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2" r:id="rId4"/>
    <p:sldId id="263" r:id="rId5"/>
    <p:sldId id="264" r:id="rId6"/>
    <p:sldId id="265" r:id="rId7"/>
    <p:sldId id="266" r:id="rId8"/>
    <p:sldId id="267" r:id="rId9"/>
    <p:sldId id="268" r:id="rId10"/>
    <p:sldId id="269" r:id="rId11"/>
    <p:sldId id="270" r:id="rId12"/>
    <p:sldId id="258" r:id="rId13"/>
    <p:sldId id="259" r:id="rId14"/>
    <p:sldId id="26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404" autoAdjust="0"/>
  </p:normalViewPr>
  <p:slideViewPr>
    <p:cSldViewPr snapToGrid="0">
      <p:cViewPr varScale="1">
        <p:scale>
          <a:sx n="60" d="100"/>
          <a:sy n="60" d="100"/>
        </p:scale>
        <p:origin x="72"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5614A-DFF0-4564-9F89-671F1D39B91E}" type="datetimeFigureOut">
              <a:rPr lang="en-US" smtClean="0"/>
              <a:t>10/3/2018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CD851-EE8D-4B56-A274-DE8B24B291CF}" type="slidenum">
              <a:rPr lang="en-US" smtClean="0"/>
              <a:t>‹#›</a:t>
            </a:fld>
            <a:endParaRPr lang="en-US"/>
          </a:p>
        </p:txBody>
      </p:sp>
    </p:spTree>
    <p:extLst>
      <p:ext uri="{BB962C8B-B14F-4D97-AF65-F5344CB8AC3E}">
        <p14:creationId xmlns:p14="http://schemas.microsoft.com/office/powerpoint/2010/main" val="118083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C26E-E514-4DF5-9D3F-B42EB36558BA}"/>
              </a:ext>
            </a:extLst>
          </p:cNvPr>
          <p:cNvSpPr>
            <a:spLocks noGrp="1"/>
          </p:cNvSpPr>
          <p:nvPr>
            <p:ph type="ctrTitle"/>
          </p:nvPr>
        </p:nvSpPr>
        <p:spPr/>
        <p:txBody>
          <a:bodyPr/>
          <a:lstStyle/>
          <a:p>
            <a:pPr algn="ctr"/>
            <a:r>
              <a:rPr lang="en-US" sz="3600" b="1" dirty="0"/>
              <a:t>Indoor Commodity Tracking System Application Bluetooth Low Energy</a:t>
            </a:r>
            <a:endParaRPr lang="en-US" sz="3600" dirty="0"/>
          </a:p>
        </p:txBody>
      </p:sp>
      <p:sp>
        <p:nvSpPr>
          <p:cNvPr id="3" name="Subtitle 2">
            <a:extLst>
              <a:ext uri="{FF2B5EF4-FFF2-40B4-BE49-F238E27FC236}">
                <a16:creationId xmlns:a16="http://schemas.microsoft.com/office/drawing/2014/main" id="{D257A89F-10FE-4C8B-940F-4CCE302CC9C3}"/>
              </a:ext>
            </a:extLst>
          </p:cNvPr>
          <p:cNvSpPr>
            <a:spLocks noGrp="1"/>
          </p:cNvSpPr>
          <p:nvPr>
            <p:ph type="subTitle" idx="1"/>
          </p:nvPr>
        </p:nvSpPr>
        <p:spPr>
          <a:xfrm>
            <a:off x="5710989" y="4050833"/>
            <a:ext cx="3563014" cy="1646302"/>
          </a:xfrm>
        </p:spPr>
        <p:txBody>
          <a:bodyPr>
            <a:normAutofit/>
          </a:bodyPr>
          <a:lstStyle/>
          <a:p>
            <a:pPr algn="l"/>
            <a:r>
              <a:rPr lang="en-US" dirty="0"/>
              <a:t>Mr. </a:t>
            </a:r>
            <a:r>
              <a:rPr lang="en-US" dirty="0" err="1"/>
              <a:t>Nguyễn</a:t>
            </a:r>
            <a:r>
              <a:rPr lang="en-US" dirty="0"/>
              <a:t> </a:t>
            </a:r>
            <a:r>
              <a:rPr lang="en-US" dirty="0" err="1"/>
              <a:t>Đức</a:t>
            </a:r>
            <a:r>
              <a:rPr lang="en-US" dirty="0"/>
              <a:t> </a:t>
            </a:r>
            <a:r>
              <a:rPr lang="en-US" dirty="0" err="1"/>
              <a:t>Lợi</a:t>
            </a:r>
            <a:endParaRPr lang="en-US" dirty="0"/>
          </a:p>
          <a:p>
            <a:pPr algn="l"/>
            <a:r>
              <a:rPr lang="en-US" dirty="0" err="1"/>
              <a:t>Tạ</a:t>
            </a:r>
            <a:r>
              <a:rPr lang="en-US" dirty="0"/>
              <a:t> </a:t>
            </a:r>
            <a:r>
              <a:rPr lang="en-US" dirty="0" err="1"/>
              <a:t>Đức</a:t>
            </a:r>
            <a:r>
              <a:rPr lang="en-US" dirty="0"/>
              <a:t> Huy – SE61754 (Leader)</a:t>
            </a:r>
          </a:p>
          <a:p>
            <a:pPr algn="l"/>
            <a:r>
              <a:rPr lang="en-US" dirty="0"/>
              <a:t>Mai </a:t>
            </a:r>
            <a:r>
              <a:rPr lang="en-US" dirty="0" err="1"/>
              <a:t>Thế</a:t>
            </a:r>
            <a:r>
              <a:rPr lang="en-US" dirty="0"/>
              <a:t> </a:t>
            </a:r>
            <a:r>
              <a:rPr lang="en-US" dirty="0" err="1"/>
              <a:t>Quân</a:t>
            </a:r>
            <a:r>
              <a:rPr lang="en-US" dirty="0"/>
              <a:t> – SE61192</a:t>
            </a:r>
          </a:p>
          <a:p>
            <a:pPr algn="l"/>
            <a:r>
              <a:rPr lang="en-US" dirty="0" err="1"/>
              <a:t>Đoàn</a:t>
            </a:r>
            <a:r>
              <a:rPr lang="en-US" dirty="0"/>
              <a:t> </a:t>
            </a:r>
            <a:r>
              <a:rPr lang="en-US" dirty="0" err="1"/>
              <a:t>Văn</a:t>
            </a:r>
            <a:r>
              <a:rPr lang="en-US" dirty="0"/>
              <a:t> </a:t>
            </a:r>
            <a:r>
              <a:rPr lang="en-US" dirty="0" err="1"/>
              <a:t>Phát</a:t>
            </a:r>
            <a:r>
              <a:rPr lang="en-US" dirty="0"/>
              <a:t> – SE61827</a:t>
            </a:r>
          </a:p>
          <a:p>
            <a:pPr algn="l"/>
            <a:endParaRPr lang="en-US" dirty="0"/>
          </a:p>
        </p:txBody>
      </p:sp>
      <p:pic>
        <p:nvPicPr>
          <p:cNvPr id="4" name="Picture 3">
            <a:extLst>
              <a:ext uri="{FF2B5EF4-FFF2-40B4-BE49-F238E27FC236}">
                <a16:creationId xmlns:a16="http://schemas.microsoft.com/office/drawing/2014/main" id="{75564FC6-D62D-46BE-BB86-518C0ACF43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2893" y="350528"/>
            <a:ext cx="4435283" cy="986477"/>
          </a:xfrm>
          <a:prstGeom prst="rect">
            <a:avLst/>
          </a:prstGeom>
        </p:spPr>
      </p:pic>
      <p:sp>
        <p:nvSpPr>
          <p:cNvPr id="7" name="TextBox 6">
            <a:extLst>
              <a:ext uri="{FF2B5EF4-FFF2-40B4-BE49-F238E27FC236}">
                <a16:creationId xmlns:a16="http://schemas.microsoft.com/office/drawing/2014/main" id="{2796E540-270F-4248-A716-FD7B0B9F8EE6}"/>
              </a:ext>
            </a:extLst>
          </p:cNvPr>
          <p:cNvSpPr txBox="1"/>
          <p:nvPr/>
        </p:nvSpPr>
        <p:spPr>
          <a:xfrm>
            <a:off x="3788157" y="4050833"/>
            <a:ext cx="1922832" cy="369332"/>
          </a:xfrm>
          <a:prstGeom prst="rect">
            <a:avLst/>
          </a:prstGeom>
          <a:noFill/>
        </p:spPr>
        <p:txBody>
          <a:bodyPr wrap="square" rtlCol="0">
            <a:spAutoFit/>
          </a:bodyPr>
          <a:lstStyle/>
          <a:p>
            <a:pPr algn="r"/>
            <a:r>
              <a:rPr lang="en-US" dirty="0"/>
              <a:t>Supervisor:</a:t>
            </a:r>
          </a:p>
        </p:txBody>
      </p:sp>
      <p:sp>
        <p:nvSpPr>
          <p:cNvPr id="8" name="TextBox 7">
            <a:extLst>
              <a:ext uri="{FF2B5EF4-FFF2-40B4-BE49-F238E27FC236}">
                <a16:creationId xmlns:a16="http://schemas.microsoft.com/office/drawing/2014/main" id="{2996D461-2AA9-4D09-BFF9-3014E52C529E}"/>
              </a:ext>
            </a:extLst>
          </p:cNvPr>
          <p:cNvSpPr txBox="1"/>
          <p:nvPr/>
        </p:nvSpPr>
        <p:spPr>
          <a:xfrm>
            <a:off x="3368842" y="4510158"/>
            <a:ext cx="2342147" cy="369332"/>
          </a:xfrm>
          <a:prstGeom prst="rect">
            <a:avLst/>
          </a:prstGeom>
          <a:noFill/>
        </p:spPr>
        <p:txBody>
          <a:bodyPr wrap="square" rtlCol="0">
            <a:spAutoFit/>
          </a:bodyPr>
          <a:lstStyle/>
          <a:p>
            <a:pPr algn="r"/>
            <a:r>
              <a:rPr lang="en-US" dirty="0"/>
              <a:t>Team Members:</a:t>
            </a:r>
          </a:p>
        </p:txBody>
      </p:sp>
    </p:spTree>
    <p:extLst>
      <p:ext uri="{BB962C8B-B14F-4D97-AF65-F5344CB8AC3E}">
        <p14:creationId xmlns:p14="http://schemas.microsoft.com/office/powerpoint/2010/main" val="396310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0FB4-8417-45AE-9239-6B50E03BFAB7}"/>
              </a:ext>
            </a:extLst>
          </p:cNvPr>
          <p:cNvSpPr>
            <a:spLocks noGrp="1"/>
          </p:cNvSpPr>
          <p:nvPr>
            <p:ph type="title"/>
          </p:nvPr>
        </p:nvSpPr>
        <p:spPr/>
        <p:txBody>
          <a:bodyPr/>
          <a:lstStyle/>
          <a:p>
            <a:r>
              <a:rPr lang="en-US" dirty="0"/>
              <a:t>Problem Definition</a:t>
            </a:r>
            <a:br>
              <a:rPr lang="en-US" dirty="0"/>
            </a:br>
            <a:endParaRPr lang="en-US" dirty="0"/>
          </a:p>
        </p:txBody>
      </p:sp>
      <p:sp>
        <p:nvSpPr>
          <p:cNvPr id="3" name="Content Placeholder 2">
            <a:extLst>
              <a:ext uri="{FF2B5EF4-FFF2-40B4-BE49-F238E27FC236}">
                <a16:creationId xmlns:a16="http://schemas.microsoft.com/office/drawing/2014/main" id="{D580ED7E-0614-403D-A3C5-6790F9781260}"/>
              </a:ext>
            </a:extLst>
          </p:cNvPr>
          <p:cNvSpPr>
            <a:spLocks noGrp="1"/>
          </p:cNvSpPr>
          <p:nvPr>
            <p:ph idx="1"/>
          </p:nvPr>
        </p:nvSpPr>
        <p:spPr/>
        <p:txBody>
          <a:bodyPr/>
          <a:lstStyle/>
          <a:p>
            <a:pPr lvl="1"/>
            <a:r>
              <a:rPr lang="en-US" dirty="0"/>
              <a:t>For alarm device:</a:t>
            </a:r>
          </a:p>
          <a:p>
            <a:endParaRPr lang="en-US" dirty="0"/>
          </a:p>
        </p:txBody>
      </p:sp>
      <p:graphicFrame>
        <p:nvGraphicFramePr>
          <p:cNvPr id="4" name="Table 3">
            <a:extLst>
              <a:ext uri="{FF2B5EF4-FFF2-40B4-BE49-F238E27FC236}">
                <a16:creationId xmlns:a16="http://schemas.microsoft.com/office/drawing/2014/main" id="{E391282E-F14C-47A9-8E08-6B84386A9878}"/>
              </a:ext>
            </a:extLst>
          </p:cNvPr>
          <p:cNvGraphicFramePr>
            <a:graphicFrameLocks noGrp="1"/>
          </p:cNvGraphicFramePr>
          <p:nvPr>
            <p:extLst>
              <p:ext uri="{D42A27DB-BD31-4B8C-83A1-F6EECF244321}">
                <p14:modId xmlns:p14="http://schemas.microsoft.com/office/powerpoint/2010/main" val="639362098"/>
              </p:ext>
            </p:extLst>
          </p:nvPr>
        </p:nvGraphicFramePr>
        <p:xfrm>
          <a:off x="677334" y="2511131"/>
          <a:ext cx="8596668" cy="3880771"/>
        </p:xfrm>
        <a:graphic>
          <a:graphicData uri="http://schemas.openxmlformats.org/drawingml/2006/table">
            <a:tbl>
              <a:tblPr firstRow="1" firstCol="1" bandRow="1"/>
              <a:tblGrid>
                <a:gridCol w="4314011">
                  <a:extLst>
                    <a:ext uri="{9D8B030D-6E8A-4147-A177-3AD203B41FA5}">
                      <a16:colId xmlns:a16="http://schemas.microsoft.com/office/drawing/2014/main" val="3775215833"/>
                    </a:ext>
                  </a:extLst>
                </a:gridCol>
                <a:gridCol w="4282657">
                  <a:extLst>
                    <a:ext uri="{9D8B030D-6E8A-4147-A177-3AD203B41FA5}">
                      <a16:colId xmlns:a16="http://schemas.microsoft.com/office/drawing/2014/main" val="1945893210"/>
                    </a:ext>
                  </a:extLst>
                </a:gridCol>
              </a:tblGrid>
              <a:tr h="545347">
                <a:tc>
                  <a:txBody>
                    <a:bodyPr/>
                    <a:lstStyle/>
                    <a:p>
                      <a:pPr algn="ctr">
                        <a:lnSpc>
                          <a:spcPct val="115000"/>
                        </a:lnSpc>
                        <a:spcAft>
                          <a:spcPts val="1000"/>
                        </a:spcAft>
                      </a:pPr>
                      <a:r>
                        <a:rPr lang="en-US" sz="1800" b="1" dirty="0">
                          <a:solidFill>
                            <a:srgbClr val="FFFFFF"/>
                          </a:solidFill>
                          <a:effectLst/>
                          <a:latin typeface="Cambria" panose="02040503050406030204" pitchFamily="18" charset="0"/>
                          <a:ea typeface="MS Mincho" panose="02020609040205080304" pitchFamily="49" charset="-128"/>
                          <a:cs typeface="Times New Roman" panose="02020603050405020304" pitchFamily="18" charset="0"/>
                        </a:rPr>
                        <a:t>Component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A6A6A6"/>
                    </a:solidFill>
                  </a:tcPr>
                </a:tc>
                <a:tc>
                  <a:txBody>
                    <a:bodyPr/>
                    <a:lstStyle/>
                    <a:p>
                      <a:pPr algn="ctr">
                        <a:lnSpc>
                          <a:spcPct val="115000"/>
                        </a:lnSpc>
                        <a:spcAft>
                          <a:spcPts val="1000"/>
                        </a:spcAft>
                      </a:pPr>
                      <a:r>
                        <a:rPr lang="en-US" sz="1800" b="1">
                          <a:solidFill>
                            <a:srgbClr val="FFFFFF"/>
                          </a:solidFill>
                          <a:effectLst/>
                          <a:latin typeface="Cambria" panose="02040503050406030204" pitchFamily="18" charset="0"/>
                          <a:ea typeface="MS Mincho" panose="02020609040205080304" pitchFamily="49" charset="-128"/>
                          <a:cs typeface="Times New Roman" panose="02020603050405020304" pitchFamily="18" charset="0"/>
                        </a:rPr>
                        <a:t>Hardware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A6A6A6"/>
                    </a:solidFill>
                  </a:tcPr>
                </a:tc>
                <a:extLst>
                  <a:ext uri="{0D108BD9-81ED-4DB2-BD59-A6C34878D82A}">
                    <a16:rowId xmlns:a16="http://schemas.microsoft.com/office/drawing/2014/main" val="3504129087"/>
                  </a:ext>
                </a:extLst>
              </a:tr>
              <a:tr h="545347">
                <a:tc>
                  <a:txBody>
                    <a:bodyPr/>
                    <a:lstStyle/>
                    <a:p>
                      <a:pPr algn="l">
                        <a:lnSpc>
                          <a:spcPct val="115000"/>
                        </a:lnSpc>
                        <a:spcAft>
                          <a:spcPts val="1000"/>
                        </a:spcAft>
                      </a:pPr>
                      <a:r>
                        <a:rPr lang="en-US" sz="1800" b="1" dirty="0">
                          <a:effectLst/>
                          <a:latin typeface="Cambria" panose="02040503050406030204" pitchFamily="18" charset="0"/>
                          <a:ea typeface="MS Mincho" panose="02020609040205080304" pitchFamily="49" charset="-128"/>
                          <a:cs typeface="Times New Roman" panose="02020603050405020304" pitchFamily="18" charset="0"/>
                        </a:rPr>
                        <a:t>Mainboard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a:effectLst/>
                          <a:latin typeface="Cambria" panose="02040503050406030204" pitchFamily="18" charset="0"/>
                          <a:ea typeface="MS Mincho" panose="02020609040205080304" pitchFamily="49" charset="-128"/>
                          <a:cs typeface="Times New Roman" panose="02020603050405020304" pitchFamily="18" charset="0"/>
                        </a:rPr>
                        <a:t>BTracking Alarm V1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354557488"/>
                  </a:ext>
                </a:extLst>
              </a:tr>
              <a:tr h="545347">
                <a:tc>
                  <a:txBody>
                    <a:bodyPr/>
                    <a:lstStyle/>
                    <a:p>
                      <a:pPr algn="l">
                        <a:lnSpc>
                          <a:spcPct val="115000"/>
                        </a:lnSpc>
                        <a:spcAft>
                          <a:spcPts val="1000"/>
                        </a:spcAft>
                      </a:pPr>
                      <a:r>
                        <a:rPr lang="en-US" sz="1800" b="1" dirty="0">
                          <a:effectLst/>
                          <a:latin typeface="Cambria" panose="02040503050406030204" pitchFamily="18" charset="0"/>
                          <a:ea typeface="MS Mincho" panose="02020609040205080304" pitchFamily="49" charset="-128"/>
                          <a:cs typeface="Times New Roman" panose="02020603050405020304" pitchFamily="18" charset="0"/>
                        </a:rPr>
                        <a:t>Communication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Wifi</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19371879"/>
                  </a:ext>
                </a:extLst>
              </a:tr>
              <a:tr h="1699383">
                <a:tc>
                  <a:txBody>
                    <a:bodyPr/>
                    <a:lstStyle/>
                    <a:p>
                      <a:pPr algn="l">
                        <a:lnSpc>
                          <a:spcPct val="115000"/>
                        </a:lnSpc>
                        <a:spcAft>
                          <a:spcPts val="1000"/>
                        </a:spcAft>
                      </a:pPr>
                      <a:r>
                        <a:rPr lang="en-US" sz="1800" b="1">
                          <a:effectLst/>
                          <a:latin typeface="Cambria" panose="02040503050406030204" pitchFamily="18" charset="0"/>
                          <a:ea typeface="MS Mincho" panose="02020609040205080304" pitchFamily="49" charset="-128"/>
                          <a:cs typeface="Times New Roman" panose="02020603050405020304" pitchFamily="18" charset="0"/>
                        </a:rPr>
                        <a:t>Devices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CP210x USB to UART Bridge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Power and filtering module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ESP32 Module with BLE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Mono Speaker 5W</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008233369"/>
                  </a:ext>
                </a:extLst>
              </a:tr>
              <a:tr h="545347">
                <a:tc>
                  <a:txBody>
                    <a:bodyPr/>
                    <a:lstStyle/>
                    <a:p>
                      <a:pPr algn="l">
                        <a:lnSpc>
                          <a:spcPct val="115000"/>
                        </a:lnSpc>
                        <a:spcAft>
                          <a:spcPts val="1000"/>
                        </a:spcAft>
                      </a:pPr>
                      <a:r>
                        <a:rPr lang="en-US" sz="1800" b="1">
                          <a:effectLst/>
                          <a:latin typeface="Cambria" panose="02040503050406030204" pitchFamily="18" charset="0"/>
                          <a:ea typeface="MS Mincho" panose="02020609040205080304" pitchFamily="49" charset="-128"/>
                          <a:cs typeface="Times New Roman" panose="02020603050405020304" pitchFamily="18" charset="0"/>
                        </a:rPr>
                        <a:t>Power source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5V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566997922"/>
                  </a:ext>
                </a:extLst>
              </a:tr>
            </a:tbl>
          </a:graphicData>
        </a:graphic>
      </p:graphicFrame>
    </p:spTree>
    <p:extLst>
      <p:ext uri="{BB962C8B-B14F-4D97-AF65-F5344CB8AC3E}">
        <p14:creationId xmlns:p14="http://schemas.microsoft.com/office/powerpoint/2010/main" val="288560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0FB4-8417-45AE-9239-6B50E03BFAB7}"/>
              </a:ext>
            </a:extLst>
          </p:cNvPr>
          <p:cNvSpPr>
            <a:spLocks noGrp="1"/>
          </p:cNvSpPr>
          <p:nvPr>
            <p:ph type="title"/>
          </p:nvPr>
        </p:nvSpPr>
        <p:spPr/>
        <p:txBody>
          <a:bodyPr/>
          <a:lstStyle/>
          <a:p>
            <a:r>
              <a:rPr lang="en-US" dirty="0"/>
              <a:t>Problem Definition</a:t>
            </a:r>
            <a:br>
              <a:rPr lang="en-US" dirty="0"/>
            </a:br>
            <a:endParaRPr lang="en-US" dirty="0"/>
          </a:p>
        </p:txBody>
      </p:sp>
      <p:sp>
        <p:nvSpPr>
          <p:cNvPr id="3" name="Content Placeholder 2">
            <a:extLst>
              <a:ext uri="{FF2B5EF4-FFF2-40B4-BE49-F238E27FC236}">
                <a16:creationId xmlns:a16="http://schemas.microsoft.com/office/drawing/2014/main" id="{D580ED7E-0614-403D-A3C5-6790F9781260}"/>
              </a:ext>
            </a:extLst>
          </p:cNvPr>
          <p:cNvSpPr>
            <a:spLocks noGrp="1"/>
          </p:cNvSpPr>
          <p:nvPr>
            <p:ph idx="1"/>
          </p:nvPr>
        </p:nvSpPr>
        <p:spPr/>
        <p:txBody>
          <a:bodyPr/>
          <a:lstStyle/>
          <a:p>
            <a:r>
              <a:rPr lang="en-US" b="1" dirty="0"/>
              <a:t>Software requirements:</a:t>
            </a:r>
          </a:p>
          <a:p>
            <a:endParaRPr lang="en-US" b="1" dirty="0"/>
          </a:p>
        </p:txBody>
      </p:sp>
      <p:graphicFrame>
        <p:nvGraphicFramePr>
          <p:cNvPr id="6" name="Table 5">
            <a:extLst>
              <a:ext uri="{FF2B5EF4-FFF2-40B4-BE49-F238E27FC236}">
                <a16:creationId xmlns:a16="http://schemas.microsoft.com/office/drawing/2014/main" id="{A36EEA5D-0319-4B3E-BE4E-104FCB488263}"/>
              </a:ext>
            </a:extLst>
          </p:cNvPr>
          <p:cNvGraphicFramePr>
            <a:graphicFrameLocks noGrp="1"/>
          </p:cNvGraphicFramePr>
          <p:nvPr>
            <p:extLst>
              <p:ext uri="{D42A27DB-BD31-4B8C-83A1-F6EECF244321}">
                <p14:modId xmlns:p14="http://schemas.microsoft.com/office/powerpoint/2010/main" val="574755456"/>
              </p:ext>
            </p:extLst>
          </p:nvPr>
        </p:nvGraphicFramePr>
        <p:xfrm>
          <a:off x="677334" y="2580496"/>
          <a:ext cx="8596668" cy="3880776"/>
        </p:xfrm>
        <a:graphic>
          <a:graphicData uri="http://schemas.openxmlformats.org/drawingml/2006/table">
            <a:tbl>
              <a:tblPr firstRow="1" firstCol="1" bandRow="1"/>
              <a:tblGrid>
                <a:gridCol w="3604960">
                  <a:extLst>
                    <a:ext uri="{9D8B030D-6E8A-4147-A177-3AD203B41FA5}">
                      <a16:colId xmlns:a16="http://schemas.microsoft.com/office/drawing/2014/main" val="3895260887"/>
                    </a:ext>
                  </a:extLst>
                </a:gridCol>
                <a:gridCol w="4991708">
                  <a:extLst>
                    <a:ext uri="{9D8B030D-6E8A-4147-A177-3AD203B41FA5}">
                      <a16:colId xmlns:a16="http://schemas.microsoft.com/office/drawing/2014/main" val="2638699316"/>
                    </a:ext>
                  </a:extLst>
                </a:gridCol>
              </a:tblGrid>
              <a:tr h="409697">
                <a:tc>
                  <a:txBody>
                    <a:bodyPr/>
                    <a:lstStyle/>
                    <a:p>
                      <a:pPr marL="0" marR="0" algn="ctr">
                        <a:lnSpc>
                          <a:spcPct val="150000"/>
                        </a:lnSpc>
                        <a:spcBef>
                          <a:spcPts val="0"/>
                        </a:spcBef>
                        <a:spcAft>
                          <a:spcPts val="0"/>
                        </a:spcAft>
                      </a:pPr>
                      <a:r>
                        <a:rPr lang="en-US" sz="1800" b="1" dirty="0">
                          <a:solidFill>
                            <a:srgbClr val="FFFFFF"/>
                          </a:solidFill>
                          <a:effectLst/>
                          <a:latin typeface="Cambria" panose="02040503050406030204" pitchFamily="18" charset="0"/>
                          <a:ea typeface="Calibri" panose="020F0502020204030204" pitchFamily="34" charset="0"/>
                          <a:cs typeface="Times New Roman" panose="02020603050405020304" pitchFamily="18" charset="0"/>
                        </a:rPr>
                        <a:t>Software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a:txBody>
                    <a:bodyPr/>
                    <a:lstStyle/>
                    <a:p>
                      <a:pPr marL="0" marR="0" algn="ctr">
                        <a:lnSpc>
                          <a:spcPct val="150000"/>
                        </a:lnSpc>
                        <a:spcBef>
                          <a:spcPts val="0"/>
                        </a:spcBef>
                        <a:spcAft>
                          <a:spcPts val="0"/>
                        </a:spcAft>
                      </a:pPr>
                      <a:r>
                        <a:rPr lang="en-US" sz="1800" b="1">
                          <a:solidFill>
                            <a:srgbClr val="FFFFFF"/>
                          </a:solidFill>
                          <a:effectLst/>
                          <a:latin typeface="Cambria" panose="02040503050406030204" pitchFamily="18" charset="0"/>
                          <a:ea typeface="Calibri" panose="020F0502020204030204" pitchFamily="34" charset="0"/>
                          <a:cs typeface="Times New Roman" panose="02020603050405020304" pitchFamily="18" charset="0"/>
                        </a:rPr>
                        <a:t>Name / Version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extLst>
                  <a:ext uri="{0D108BD9-81ED-4DB2-BD59-A6C34878D82A}">
                    <a16:rowId xmlns:a16="http://schemas.microsoft.com/office/drawing/2014/main" val="3460715818"/>
                  </a:ext>
                </a:extLst>
              </a:tr>
              <a:tr h="380575">
                <a:tc>
                  <a:txBody>
                    <a:bodyPr/>
                    <a:lstStyle/>
                    <a:p>
                      <a:pPr marL="0" marR="0">
                        <a:lnSpc>
                          <a:spcPct val="150000"/>
                        </a:lnSpc>
                        <a:spcBef>
                          <a:spcPts val="0"/>
                        </a:spcBef>
                        <a:spcAft>
                          <a:spcPts val="0"/>
                        </a:spcAft>
                      </a:pPr>
                      <a:r>
                        <a:rPr lang="en-US" sz="1800" b="1" dirty="0">
                          <a:effectLst/>
                          <a:latin typeface="Cambria" panose="02040503050406030204" pitchFamily="18" charset="0"/>
                          <a:ea typeface="Calibri" panose="020F0502020204030204" pitchFamily="34" charset="0"/>
                          <a:cs typeface="Times New Roman" panose="02020603050405020304" pitchFamily="18" charset="0"/>
                        </a:rPr>
                        <a:t>Operating system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50000"/>
                        </a:lnSpc>
                        <a:spcBef>
                          <a:spcPts val="0"/>
                        </a:spcBef>
                        <a:spcAft>
                          <a:spcPts val="0"/>
                        </a:spcAft>
                      </a:pPr>
                      <a:r>
                        <a:rPr lang="en-US" sz="1800">
                          <a:effectLst/>
                          <a:latin typeface="Cambria" panose="02040503050406030204" pitchFamily="18" charset="0"/>
                          <a:ea typeface="Calibri" panose="020F0502020204030204" pitchFamily="34" charset="0"/>
                          <a:cs typeface="Times New Roman" panose="02020603050405020304" pitchFamily="18" charset="0"/>
                        </a:rPr>
                        <a:t>Windows 10, Ubuntu</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172816760"/>
                  </a:ext>
                </a:extLst>
              </a:tr>
              <a:tr h="380575">
                <a:tc>
                  <a:txBody>
                    <a:bodyPr/>
                    <a:lstStyle/>
                    <a:p>
                      <a:pPr marL="0" marR="0">
                        <a:lnSpc>
                          <a:spcPct val="150000"/>
                        </a:lnSpc>
                        <a:spcBef>
                          <a:spcPts val="0"/>
                        </a:spcBef>
                        <a:spcAft>
                          <a:spcPts val="0"/>
                        </a:spcAft>
                      </a:pPr>
                      <a:r>
                        <a:rPr lang="en-US" sz="1800" b="1" dirty="0">
                          <a:effectLst/>
                          <a:latin typeface="Cambria" panose="02040503050406030204" pitchFamily="18" charset="0"/>
                          <a:ea typeface="Calibri" panose="020F0502020204030204" pitchFamily="34" charset="0"/>
                          <a:cs typeface="Times New Roman" panose="02020603050405020304" pitchFamily="18" charset="0"/>
                        </a:rPr>
                        <a:t>Web programming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a:effectLst/>
                          <a:latin typeface="Cambria" panose="02040503050406030204" pitchFamily="18" charset="0"/>
                          <a:ea typeface="Calibri" panose="020F0502020204030204" pitchFamily="34" charset="0"/>
                          <a:cs typeface="Times New Roman" panose="02020603050405020304" pitchFamily="18" charset="0"/>
                        </a:rPr>
                        <a:t>Yii Framework</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146074324"/>
                  </a:ext>
                </a:extLst>
              </a:tr>
              <a:tr h="380575">
                <a:tc>
                  <a:txBody>
                    <a:bodyPr/>
                    <a:lstStyle/>
                    <a:p>
                      <a:pPr marL="0" marR="0">
                        <a:lnSpc>
                          <a:spcPct val="150000"/>
                        </a:lnSpc>
                        <a:spcBef>
                          <a:spcPts val="0"/>
                        </a:spcBef>
                        <a:spcAft>
                          <a:spcPts val="0"/>
                        </a:spcAft>
                      </a:pPr>
                      <a:r>
                        <a:rPr lang="en-US" sz="1800" b="1" dirty="0">
                          <a:effectLst/>
                          <a:latin typeface="Cambria" panose="02040503050406030204" pitchFamily="18" charset="0"/>
                          <a:ea typeface="Calibri" panose="020F0502020204030204" pitchFamily="34" charset="0"/>
                          <a:cs typeface="Times New Roman" panose="02020603050405020304" pitchFamily="18" charset="0"/>
                        </a:rPr>
                        <a:t>Modeling tool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Draw.io, Star UML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739461611"/>
                  </a:ext>
                </a:extLst>
              </a:tr>
              <a:tr h="807054">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IDE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Visual Studio Code,  Visual Studio 2017, Php Storm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079976915"/>
                  </a:ext>
                </a:extLst>
              </a:tr>
              <a:tr h="380575">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DBMS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MySQL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218571411"/>
                  </a:ext>
                </a:extLst>
              </a:tr>
              <a:tr h="380575">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Source control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err="1">
                          <a:effectLst/>
                          <a:latin typeface="Cambria" panose="02040503050406030204" pitchFamily="18" charset="0"/>
                          <a:ea typeface="Calibri" panose="020F0502020204030204" pitchFamily="34" charset="0"/>
                          <a:cs typeface="Times New Roman" panose="02020603050405020304" pitchFamily="18" charset="0"/>
                        </a:rPr>
                        <a:t>Github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375366613"/>
                  </a:ext>
                </a:extLst>
              </a:tr>
              <a:tr h="380575">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Project management tool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Trello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049299751"/>
                  </a:ext>
                </a:extLst>
              </a:tr>
              <a:tr h="380575">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Web browser</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Chrome 42 or above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330701900"/>
                  </a:ext>
                </a:extLst>
              </a:tr>
            </a:tbl>
          </a:graphicData>
        </a:graphic>
      </p:graphicFrame>
    </p:spTree>
    <p:extLst>
      <p:ext uri="{BB962C8B-B14F-4D97-AF65-F5344CB8AC3E}">
        <p14:creationId xmlns:p14="http://schemas.microsoft.com/office/powerpoint/2010/main" val="218093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0437-799C-48B3-AAB0-1A3DB3B9D66E}"/>
              </a:ext>
            </a:extLst>
          </p:cNvPr>
          <p:cNvSpPr>
            <a:spLocks noGrp="1"/>
          </p:cNvSpPr>
          <p:nvPr>
            <p:ph type="title"/>
          </p:nvPr>
        </p:nvSpPr>
        <p:spPr/>
        <p:txBody>
          <a:bodyPr/>
          <a:lstStyle/>
          <a:p>
            <a:pPr lvl="0"/>
            <a:r>
              <a:rPr lang="en-US" b="1" dirty="0"/>
              <a:t>Project Organization</a:t>
            </a:r>
          </a:p>
        </p:txBody>
      </p:sp>
      <p:pic>
        <p:nvPicPr>
          <p:cNvPr id="4" name="Content Placeholder 3" descr="Image result for scrum">
            <a:extLst>
              <a:ext uri="{FF2B5EF4-FFF2-40B4-BE49-F238E27FC236}">
                <a16:creationId xmlns:a16="http://schemas.microsoft.com/office/drawing/2014/main" id="{66407E1A-98B3-4310-ADD5-B33D0D38C6A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1109" y="2217798"/>
            <a:ext cx="7009820" cy="3767016"/>
          </a:xfrm>
          <a:prstGeom prst="rect">
            <a:avLst/>
          </a:prstGeom>
          <a:noFill/>
          <a:ln>
            <a:noFill/>
          </a:ln>
        </p:spPr>
      </p:pic>
    </p:spTree>
    <p:extLst>
      <p:ext uri="{BB962C8B-B14F-4D97-AF65-F5344CB8AC3E}">
        <p14:creationId xmlns:p14="http://schemas.microsoft.com/office/powerpoint/2010/main" val="338502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21DA-0D56-493A-8F49-566169F4EAA1}"/>
              </a:ext>
            </a:extLst>
          </p:cNvPr>
          <p:cNvSpPr>
            <a:spLocks noGrp="1"/>
          </p:cNvSpPr>
          <p:nvPr>
            <p:ph type="title"/>
          </p:nvPr>
        </p:nvSpPr>
        <p:spPr>
          <a:xfrm>
            <a:off x="677334" y="393842"/>
            <a:ext cx="8596668" cy="1320800"/>
          </a:xfrm>
        </p:spPr>
        <p:txBody>
          <a:bodyPr/>
          <a:lstStyle/>
          <a:p>
            <a:pPr lvl="0"/>
            <a:r>
              <a:rPr lang="en-US" b="1" dirty="0"/>
              <a:t>Project Organization</a:t>
            </a:r>
          </a:p>
        </p:txBody>
      </p:sp>
      <p:graphicFrame>
        <p:nvGraphicFramePr>
          <p:cNvPr id="5" name="Content Placeholder 4">
            <a:extLst>
              <a:ext uri="{FF2B5EF4-FFF2-40B4-BE49-F238E27FC236}">
                <a16:creationId xmlns:a16="http://schemas.microsoft.com/office/drawing/2014/main" id="{168C5A90-3F23-4950-89B4-B0F6573ACFC8}"/>
              </a:ext>
            </a:extLst>
          </p:cNvPr>
          <p:cNvGraphicFramePr>
            <a:graphicFrameLocks noGrp="1"/>
          </p:cNvGraphicFramePr>
          <p:nvPr>
            <p:ph idx="1"/>
            <p:extLst>
              <p:ext uri="{D42A27DB-BD31-4B8C-83A1-F6EECF244321}">
                <p14:modId xmlns:p14="http://schemas.microsoft.com/office/powerpoint/2010/main" val="3741276094"/>
              </p:ext>
            </p:extLst>
          </p:nvPr>
        </p:nvGraphicFramePr>
        <p:xfrm>
          <a:off x="760287" y="1025271"/>
          <a:ext cx="9059004" cy="5832729"/>
        </p:xfrm>
        <a:graphic>
          <a:graphicData uri="http://schemas.openxmlformats.org/drawingml/2006/table">
            <a:tbl>
              <a:tblPr firstRow="1" firstCol="1" bandRow="1"/>
              <a:tblGrid>
                <a:gridCol w="548784">
                  <a:extLst>
                    <a:ext uri="{9D8B030D-6E8A-4147-A177-3AD203B41FA5}">
                      <a16:colId xmlns:a16="http://schemas.microsoft.com/office/drawing/2014/main" val="2158747173"/>
                    </a:ext>
                  </a:extLst>
                </a:gridCol>
                <a:gridCol w="2171763">
                  <a:extLst>
                    <a:ext uri="{9D8B030D-6E8A-4147-A177-3AD203B41FA5}">
                      <a16:colId xmlns:a16="http://schemas.microsoft.com/office/drawing/2014/main" val="2549144605"/>
                    </a:ext>
                  </a:extLst>
                </a:gridCol>
                <a:gridCol w="2017288">
                  <a:extLst>
                    <a:ext uri="{9D8B030D-6E8A-4147-A177-3AD203B41FA5}">
                      <a16:colId xmlns:a16="http://schemas.microsoft.com/office/drawing/2014/main" val="1717070407"/>
                    </a:ext>
                  </a:extLst>
                </a:gridCol>
                <a:gridCol w="4321169">
                  <a:extLst>
                    <a:ext uri="{9D8B030D-6E8A-4147-A177-3AD203B41FA5}">
                      <a16:colId xmlns:a16="http://schemas.microsoft.com/office/drawing/2014/main" val="3406397598"/>
                    </a:ext>
                  </a:extLst>
                </a:gridCol>
              </a:tblGrid>
              <a:tr h="187287">
                <a:tc>
                  <a:txBody>
                    <a:bodyPr/>
                    <a:lstStyle/>
                    <a:p>
                      <a:pPr marL="0" marR="0">
                        <a:lnSpc>
                          <a:spcPct val="115000"/>
                        </a:lnSpc>
                        <a:spcBef>
                          <a:spcPts val="600"/>
                        </a:spcBef>
                        <a:spcAft>
                          <a:spcPts val="800"/>
                        </a:spcAft>
                      </a:pPr>
                      <a:r>
                        <a:rPr lang="en-US" sz="1200" b="1">
                          <a:solidFill>
                            <a:srgbClr val="FFFFFF"/>
                          </a:solidFill>
                          <a:effectLst/>
                          <a:latin typeface="Cambria" panose="02040503050406030204" pitchFamily="18" charset="0"/>
                          <a:ea typeface="Cambria" panose="02040503050406030204" pitchFamily="18" charset="0"/>
                          <a:cs typeface="Cambria" panose="02040503050406030204" pitchFamily="18" charset="0"/>
                        </a:rPr>
                        <a:t>No</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a:noFill/>
                    </a:lnL>
                    <a:lnR>
                      <a:noFill/>
                    </a:lnR>
                    <a:lnT>
                      <a:noFill/>
                    </a:lnT>
                    <a:lnB w="12700" cap="flat" cmpd="sng" algn="ctr">
                      <a:solidFill>
                        <a:srgbClr val="000000"/>
                      </a:solidFill>
                      <a:prstDash val="solid"/>
                      <a:round/>
                      <a:headEnd type="none" w="med" len="med"/>
                      <a:tailEnd type="none" w="med" len="med"/>
                    </a:lnB>
                    <a:solidFill>
                      <a:srgbClr val="7F7F7F"/>
                    </a:solidFill>
                  </a:tcPr>
                </a:tc>
                <a:tc>
                  <a:txBody>
                    <a:bodyPr/>
                    <a:lstStyle/>
                    <a:p>
                      <a:pPr marL="0" marR="0">
                        <a:lnSpc>
                          <a:spcPct val="115000"/>
                        </a:lnSpc>
                        <a:spcBef>
                          <a:spcPts val="600"/>
                        </a:spcBef>
                        <a:spcAft>
                          <a:spcPts val="800"/>
                        </a:spcAft>
                      </a:pPr>
                      <a:r>
                        <a:rPr lang="en-US" sz="1200" b="1">
                          <a:solidFill>
                            <a:srgbClr val="FFFFFF"/>
                          </a:solidFill>
                          <a:effectLst/>
                          <a:latin typeface="Cambria" panose="02040503050406030204" pitchFamily="18" charset="0"/>
                          <a:ea typeface="Cambria" panose="02040503050406030204" pitchFamily="18" charset="0"/>
                          <a:cs typeface="Cambria" panose="02040503050406030204" pitchFamily="18" charset="0"/>
                        </a:rPr>
                        <a:t>Full name</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a:noFill/>
                    </a:lnL>
                    <a:lnR>
                      <a:noFill/>
                    </a:lnR>
                    <a:lnT>
                      <a:noFill/>
                    </a:lnT>
                    <a:lnB w="12700" cap="flat" cmpd="sng" algn="ctr">
                      <a:solidFill>
                        <a:srgbClr val="000000"/>
                      </a:solidFill>
                      <a:prstDash val="solid"/>
                      <a:round/>
                      <a:headEnd type="none" w="med" len="med"/>
                      <a:tailEnd type="none" w="med" len="med"/>
                    </a:lnB>
                    <a:solidFill>
                      <a:srgbClr val="7F7F7F"/>
                    </a:solidFill>
                  </a:tcPr>
                </a:tc>
                <a:tc>
                  <a:txBody>
                    <a:bodyPr/>
                    <a:lstStyle/>
                    <a:p>
                      <a:pPr marL="0" marR="0">
                        <a:lnSpc>
                          <a:spcPct val="115000"/>
                        </a:lnSpc>
                        <a:spcBef>
                          <a:spcPts val="600"/>
                        </a:spcBef>
                        <a:spcAft>
                          <a:spcPts val="800"/>
                        </a:spcAft>
                      </a:pPr>
                      <a:r>
                        <a:rPr lang="en-US" sz="1200" b="1">
                          <a:solidFill>
                            <a:srgbClr val="FFFFFF"/>
                          </a:solidFill>
                          <a:effectLst/>
                          <a:latin typeface="Cambria" panose="02040503050406030204" pitchFamily="18" charset="0"/>
                          <a:ea typeface="Cambria" panose="02040503050406030204" pitchFamily="18" charset="0"/>
                          <a:cs typeface="Cambria" panose="02040503050406030204" pitchFamily="18" charset="0"/>
                        </a:rPr>
                        <a:t>Roles</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a:noFill/>
                    </a:lnL>
                    <a:lnR>
                      <a:noFill/>
                    </a:lnR>
                    <a:lnT>
                      <a:noFill/>
                    </a:lnT>
                    <a:lnB w="12700" cap="flat" cmpd="sng" algn="ctr">
                      <a:solidFill>
                        <a:srgbClr val="000000"/>
                      </a:solidFill>
                      <a:prstDash val="solid"/>
                      <a:round/>
                      <a:headEnd type="none" w="med" len="med"/>
                      <a:tailEnd type="none" w="med" len="med"/>
                    </a:lnB>
                    <a:solidFill>
                      <a:srgbClr val="7F7F7F"/>
                    </a:solidFill>
                  </a:tcPr>
                </a:tc>
                <a:tc>
                  <a:txBody>
                    <a:bodyPr/>
                    <a:lstStyle/>
                    <a:p>
                      <a:pPr marL="0" marR="0">
                        <a:lnSpc>
                          <a:spcPct val="115000"/>
                        </a:lnSpc>
                        <a:spcBef>
                          <a:spcPts val="600"/>
                        </a:spcBef>
                        <a:spcAft>
                          <a:spcPts val="800"/>
                        </a:spcAft>
                      </a:pPr>
                      <a:r>
                        <a:rPr lang="en-US" sz="1200" b="1">
                          <a:solidFill>
                            <a:srgbClr val="FFFFFF"/>
                          </a:solidFill>
                          <a:effectLst/>
                          <a:latin typeface="Cambria" panose="02040503050406030204" pitchFamily="18" charset="0"/>
                          <a:ea typeface="Cambria" panose="02040503050406030204" pitchFamily="18" charset="0"/>
                          <a:cs typeface="Cambria" panose="02040503050406030204" pitchFamily="18" charset="0"/>
                        </a:rPr>
                        <a:t>Responsibilities</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a:noFill/>
                    </a:lnL>
                    <a:lnR>
                      <a:noFill/>
                    </a:lnR>
                    <a:lnT>
                      <a:noFill/>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3042858651"/>
                  </a:ext>
                </a:extLst>
              </a:tr>
              <a:tr h="745067">
                <a:tc>
                  <a:txBody>
                    <a:bodyPr/>
                    <a:lstStyle/>
                    <a:p>
                      <a:pPr marL="0" marR="0" algn="r">
                        <a:lnSpc>
                          <a:spcPct val="115000"/>
                        </a:lnSpc>
                        <a:spcBef>
                          <a:spcPts val="600"/>
                        </a:spcBef>
                        <a:spcAft>
                          <a:spcPts val="800"/>
                        </a:spcAft>
                      </a:pPr>
                      <a:r>
                        <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rPr>
                        <a:t>1</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600"/>
                        </a:spcBef>
                        <a:spcAft>
                          <a:spcPts val="80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Nguyễn Đức Lợi</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600"/>
                        </a:spcBef>
                        <a:spcAft>
                          <a:spcPts val="80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Supervisor, Project Manager</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342900" marR="0" lvl="0" indent="-342900">
                        <a:lnSpc>
                          <a:spcPct val="115000"/>
                        </a:lnSpc>
                        <a:spcBef>
                          <a:spcPts val="600"/>
                        </a:spcBef>
                        <a:spcAft>
                          <a:spcPts val="0"/>
                        </a:spcAft>
                        <a:buFont typeface="Symbol" panose="05050102010706020507" pitchFamily="18" charset="2"/>
                        <a:buChar char=""/>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Specify user requirements and system requirements.</a:t>
                      </a:r>
                      <a:endParaRPr lang="en-US" sz="120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Give advices, technical supports and solutions.</a:t>
                      </a:r>
                      <a:endParaRPr lang="en-US" sz="120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Supervise the development process.</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762751251"/>
                  </a:ext>
                </a:extLst>
              </a:tr>
              <a:tr h="2139519">
                <a:tc>
                  <a:txBody>
                    <a:bodyPr/>
                    <a:lstStyle/>
                    <a:p>
                      <a:pPr marL="0" marR="0" algn="r">
                        <a:lnSpc>
                          <a:spcPct val="115000"/>
                        </a:lnSpc>
                        <a:spcBef>
                          <a:spcPts val="600"/>
                        </a:spcBef>
                        <a:spcAft>
                          <a:spcPts val="800"/>
                        </a:spcAft>
                      </a:pPr>
                      <a:r>
                        <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rPr>
                        <a:t>2</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80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Tạ Đức Huy</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800"/>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Team leader, developer, tester</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Manage all progresses.</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Clarify requirements.</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Create development plan.</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Divide and assign tasks for members.</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Design database</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Coding.</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Testing.</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Prepare and verify documents.</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7486104"/>
                  </a:ext>
                </a:extLst>
              </a:tr>
              <a:tr h="1023958">
                <a:tc>
                  <a:txBody>
                    <a:bodyPr/>
                    <a:lstStyle/>
                    <a:p>
                      <a:pPr marL="0" marR="0" algn="r">
                        <a:lnSpc>
                          <a:spcPct val="115000"/>
                        </a:lnSpc>
                        <a:spcBef>
                          <a:spcPts val="600"/>
                        </a:spcBef>
                        <a:spcAft>
                          <a:spcPts val="800"/>
                        </a:spcAft>
                      </a:pPr>
                      <a:r>
                        <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rPr>
                        <a:t>3</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600"/>
                        </a:spcBef>
                        <a:spcAft>
                          <a:spcPts val="80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Mai Thế  Quân</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600"/>
                        </a:spcBef>
                        <a:spcAft>
                          <a:spcPts val="80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Team member, developer, tester</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342900" marR="0" lvl="0" indent="-342900">
                        <a:lnSpc>
                          <a:spcPct val="115000"/>
                        </a:lnSpc>
                        <a:spcBef>
                          <a:spcPts val="600"/>
                        </a:spcBef>
                        <a:spcAft>
                          <a:spcPts val="0"/>
                        </a:spcAft>
                        <a:buFont typeface="Symbol" panose="05050102010706020507" pitchFamily="18" charset="2"/>
                        <a:buChar char=""/>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Clarify requirements.</a:t>
                      </a:r>
                      <a:endParaRPr lang="en-US" sz="120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Coding.</a:t>
                      </a:r>
                      <a:endParaRPr lang="en-US" sz="120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Testing.</a:t>
                      </a:r>
                      <a:endParaRPr lang="en-US" sz="120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Prepare documents.</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620831234"/>
                  </a:ext>
                </a:extLst>
              </a:tr>
              <a:tr h="1581738">
                <a:tc>
                  <a:txBody>
                    <a:bodyPr/>
                    <a:lstStyle/>
                    <a:p>
                      <a:pPr marL="0" marR="0" algn="r">
                        <a:lnSpc>
                          <a:spcPct val="115000"/>
                        </a:lnSpc>
                        <a:spcBef>
                          <a:spcPts val="600"/>
                        </a:spcBef>
                        <a:spcAft>
                          <a:spcPts val="800"/>
                        </a:spcAft>
                      </a:pPr>
                      <a:r>
                        <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rPr>
                        <a:t>4</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800"/>
                        </a:spcAft>
                      </a:pPr>
                      <a:r>
                        <a:rPr lang="en-US" sz="12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Đoàn</a:t>
                      </a: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US" sz="12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Văn</a:t>
                      </a: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US" sz="12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Phát</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80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Team member, developer, tester</a:t>
                      </a:r>
                      <a:endParaRPr lang="en-US" sz="120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Clarify requirements.</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Design GUI</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Coding.</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Testing.</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Prepare documents.</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p>
                      <a:pPr marL="342900" marR="0" lvl="0" indent="-342900">
                        <a:lnSpc>
                          <a:spcPct val="115000"/>
                        </a:lnSpc>
                        <a:spcBef>
                          <a:spcPts val="600"/>
                        </a:spcBef>
                        <a:spcAft>
                          <a:spcPts val="0"/>
                        </a:spcAft>
                        <a:buFont typeface="Symbol" panose="05050102010706020507" pitchFamily="18" charset="2"/>
                        <a:buChar char=""/>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Manage budgets.</a:t>
                      </a:r>
                      <a:endParaRPr lang="en-US" sz="1200" dirty="0">
                        <a:effectLst/>
                        <a:latin typeface="Cambria" panose="02040503050406030204" pitchFamily="18" charset="0"/>
                        <a:ea typeface="Cambria" panose="02040503050406030204" pitchFamily="18" charset="0"/>
                        <a:cs typeface="Cambria" panose="02040503050406030204" pitchFamily="18" charset="0"/>
                      </a:endParaRPr>
                    </a:p>
                  </a:txBody>
                  <a:tcPr marL="39885" marR="398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1053815"/>
                  </a:ext>
                </a:extLst>
              </a:tr>
            </a:tbl>
          </a:graphicData>
        </a:graphic>
      </p:graphicFrame>
    </p:spTree>
    <p:extLst>
      <p:ext uri="{BB962C8B-B14F-4D97-AF65-F5344CB8AC3E}">
        <p14:creationId xmlns:p14="http://schemas.microsoft.com/office/powerpoint/2010/main" val="13297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B5EF-9E68-4B7C-BF46-A3C0877D2BED}"/>
              </a:ext>
            </a:extLst>
          </p:cNvPr>
          <p:cNvSpPr>
            <a:spLocks noGrp="1"/>
          </p:cNvSpPr>
          <p:nvPr>
            <p:ph type="title"/>
          </p:nvPr>
        </p:nvSpPr>
        <p:spPr/>
        <p:txBody>
          <a:bodyPr/>
          <a:lstStyle/>
          <a:p>
            <a:pPr lvl="0"/>
            <a:r>
              <a:rPr lang="en-US" b="1" dirty="0"/>
              <a:t>Project Organization</a:t>
            </a:r>
          </a:p>
        </p:txBody>
      </p:sp>
      <p:graphicFrame>
        <p:nvGraphicFramePr>
          <p:cNvPr id="7" name="Content Placeholder 6">
            <a:extLst>
              <a:ext uri="{FF2B5EF4-FFF2-40B4-BE49-F238E27FC236}">
                <a16:creationId xmlns:a16="http://schemas.microsoft.com/office/drawing/2014/main" id="{6DE9774E-015A-4EB9-9FF2-FE32DA25E48C}"/>
              </a:ext>
            </a:extLst>
          </p:cNvPr>
          <p:cNvGraphicFramePr>
            <a:graphicFrameLocks noGrp="1"/>
          </p:cNvGraphicFramePr>
          <p:nvPr>
            <p:ph idx="1"/>
            <p:extLst>
              <p:ext uri="{D42A27DB-BD31-4B8C-83A1-F6EECF244321}">
                <p14:modId xmlns:p14="http://schemas.microsoft.com/office/powerpoint/2010/main" val="3423248782"/>
              </p:ext>
            </p:extLst>
          </p:nvPr>
        </p:nvGraphicFramePr>
        <p:xfrm>
          <a:off x="677334" y="1680858"/>
          <a:ext cx="8596668" cy="4415139"/>
        </p:xfrm>
        <a:graphic>
          <a:graphicData uri="http://schemas.openxmlformats.org/drawingml/2006/table">
            <a:tbl>
              <a:tblPr firstRow="1" firstCol="1" bandRow="1"/>
              <a:tblGrid>
                <a:gridCol w="3722269">
                  <a:extLst>
                    <a:ext uri="{9D8B030D-6E8A-4147-A177-3AD203B41FA5}">
                      <a16:colId xmlns:a16="http://schemas.microsoft.com/office/drawing/2014/main" val="97894442"/>
                    </a:ext>
                  </a:extLst>
                </a:gridCol>
                <a:gridCol w="4874399">
                  <a:extLst>
                    <a:ext uri="{9D8B030D-6E8A-4147-A177-3AD203B41FA5}">
                      <a16:colId xmlns:a16="http://schemas.microsoft.com/office/drawing/2014/main" val="3053060499"/>
                    </a:ext>
                  </a:extLst>
                </a:gridCol>
              </a:tblGrid>
              <a:tr h="471690">
                <a:tc>
                  <a:txBody>
                    <a:bodyPr/>
                    <a:lstStyle/>
                    <a:p>
                      <a:pPr marL="0" marR="0" algn="ctr">
                        <a:lnSpc>
                          <a:spcPct val="150000"/>
                        </a:lnSpc>
                        <a:spcBef>
                          <a:spcPts val="0"/>
                        </a:spcBef>
                        <a:spcAft>
                          <a:spcPts val="0"/>
                        </a:spcAft>
                      </a:pPr>
                      <a:r>
                        <a:rPr lang="en-US" sz="1800" b="1" dirty="0">
                          <a:solidFill>
                            <a:srgbClr val="FFFFFF"/>
                          </a:solidFill>
                          <a:effectLst/>
                          <a:latin typeface="Cambria" panose="02040503050406030204" pitchFamily="18" charset="0"/>
                          <a:ea typeface="Calibri" panose="020F0502020204030204" pitchFamily="34" charset="0"/>
                          <a:cs typeface="Times New Roman" panose="02020603050405020304" pitchFamily="18" charset="0"/>
                        </a:rPr>
                        <a:t>Tools / Techniques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a:txBody>
                    <a:bodyPr/>
                    <a:lstStyle/>
                    <a:p>
                      <a:pPr marL="0" marR="0" algn="ctr">
                        <a:lnSpc>
                          <a:spcPct val="150000"/>
                        </a:lnSpc>
                        <a:spcBef>
                          <a:spcPts val="0"/>
                        </a:spcBef>
                        <a:spcAft>
                          <a:spcPts val="0"/>
                        </a:spcAft>
                      </a:pPr>
                      <a:r>
                        <a:rPr lang="en-US" sz="1800" b="1">
                          <a:solidFill>
                            <a:srgbClr val="FFFFFF"/>
                          </a:solidFill>
                          <a:effectLst/>
                          <a:latin typeface="Cambria" panose="02040503050406030204" pitchFamily="18" charset="0"/>
                          <a:ea typeface="Calibri" panose="020F0502020204030204" pitchFamily="34" charset="0"/>
                          <a:cs typeface="Times New Roman" panose="02020603050405020304" pitchFamily="18" charset="0"/>
                        </a:rPr>
                        <a:t>Name / Version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extLst>
                  <a:ext uri="{0D108BD9-81ED-4DB2-BD59-A6C34878D82A}">
                    <a16:rowId xmlns:a16="http://schemas.microsoft.com/office/drawing/2014/main" val="2364681362"/>
                  </a:ext>
                </a:extLst>
              </a:tr>
              <a:tr h="438161">
                <a:tc>
                  <a:txBody>
                    <a:bodyPr/>
                    <a:lstStyle/>
                    <a:p>
                      <a:pPr marL="0" marR="0">
                        <a:lnSpc>
                          <a:spcPct val="150000"/>
                        </a:lnSpc>
                        <a:spcBef>
                          <a:spcPts val="0"/>
                        </a:spcBef>
                        <a:spcAft>
                          <a:spcPts val="0"/>
                        </a:spcAft>
                      </a:pPr>
                      <a:r>
                        <a:rPr lang="en-US" sz="1800" b="1" dirty="0">
                          <a:effectLst/>
                          <a:latin typeface="Cambria" panose="02040503050406030204" pitchFamily="18" charset="0"/>
                          <a:ea typeface="Calibri" panose="020F0502020204030204" pitchFamily="34" charset="0"/>
                          <a:cs typeface="Times New Roman" panose="02020603050405020304" pitchFamily="18" charset="0"/>
                        </a:rPr>
                        <a:t>Operating system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50000"/>
                        </a:lnSpc>
                        <a:spcBef>
                          <a:spcPts val="0"/>
                        </a:spcBef>
                        <a:spcAft>
                          <a:spcPts val="0"/>
                        </a:spcAft>
                      </a:pPr>
                      <a:r>
                        <a:rPr lang="en-US" sz="1800">
                          <a:effectLst/>
                          <a:latin typeface="Cambria" panose="02040503050406030204" pitchFamily="18" charset="0"/>
                          <a:ea typeface="Calibri" panose="020F0502020204030204" pitchFamily="34" charset="0"/>
                          <a:cs typeface="Times New Roman" panose="02020603050405020304" pitchFamily="18" charset="0"/>
                        </a:rPr>
                        <a:t>Windows 10, Ubuntu</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015963952"/>
                  </a:ext>
                </a:extLst>
              </a:tr>
              <a:tr h="438161">
                <a:tc>
                  <a:txBody>
                    <a:bodyPr/>
                    <a:lstStyle/>
                    <a:p>
                      <a:pPr marL="0" marR="0">
                        <a:lnSpc>
                          <a:spcPct val="150000"/>
                        </a:lnSpc>
                        <a:spcBef>
                          <a:spcPts val="0"/>
                        </a:spcBef>
                        <a:spcAft>
                          <a:spcPts val="0"/>
                        </a:spcAft>
                      </a:pPr>
                      <a:r>
                        <a:rPr lang="en-US" sz="1800" b="1" dirty="0">
                          <a:effectLst/>
                          <a:latin typeface="Cambria" panose="02040503050406030204" pitchFamily="18" charset="0"/>
                          <a:ea typeface="Calibri" panose="020F0502020204030204" pitchFamily="34" charset="0"/>
                          <a:cs typeface="Times New Roman" panose="02020603050405020304" pitchFamily="18" charset="0"/>
                        </a:rPr>
                        <a:t>Frontend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JavaScript, jQuery, CSS, HTML, Bootstrap</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129027694"/>
                  </a:ext>
                </a:extLst>
              </a:tr>
              <a:tr h="438161">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Backend</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Yii2 Framework</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700027407"/>
                  </a:ext>
                </a:extLst>
              </a:tr>
              <a:tr h="438161">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Embedded</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C/C++, NodeJS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148142898"/>
                  </a:ext>
                </a:extLst>
              </a:tr>
              <a:tr h="438161">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Modeling tool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Draw.io, Star UML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527309699"/>
                  </a:ext>
                </a:extLst>
              </a:tr>
              <a:tr h="438161">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IDE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Visual Studio Code,  PHP Storm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571512914"/>
                  </a:ext>
                </a:extLst>
              </a:tr>
              <a:tr h="438161">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DBMS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MySQL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034893522"/>
                  </a:ext>
                </a:extLst>
              </a:tr>
              <a:tr h="438161">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Source control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err="1">
                          <a:effectLst/>
                          <a:latin typeface="Cambria" panose="02040503050406030204" pitchFamily="18" charset="0"/>
                          <a:ea typeface="Calibri" panose="020F0502020204030204" pitchFamily="34" charset="0"/>
                          <a:cs typeface="Times New Roman" panose="02020603050405020304" pitchFamily="18" charset="0"/>
                        </a:rPr>
                        <a:t>Github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033968629"/>
                  </a:ext>
                </a:extLst>
              </a:tr>
              <a:tr h="438161">
                <a:tc>
                  <a:txBody>
                    <a:bodyPr/>
                    <a:lstStyle/>
                    <a:p>
                      <a:pPr marL="0" marR="0">
                        <a:lnSpc>
                          <a:spcPct val="150000"/>
                        </a:lnSpc>
                        <a:spcBef>
                          <a:spcPts val="0"/>
                        </a:spcBef>
                        <a:spcAft>
                          <a:spcPts val="0"/>
                        </a:spcAft>
                      </a:pPr>
                      <a:r>
                        <a:rPr lang="en-US" sz="1800" b="1">
                          <a:effectLst/>
                          <a:latin typeface="Cambria" panose="02040503050406030204" pitchFamily="18" charset="0"/>
                          <a:ea typeface="Calibri" panose="020F0502020204030204" pitchFamily="34" charset="0"/>
                          <a:cs typeface="Times New Roman" panose="02020603050405020304" pitchFamily="18" charset="0"/>
                        </a:rPr>
                        <a:t>Project management tool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50000"/>
                        </a:lnSpc>
                        <a:spcBef>
                          <a:spcPts val="0"/>
                        </a:spcBef>
                        <a:spcAft>
                          <a:spcPts val="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Trello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907603901"/>
                  </a:ext>
                </a:extLst>
              </a:tr>
            </a:tbl>
          </a:graphicData>
        </a:graphic>
      </p:graphicFrame>
    </p:spTree>
    <p:extLst>
      <p:ext uri="{BB962C8B-B14F-4D97-AF65-F5344CB8AC3E}">
        <p14:creationId xmlns:p14="http://schemas.microsoft.com/office/powerpoint/2010/main" val="1934872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71FB-CADD-4382-8FC0-1D6F3658FCE5}"/>
              </a:ext>
            </a:extLst>
          </p:cNvPr>
          <p:cNvSpPr>
            <a:spLocks noGrp="1"/>
          </p:cNvSpPr>
          <p:nvPr>
            <p:ph type="title"/>
          </p:nvPr>
        </p:nvSpPr>
        <p:spPr/>
        <p:txBody>
          <a:bodyPr/>
          <a:lstStyle/>
          <a:p>
            <a:r>
              <a:rPr lang="en-US" dirty="0"/>
              <a:t>THANK YOU FOR YOUR ATTENTION</a:t>
            </a:r>
          </a:p>
        </p:txBody>
      </p:sp>
      <p:sp>
        <p:nvSpPr>
          <p:cNvPr id="3" name="Text Placeholder 2">
            <a:extLst>
              <a:ext uri="{FF2B5EF4-FFF2-40B4-BE49-F238E27FC236}">
                <a16:creationId xmlns:a16="http://schemas.microsoft.com/office/drawing/2014/main" id="{589DD2C3-28FF-467E-8000-152AA9AD95E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6997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8592-AC93-4A1B-903E-444870D891FD}"/>
              </a:ext>
            </a:extLst>
          </p:cNvPr>
          <p:cNvSpPr>
            <a:spLocks noGrp="1"/>
          </p:cNvSpPr>
          <p:nvPr>
            <p:ph type="title"/>
          </p:nvPr>
        </p:nvSpPr>
        <p:spPr/>
        <p:txBody>
          <a:bodyPr/>
          <a:lstStyle/>
          <a:p>
            <a:r>
              <a:rPr lang="en-US" dirty="0"/>
              <a:t>REPORT WEEK 2 – Software Project Management Plan</a:t>
            </a:r>
          </a:p>
        </p:txBody>
      </p:sp>
      <p:sp>
        <p:nvSpPr>
          <p:cNvPr id="3" name="Content Placeholder 2">
            <a:extLst>
              <a:ext uri="{FF2B5EF4-FFF2-40B4-BE49-F238E27FC236}">
                <a16:creationId xmlns:a16="http://schemas.microsoft.com/office/drawing/2014/main" id="{BD454B34-2081-470F-B730-23368ABBDD5B}"/>
              </a:ext>
            </a:extLst>
          </p:cNvPr>
          <p:cNvSpPr>
            <a:spLocks noGrp="1"/>
          </p:cNvSpPr>
          <p:nvPr>
            <p:ph idx="1"/>
          </p:nvPr>
        </p:nvSpPr>
        <p:spPr/>
        <p:txBody>
          <a:bodyPr/>
          <a:lstStyle/>
          <a:p>
            <a:r>
              <a:rPr lang="en-US" dirty="0"/>
              <a:t>1.	Problem Definition</a:t>
            </a:r>
          </a:p>
          <a:p>
            <a:r>
              <a:rPr lang="en-US" dirty="0"/>
              <a:t>2.	Project Organization</a:t>
            </a:r>
          </a:p>
          <a:p>
            <a:r>
              <a:rPr lang="en-US" dirty="0"/>
              <a:t>3.	Project Management Plan</a:t>
            </a:r>
          </a:p>
          <a:p>
            <a:r>
              <a:rPr lang="en-US" dirty="0"/>
              <a:t>4.	Coding Convention</a:t>
            </a:r>
          </a:p>
          <a:p>
            <a:endParaRPr lang="en-US" dirty="0"/>
          </a:p>
        </p:txBody>
      </p:sp>
    </p:spTree>
    <p:extLst>
      <p:ext uri="{BB962C8B-B14F-4D97-AF65-F5344CB8AC3E}">
        <p14:creationId xmlns:p14="http://schemas.microsoft.com/office/powerpoint/2010/main" val="23526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374C-0683-4E65-8257-CAFE81115F80}"/>
              </a:ext>
            </a:extLst>
          </p:cNvPr>
          <p:cNvSpPr>
            <a:spLocks noGrp="1"/>
          </p:cNvSpPr>
          <p:nvPr>
            <p:ph type="title"/>
          </p:nvPr>
        </p:nvSpPr>
        <p:spPr/>
        <p:txBody>
          <a:bodyPr/>
          <a:lstStyle/>
          <a:p>
            <a:r>
              <a:rPr lang="en-US" dirty="0"/>
              <a:t>Problem Definition</a:t>
            </a:r>
            <a:br>
              <a:rPr lang="en-US" dirty="0"/>
            </a:br>
            <a:endParaRPr lang="en-US" dirty="0"/>
          </a:p>
        </p:txBody>
      </p:sp>
      <p:sp>
        <p:nvSpPr>
          <p:cNvPr id="3" name="Content Placeholder 2">
            <a:extLst>
              <a:ext uri="{FF2B5EF4-FFF2-40B4-BE49-F238E27FC236}">
                <a16:creationId xmlns:a16="http://schemas.microsoft.com/office/drawing/2014/main" id="{4BD76B98-17BC-4295-80A9-A707696A74C2}"/>
              </a:ext>
            </a:extLst>
          </p:cNvPr>
          <p:cNvSpPr>
            <a:spLocks noGrp="1"/>
          </p:cNvSpPr>
          <p:nvPr>
            <p:ph idx="1"/>
          </p:nvPr>
        </p:nvSpPr>
        <p:spPr/>
        <p:txBody>
          <a:bodyPr/>
          <a:lstStyle/>
          <a:p>
            <a:pPr marL="0" indent="0">
              <a:buNone/>
            </a:pPr>
            <a:endParaRPr lang="en-US" dirty="0"/>
          </a:p>
          <a:p>
            <a:pPr lvl="0"/>
            <a:r>
              <a:rPr lang="en-US" b="1" dirty="0"/>
              <a:t>Official name</a:t>
            </a:r>
            <a:r>
              <a:rPr lang="en-US" dirty="0"/>
              <a:t>: Indoor Commodity Tracking System Application Bluetooth Low Energy</a:t>
            </a:r>
          </a:p>
          <a:p>
            <a:pPr lvl="0"/>
            <a:r>
              <a:rPr lang="en-US" b="1" dirty="0"/>
              <a:t>Abbreviation:</a:t>
            </a:r>
            <a:r>
              <a:rPr lang="en-US" dirty="0"/>
              <a:t> BTRACKING</a:t>
            </a:r>
          </a:p>
          <a:p>
            <a:endParaRPr lang="en-US" dirty="0"/>
          </a:p>
        </p:txBody>
      </p:sp>
    </p:spTree>
    <p:extLst>
      <p:ext uri="{BB962C8B-B14F-4D97-AF65-F5344CB8AC3E}">
        <p14:creationId xmlns:p14="http://schemas.microsoft.com/office/powerpoint/2010/main" val="40568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A8F1-5BF6-494C-92E0-C962F2293C12}"/>
              </a:ext>
            </a:extLst>
          </p:cNvPr>
          <p:cNvSpPr>
            <a:spLocks noGrp="1"/>
          </p:cNvSpPr>
          <p:nvPr>
            <p:ph type="title"/>
          </p:nvPr>
        </p:nvSpPr>
        <p:spPr/>
        <p:txBody>
          <a:bodyPr/>
          <a:lstStyle/>
          <a:p>
            <a:r>
              <a:rPr lang="en-US" dirty="0"/>
              <a:t>Problem Definition</a:t>
            </a:r>
            <a:br>
              <a:rPr lang="en-US" dirty="0"/>
            </a:br>
            <a:endParaRPr lang="en-US" dirty="0"/>
          </a:p>
        </p:txBody>
      </p:sp>
      <p:sp>
        <p:nvSpPr>
          <p:cNvPr id="3" name="Content Placeholder 2">
            <a:extLst>
              <a:ext uri="{FF2B5EF4-FFF2-40B4-BE49-F238E27FC236}">
                <a16:creationId xmlns:a16="http://schemas.microsoft.com/office/drawing/2014/main" id="{05B9EA22-A5CF-4D7E-936F-9528EB8706AB}"/>
              </a:ext>
            </a:extLst>
          </p:cNvPr>
          <p:cNvSpPr>
            <a:spLocks noGrp="1"/>
          </p:cNvSpPr>
          <p:nvPr>
            <p:ph idx="1"/>
          </p:nvPr>
        </p:nvSpPr>
        <p:spPr/>
        <p:txBody>
          <a:bodyPr/>
          <a:lstStyle/>
          <a:p>
            <a:r>
              <a:rPr lang="en-US" b="1" dirty="0"/>
              <a:t>Problem Abstract</a:t>
            </a:r>
            <a:endParaRPr lang="en-US" dirty="0"/>
          </a:p>
          <a:p>
            <a:r>
              <a:rPr lang="en-US" dirty="0"/>
              <a:t>At present, GPS positioning and tracking technology is very popular. However, its accuracy is not high, especially in the home. Nowadays the world is pushing the industrial revolution of 4.0, in which the demand for projects to monitor location in an indoor area increased. For example, monitoring and patient care at the hospital, tracking the location of objects in exhibits, etc. Therefore, location-based technology using BLE technology is becoming more common.</a:t>
            </a:r>
          </a:p>
          <a:p>
            <a:endParaRPr lang="en-US" dirty="0"/>
          </a:p>
        </p:txBody>
      </p:sp>
    </p:spTree>
    <p:extLst>
      <p:ext uri="{BB962C8B-B14F-4D97-AF65-F5344CB8AC3E}">
        <p14:creationId xmlns:p14="http://schemas.microsoft.com/office/powerpoint/2010/main" val="1884703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E06B-4348-4227-96D7-90BC5F86948F}"/>
              </a:ext>
            </a:extLst>
          </p:cNvPr>
          <p:cNvSpPr>
            <a:spLocks noGrp="1"/>
          </p:cNvSpPr>
          <p:nvPr>
            <p:ph type="title"/>
          </p:nvPr>
        </p:nvSpPr>
        <p:spPr/>
        <p:txBody>
          <a:bodyPr/>
          <a:lstStyle/>
          <a:p>
            <a:r>
              <a:rPr lang="en-US" dirty="0"/>
              <a:t>Problem Definition</a:t>
            </a:r>
            <a:br>
              <a:rPr lang="en-US" dirty="0"/>
            </a:br>
            <a:endParaRPr lang="en-US" dirty="0"/>
          </a:p>
        </p:txBody>
      </p:sp>
      <p:sp>
        <p:nvSpPr>
          <p:cNvPr id="3" name="Content Placeholder 2">
            <a:extLst>
              <a:ext uri="{FF2B5EF4-FFF2-40B4-BE49-F238E27FC236}">
                <a16:creationId xmlns:a16="http://schemas.microsoft.com/office/drawing/2014/main" id="{A5682028-E3DF-490A-BCEB-C2E130021DE9}"/>
              </a:ext>
            </a:extLst>
          </p:cNvPr>
          <p:cNvSpPr>
            <a:spLocks noGrp="1"/>
          </p:cNvSpPr>
          <p:nvPr>
            <p:ph idx="1"/>
          </p:nvPr>
        </p:nvSpPr>
        <p:spPr/>
        <p:txBody>
          <a:bodyPr>
            <a:normAutofit/>
          </a:bodyPr>
          <a:lstStyle/>
          <a:p>
            <a:r>
              <a:rPr lang="en-US" b="1" dirty="0"/>
              <a:t>Boundaries of the System</a:t>
            </a:r>
            <a:endParaRPr lang="en-US" dirty="0"/>
          </a:p>
          <a:p>
            <a:r>
              <a:rPr lang="en-US" dirty="0"/>
              <a:t>Our system provides these functions:</a:t>
            </a:r>
          </a:p>
          <a:p>
            <a:pPr lvl="2"/>
            <a:r>
              <a:rPr lang="en-US" sz="1800" dirty="0"/>
              <a:t>Determine the location of the object in the house.</a:t>
            </a:r>
          </a:p>
          <a:p>
            <a:pPr lvl="2"/>
            <a:r>
              <a:rPr lang="en-US" sz="1800" dirty="0"/>
              <a:t>Monitor the location of the object.</a:t>
            </a:r>
          </a:p>
          <a:p>
            <a:pPr lvl="2"/>
            <a:r>
              <a:rPr lang="en-US" sz="1800" dirty="0"/>
              <a:t>Set rules for objects (only located in certain areas, do not encroach on certain areas).</a:t>
            </a:r>
          </a:p>
          <a:p>
            <a:pPr lvl="2"/>
            <a:r>
              <a:rPr lang="en-US" sz="1800" dirty="0"/>
              <a:t>Group objects to manage.</a:t>
            </a:r>
          </a:p>
          <a:p>
            <a:pPr lvl="2"/>
            <a:r>
              <a:rPr lang="en-US" sz="1800" dirty="0"/>
              <a:t>Show the location history of the object.</a:t>
            </a:r>
          </a:p>
          <a:p>
            <a:pPr lvl="2"/>
            <a:r>
              <a:rPr lang="en-US" sz="1800" dirty="0"/>
              <a:t>Loudspeaker alert sound, app if any abnormal.</a:t>
            </a:r>
          </a:p>
          <a:p>
            <a:endParaRPr lang="en-US" dirty="0"/>
          </a:p>
        </p:txBody>
      </p:sp>
    </p:spTree>
    <p:extLst>
      <p:ext uri="{BB962C8B-B14F-4D97-AF65-F5344CB8AC3E}">
        <p14:creationId xmlns:p14="http://schemas.microsoft.com/office/powerpoint/2010/main" val="238189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BCA5-881C-4FA1-9B66-4C3C19E33993}"/>
              </a:ext>
            </a:extLst>
          </p:cNvPr>
          <p:cNvSpPr>
            <a:spLocks noGrp="1"/>
          </p:cNvSpPr>
          <p:nvPr>
            <p:ph type="title"/>
          </p:nvPr>
        </p:nvSpPr>
        <p:spPr/>
        <p:txBody>
          <a:bodyPr/>
          <a:lstStyle/>
          <a:p>
            <a:r>
              <a:rPr lang="en-US" dirty="0"/>
              <a:t>Problem Definition</a:t>
            </a:r>
            <a:br>
              <a:rPr lang="en-US" dirty="0"/>
            </a:br>
            <a:endParaRPr lang="en-US" dirty="0"/>
          </a:p>
        </p:txBody>
      </p:sp>
      <p:sp>
        <p:nvSpPr>
          <p:cNvPr id="3" name="Content Placeholder 2">
            <a:extLst>
              <a:ext uri="{FF2B5EF4-FFF2-40B4-BE49-F238E27FC236}">
                <a16:creationId xmlns:a16="http://schemas.microsoft.com/office/drawing/2014/main" id="{CDE5B18E-858D-4D59-881D-442042987DFF}"/>
              </a:ext>
            </a:extLst>
          </p:cNvPr>
          <p:cNvSpPr>
            <a:spLocks noGrp="1"/>
          </p:cNvSpPr>
          <p:nvPr>
            <p:ph idx="1"/>
          </p:nvPr>
        </p:nvSpPr>
        <p:spPr/>
        <p:txBody>
          <a:bodyPr>
            <a:normAutofit/>
          </a:bodyPr>
          <a:lstStyle/>
          <a:p>
            <a:r>
              <a:rPr lang="en-US" sz="2400" b="1" dirty="0"/>
              <a:t>Future plans</a:t>
            </a:r>
            <a:endParaRPr lang="en-US" sz="2400" dirty="0"/>
          </a:p>
          <a:p>
            <a:pPr lvl="2"/>
            <a:r>
              <a:rPr lang="en-US" sz="1800" dirty="0"/>
              <a:t>Analyze the trend of moving objects.</a:t>
            </a:r>
          </a:p>
          <a:p>
            <a:pPr lvl="2"/>
            <a:r>
              <a:rPr lang="en-US" sz="1800" dirty="0"/>
              <a:t>Tracking more information of object (heart rate monitoring, blood oxygen levels, acceleration, sudden change of position, ...).</a:t>
            </a:r>
          </a:p>
          <a:p>
            <a:pPr lvl="2"/>
            <a:r>
              <a:rPr lang="en-US" sz="1800" dirty="0"/>
              <a:t>Apply to schools for student attendance</a:t>
            </a:r>
          </a:p>
        </p:txBody>
      </p:sp>
    </p:spTree>
    <p:extLst>
      <p:ext uri="{BB962C8B-B14F-4D97-AF65-F5344CB8AC3E}">
        <p14:creationId xmlns:p14="http://schemas.microsoft.com/office/powerpoint/2010/main" val="7614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0FB4-8417-45AE-9239-6B50E03BFAB7}"/>
              </a:ext>
            </a:extLst>
          </p:cNvPr>
          <p:cNvSpPr>
            <a:spLocks noGrp="1"/>
          </p:cNvSpPr>
          <p:nvPr>
            <p:ph type="title"/>
          </p:nvPr>
        </p:nvSpPr>
        <p:spPr/>
        <p:txBody>
          <a:bodyPr/>
          <a:lstStyle/>
          <a:p>
            <a:r>
              <a:rPr lang="en-US" dirty="0"/>
              <a:t>Problem Definition</a:t>
            </a:r>
            <a:br>
              <a:rPr lang="en-US" dirty="0"/>
            </a:br>
            <a:endParaRPr lang="en-US" dirty="0"/>
          </a:p>
        </p:txBody>
      </p:sp>
      <p:sp>
        <p:nvSpPr>
          <p:cNvPr id="3" name="Content Placeholder 2">
            <a:extLst>
              <a:ext uri="{FF2B5EF4-FFF2-40B4-BE49-F238E27FC236}">
                <a16:creationId xmlns:a16="http://schemas.microsoft.com/office/drawing/2014/main" id="{D580ED7E-0614-403D-A3C5-6790F9781260}"/>
              </a:ext>
            </a:extLst>
          </p:cNvPr>
          <p:cNvSpPr>
            <a:spLocks noGrp="1"/>
          </p:cNvSpPr>
          <p:nvPr>
            <p:ph idx="1"/>
          </p:nvPr>
        </p:nvSpPr>
        <p:spPr/>
        <p:txBody>
          <a:bodyPr/>
          <a:lstStyle/>
          <a:p>
            <a:r>
              <a:rPr lang="en-US" b="1" dirty="0"/>
              <a:t>Hardware requirements</a:t>
            </a:r>
          </a:p>
          <a:p>
            <a:pPr lvl="1"/>
            <a:r>
              <a:rPr lang="en-US" b="1" dirty="0"/>
              <a:t>For passive devices:</a:t>
            </a:r>
          </a:p>
          <a:p>
            <a:endParaRPr lang="en-US" dirty="0"/>
          </a:p>
        </p:txBody>
      </p:sp>
      <p:graphicFrame>
        <p:nvGraphicFramePr>
          <p:cNvPr id="10" name="Table 9">
            <a:extLst>
              <a:ext uri="{FF2B5EF4-FFF2-40B4-BE49-F238E27FC236}">
                <a16:creationId xmlns:a16="http://schemas.microsoft.com/office/drawing/2014/main" id="{CB912F9A-A245-4944-985B-99FABD88A930}"/>
              </a:ext>
            </a:extLst>
          </p:cNvPr>
          <p:cNvGraphicFramePr>
            <a:graphicFrameLocks noGrp="1"/>
          </p:cNvGraphicFramePr>
          <p:nvPr>
            <p:extLst>
              <p:ext uri="{D42A27DB-BD31-4B8C-83A1-F6EECF244321}">
                <p14:modId xmlns:p14="http://schemas.microsoft.com/office/powerpoint/2010/main" val="797790678"/>
              </p:ext>
            </p:extLst>
          </p:nvPr>
        </p:nvGraphicFramePr>
        <p:xfrm>
          <a:off x="677333" y="3119360"/>
          <a:ext cx="8290203" cy="2922001"/>
        </p:xfrm>
        <a:graphic>
          <a:graphicData uri="http://schemas.openxmlformats.org/drawingml/2006/table">
            <a:tbl>
              <a:tblPr firstRow="1" firstCol="1" bandRow="1"/>
              <a:tblGrid>
                <a:gridCol w="3311524">
                  <a:extLst>
                    <a:ext uri="{9D8B030D-6E8A-4147-A177-3AD203B41FA5}">
                      <a16:colId xmlns:a16="http://schemas.microsoft.com/office/drawing/2014/main" val="3446562218"/>
                    </a:ext>
                  </a:extLst>
                </a:gridCol>
                <a:gridCol w="4978679">
                  <a:extLst>
                    <a:ext uri="{9D8B030D-6E8A-4147-A177-3AD203B41FA5}">
                      <a16:colId xmlns:a16="http://schemas.microsoft.com/office/drawing/2014/main" val="2376948054"/>
                    </a:ext>
                  </a:extLst>
                </a:gridCol>
              </a:tblGrid>
              <a:tr h="544384">
                <a:tc>
                  <a:txBody>
                    <a:bodyPr/>
                    <a:lstStyle/>
                    <a:p>
                      <a:pPr algn="ctr">
                        <a:lnSpc>
                          <a:spcPct val="115000"/>
                        </a:lnSpc>
                        <a:spcAft>
                          <a:spcPts val="1000"/>
                        </a:spcAft>
                      </a:pPr>
                      <a:r>
                        <a:rPr lang="en-US" sz="1800" b="1" dirty="0">
                          <a:solidFill>
                            <a:srgbClr val="FFFFFF"/>
                          </a:solidFill>
                          <a:effectLst/>
                          <a:latin typeface="Cambria" panose="02040503050406030204" pitchFamily="18" charset="0"/>
                          <a:ea typeface="MS Mincho" panose="02020609040205080304" pitchFamily="49" charset="-128"/>
                          <a:cs typeface="Times New Roman" panose="02020603050405020304" pitchFamily="18" charset="0"/>
                        </a:rPr>
                        <a:t>Component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A6A6A6"/>
                    </a:solidFill>
                  </a:tcPr>
                </a:tc>
                <a:tc>
                  <a:txBody>
                    <a:bodyPr/>
                    <a:lstStyle/>
                    <a:p>
                      <a:pPr algn="ctr">
                        <a:lnSpc>
                          <a:spcPct val="115000"/>
                        </a:lnSpc>
                        <a:spcAft>
                          <a:spcPts val="1000"/>
                        </a:spcAft>
                      </a:pPr>
                      <a:r>
                        <a:rPr lang="en-US" sz="1800" b="1">
                          <a:solidFill>
                            <a:srgbClr val="FFFFFF"/>
                          </a:solidFill>
                          <a:effectLst/>
                          <a:latin typeface="Cambria" panose="02040503050406030204" pitchFamily="18" charset="0"/>
                          <a:ea typeface="MS Mincho" panose="02020609040205080304" pitchFamily="49" charset="-128"/>
                          <a:cs typeface="Times New Roman" panose="02020603050405020304" pitchFamily="18" charset="0"/>
                        </a:rPr>
                        <a:t>Hardware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A6A6A6"/>
                    </a:solidFill>
                  </a:tcPr>
                </a:tc>
                <a:extLst>
                  <a:ext uri="{0D108BD9-81ED-4DB2-BD59-A6C34878D82A}">
                    <a16:rowId xmlns:a16="http://schemas.microsoft.com/office/drawing/2014/main" val="4226075440"/>
                  </a:ext>
                </a:extLst>
              </a:tr>
              <a:tr h="544384">
                <a:tc>
                  <a:txBody>
                    <a:bodyPr/>
                    <a:lstStyle/>
                    <a:p>
                      <a:pPr algn="l">
                        <a:lnSpc>
                          <a:spcPct val="115000"/>
                        </a:lnSpc>
                        <a:spcAft>
                          <a:spcPts val="1000"/>
                        </a:spcAft>
                      </a:pPr>
                      <a:r>
                        <a:rPr lang="en-US" sz="1800" b="1">
                          <a:effectLst/>
                          <a:latin typeface="Cambria" panose="02040503050406030204" pitchFamily="18" charset="0"/>
                          <a:ea typeface="MS Mincho" panose="02020609040205080304" pitchFamily="49" charset="-128"/>
                          <a:cs typeface="Times New Roman" panose="02020603050405020304" pitchFamily="18" charset="0"/>
                        </a:rPr>
                        <a:t>SoC</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a:effectLst/>
                          <a:latin typeface="Cambria" panose="02040503050406030204" pitchFamily="18" charset="0"/>
                          <a:ea typeface="MS Mincho" panose="02020609040205080304" pitchFamily="49" charset="-128"/>
                          <a:cs typeface="Times New Roman" panose="02020603050405020304" pitchFamily="18" charset="0"/>
                        </a:rPr>
                        <a:t>CC2640/NRF51822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562787860"/>
                  </a:ext>
                </a:extLst>
              </a:tr>
              <a:tr h="544384">
                <a:tc>
                  <a:txBody>
                    <a:bodyPr/>
                    <a:lstStyle/>
                    <a:p>
                      <a:pPr algn="l">
                        <a:lnSpc>
                          <a:spcPct val="115000"/>
                        </a:lnSpc>
                        <a:spcAft>
                          <a:spcPts val="1000"/>
                        </a:spcAft>
                      </a:pPr>
                      <a:r>
                        <a:rPr lang="en-US" sz="1800" b="1">
                          <a:effectLst/>
                          <a:latin typeface="Cambria" panose="02040503050406030204" pitchFamily="18" charset="0"/>
                          <a:ea typeface="MS Mincho" panose="02020609040205080304" pitchFamily="49" charset="-128"/>
                          <a:cs typeface="Times New Roman" panose="02020603050405020304" pitchFamily="18" charset="0"/>
                        </a:rPr>
                        <a:t>Communication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a:effectLst/>
                          <a:latin typeface="Cambria" panose="02040503050406030204" pitchFamily="18" charset="0"/>
                          <a:ea typeface="MS Mincho" panose="02020609040205080304" pitchFamily="49" charset="-128"/>
                          <a:cs typeface="Times New Roman" panose="02020603050405020304" pitchFamily="18" charset="0"/>
                        </a:rPr>
                        <a:t>Bluetooth Low Energy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261780128"/>
                  </a:ext>
                </a:extLst>
              </a:tr>
              <a:tr h="744465">
                <a:tc>
                  <a:txBody>
                    <a:bodyPr/>
                    <a:lstStyle/>
                    <a:p>
                      <a:pPr algn="l">
                        <a:lnSpc>
                          <a:spcPct val="115000"/>
                        </a:lnSpc>
                        <a:spcAft>
                          <a:spcPts val="1000"/>
                        </a:spcAft>
                      </a:pPr>
                      <a:r>
                        <a:rPr lang="en-US" sz="1800" b="1">
                          <a:effectLst/>
                          <a:latin typeface="Cambria" panose="02040503050406030204" pitchFamily="18" charset="0"/>
                          <a:ea typeface="MS Mincho" panose="02020609040205080304" pitchFamily="49" charset="-128"/>
                          <a:cs typeface="Times New Roman" panose="02020603050405020304" pitchFamily="18" charset="0"/>
                        </a:rPr>
                        <a:t>Devices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a:effectLst/>
                          <a:latin typeface="Cambria" panose="02040503050406030204" pitchFamily="18" charset="0"/>
                          <a:ea typeface="MS Mincho" panose="02020609040205080304" pitchFamily="49" charset="-128"/>
                          <a:cs typeface="Times New Roman" panose="02020603050405020304" pitchFamily="18" charset="0"/>
                        </a:rPr>
                        <a:t>- Battery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a:effectLst/>
                          <a:latin typeface="Cambria" panose="02040503050406030204" pitchFamily="18" charset="0"/>
                          <a:ea typeface="MS Mincho" panose="02020609040205080304" pitchFamily="49" charset="-128"/>
                          <a:cs typeface="Times New Roman" panose="02020603050405020304" pitchFamily="18" charset="0"/>
                        </a:rPr>
                        <a:t>- Reset button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092954722"/>
                  </a:ext>
                </a:extLst>
              </a:tr>
              <a:tr h="544384">
                <a:tc>
                  <a:txBody>
                    <a:bodyPr/>
                    <a:lstStyle/>
                    <a:p>
                      <a:pPr algn="l">
                        <a:lnSpc>
                          <a:spcPct val="115000"/>
                        </a:lnSpc>
                        <a:spcAft>
                          <a:spcPts val="1000"/>
                        </a:spcAft>
                      </a:pPr>
                      <a:r>
                        <a:rPr lang="en-US" sz="1800" b="1">
                          <a:effectLst/>
                          <a:latin typeface="Cambria" panose="02040503050406030204" pitchFamily="18" charset="0"/>
                          <a:ea typeface="MS Mincho" panose="02020609040205080304" pitchFamily="49" charset="-128"/>
                          <a:cs typeface="Times New Roman" panose="02020603050405020304" pitchFamily="18" charset="0"/>
                        </a:rPr>
                        <a:t>Power source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Sony CMOS BR2325 Battery 3.3V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253840463"/>
                  </a:ext>
                </a:extLst>
              </a:tr>
            </a:tbl>
          </a:graphicData>
        </a:graphic>
      </p:graphicFrame>
    </p:spTree>
    <p:extLst>
      <p:ext uri="{BB962C8B-B14F-4D97-AF65-F5344CB8AC3E}">
        <p14:creationId xmlns:p14="http://schemas.microsoft.com/office/powerpoint/2010/main" val="120061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0FB4-8417-45AE-9239-6B50E03BFAB7}"/>
              </a:ext>
            </a:extLst>
          </p:cNvPr>
          <p:cNvSpPr>
            <a:spLocks noGrp="1"/>
          </p:cNvSpPr>
          <p:nvPr>
            <p:ph type="title"/>
          </p:nvPr>
        </p:nvSpPr>
        <p:spPr/>
        <p:txBody>
          <a:bodyPr/>
          <a:lstStyle/>
          <a:p>
            <a:r>
              <a:rPr lang="en-US" dirty="0"/>
              <a:t>Problem Definition</a:t>
            </a:r>
            <a:br>
              <a:rPr lang="en-US" dirty="0"/>
            </a:br>
            <a:endParaRPr lang="en-US" dirty="0"/>
          </a:p>
        </p:txBody>
      </p:sp>
      <p:sp>
        <p:nvSpPr>
          <p:cNvPr id="3" name="Content Placeholder 2">
            <a:extLst>
              <a:ext uri="{FF2B5EF4-FFF2-40B4-BE49-F238E27FC236}">
                <a16:creationId xmlns:a16="http://schemas.microsoft.com/office/drawing/2014/main" id="{D580ED7E-0614-403D-A3C5-6790F9781260}"/>
              </a:ext>
            </a:extLst>
          </p:cNvPr>
          <p:cNvSpPr>
            <a:spLocks noGrp="1"/>
          </p:cNvSpPr>
          <p:nvPr>
            <p:ph idx="1"/>
          </p:nvPr>
        </p:nvSpPr>
        <p:spPr/>
        <p:txBody>
          <a:bodyPr/>
          <a:lstStyle/>
          <a:p>
            <a:pPr lvl="1"/>
            <a:r>
              <a:rPr lang="en-US" dirty="0"/>
              <a:t>For activate devices:</a:t>
            </a:r>
          </a:p>
          <a:p>
            <a:endParaRPr lang="en-US" dirty="0"/>
          </a:p>
        </p:txBody>
      </p:sp>
      <p:graphicFrame>
        <p:nvGraphicFramePr>
          <p:cNvPr id="4" name="Table 3">
            <a:extLst>
              <a:ext uri="{FF2B5EF4-FFF2-40B4-BE49-F238E27FC236}">
                <a16:creationId xmlns:a16="http://schemas.microsoft.com/office/drawing/2014/main" id="{FAACB180-F63C-49A8-948C-2B27E350E010}"/>
              </a:ext>
            </a:extLst>
          </p:cNvPr>
          <p:cNvGraphicFramePr>
            <a:graphicFrameLocks noGrp="1"/>
          </p:cNvGraphicFramePr>
          <p:nvPr>
            <p:extLst>
              <p:ext uri="{D42A27DB-BD31-4B8C-83A1-F6EECF244321}">
                <p14:modId xmlns:p14="http://schemas.microsoft.com/office/powerpoint/2010/main" val="1061993543"/>
              </p:ext>
            </p:extLst>
          </p:nvPr>
        </p:nvGraphicFramePr>
        <p:xfrm>
          <a:off x="677334" y="2526661"/>
          <a:ext cx="8596668" cy="3880772"/>
        </p:xfrm>
        <a:graphic>
          <a:graphicData uri="http://schemas.openxmlformats.org/drawingml/2006/table">
            <a:tbl>
              <a:tblPr firstRow="1" firstCol="1" bandRow="1"/>
              <a:tblGrid>
                <a:gridCol w="4314011">
                  <a:extLst>
                    <a:ext uri="{9D8B030D-6E8A-4147-A177-3AD203B41FA5}">
                      <a16:colId xmlns:a16="http://schemas.microsoft.com/office/drawing/2014/main" val="2592730083"/>
                    </a:ext>
                  </a:extLst>
                </a:gridCol>
                <a:gridCol w="4282657">
                  <a:extLst>
                    <a:ext uri="{9D8B030D-6E8A-4147-A177-3AD203B41FA5}">
                      <a16:colId xmlns:a16="http://schemas.microsoft.com/office/drawing/2014/main" val="3465088947"/>
                    </a:ext>
                  </a:extLst>
                </a:gridCol>
              </a:tblGrid>
              <a:tr h="621735">
                <a:tc>
                  <a:txBody>
                    <a:bodyPr/>
                    <a:lstStyle/>
                    <a:p>
                      <a:pPr algn="ctr">
                        <a:lnSpc>
                          <a:spcPct val="115000"/>
                        </a:lnSpc>
                        <a:spcAft>
                          <a:spcPts val="1000"/>
                        </a:spcAft>
                      </a:pPr>
                      <a:r>
                        <a:rPr lang="en-US" sz="1800" b="1" dirty="0">
                          <a:solidFill>
                            <a:srgbClr val="FFFFFF"/>
                          </a:solidFill>
                          <a:effectLst/>
                          <a:latin typeface="Cambria" panose="02040503050406030204" pitchFamily="18" charset="0"/>
                          <a:ea typeface="MS Mincho" panose="02020609040205080304" pitchFamily="49" charset="-128"/>
                          <a:cs typeface="Times New Roman" panose="02020603050405020304" pitchFamily="18" charset="0"/>
                        </a:rPr>
                        <a:t>Component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A6A6A6"/>
                    </a:solidFill>
                  </a:tcPr>
                </a:tc>
                <a:tc>
                  <a:txBody>
                    <a:bodyPr/>
                    <a:lstStyle/>
                    <a:p>
                      <a:pPr algn="ctr">
                        <a:lnSpc>
                          <a:spcPct val="115000"/>
                        </a:lnSpc>
                        <a:spcAft>
                          <a:spcPts val="1000"/>
                        </a:spcAft>
                      </a:pPr>
                      <a:r>
                        <a:rPr lang="en-US" sz="1800" b="1">
                          <a:solidFill>
                            <a:srgbClr val="FFFFFF"/>
                          </a:solidFill>
                          <a:effectLst/>
                          <a:latin typeface="Cambria" panose="02040503050406030204" pitchFamily="18" charset="0"/>
                          <a:ea typeface="MS Mincho" panose="02020609040205080304" pitchFamily="49" charset="-128"/>
                          <a:cs typeface="Times New Roman" panose="02020603050405020304" pitchFamily="18" charset="0"/>
                        </a:rPr>
                        <a:t>Hardware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A6A6A6"/>
                    </a:solidFill>
                  </a:tcPr>
                </a:tc>
                <a:extLst>
                  <a:ext uri="{0D108BD9-81ED-4DB2-BD59-A6C34878D82A}">
                    <a16:rowId xmlns:a16="http://schemas.microsoft.com/office/drawing/2014/main" val="3569638749"/>
                  </a:ext>
                </a:extLst>
              </a:tr>
              <a:tr h="621735">
                <a:tc>
                  <a:txBody>
                    <a:bodyPr/>
                    <a:lstStyle/>
                    <a:p>
                      <a:pPr algn="l">
                        <a:lnSpc>
                          <a:spcPct val="115000"/>
                        </a:lnSpc>
                        <a:spcAft>
                          <a:spcPts val="1000"/>
                        </a:spcAft>
                      </a:pPr>
                      <a:r>
                        <a:rPr lang="en-US" sz="1800" b="1" dirty="0">
                          <a:effectLst/>
                          <a:latin typeface="Cambria" panose="02040503050406030204" pitchFamily="18" charset="0"/>
                          <a:ea typeface="MS Mincho" panose="02020609040205080304" pitchFamily="49" charset="-128"/>
                          <a:cs typeface="Times New Roman" panose="02020603050405020304" pitchFamily="18" charset="0"/>
                        </a:rPr>
                        <a:t>Mainboard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a:effectLst/>
                          <a:latin typeface="Cambria" panose="02040503050406030204" pitchFamily="18" charset="0"/>
                          <a:ea typeface="MS Mincho" panose="02020609040205080304" pitchFamily="49" charset="-128"/>
                          <a:cs typeface="Times New Roman" panose="02020603050405020304" pitchFamily="18" charset="0"/>
                        </a:rPr>
                        <a:t>BTracking active V1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662920205"/>
                  </a:ext>
                </a:extLst>
              </a:tr>
              <a:tr h="621735">
                <a:tc>
                  <a:txBody>
                    <a:bodyPr/>
                    <a:lstStyle/>
                    <a:p>
                      <a:pPr algn="l">
                        <a:lnSpc>
                          <a:spcPct val="115000"/>
                        </a:lnSpc>
                        <a:spcAft>
                          <a:spcPts val="1000"/>
                        </a:spcAft>
                      </a:pPr>
                      <a:r>
                        <a:rPr lang="en-US" sz="1800" b="1" dirty="0">
                          <a:effectLst/>
                          <a:latin typeface="Cambria" panose="02040503050406030204" pitchFamily="18" charset="0"/>
                          <a:ea typeface="MS Mincho" panose="02020609040205080304" pitchFamily="49" charset="-128"/>
                          <a:cs typeface="Times New Roman" panose="02020603050405020304" pitchFamily="18" charset="0"/>
                        </a:rPr>
                        <a:t>Communication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a:effectLst/>
                          <a:latin typeface="Cambria" panose="02040503050406030204" pitchFamily="18" charset="0"/>
                          <a:ea typeface="MS Mincho" panose="02020609040205080304" pitchFamily="49" charset="-128"/>
                          <a:cs typeface="Times New Roman" panose="02020603050405020304" pitchFamily="18" charset="0"/>
                        </a:rPr>
                        <a:t>Wifi and Bluetooth Low Energy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836638972"/>
                  </a:ext>
                </a:extLst>
              </a:tr>
              <a:tr h="1393832">
                <a:tc>
                  <a:txBody>
                    <a:bodyPr/>
                    <a:lstStyle/>
                    <a:p>
                      <a:pPr algn="l">
                        <a:lnSpc>
                          <a:spcPct val="115000"/>
                        </a:lnSpc>
                        <a:spcAft>
                          <a:spcPts val="1000"/>
                        </a:spcAft>
                      </a:pPr>
                      <a:r>
                        <a:rPr lang="en-US" sz="1800" b="1" dirty="0">
                          <a:effectLst/>
                          <a:latin typeface="Cambria" panose="02040503050406030204" pitchFamily="18" charset="0"/>
                          <a:ea typeface="MS Mincho" panose="02020609040205080304" pitchFamily="49" charset="-128"/>
                          <a:cs typeface="Times New Roman" panose="02020603050405020304" pitchFamily="18" charset="0"/>
                        </a:rPr>
                        <a:t>Devices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CP210x USB to UART Bridge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Power and filtering module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ESP32 Module with BLE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597932700"/>
                  </a:ext>
                </a:extLst>
              </a:tr>
              <a:tr h="621735">
                <a:tc>
                  <a:txBody>
                    <a:bodyPr/>
                    <a:lstStyle/>
                    <a:p>
                      <a:pPr algn="l">
                        <a:lnSpc>
                          <a:spcPct val="115000"/>
                        </a:lnSpc>
                        <a:spcAft>
                          <a:spcPts val="1000"/>
                        </a:spcAft>
                      </a:pPr>
                      <a:r>
                        <a:rPr lang="en-US" sz="1800" b="1">
                          <a:effectLst/>
                          <a:latin typeface="Cambria" panose="02040503050406030204" pitchFamily="18" charset="0"/>
                          <a:ea typeface="MS Mincho" panose="02020609040205080304" pitchFamily="49" charset="-128"/>
                          <a:cs typeface="Times New Roman" panose="02020603050405020304" pitchFamily="18" charset="0"/>
                        </a:rPr>
                        <a:t>Power source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5V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244015412"/>
                  </a:ext>
                </a:extLst>
              </a:tr>
            </a:tbl>
          </a:graphicData>
        </a:graphic>
      </p:graphicFrame>
    </p:spTree>
    <p:extLst>
      <p:ext uri="{BB962C8B-B14F-4D97-AF65-F5344CB8AC3E}">
        <p14:creationId xmlns:p14="http://schemas.microsoft.com/office/powerpoint/2010/main" val="294677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0FB4-8417-45AE-9239-6B50E03BFAB7}"/>
              </a:ext>
            </a:extLst>
          </p:cNvPr>
          <p:cNvSpPr>
            <a:spLocks noGrp="1"/>
          </p:cNvSpPr>
          <p:nvPr>
            <p:ph type="title"/>
          </p:nvPr>
        </p:nvSpPr>
        <p:spPr/>
        <p:txBody>
          <a:bodyPr/>
          <a:lstStyle/>
          <a:p>
            <a:r>
              <a:rPr lang="en-US" dirty="0"/>
              <a:t>Problem Definition</a:t>
            </a:r>
            <a:br>
              <a:rPr lang="en-US" dirty="0"/>
            </a:br>
            <a:endParaRPr lang="en-US" dirty="0"/>
          </a:p>
        </p:txBody>
      </p:sp>
      <p:sp>
        <p:nvSpPr>
          <p:cNvPr id="3" name="Content Placeholder 2">
            <a:extLst>
              <a:ext uri="{FF2B5EF4-FFF2-40B4-BE49-F238E27FC236}">
                <a16:creationId xmlns:a16="http://schemas.microsoft.com/office/drawing/2014/main" id="{D580ED7E-0614-403D-A3C5-6790F9781260}"/>
              </a:ext>
            </a:extLst>
          </p:cNvPr>
          <p:cNvSpPr>
            <a:spLocks noGrp="1"/>
          </p:cNvSpPr>
          <p:nvPr>
            <p:ph idx="1"/>
          </p:nvPr>
        </p:nvSpPr>
        <p:spPr/>
        <p:txBody>
          <a:bodyPr/>
          <a:lstStyle/>
          <a:p>
            <a:pPr lvl="1"/>
            <a:r>
              <a:rPr lang="en-US" dirty="0"/>
              <a:t>For Local server:</a:t>
            </a:r>
          </a:p>
          <a:p>
            <a:endParaRPr lang="en-US" dirty="0"/>
          </a:p>
        </p:txBody>
      </p:sp>
      <p:graphicFrame>
        <p:nvGraphicFramePr>
          <p:cNvPr id="5" name="Table 4">
            <a:extLst>
              <a:ext uri="{FF2B5EF4-FFF2-40B4-BE49-F238E27FC236}">
                <a16:creationId xmlns:a16="http://schemas.microsoft.com/office/drawing/2014/main" id="{C0B0055E-0B2D-4725-9092-1C846E3B4182}"/>
              </a:ext>
            </a:extLst>
          </p:cNvPr>
          <p:cNvGraphicFramePr>
            <a:graphicFrameLocks noGrp="1"/>
          </p:cNvGraphicFramePr>
          <p:nvPr>
            <p:extLst>
              <p:ext uri="{D42A27DB-BD31-4B8C-83A1-F6EECF244321}">
                <p14:modId xmlns:p14="http://schemas.microsoft.com/office/powerpoint/2010/main" val="3455119483"/>
              </p:ext>
            </p:extLst>
          </p:nvPr>
        </p:nvGraphicFramePr>
        <p:xfrm>
          <a:off x="677334" y="2697479"/>
          <a:ext cx="8596668" cy="3574072"/>
        </p:xfrm>
        <a:graphic>
          <a:graphicData uri="http://schemas.openxmlformats.org/drawingml/2006/table">
            <a:tbl>
              <a:tblPr firstRow="1" firstCol="1" bandRow="1"/>
              <a:tblGrid>
                <a:gridCol w="4314011">
                  <a:extLst>
                    <a:ext uri="{9D8B030D-6E8A-4147-A177-3AD203B41FA5}">
                      <a16:colId xmlns:a16="http://schemas.microsoft.com/office/drawing/2014/main" val="761490753"/>
                    </a:ext>
                  </a:extLst>
                </a:gridCol>
                <a:gridCol w="4282657">
                  <a:extLst>
                    <a:ext uri="{9D8B030D-6E8A-4147-A177-3AD203B41FA5}">
                      <a16:colId xmlns:a16="http://schemas.microsoft.com/office/drawing/2014/main" val="78656776"/>
                    </a:ext>
                  </a:extLst>
                </a:gridCol>
              </a:tblGrid>
              <a:tr h="893518">
                <a:tc>
                  <a:txBody>
                    <a:bodyPr/>
                    <a:lstStyle/>
                    <a:p>
                      <a:pPr algn="ctr">
                        <a:lnSpc>
                          <a:spcPct val="115000"/>
                        </a:lnSpc>
                        <a:spcAft>
                          <a:spcPts val="1000"/>
                        </a:spcAft>
                      </a:pPr>
                      <a:r>
                        <a:rPr lang="en-US" sz="1800" b="1" dirty="0">
                          <a:solidFill>
                            <a:srgbClr val="FFFFFF"/>
                          </a:solidFill>
                          <a:effectLst/>
                          <a:latin typeface="Cambria" panose="02040503050406030204" pitchFamily="18" charset="0"/>
                          <a:ea typeface="MS Mincho" panose="02020609040205080304" pitchFamily="49" charset="-128"/>
                          <a:cs typeface="Times New Roman" panose="02020603050405020304" pitchFamily="18" charset="0"/>
                        </a:rPr>
                        <a:t>Component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A6A6A6"/>
                    </a:solidFill>
                  </a:tcPr>
                </a:tc>
                <a:tc>
                  <a:txBody>
                    <a:bodyPr/>
                    <a:lstStyle/>
                    <a:p>
                      <a:pPr algn="ctr">
                        <a:lnSpc>
                          <a:spcPct val="115000"/>
                        </a:lnSpc>
                        <a:spcAft>
                          <a:spcPts val="1000"/>
                        </a:spcAft>
                      </a:pPr>
                      <a:r>
                        <a:rPr lang="en-US" sz="1800" b="1">
                          <a:solidFill>
                            <a:srgbClr val="FFFFFF"/>
                          </a:solidFill>
                          <a:effectLst/>
                          <a:latin typeface="Cambria" panose="02040503050406030204" pitchFamily="18" charset="0"/>
                          <a:ea typeface="MS Mincho" panose="02020609040205080304" pitchFamily="49" charset="-128"/>
                          <a:cs typeface="Times New Roman" panose="02020603050405020304" pitchFamily="18" charset="0"/>
                        </a:rPr>
                        <a:t>Hardware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A6A6A6"/>
                    </a:solidFill>
                  </a:tcPr>
                </a:tc>
                <a:extLst>
                  <a:ext uri="{0D108BD9-81ED-4DB2-BD59-A6C34878D82A}">
                    <a16:rowId xmlns:a16="http://schemas.microsoft.com/office/drawing/2014/main" val="4116052768"/>
                  </a:ext>
                </a:extLst>
              </a:tr>
              <a:tr h="893518">
                <a:tc>
                  <a:txBody>
                    <a:bodyPr/>
                    <a:lstStyle/>
                    <a:p>
                      <a:pPr algn="l">
                        <a:lnSpc>
                          <a:spcPct val="115000"/>
                        </a:lnSpc>
                        <a:spcAft>
                          <a:spcPts val="1000"/>
                        </a:spcAft>
                      </a:pPr>
                      <a:r>
                        <a:rPr lang="en-US" sz="1800" b="1" dirty="0">
                          <a:effectLst/>
                          <a:latin typeface="Cambria" panose="02040503050406030204" pitchFamily="18" charset="0"/>
                          <a:ea typeface="MS Mincho" panose="02020609040205080304" pitchFamily="49" charset="-128"/>
                          <a:cs typeface="Times New Roman" panose="02020603050405020304" pitchFamily="18" charset="0"/>
                        </a:rPr>
                        <a:t>Mainboard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Raspberry Pi 3/3+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4253874367"/>
                  </a:ext>
                </a:extLst>
              </a:tr>
              <a:tr h="893518">
                <a:tc>
                  <a:txBody>
                    <a:bodyPr/>
                    <a:lstStyle/>
                    <a:p>
                      <a:pPr algn="l">
                        <a:lnSpc>
                          <a:spcPct val="115000"/>
                        </a:lnSpc>
                        <a:spcAft>
                          <a:spcPts val="1000"/>
                        </a:spcAft>
                      </a:pPr>
                      <a:r>
                        <a:rPr lang="en-US" sz="1800" b="1">
                          <a:effectLst/>
                          <a:latin typeface="Cambria" panose="02040503050406030204" pitchFamily="18" charset="0"/>
                          <a:ea typeface="MS Mincho" panose="02020609040205080304" pitchFamily="49" charset="-128"/>
                          <a:cs typeface="Times New Roman" panose="02020603050405020304" pitchFamily="18" charset="0"/>
                        </a:rPr>
                        <a:t>Communication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Wifi</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63022440"/>
                  </a:ext>
                </a:extLst>
              </a:tr>
              <a:tr h="893518">
                <a:tc>
                  <a:txBody>
                    <a:bodyPr/>
                    <a:lstStyle/>
                    <a:p>
                      <a:pPr algn="l">
                        <a:lnSpc>
                          <a:spcPct val="115000"/>
                        </a:lnSpc>
                        <a:spcAft>
                          <a:spcPts val="1000"/>
                        </a:spcAft>
                      </a:pPr>
                      <a:r>
                        <a:rPr lang="en-US" sz="1800" b="1">
                          <a:effectLst/>
                          <a:latin typeface="Cambria" panose="02040503050406030204" pitchFamily="18" charset="0"/>
                          <a:ea typeface="MS Mincho" panose="02020609040205080304" pitchFamily="49" charset="-128"/>
                          <a:cs typeface="Times New Roman" panose="02020603050405020304" pitchFamily="18" charset="0"/>
                        </a:rPr>
                        <a:t>Power source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5V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2989018193"/>
                  </a:ext>
                </a:extLst>
              </a:tr>
            </a:tbl>
          </a:graphicData>
        </a:graphic>
      </p:graphicFrame>
    </p:spTree>
    <p:extLst>
      <p:ext uri="{BB962C8B-B14F-4D97-AF65-F5344CB8AC3E}">
        <p14:creationId xmlns:p14="http://schemas.microsoft.com/office/powerpoint/2010/main" val="22876084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206</TotalTime>
  <Words>612</Words>
  <Application>Microsoft Office PowerPoint</Application>
  <PresentationFormat>Widescreen</PresentationFormat>
  <Paragraphs>167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MS Mincho</vt:lpstr>
      <vt:lpstr>Arial</vt:lpstr>
      <vt:lpstr>Calibri</vt:lpstr>
      <vt:lpstr>Cambria</vt:lpstr>
      <vt:lpstr>Symbol</vt:lpstr>
      <vt:lpstr>Times New Roman</vt:lpstr>
      <vt:lpstr>Trebuchet MS</vt:lpstr>
      <vt:lpstr>Wingdings 3</vt:lpstr>
      <vt:lpstr>Facet</vt:lpstr>
      <vt:lpstr>Indoor Commodity Tracking System Application Bluetooth Low Energy</vt:lpstr>
      <vt:lpstr>REPORT WEEK 2 – Software Project Management Plan</vt:lpstr>
      <vt:lpstr>Problem Definition </vt:lpstr>
      <vt:lpstr>Problem Definition </vt:lpstr>
      <vt:lpstr>Problem Definition </vt:lpstr>
      <vt:lpstr>Problem Definition </vt:lpstr>
      <vt:lpstr>Problem Definition </vt:lpstr>
      <vt:lpstr>Problem Definition </vt:lpstr>
      <vt:lpstr>Problem Definition </vt:lpstr>
      <vt:lpstr>Problem Definition </vt:lpstr>
      <vt:lpstr>Problem Definition </vt:lpstr>
      <vt:lpstr>Project Organization</vt:lpstr>
      <vt:lpstr>Project Organization</vt:lpstr>
      <vt:lpstr>Project Organization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Commodity Tracking System Application Bluetooth Low Energy</dc:title>
  <dc:creator>HUY TA</dc:creator>
  <cp:lastModifiedBy>HUY TA</cp:lastModifiedBy>
  <cp:revision>15</cp:revision>
  <dcterms:created xsi:type="dcterms:W3CDTF">2018-09-17T01:16:03Z</dcterms:created>
  <dcterms:modified xsi:type="dcterms:W3CDTF">2018-10-03T06:51:23Z</dcterms:modified>
</cp:coreProperties>
</file>