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47874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358034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17332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28212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3326B3-2A08-4256-9572-473CCFEFBCD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25159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5040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3326B3-2A08-4256-9572-473CCFEFBCD8}"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36411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3326B3-2A08-4256-9572-473CCFEFBCD8}"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232945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326B3-2A08-4256-9572-473CCFEFBCD8}"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95537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134162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326B3-2A08-4256-9572-473CCFEFBCD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91D99-6E7E-4D48-AF96-EDB0B7C8B565}" type="slidenum">
              <a:rPr lang="en-US" smtClean="0"/>
              <a:t>‹#›</a:t>
            </a:fld>
            <a:endParaRPr lang="en-US"/>
          </a:p>
        </p:txBody>
      </p:sp>
    </p:spTree>
    <p:extLst>
      <p:ext uri="{BB962C8B-B14F-4D97-AF65-F5344CB8AC3E}">
        <p14:creationId xmlns:p14="http://schemas.microsoft.com/office/powerpoint/2010/main" val="425374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326B3-2A08-4256-9572-473CCFEFBCD8}"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91D99-6E7E-4D48-AF96-EDB0B7C8B565}" type="slidenum">
              <a:rPr lang="en-US" smtClean="0"/>
              <a:t>‹#›</a:t>
            </a:fld>
            <a:endParaRPr lang="en-US"/>
          </a:p>
        </p:txBody>
      </p:sp>
    </p:spTree>
    <p:extLst>
      <p:ext uri="{BB962C8B-B14F-4D97-AF65-F5344CB8AC3E}">
        <p14:creationId xmlns:p14="http://schemas.microsoft.com/office/powerpoint/2010/main" val="234562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5725"/>
            <a:ext cx="9144000" cy="1618592"/>
          </a:xfrm>
        </p:spPr>
        <p:txBody>
          <a:bodyPr>
            <a:normAutofit fontScale="90000"/>
          </a:bodyPr>
          <a:lstStyle/>
          <a:p>
            <a:r>
              <a:rPr lang="en-US" b="1" dirty="0" smtClean="0">
                <a:latin typeface="+mn-lt"/>
              </a:rPr>
              <a:t>An Analysis of African Restaurants in New York City</a:t>
            </a:r>
            <a:endParaRPr lang="en-US" b="1" dirty="0">
              <a:latin typeface="+mn-lt"/>
            </a:endParaRPr>
          </a:p>
        </p:txBody>
      </p:sp>
      <p:sp>
        <p:nvSpPr>
          <p:cNvPr id="3" name="Subtitle 2"/>
          <p:cNvSpPr>
            <a:spLocks noGrp="1"/>
          </p:cNvSpPr>
          <p:nvPr>
            <p:ph type="subTitle" idx="1"/>
          </p:nvPr>
        </p:nvSpPr>
        <p:spPr>
          <a:xfrm>
            <a:off x="1524000" y="3972910"/>
            <a:ext cx="9144000" cy="2017986"/>
          </a:xfrm>
        </p:spPr>
        <p:txBody>
          <a:bodyPr>
            <a:normAutofit/>
          </a:bodyPr>
          <a:lstStyle/>
          <a:p>
            <a:r>
              <a:rPr lang="en-US" b="1" dirty="0" smtClean="0"/>
              <a:t>BY </a:t>
            </a:r>
          </a:p>
          <a:p>
            <a:endParaRPr lang="en-US" b="1" dirty="0"/>
          </a:p>
          <a:p>
            <a:r>
              <a:rPr lang="en-US" b="1" dirty="0" smtClean="0"/>
              <a:t>OLUWAFISAYO ADENIYAN</a:t>
            </a:r>
            <a:endParaRPr lang="en-US" b="1" dirty="0"/>
          </a:p>
        </p:txBody>
      </p:sp>
    </p:spTree>
    <p:extLst>
      <p:ext uri="{BB962C8B-B14F-4D97-AF65-F5344CB8AC3E}">
        <p14:creationId xmlns:p14="http://schemas.microsoft.com/office/powerpoint/2010/main" val="112436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sp>
        <p:nvSpPr>
          <p:cNvPr id="5" name="Rectangle 4"/>
          <p:cNvSpPr/>
          <p:nvPr/>
        </p:nvSpPr>
        <p:spPr>
          <a:xfrm>
            <a:off x="3163615" y="1003004"/>
            <a:ext cx="5528441" cy="369332"/>
          </a:xfrm>
          <a:prstGeom prst="rect">
            <a:avLst/>
          </a:prstGeom>
        </p:spPr>
        <p:txBody>
          <a:bodyPr wrap="square">
            <a:spAutoFit/>
          </a:bodyPr>
          <a:lstStyle/>
          <a:p>
            <a:r>
              <a:rPr lang="en-US" dirty="0" smtClean="0"/>
              <a:t>Manhattan borough has the highest average rating.</a:t>
            </a:r>
            <a:endParaRPr lang="en-US" dirty="0"/>
          </a:p>
        </p:txBody>
      </p:sp>
      <p:pic>
        <p:nvPicPr>
          <p:cNvPr id="4" name="Picture 3"/>
          <p:cNvPicPr>
            <a:picLocks noChangeAspect="1"/>
          </p:cNvPicPr>
          <p:nvPr/>
        </p:nvPicPr>
        <p:blipFill>
          <a:blip r:embed="rId2"/>
          <a:stretch>
            <a:fillRect/>
          </a:stretch>
        </p:blipFill>
        <p:spPr>
          <a:xfrm>
            <a:off x="2711670" y="1948730"/>
            <a:ext cx="7588468" cy="3285429"/>
          </a:xfrm>
          <a:prstGeom prst="rect">
            <a:avLst/>
          </a:prstGeom>
        </p:spPr>
      </p:pic>
    </p:spTree>
    <p:extLst>
      <p:ext uri="{BB962C8B-B14F-4D97-AF65-F5344CB8AC3E}">
        <p14:creationId xmlns:p14="http://schemas.microsoft.com/office/powerpoint/2010/main" val="14511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Discussion</a:t>
            </a:r>
            <a:r>
              <a:rPr lang="en-US" b="1" dirty="0">
                <a:latin typeface="+mn-lt"/>
              </a:rPr>
              <a:t/>
            </a:r>
            <a:br>
              <a:rPr lang="en-US" b="1" dirty="0">
                <a:latin typeface="+mn-lt"/>
              </a:rPr>
            </a:br>
            <a:endParaRPr lang="en-US" dirty="0">
              <a:latin typeface="+mn-lt"/>
            </a:endParaRPr>
          </a:p>
        </p:txBody>
      </p:sp>
      <p:sp>
        <p:nvSpPr>
          <p:cNvPr id="6" name="Content Placeholder 2"/>
          <p:cNvSpPr>
            <a:spLocks noGrp="1"/>
          </p:cNvSpPr>
          <p:nvPr>
            <p:ph idx="1"/>
          </p:nvPr>
        </p:nvSpPr>
        <p:spPr>
          <a:xfrm>
            <a:off x="838200" y="1187670"/>
            <a:ext cx="10515600" cy="5150068"/>
          </a:xfrm>
        </p:spPr>
        <p:txBody>
          <a:bodyPr>
            <a:normAutofit fontScale="92500" lnSpcReduction="20000"/>
          </a:bodyPr>
          <a:lstStyle/>
          <a:p>
            <a:r>
              <a:rPr lang="en-US" dirty="0"/>
              <a:t>In all, there were a total of twelve </a:t>
            </a:r>
            <a:r>
              <a:rPr lang="en-US" dirty="0" smtClean="0"/>
              <a:t>African American </a:t>
            </a:r>
            <a:r>
              <a:rPr lang="en-US" dirty="0"/>
              <a:t>restaurants in New York city and the three are located in the following boroughs: Bronx, Manhattan and Brooklyn.</a:t>
            </a:r>
          </a:p>
          <a:p>
            <a:r>
              <a:rPr lang="en-US" dirty="0"/>
              <a:t>The analysis shows that Bronx and Manhattan has the highest number of African Restaurants with each of them having five </a:t>
            </a:r>
            <a:r>
              <a:rPr lang="en-US" dirty="0" smtClean="0"/>
              <a:t>African </a:t>
            </a:r>
            <a:r>
              <a:rPr lang="en-US" dirty="0"/>
              <a:t>restaurants. Although </a:t>
            </a:r>
            <a:r>
              <a:rPr lang="en-US" dirty="0" smtClean="0"/>
              <a:t>Brooklyn </a:t>
            </a:r>
            <a:r>
              <a:rPr lang="en-US" dirty="0"/>
              <a:t>has the largest population of African Americans in New York, it still has fewer </a:t>
            </a:r>
            <a:r>
              <a:rPr lang="en-US" dirty="0" smtClean="0"/>
              <a:t>African </a:t>
            </a:r>
            <a:r>
              <a:rPr lang="en-US" dirty="0"/>
              <a:t>Restaurants than Bronx and Manhattan. Therefore, setting up another African Restaurant in Brooklyn could prove to be a profitable venture.</a:t>
            </a:r>
          </a:p>
          <a:p>
            <a:r>
              <a:rPr lang="en-US" dirty="0"/>
              <a:t>In considering which location new employees of JJK Enterprises may stay, Central Harlem in Manhattan may prove to be a good choice since it has the highest number of African Restaurants. However, when considering the </a:t>
            </a:r>
            <a:r>
              <a:rPr lang="en-US" dirty="0" smtClean="0"/>
              <a:t>neighborhood </a:t>
            </a:r>
            <a:r>
              <a:rPr lang="en-US" dirty="0"/>
              <a:t>with the best average rating, Crown Heights in </a:t>
            </a:r>
            <a:r>
              <a:rPr lang="en-US" dirty="0" smtClean="0"/>
              <a:t>Brooklyn </a:t>
            </a:r>
            <a:r>
              <a:rPr lang="en-US" dirty="0"/>
              <a:t>and </a:t>
            </a:r>
            <a:r>
              <a:rPr lang="en-US" dirty="0" smtClean="0"/>
              <a:t>Hamilton </a:t>
            </a:r>
            <a:r>
              <a:rPr lang="en-US" dirty="0"/>
              <a:t>Heights in Manhattan are the best locations to live in order to enjoy the best </a:t>
            </a:r>
            <a:r>
              <a:rPr lang="en-US" dirty="0" smtClean="0"/>
              <a:t>African delicacies. </a:t>
            </a:r>
            <a:r>
              <a:rPr lang="en-US" dirty="0"/>
              <a:t>The results show that Crown Heights and Hamilton Heights had an average rating of 8.6.</a:t>
            </a:r>
          </a:p>
          <a:p>
            <a:endParaRPr lang="en-US" dirty="0"/>
          </a:p>
        </p:txBody>
      </p:sp>
    </p:spTree>
    <p:extLst>
      <p:ext uri="{BB962C8B-B14F-4D97-AF65-F5344CB8AC3E}">
        <p14:creationId xmlns:p14="http://schemas.microsoft.com/office/powerpoint/2010/main" val="185303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a:bodyPr>
          <a:lstStyle/>
          <a:p>
            <a:r>
              <a:rPr lang="en-US" b="1" dirty="0" smtClean="0">
                <a:latin typeface="+mn-lt"/>
              </a:rPr>
              <a:t>Conclusion</a:t>
            </a:r>
            <a:endParaRPr lang="en-US" dirty="0">
              <a:latin typeface="+mn-lt"/>
            </a:endParaRPr>
          </a:p>
        </p:txBody>
      </p:sp>
      <p:sp>
        <p:nvSpPr>
          <p:cNvPr id="6" name="Content Placeholder 2"/>
          <p:cNvSpPr>
            <a:spLocks noGrp="1"/>
          </p:cNvSpPr>
          <p:nvPr>
            <p:ph idx="1"/>
          </p:nvPr>
        </p:nvSpPr>
        <p:spPr>
          <a:xfrm>
            <a:off x="838200" y="1187670"/>
            <a:ext cx="10515600" cy="4582509"/>
          </a:xfrm>
        </p:spPr>
        <p:txBody>
          <a:bodyPr>
            <a:normAutofit/>
          </a:bodyPr>
          <a:lstStyle/>
          <a:p>
            <a:r>
              <a:rPr lang="en-US" dirty="0"/>
              <a:t>In conclusion, my recommendation to JJK Enterprises is that they should take advantage of a potential business opportunity by setting up an African Restaurant in </a:t>
            </a:r>
            <a:r>
              <a:rPr lang="en-US" dirty="0" smtClean="0"/>
              <a:t>Brooklyn </a:t>
            </a:r>
            <a:r>
              <a:rPr lang="en-US" dirty="0"/>
              <a:t>with its large population of Black and African Americans.</a:t>
            </a:r>
          </a:p>
          <a:p>
            <a:r>
              <a:rPr lang="en-US" dirty="0"/>
              <a:t>For their new employees coming from Africa, I recommend that they get accommodation in Central Harlem of Manhattan if they want to have more choices of African Restaurants. But for those of them that are place value of reviews and ratings, I would recommend they get </a:t>
            </a:r>
            <a:r>
              <a:rPr lang="en-US" dirty="0" smtClean="0"/>
              <a:t>accommodation </a:t>
            </a:r>
            <a:r>
              <a:rPr lang="en-US" dirty="0"/>
              <a:t>in Crown Heights of Brooklyn or </a:t>
            </a:r>
            <a:r>
              <a:rPr lang="en-US" dirty="0" smtClean="0"/>
              <a:t>Hamilton </a:t>
            </a:r>
            <a:r>
              <a:rPr lang="en-US" dirty="0"/>
              <a:t>Heights of Manhattan.</a:t>
            </a:r>
          </a:p>
          <a:p>
            <a:endParaRPr lang="en-US" dirty="0"/>
          </a:p>
        </p:txBody>
      </p:sp>
    </p:spTree>
    <p:extLst>
      <p:ext uri="{BB962C8B-B14F-4D97-AF65-F5344CB8AC3E}">
        <p14:creationId xmlns:p14="http://schemas.microsoft.com/office/powerpoint/2010/main" val="31332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a:latin typeface="+mn-lt"/>
              </a:rPr>
              <a:t>Introduction: Business Problem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5150068"/>
          </a:xfrm>
        </p:spPr>
        <p:txBody>
          <a:bodyPr>
            <a:normAutofit fontScale="62500" lnSpcReduction="20000"/>
          </a:bodyPr>
          <a:lstStyle/>
          <a:p>
            <a:r>
              <a:rPr lang="en-US" dirty="0"/>
              <a:t>JJK Enterprises is an African Based Company that want to set up a branch of the company in New York. However, there are some challenges that the company </a:t>
            </a:r>
            <a:r>
              <a:rPr lang="en-US" dirty="0" smtClean="0"/>
              <a:t>envisage </a:t>
            </a:r>
            <a:r>
              <a:rPr lang="en-US" dirty="0"/>
              <a:t>they will experience in opening a branch in New York. One of the challenge is deciding the best neighborhood for their employees who will be relocating from Africa to stay in order to be able to get </a:t>
            </a:r>
            <a:r>
              <a:rPr lang="en-US" dirty="0" smtClean="0"/>
              <a:t>African </a:t>
            </a:r>
            <a:r>
              <a:rPr lang="en-US" dirty="0"/>
              <a:t>delicacies. They are considering which borough in New York would be the appropriate place to set up their own </a:t>
            </a:r>
            <a:r>
              <a:rPr lang="en-US" dirty="0" smtClean="0"/>
              <a:t>African </a:t>
            </a:r>
            <a:r>
              <a:rPr lang="en-US" dirty="0"/>
              <a:t>restaurant. Consequently, they have hired me to help them come up with solutions using my data science skills to make recommendations.</a:t>
            </a:r>
          </a:p>
          <a:p>
            <a:r>
              <a:rPr lang="en-US" dirty="0"/>
              <a:t>New York City (NYC), also known as the City of New York or simply New York (NY), is the most populous city in the United States. With an estimated 2018 population of 8,398,748 distributed over a land area of about 302.6 square miles (784 km2), New York is also the most densely populated major city in the United States.</a:t>
            </a:r>
          </a:p>
          <a:p>
            <a:r>
              <a:rPr lang="en-US" dirty="0"/>
              <a:t>The </a:t>
            </a:r>
            <a:r>
              <a:rPr lang="en-US" dirty="0" smtClean="0"/>
              <a:t>African </a:t>
            </a:r>
            <a:r>
              <a:rPr lang="en-US" dirty="0"/>
              <a:t>population in New York has been growing steadily and therefore, this provides a business opportunity. Many </a:t>
            </a:r>
            <a:r>
              <a:rPr lang="en-US" dirty="0" smtClean="0"/>
              <a:t>Africans </a:t>
            </a:r>
            <a:r>
              <a:rPr lang="en-US" dirty="0"/>
              <a:t>yearn for their own type of food and are willing to spend money when they visit any nearby African Restaurants to purchase </a:t>
            </a:r>
            <a:r>
              <a:rPr lang="en-US" dirty="0" smtClean="0"/>
              <a:t>African </a:t>
            </a:r>
            <a:r>
              <a:rPr lang="en-US" dirty="0"/>
              <a:t>delicacies. Currently, there are not enough African Restaurants in New York to meet the needs of the African population and this represents a viable opportunity for food business owners or other stakeholders with interest in the food industry.</a:t>
            </a:r>
          </a:p>
          <a:p>
            <a:r>
              <a:rPr lang="en-US" dirty="0"/>
              <a:t>To take advantage of this business opportunity, JJK Enterprises an African based company set to open up an branch in New York city has decided to set up an African Restaurant in one of the Neighborhoods in New York. However, JJK Enterprises is not sure of the best location to set up this African Restaurant and has hired me to identify the best </a:t>
            </a:r>
            <a:r>
              <a:rPr lang="en-US" dirty="0" smtClean="0"/>
              <a:t>neighborhood </a:t>
            </a:r>
            <a:r>
              <a:rPr lang="en-US" dirty="0"/>
              <a:t>to set up this African Restaurant.</a:t>
            </a:r>
          </a:p>
          <a:p>
            <a:r>
              <a:rPr lang="en-US" dirty="0"/>
              <a:t>This project is important because locating the best neighborhood to stay will determine to a large extent if the </a:t>
            </a:r>
            <a:r>
              <a:rPr lang="en-US" dirty="0" smtClean="0"/>
              <a:t>Africans </a:t>
            </a:r>
            <a:r>
              <a:rPr lang="en-US" dirty="0"/>
              <a:t>relocating from Africa to New York will enjoy their experience while working in New York. Again, identifying the best location for JJK Enterprises to set up an </a:t>
            </a:r>
            <a:r>
              <a:rPr lang="en-US" dirty="0" smtClean="0"/>
              <a:t>African </a:t>
            </a:r>
            <a:r>
              <a:rPr lang="en-US" dirty="0"/>
              <a:t>restaurant is essential for profitability.</a:t>
            </a:r>
          </a:p>
          <a:p>
            <a:endParaRPr lang="en-US" dirty="0"/>
          </a:p>
        </p:txBody>
      </p:sp>
    </p:spTree>
    <p:extLst>
      <p:ext uri="{BB962C8B-B14F-4D97-AF65-F5344CB8AC3E}">
        <p14:creationId xmlns:p14="http://schemas.microsoft.com/office/powerpoint/2010/main" val="52787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Data</a:t>
            </a:r>
            <a:r>
              <a:rPr lang="en-US" b="1" dirty="0">
                <a:latin typeface="+mn-lt"/>
              </a:rPr>
              <a:t>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4792716"/>
          </a:xfrm>
        </p:spPr>
        <p:txBody>
          <a:bodyPr>
            <a:normAutofit/>
          </a:bodyPr>
          <a:lstStyle/>
          <a:p>
            <a:pPr marL="0" indent="0">
              <a:buNone/>
            </a:pPr>
            <a:r>
              <a:rPr lang="en-US" dirty="0"/>
              <a:t>Data to be used includes the following:</a:t>
            </a:r>
            <a:br>
              <a:rPr lang="en-US" dirty="0"/>
            </a:br>
            <a:endParaRPr lang="en-US" dirty="0"/>
          </a:p>
          <a:p>
            <a:r>
              <a:rPr lang="en-US" dirty="0"/>
              <a:t>New York city Data which contains borough, neighborhood, longitude and latitude will be obtained from </a:t>
            </a:r>
            <a:r>
              <a:rPr lang="en-US" u="sng" dirty="0">
                <a:hlinkClick r:id="rId2"/>
              </a:rPr>
              <a:t>New York City Data</a:t>
            </a:r>
            <a:r>
              <a:rPr lang="en-US" dirty="0"/>
              <a:t>. The data will be cleaned, and then read it into a pandas </a:t>
            </a:r>
            <a:r>
              <a:rPr lang="en-US" dirty="0" smtClean="0"/>
              <a:t>data frame </a:t>
            </a:r>
            <a:r>
              <a:rPr lang="en-US" dirty="0"/>
              <a:t>so that it is in a structured format.</a:t>
            </a:r>
          </a:p>
          <a:p>
            <a:r>
              <a:rPr lang="en-US" dirty="0"/>
              <a:t>New York Venue Categories Data which contains the African venues present in each of the neighborhoods in Toronto. I will use Foursquare API to explore the neighborhoods and extract the most common venue categories in each </a:t>
            </a:r>
            <a:r>
              <a:rPr lang="en-US" dirty="0" smtClean="0"/>
              <a:t>neighborhood.</a:t>
            </a:r>
            <a:endParaRPr lang="en-US" dirty="0"/>
          </a:p>
        </p:txBody>
      </p:sp>
    </p:spTree>
    <p:extLst>
      <p:ext uri="{BB962C8B-B14F-4D97-AF65-F5344CB8AC3E}">
        <p14:creationId xmlns:p14="http://schemas.microsoft.com/office/powerpoint/2010/main" val="145863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Methodology</a:t>
            </a:r>
            <a:r>
              <a:rPr lang="en-US" b="1" dirty="0">
                <a:latin typeface="+mn-lt"/>
              </a:rPr>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4256689"/>
          </a:xfrm>
        </p:spPr>
        <p:txBody>
          <a:bodyPr>
            <a:normAutofit/>
          </a:bodyPr>
          <a:lstStyle/>
          <a:p>
            <a:pPr marL="0" indent="0">
              <a:buNone/>
            </a:pPr>
            <a:r>
              <a:rPr lang="en-US" dirty="0"/>
              <a:t>For this project I took the following steps:</a:t>
            </a:r>
          </a:p>
          <a:p>
            <a:r>
              <a:rPr lang="en-US" dirty="0"/>
              <a:t>Collected the </a:t>
            </a:r>
            <a:r>
              <a:rPr lang="en-US" dirty="0" smtClean="0"/>
              <a:t>New York </a:t>
            </a:r>
            <a:r>
              <a:rPr lang="en-US" dirty="0"/>
              <a:t>city data from </a:t>
            </a:r>
            <a:r>
              <a:rPr lang="en-US" u="sng" dirty="0">
                <a:hlinkClick r:id="rId2"/>
              </a:rPr>
              <a:t>New York City Data</a:t>
            </a:r>
            <a:r>
              <a:rPr lang="en-US" dirty="0"/>
              <a:t>.</a:t>
            </a:r>
          </a:p>
          <a:p>
            <a:r>
              <a:rPr lang="en-US" dirty="0"/>
              <a:t>Used </a:t>
            </a:r>
            <a:r>
              <a:rPr lang="en-US" dirty="0" err="1"/>
              <a:t>FourSquare</a:t>
            </a:r>
            <a:r>
              <a:rPr lang="en-US" dirty="0"/>
              <a:t> API we will find all venues for each neighborhood.</a:t>
            </a:r>
          </a:p>
          <a:p>
            <a:r>
              <a:rPr lang="en-US" dirty="0"/>
              <a:t>I Filtered out all venues that are African </a:t>
            </a:r>
            <a:r>
              <a:rPr lang="en-US" dirty="0" smtClean="0"/>
              <a:t>Restaurants.</a:t>
            </a:r>
            <a:endParaRPr lang="en-US" dirty="0"/>
          </a:p>
          <a:p>
            <a:r>
              <a:rPr lang="en-US" dirty="0"/>
              <a:t>I found rating , tips and like count for each African </a:t>
            </a:r>
            <a:r>
              <a:rPr lang="en-US" dirty="0" err="1"/>
              <a:t>Resturants</a:t>
            </a:r>
            <a:r>
              <a:rPr lang="en-US" dirty="0"/>
              <a:t> using </a:t>
            </a:r>
            <a:r>
              <a:rPr lang="en-US" dirty="0" err="1"/>
              <a:t>FourSquare</a:t>
            </a:r>
            <a:r>
              <a:rPr lang="en-US" dirty="0"/>
              <a:t> API.</a:t>
            </a:r>
          </a:p>
          <a:p>
            <a:r>
              <a:rPr lang="en-US" dirty="0"/>
              <a:t>I used rating for each </a:t>
            </a:r>
            <a:r>
              <a:rPr lang="en-US" dirty="0" smtClean="0"/>
              <a:t>restaurant </a:t>
            </a:r>
            <a:r>
              <a:rPr lang="en-US" dirty="0"/>
              <a:t>and then sorted that data.</a:t>
            </a:r>
          </a:p>
          <a:p>
            <a:r>
              <a:rPr lang="en-US" dirty="0"/>
              <a:t>I visualized the Ranking of neighborhoods using folium library(python)</a:t>
            </a:r>
          </a:p>
        </p:txBody>
      </p:sp>
    </p:spTree>
    <p:extLst>
      <p:ext uri="{BB962C8B-B14F-4D97-AF65-F5344CB8AC3E}">
        <p14:creationId xmlns:p14="http://schemas.microsoft.com/office/powerpoint/2010/main" val="26089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Analysis</a:t>
            </a:r>
            <a:r>
              <a:rPr lang="en-US" b="1" dirty="0">
                <a:latin typeface="+mn-lt"/>
              </a:rPr>
              <a:t/>
            </a:r>
            <a:br>
              <a:rPr lang="en-US" b="1" dirty="0">
                <a:latin typeface="+mn-lt"/>
              </a:rPr>
            </a:br>
            <a:endParaRPr lang="en-US" dirty="0">
              <a:latin typeface="+mn-lt"/>
            </a:endParaRPr>
          </a:p>
        </p:txBody>
      </p:sp>
      <p:sp>
        <p:nvSpPr>
          <p:cNvPr id="3" name="Content Placeholder 2"/>
          <p:cNvSpPr>
            <a:spLocks noGrp="1"/>
          </p:cNvSpPr>
          <p:nvPr>
            <p:ph idx="1"/>
          </p:nvPr>
        </p:nvSpPr>
        <p:spPr>
          <a:xfrm>
            <a:off x="838200" y="1187670"/>
            <a:ext cx="10515600" cy="4256689"/>
          </a:xfrm>
        </p:spPr>
        <p:txBody>
          <a:bodyPr>
            <a:normAutofit/>
          </a:bodyPr>
          <a:lstStyle/>
          <a:p>
            <a:pPr marL="0" indent="0">
              <a:buNone/>
            </a:pPr>
            <a:r>
              <a:rPr lang="en-US" dirty="0"/>
              <a:t>For this project I took the following steps:</a:t>
            </a:r>
          </a:p>
          <a:p>
            <a:r>
              <a:rPr lang="en-US" dirty="0"/>
              <a:t>Collected the </a:t>
            </a:r>
            <a:r>
              <a:rPr lang="en-US" dirty="0" smtClean="0"/>
              <a:t>New York </a:t>
            </a:r>
            <a:r>
              <a:rPr lang="en-US" dirty="0"/>
              <a:t>city data from </a:t>
            </a:r>
            <a:r>
              <a:rPr lang="en-US" u="sng" dirty="0">
                <a:hlinkClick r:id="rId2"/>
              </a:rPr>
              <a:t>New York City Data</a:t>
            </a:r>
            <a:r>
              <a:rPr lang="en-US" dirty="0"/>
              <a:t>.</a:t>
            </a:r>
          </a:p>
          <a:p>
            <a:r>
              <a:rPr lang="en-US" dirty="0"/>
              <a:t>Used </a:t>
            </a:r>
            <a:r>
              <a:rPr lang="en-US" dirty="0" err="1"/>
              <a:t>FourSquare</a:t>
            </a:r>
            <a:r>
              <a:rPr lang="en-US" dirty="0"/>
              <a:t> API we will find all venues for each neighborhood.</a:t>
            </a:r>
          </a:p>
          <a:p>
            <a:r>
              <a:rPr lang="en-US" dirty="0"/>
              <a:t>I Filtered out all venues that are African </a:t>
            </a:r>
            <a:r>
              <a:rPr lang="en-US" dirty="0" smtClean="0"/>
              <a:t>Restaurants.</a:t>
            </a:r>
            <a:endParaRPr lang="en-US" dirty="0"/>
          </a:p>
          <a:p>
            <a:r>
              <a:rPr lang="en-US" dirty="0"/>
              <a:t>I found rating , tips and like count for each African </a:t>
            </a:r>
            <a:r>
              <a:rPr lang="en-US" dirty="0" err="1"/>
              <a:t>Resturants</a:t>
            </a:r>
            <a:r>
              <a:rPr lang="en-US" dirty="0"/>
              <a:t> using </a:t>
            </a:r>
            <a:r>
              <a:rPr lang="en-US" dirty="0" err="1"/>
              <a:t>FourSquare</a:t>
            </a:r>
            <a:r>
              <a:rPr lang="en-US" dirty="0"/>
              <a:t> API.</a:t>
            </a:r>
          </a:p>
          <a:p>
            <a:r>
              <a:rPr lang="en-US" dirty="0"/>
              <a:t>I used rating for each </a:t>
            </a:r>
            <a:r>
              <a:rPr lang="en-US" dirty="0" smtClean="0"/>
              <a:t>restaurant </a:t>
            </a:r>
            <a:r>
              <a:rPr lang="en-US" dirty="0"/>
              <a:t>and then sorted that data.</a:t>
            </a:r>
          </a:p>
          <a:p>
            <a:r>
              <a:rPr lang="en-US" dirty="0"/>
              <a:t>I visualized the Ranking of neighborhoods using folium library(python)</a:t>
            </a:r>
          </a:p>
        </p:txBody>
      </p:sp>
    </p:spTree>
    <p:extLst>
      <p:ext uri="{BB962C8B-B14F-4D97-AF65-F5344CB8AC3E}">
        <p14:creationId xmlns:p14="http://schemas.microsoft.com/office/powerpoint/2010/main" val="249275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6" name="Picture 5"/>
          <p:cNvPicPr>
            <a:picLocks noChangeAspect="1"/>
          </p:cNvPicPr>
          <p:nvPr/>
        </p:nvPicPr>
        <p:blipFill>
          <a:blip r:embed="rId2"/>
          <a:stretch>
            <a:fillRect/>
          </a:stretch>
        </p:blipFill>
        <p:spPr>
          <a:xfrm>
            <a:off x="1373243" y="1187670"/>
            <a:ext cx="8884854" cy="5507421"/>
          </a:xfrm>
          <a:prstGeom prst="rect">
            <a:avLst/>
          </a:prstGeom>
        </p:spPr>
      </p:pic>
    </p:spTree>
    <p:extLst>
      <p:ext uri="{BB962C8B-B14F-4D97-AF65-F5344CB8AC3E}">
        <p14:creationId xmlns:p14="http://schemas.microsoft.com/office/powerpoint/2010/main" val="99653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3" name="Picture 2"/>
          <p:cNvPicPr>
            <a:picLocks noChangeAspect="1"/>
          </p:cNvPicPr>
          <p:nvPr/>
        </p:nvPicPr>
        <p:blipFill>
          <a:blip r:embed="rId2"/>
          <a:stretch>
            <a:fillRect/>
          </a:stretch>
        </p:blipFill>
        <p:spPr>
          <a:xfrm>
            <a:off x="1460938" y="1195309"/>
            <a:ext cx="9270124" cy="5662691"/>
          </a:xfrm>
          <a:prstGeom prst="rect">
            <a:avLst/>
          </a:prstGeom>
        </p:spPr>
      </p:pic>
      <p:sp>
        <p:nvSpPr>
          <p:cNvPr id="5" name="Rectangle 4"/>
          <p:cNvSpPr/>
          <p:nvPr/>
        </p:nvSpPr>
        <p:spPr>
          <a:xfrm>
            <a:off x="3279229" y="486628"/>
            <a:ext cx="6074980" cy="369332"/>
          </a:xfrm>
          <a:prstGeom prst="rect">
            <a:avLst/>
          </a:prstGeom>
        </p:spPr>
        <p:txBody>
          <a:bodyPr wrap="square">
            <a:spAutoFit/>
          </a:bodyPr>
          <a:lstStyle/>
          <a:p>
            <a:r>
              <a:rPr lang="en-US" dirty="0" smtClean="0"/>
              <a:t>Central Harlem has the highest number of African Restaurants</a:t>
            </a:r>
            <a:endParaRPr lang="en-US" dirty="0"/>
          </a:p>
        </p:txBody>
      </p:sp>
    </p:spTree>
    <p:extLst>
      <p:ext uri="{BB962C8B-B14F-4D97-AF65-F5344CB8AC3E}">
        <p14:creationId xmlns:p14="http://schemas.microsoft.com/office/powerpoint/2010/main" val="226730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pic>
        <p:nvPicPr>
          <p:cNvPr id="4" name="Picture 3"/>
          <p:cNvPicPr>
            <a:picLocks noChangeAspect="1"/>
          </p:cNvPicPr>
          <p:nvPr/>
        </p:nvPicPr>
        <p:blipFill>
          <a:blip r:embed="rId2"/>
          <a:stretch>
            <a:fillRect/>
          </a:stretch>
        </p:blipFill>
        <p:spPr>
          <a:xfrm>
            <a:off x="730913" y="2049517"/>
            <a:ext cx="10916848" cy="2093201"/>
          </a:xfrm>
          <a:prstGeom prst="rect">
            <a:avLst/>
          </a:prstGeom>
        </p:spPr>
      </p:pic>
      <p:sp>
        <p:nvSpPr>
          <p:cNvPr id="5" name="Rectangle 4"/>
          <p:cNvSpPr/>
          <p:nvPr/>
        </p:nvSpPr>
        <p:spPr>
          <a:xfrm>
            <a:off x="2743200" y="972262"/>
            <a:ext cx="6096000" cy="646331"/>
          </a:xfrm>
          <a:prstGeom prst="rect">
            <a:avLst/>
          </a:prstGeom>
        </p:spPr>
        <p:txBody>
          <a:bodyPr>
            <a:spAutoFit/>
          </a:bodyPr>
          <a:lstStyle/>
          <a:p>
            <a:r>
              <a:rPr lang="en-US" dirty="0" smtClean="0"/>
              <a:t>Central Harlem in Manhattan has the highest number of African Restaurants with a total count of 3</a:t>
            </a:r>
            <a:endParaRPr lang="en-US" dirty="0"/>
          </a:p>
        </p:txBody>
      </p:sp>
    </p:spTree>
    <p:extLst>
      <p:ext uri="{BB962C8B-B14F-4D97-AF65-F5344CB8AC3E}">
        <p14:creationId xmlns:p14="http://schemas.microsoft.com/office/powerpoint/2010/main" val="426600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b="1" dirty="0" smtClean="0">
                <a:latin typeface="+mn-lt"/>
              </a:rPr>
              <a:t>Results</a:t>
            </a:r>
            <a:r>
              <a:rPr lang="en-US" b="1" dirty="0">
                <a:latin typeface="+mn-lt"/>
              </a:rPr>
              <a:t/>
            </a:r>
            <a:br>
              <a:rPr lang="en-US" b="1" dirty="0">
                <a:latin typeface="+mn-lt"/>
              </a:rPr>
            </a:br>
            <a:endParaRPr lang="en-US" dirty="0">
              <a:latin typeface="+mn-lt"/>
            </a:endParaRPr>
          </a:p>
        </p:txBody>
      </p:sp>
      <p:sp>
        <p:nvSpPr>
          <p:cNvPr id="5" name="Rectangle 4"/>
          <p:cNvSpPr/>
          <p:nvPr/>
        </p:nvSpPr>
        <p:spPr>
          <a:xfrm>
            <a:off x="2217683" y="972262"/>
            <a:ext cx="6621517" cy="646331"/>
          </a:xfrm>
          <a:prstGeom prst="rect">
            <a:avLst/>
          </a:prstGeom>
        </p:spPr>
        <p:txBody>
          <a:bodyPr wrap="square">
            <a:spAutoFit/>
          </a:bodyPr>
          <a:lstStyle/>
          <a:p>
            <a:r>
              <a:rPr lang="en-US" dirty="0" smtClean="0"/>
              <a:t>Crown Heights and Hamilton Heights neighborhoods have the highest average rating.</a:t>
            </a:r>
            <a:endParaRPr lang="en-US" dirty="0"/>
          </a:p>
        </p:txBody>
      </p:sp>
      <p:pic>
        <p:nvPicPr>
          <p:cNvPr id="3" name="Picture 2"/>
          <p:cNvPicPr>
            <a:picLocks noChangeAspect="1"/>
          </p:cNvPicPr>
          <p:nvPr/>
        </p:nvPicPr>
        <p:blipFill>
          <a:blip r:embed="rId2"/>
          <a:stretch>
            <a:fillRect/>
          </a:stretch>
        </p:blipFill>
        <p:spPr>
          <a:xfrm>
            <a:off x="2301766" y="1943914"/>
            <a:ext cx="7331348" cy="3710652"/>
          </a:xfrm>
          <a:prstGeom prst="rect">
            <a:avLst/>
          </a:prstGeom>
        </p:spPr>
      </p:pic>
    </p:spTree>
    <p:extLst>
      <p:ext uri="{BB962C8B-B14F-4D97-AF65-F5344CB8AC3E}">
        <p14:creationId xmlns:p14="http://schemas.microsoft.com/office/powerpoint/2010/main" val="134377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1019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An Analysis of African Restaurants in New York City</vt:lpstr>
      <vt:lpstr>Introduction: Business Problem  </vt:lpstr>
      <vt:lpstr>Data  </vt:lpstr>
      <vt:lpstr>Methodology </vt:lpstr>
      <vt:lpstr>Analysis </vt:lpstr>
      <vt:lpstr>Results </vt:lpstr>
      <vt:lpstr>Results </vt:lpstr>
      <vt:lpstr>Results </vt:lpstr>
      <vt:lpstr>Results </vt:lpstr>
      <vt:lpstr>Results </vt:lpstr>
      <vt:lpstr>Discussion </vt:lpstr>
      <vt:lpstr>Conclusion</vt:lpstr>
    </vt:vector>
  </TitlesOfParts>
  <Company>Nebraska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African Restaurants in New York City</dc:title>
  <dc:creator>Adeniyan, Fisayo</dc:creator>
  <cp:lastModifiedBy>Adeniyan, Fisayo</cp:lastModifiedBy>
  <cp:revision>3</cp:revision>
  <dcterms:created xsi:type="dcterms:W3CDTF">2020-02-20T23:40:03Z</dcterms:created>
  <dcterms:modified xsi:type="dcterms:W3CDTF">2020-02-20T23:57:17Z</dcterms:modified>
</cp:coreProperties>
</file>