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1" r:id="rId6"/>
    <p:sldId id="262" r:id="rId7"/>
    <p:sldId id="260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2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0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1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5EEB-C574-4848-A505-B61AA4E13081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53A3-4701-2A40-A370-9D20F67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710" y="17624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Ve</a:t>
            </a:r>
            <a:r>
              <a:rPr lang="en-US" dirty="0" smtClean="0"/>
              <a:t>ctor </a:t>
            </a:r>
            <a:r>
              <a:rPr lang="en-US" b="1" dirty="0" smtClean="0"/>
              <a:t>A</a:t>
            </a:r>
            <a:r>
              <a:rPr lang="en-US" dirty="0" smtClean="0"/>
              <a:t>uto </a:t>
            </a:r>
            <a:r>
              <a:rPr lang="en-US" b="1" dirty="0" smtClean="0"/>
              <a:t>R</a:t>
            </a:r>
            <a:r>
              <a:rPr lang="en-US" dirty="0" smtClean="0"/>
              <a:t>egression for Determining Causal Drug/ADE Relationships from Observational Clinical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5202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Scott Malec, CMU ‘10</a:t>
            </a:r>
          </a:p>
          <a:p>
            <a:r>
              <a:rPr lang="en-US" dirty="0" smtClean="0"/>
              <a:t>PhD Candidate and Pre-Doctoral NLM Fellow W.M. Keck Center</a:t>
            </a:r>
          </a:p>
          <a:p>
            <a:r>
              <a:rPr lang="en-US" dirty="0" smtClean="0"/>
              <a:t>University of Texas Health Science Center at Houston</a:t>
            </a:r>
          </a:p>
          <a:p>
            <a:r>
              <a:rPr lang="en-US" dirty="0" smtClean="0"/>
              <a:t>School of Biomedical 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Confounding</a:t>
            </a:r>
          </a:p>
          <a:p>
            <a:r>
              <a:rPr lang="en-US" dirty="0" smtClean="0"/>
              <a:t>Causality</a:t>
            </a:r>
          </a:p>
          <a:p>
            <a:r>
              <a:rPr lang="en-US" dirty="0" smtClean="0"/>
              <a:t>”Flat data”</a:t>
            </a:r>
          </a:p>
          <a:p>
            <a:r>
              <a:rPr lang="en-US" dirty="0" smtClean="0"/>
              <a:t>Vector Auto Regression</a:t>
            </a:r>
          </a:p>
          <a:p>
            <a:r>
              <a:rPr lang="en-US" dirty="0" smtClean="0"/>
              <a:t>A New Pipeline --- proof of concept with 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~ 870 Adverse Drug Events / Year (as of 2014)</a:t>
            </a:r>
          </a:p>
          <a:p>
            <a:r>
              <a:rPr lang="en-US" dirty="0" smtClean="0"/>
              <a:t>Spontaneous Reporting Systems: FAERS, </a:t>
            </a:r>
            <a:r>
              <a:rPr lang="en-US" dirty="0" err="1" smtClean="0"/>
              <a:t>EUdraVigilance</a:t>
            </a:r>
            <a:endParaRPr lang="en-US" dirty="0" smtClean="0"/>
          </a:p>
          <a:p>
            <a:r>
              <a:rPr lang="en-US" dirty="0" smtClean="0"/>
              <a:t>Missing, inaccurate, incomplete</a:t>
            </a:r>
          </a:p>
          <a:p>
            <a:r>
              <a:rPr lang="en-US" dirty="0" smtClean="0"/>
              <a:t>Why not use EHR data? </a:t>
            </a:r>
          </a:p>
          <a:p>
            <a:r>
              <a:rPr lang="en-US" dirty="0" smtClean="0"/>
              <a:t>Reference data sets: (Ryan et al., 2013, Harpaz et al., 2014, etc.)</a:t>
            </a:r>
          </a:p>
        </p:txBody>
      </p:sp>
    </p:spTree>
    <p:extLst>
      <p:ext uri="{BB962C8B-B14F-4D97-AF65-F5344CB8AC3E}">
        <p14:creationId xmlns:p14="http://schemas.microsoft.com/office/powerpoint/2010/main" val="1175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Background,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</a:p>
          <a:p>
            <a:r>
              <a:rPr lang="en-US" dirty="0" smtClean="0"/>
              <a:t>Literature-Based Discovery (LBD) of confounding</a:t>
            </a:r>
          </a:p>
          <a:p>
            <a:r>
              <a:rPr lang="en-US" dirty="0" smtClean="0"/>
              <a:t>SemMedDB and Discovery Patterns </a:t>
            </a:r>
          </a:p>
          <a:p>
            <a:r>
              <a:rPr lang="en-US" dirty="0" smtClean="0"/>
              <a:t> CAUSES-INV, PREDISPOSES-INV, TREATS==COEXISTS_WITH-INV</a:t>
            </a:r>
          </a:p>
          <a:p>
            <a:r>
              <a:rPr lang="en-US" dirty="0" smtClean="0"/>
              <a:t>    </a:t>
            </a:r>
            <a:r>
              <a:rPr lang="is-IS" dirty="0" smtClean="0"/>
              <a:t>(Malec et al., 2016)</a:t>
            </a:r>
            <a:endParaRPr lang="en-US" dirty="0" smtClean="0"/>
          </a:p>
          <a:p>
            <a:r>
              <a:rPr lang="en-US" dirty="0" smtClean="0"/>
              <a:t>Why causality? </a:t>
            </a:r>
            <a:r>
              <a:rPr lang="is-IS" dirty="0" smtClean="0"/>
              <a:t>… Prioritization for critical clinical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1774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(ADE)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Predictor (drug exposure)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Confounder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Confounder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Confounder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Confounder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84002"/>
            <a:ext cx="10515600" cy="187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 capturing patient level or temporal data (data tiers insufficient)</a:t>
            </a:r>
          </a:p>
          <a:p>
            <a:r>
              <a:rPr lang="en-US" dirty="0" smtClean="0"/>
              <a:t>~33K+ features, ~2.2M records, ~200K+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Auto Regression (VAR)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428115"/>
              </p:ext>
            </p:extLst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Visit #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Predictor (drug exposure)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(ADE)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Confounder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LBD for Resolving the Identifiability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“Causal Context” – determining the “causal story”</a:t>
            </a:r>
          </a:p>
          <a:p>
            <a:r>
              <a:rPr lang="en-US" dirty="0" smtClean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literature to identify covariates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”true confounders” (Pearl, 2009) vs. “Confounding without Confounders”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Instrumental Variables (Bowden &amp; Turkington, 1983)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VAR model from for each covariate candidate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Vet predictor/outcome against graphical criteria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BiC</a:t>
            </a:r>
            <a:r>
              <a:rPr lang="en-US" dirty="0" smtClean="0"/>
              <a:t> to optimize for model fitness for best </a:t>
            </a:r>
            <a:r>
              <a:rPr lang="en-US" dirty="0" smtClean="0"/>
              <a:t>combination of predictor/outcome with covariates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ATE from instantiated parameterized model from Step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TRAINING + VALIDATION + TEST 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        github.com/kingfish777/</a:t>
            </a:r>
            <a:r>
              <a:rPr lang="en-US" dirty="0" err="1" smtClean="0"/>
              <a:t>causalVAR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rcausal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plm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tidyverse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dat</a:t>
            </a:r>
            <a:r>
              <a:rPr lang="en-US" dirty="0" smtClean="0"/>
              <a:t> &lt;-</a:t>
            </a:r>
            <a:r>
              <a:rPr lang="en-US" dirty="0" err="1" smtClean="0"/>
              <a:t>as.data.frame</a:t>
            </a:r>
            <a:r>
              <a:rPr lang="en-US" dirty="0" smtClean="0"/>
              <a:t>(</a:t>
            </a:r>
            <a:r>
              <a:rPr lang="en-US" dirty="0" err="1" smtClean="0"/>
              <a:t>read_tsv</a:t>
            </a:r>
            <a:r>
              <a:rPr lang="en-US" dirty="0" smtClean="0"/>
              <a:t>("</a:t>
            </a:r>
            <a:r>
              <a:rPr lang="en-US" dirty="0" err="1" smtClean="0"/>
              <a:t>fake_panel_data.csv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r>
              <a:rPr lang="en-US" dirty="0" err="1" smtClean="0"/>
              <a:t>pdat</a:t>
            </a:r>
            <a:r>
              <a:rPr lang="en-US" dirty="0" smtClean="0"/>
              <a:t> &lt;- </a:t>
            </a:r>
            <a:r>
              <a:rPr lang="en-US" dirty="0" err="1" smtClean="0"/>
              <a:t>pdata.frame</a:t>
            </a:r>
            <a:r>
              <a:rPr lang="en-US" dirty="0" smtClean="0"/>
              <a:t>(</a:t>
            </a:r>
            <a:r>
              <a:rPr lang="en-US" dirty="0" err="1" smtClean="0"/>
              <a:t>dat</a:t>
            </a:r>
            <a:r>
              <a:rPr lang="en-US" dirty="0" smtClean="0"/>
              <a:t>, index = c("visit", "patient"))</a:t>
            </a:r>
          </a:p>
          <a:p>
            <a:pPr marL="0" indent="0">
              <a:buNone/>
            </a:pPr>
            <a:r>
              <a:rPr lang="en-US" dirty="0" err="1" smtClean="0"/>
              <a:t>tetrad.input</a:t>
            </a:r>
            <a:r>
              <a:rPr lang="en-US" dirty="0" smtClean="0"/>
              <a:t> &lt;- residuals(VAR(</a:t>
            </a:r>
            <a:r>
              <a:rPr lang="en-US" dirty="0" err="1" smtClean="0"/>
              <a:t>pdat</a:t>
            </a:r>
            <a:r>
              <a:rPr lang="en-US" dirty="0" smtClean="0"/>
              <a:t>[,3:7]))</a:t>
            </a:r>
          </a:p>
          <a:p>
            <a:pPr marL="0" indent="0">
              <a:buNone/>
            </a:pPr>
            <a:r>
              <a:rPr lang="en-US" dirty="0" err="1" smtClean="0"/>
              <a:t>pcmax</a:t>
            </a:r>
            <a:r>
              <a:rPr lang="en-US" dirty="0" smtClean="0"/>
              <a:t>(</a:t>
            </a:r>
            <a:r>
              <a:rPr lang="en-US" dirty="0" err="1" smtClean="0"/>
              <a:t>tetrad.input</a:t>
            </a:r>
            <a:r>
              <a:rPr lang="en-US" dirty="0" smtClean="0"/>
              <a:t>)         </a:t>
            </a:r>
          </a:p>
          <a:p>
            <a:pPr marL="0" indent="0">
              <a:buNone/>
            </a:pPr>
            <a:r>
              <a:rPr lang="en-US" dirty="0" smtClean="0"/>
              <a:t>drug --&gt; ADE       confounder2 --- confounder3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time series panel data </a:t>
            </a:r>
          </a:p>
          <a:p>
            <a:r>
              <a:rPr lang="en-US" dirty="0" smtClean="0"/>
              <a:t>Implement pipeline</a:t>
            </a:r>
          </a:p>
          <a:p>
            <a:r>
              <a:rPr lang="en-US" dirty="0" smtClean="0"/>
              <a:t>Time-indexed represented of knowledge</a:t>
            </a:r>
          </a:p>
          <a:p>
            <a:r>
              <a:rPr lang="en-US" dirty="0" smtClean="0"/>
              <a:t>Integration of allele data to account for individual variation</a:t>
            </a:r>
          </a:p>
          <a:p>
            <a:pPr lvl="1"/>
            <a:r>
              <a:rPr lang="en-US" dirty="0" smtClean="0"/>
              <a:t>Example: HLA1-B*1502 and Carbamazepine -&gt; toxic epidermal necrolysis/SJS</a:t>
            </a:r>
          </a:p>
          <a:p>
            <a:endParaRPr lang="en-US" dirty="0"/>
          </a:p>
          <a:p>
            <a:r>
              <a:rPr lang="en-US" dirty="0" smtClean="0"/>
              <a:t>Acknowledgements: NIH NLM Training Program in Biomedical Informatics &amp; Data Science (T15LM007093)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476</Words>
  <Application>Microsoft Macintosh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Vector Auto Regression for Determining Causal Drug/ADE Relationships from Observational Clinical Data</vt:lpstr>
      <vt:lpstr>Overview</vt:lpstr>
      <vt:lpstr>Background</vt:lpstr>
      <vt:lpstr>Background, cont’d.</vt:lpstr>
      <vt:lpstr>Flat Data</vt:lpstr>
      <vt:lpstr>Vector Auto Regression (VAR)</vt:lpstr>
      <vt:lpstr>LBD for Resolving the Identifiability Problem</vt:lpstr>
      <vt:lpstr>Sample Code         github.com/kingfish777/causalVAR</vt:lpstr>
      <vt:lpstr>TO DO</vt:lpstr>
      <vt:lpstr>The End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AutoRegression for Determining Causal drug/ADE Relationships from Observational Clinical Data</dc:title>
  <dc:creator>Microsoft Office User</dc:creator>
  <cp:lastModifiedBy>Microsoft Office User</cp:lastModifiedBy>
  <cp:revision>20</cp:revision>
  <dcterms:created xsi:type="dcterms:W3CDTF">2017-06-16T19:22:30Z</dcterms:created>
  <dcterms:modified xsi:type="dcterms:W3CDTF">2017-06-16T20:47:56Z</dcterms:modified>
</cp:coreProperties>
</file>