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11/29/2024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59F71-BF7C-0AF1-B679-839B14362256}"/>
              </a:ext>
            </a:extLst>
          </p:cNvPr>
          <p:cNvSpPr>
            <a:spLocks noGrp="1"/>
          </p:cNvSpPr>
          <p:nvPr>
            <p:ph type="ctrTitle"/>
          </p:nvPr>
        </p:nvSpPr>
        <p:spPr/>
        <p:txBody>
          <a:bodyPr>
            <a:normAutofit fontScale="90000"/>
          </a:bodyPr>
          <a:lstStyle/>
          <a:p>
            <a:r>
              <a:rPr lang="en-US" dirty="0"/>
              <a:t>Exploring Pip Movement Across Trading Session and Overlaps</a:t>
            </a:r>
            <a:endParaRPr lang="en-GB" dirty="0"/>
          </a:p>
        </p:txBody>
      </p:sp>
      <p:sp>
        <p:nvSpPr>
          <p:cNvPr id="3" name="Subtitle 2">
            <a:extLst>
              <a:ext uri="{FF2B5EF4-FFF2-40B4-BE49-F238E27FC236}">
                <a16:creationId xmlns:a16="http://schemas.microsoft.com/office/drawing/2014/main" id="{778A480C-783E-AE74-7537-04C297FBD301}"/>
              </a:ext>
            </a:extLst>
          </p:cNvPr>
          <p:cNvSpPr>
            <a:spLocks noGrp="1"/>
          </p:cNvSpPr>
          <p:nvPr>
            <p:ph type="subTitle" idx="1"/>
          </p:nvPr>
        </p:nvSpPr>
        <p:spPr/>
        <p:txBody>
          <a:bodyPr>
            <a:normAutofit/>
          </a:bodyPr>
          <a:lstStyle/>
          <a:p>
            <a:pPr algn="ctr"/>
            <a:r>
              <a:rPr lang="en-US" sz="2000" b="1" dirty="0"/>
              <a:t>BRIGHT RIKIN</a:t>
            </a:r>
          </a:p>
          <a:p>
            <a:pPr algn="ctr"/>
            <a:r>
              <a:rPr lang="en-US" sz="2000" b="1" dirty="0"/>
              <a:t>CAPITAL MARKET ANALYST AT PIPRAISERS</a:t>
            </a:r>
            <a:endParaRPr lang="en-GB" sz="2000" b="1" dirty="0"/>
          </a:p>
        </p:txBody>
      </p:sp>
    </p:spTree>
    <p:extLst>
      <p:ext uri="{BB962C8B-B14F-4D97-AF65-F5344CB8AC3E}">
        <p14:creationId xmlns:p14="http://schemas.microsoft.com/office/powerpoint/2010/main" val="1579474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0766B-5153-A6A2-C57C-E277FCEFBD2B}"/>
              </a:ext>
            </a:extLst>
          </p:cNvPr>
          <p:cNvSpPr>
            <a:spLocks noGrp="1"/>
          </p:cNvSpPr>
          <p:nvPr>
            <p:ph type="title"/>
          </p:nvPr>
        </p:nvSpPr>
        <p:spPr/>
        <p:txBody>
          <a:bodyPr/>
          <a:lstStyle/>
          <a:p>
            <a:r>
              <a:rPr lang="en-US" dirty="0"/>
              <a:t>Trading Session View</a:t>
            </a:r>
            <a:endParaRPr lang="en-GB" dirty="0"/>
          </a:p>
        </p:txBody>
      </p:sp>
      <p:pic>
        <p:nvPicPr>
          <p:cNvPr id="5" name="Content Placeholder 4">
            <a:extLst>
              <a:ext uri="{FF2B5EF4-FFF2-40B4-BE49-F238E27FC236}">
                <a16:creationId xmlns:a16="http://schemas.microsoft.com/office/drawing/2014/main" id="{597DCA97-C523-C1F7-3885-8A2D6833EEFD}"/>
              </a:ext>
            </a:extLst>
          </p:cNvPr>
          <p:cNvPicPr>
            <a:picLocks noGrp="1" noChangeAspect="1"/>
          </p:cNvPicPr>
          <p:nvPr>
            <p:ph idx="1"/>
          </p:nvPr>
        </p:nvPicPr>
        <p:blipFill>
          <a:blip r:embed="rId2"/>
          <a:stretch>
            <a:fillRect/>
          </a:stretch>
        </p:blipFill>
        <p:spPr>
          <a:xfrm>
            <a:off x="2188396" y="2133600"/>
            <a:ext cx="8216961" cy="4622040"/>
          </a:xfrm>
        </p:spPr>
      </p:pic>
    </p:spTree>
    <p:extLst>
      <p:ext uri="{BB962C8B-B14F-4D97-AF65-F5344CB8AC3E}">
        <p14:creationId xmlns:p14="http://schemas.microsoft.com/office/powerpoint/2010/main" val="2946385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35324-EECA-4F6E-2B3D-562945C1B98B}"/>
              </a:ext>
            </a:extLst>
          </p:cNvPr>
          <p:cNvSpPr>
            <a:spLocks noGrp="1"/>
          </p:cNvSpPr>
          <p:nvPr>
            <p:ph type="title"/>
          </p:nvPr>
        </p:nvSpPr>
        <p:spPr/>
        <p:txBody>
          <a:bodyPr/>
          <a:lstStyle/>
          <a:p>
            <a:r>
              <a:rPr lang="en-US" dirty="0"/>
              <a:t>Average PIP Movement/</a:t>
            </a:r>
            <a:r>
              <a:rPr lang="en-US" dirty="0" err="1"/>
              <a:t>Overlappings</a:t>
            </a:r>
            <a:endParaRPr lang="en-GB" dirty="0"/>
          </a:p>
        </p:txBody>
      </p:sp>
      <p:pic>
        <p:nvPicPr>
          <p:cNvPr id="5" name="Content Placeholder 4">
            <a:extLst>
              <a:ext uri="{FF2B5EF4-FFF2-40B4-BE49-F238E27FC236}">
                <a16:creationId xmlns:a16="http://schemas.microsoft.com/office/drawing/2014/main" id="{E49C2168-8C87-C0D6-6ED5-2FCD8CF9335B}"/>
              </a:ext>
            </a:extLst>
          </p:cNvPr>
          <p:cNvPicPr>
            <a:picLocks noGrp="1" noChangeAspect="1"/>
          </p:cNvPicPr>
          <p:nvPr>
            <p:ph idx="1"/>
          </p:nvPr>
        </p:nvPicPr>
        <p:blipFill>
          <a:blip r:embed="rId2"/>
          <a:stretch>
            <a:fillRect/>
          </a:stretch>
        </p:blipFill>
        <p:spPr>
          <a:xfrm>
            <a:off x="2085654" y="1500027"/>
            <a:ext cx="9446053" cy="5313405"/>
          </a:xfrm>
        </p:spPr>
      </p:pic>
    </p:spTree>
    <p:extLst>
      <p:ext uri="{BB962C8B-B14F-4D97-AF65-F5344CB8AC3E}">
        <p14:creationId xmlns:p14="http://schemas.microsoft.com/office/powerpoint/2010/main" val="2770260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D9DE2-991D-5B6E-7F6C-8E286E491147}"/>
              </a:ext>
            </a:extLst>
          </p:cNvPr>
          <p:cNvSpPr>
            <a:spLocks noGrp="1"/>
          </p:cNvSpPr>
          <p:nvPr>
            <p:ph type="title"/>
          </p:nvPr>
        </p:nvSpPr>
        <p:spPr/>
        <p:txBody>
          <a:bodyPr/>
          <a:lstStyle/>
          <a:p>
            <a:r>
              <a:rPr lang="en-US" dirty="0"/>
              <a:t>Graphical Representation</a:t>
            </a:r>
            <a:endParaRPr lang="en-GB" dirty="0"/>
          </a:p>
        </p:txBody>
      </p:sp>
      <p:pic>
        <p:nvPicPr>
          <p:cNvPr id="5" name="Content Placeholder 4">
            <a:extLst>
              <a:ext uri="{FF2B5EF4-FFF2-40B4-BE49-F238E27FC236}">
                <a16:creationId xmlns:a16="http://schemas.microsoft.com/office/drawing/2014/main" id="{77416146-B0BE-9AAB-C8D1-8596354B5CCA}"/>
              </a:ext>
            </a:extLst>
          </p:cNvPr>
          <p:cNvPicPr>
            <a:picLocks noGrp="1" noChangeAspect="1"/>
          </p:cNvPicPr>
          <p:nvPr>
            <p:ph idx="1"/>
          </p:nvPr>
        </p:nvPicPr>
        <p:blipFill>
          <a:blip r:embed="rId2"/>
          <a:stretch>
            <a:fillRect/>
          </a:stretch>
        </p:blipFill>
        <p:spPr>
          <a:xfrm>
            <a:off x="3113611" y="2133600"/>
            <a:ext cx="6916131" cy="4380216"/>
          </a:xfrm>
        </p:spPr>
      </p:pic>
    </p:spTree>
    <p:extLst>
      <p:ext uri="{BB962C8B-B14F-4D97-AF65-F5344CB8AC3E}">
        <p14:creationId xmlns:p14="http://schemas.microsoft.com/office/powerpoint/2010/main" val="3348425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0F175-42C4-7A56-A20D-8E99D4D313C8}"/>
              </a:ext>
            </a:extLst>
          </p:cNvPr>
          <p:cNvSpPr>
            <a:spLocks noGrp="1"/>
          </p:cNvSpPr>
          <p:nvPr>
            <p:ph type="title"/>
          </p:nvPr>
        </p:nvSpPr>
        <p:spPr/>
        <p:txBody>
          <a:bodyPr/>
          <a:lstStyle/>
          <a:p>
            <a:r>
              <a:rPr lang="en-US" dirty="0"/>
              <a:t>Graphical </a:t>
            </a:r>
            <a:r>
              <a:rPr lang="en-US" dirty="0" err="1"/>
              <a:t>Representaion</a:t>
            </a:r>
            <a:endParaRPr lang="en-GB" dirty="0"/>
          </a:p>
        </p:txBody>
      </p:sp>
      <p:pic>
        <p:nvPicPr>
          <p:cNvPr id="5" name="Content Placeholder 4">
            <a:extLst>
              <a:ext uri="{FF2B5EF4-FFF2-40B4-BE49-F238E27FC236}">
                <a16:creationId xmlns:a16="http://schemas.microsoft.com/office/drawing/2014/main" id="{B4BAF041-A0BA-3A2B-70FD-8401626279D2}"/>
              </a:ext>
            </a:extLst>
          </p:cNvPr>
          <p:cNvPicPr>
            <a:picLocks noGrp="1" noChangeAspect="1"/>
          </p:cNvPicPr>
          <p:nvPr>
            <p:ph idx="1"/>
          </p:nvPr>
        </p:nvPicPr>
        <p:blipFill>
          <a:blip r:embed="rId2"/>
          <a:stretch>
            <a:fillRect/>
          </a:stretch>
        </p:blipFill>
        <p:spPr>
          <a:xfrm>
            <a:off x="1705510" y="2133600"/>
            <a:ext cx="9475776" cy="4329780"/>
          </a:xfrm>
        </p:spPr>
      </p:pic>
    </p:spTree>
    <p:extLst>
      <p:ext uri="{BB962C8B-B14F-4D97-AF65-F5344CB8AC3E}">
        <p14:creationId xmlns:p14="http://schemas.microsoft.com/office/powerpoint/2010/main" val="1881707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0BFAB-03A5-CFCE-B22D-51C513FA9514}"/>
              </a:ext>
            </a:extLst>
          </p:cNvPr>
          <p:cNvSpPr>
            <a:spLocks noGrp="1"/>
          </p:cNvSpPr>
          <p:nvPr>
            <p:ph type="title"/>
          </p:nvPr>
        </p:nvSpPr>
        <p:spPr/>
        <p:txBody>
          <a:bodyPr/>
          <a:lstStyle/>
          <a:p>
            <a:r>
              <a:rPr lang="en-US" dirty="0"/>
              <a:t>Interpretation of Trading in Individual Sessions</a:t>
            </a:r>
            <a:endParaRPr lang="en-GB" dirty="0"/>
          </a:p>
        </p:txBody>
      </p:sp>
      <p:sp>
        <p:nvSpPr>
          <p:cNvPr id="3" name="Content Placeholder 2">
            <a:extLst>
              <a:ext uri="{FF2B5EF4-FFF2-40B4-BE49-F238E27FC236}">
                <a16:creationId xmlns:a16="http://schemas.microsoft.com/office/drawing/2014/main" id="{87DBC4E1-2D31-6FEA-B9F9-F8A30177FE24}"/>
              </a:ext>
            </a:extLst>
          </p:cNvPr>
          <p:cNvSpPr>
            <a:spLocks noGrp="1"/>
          </p:cNvSpPr>
          <p:nvPr>
            <p:ph idx="1"/>
          </p:nvPr>
        </p:nvSpPr>
        <p:spPr/>
        <p:txBody>
          <a:bodyPr/>
          <a:lstStyle/>
          <a:p>
            <a:pPr marL="0" indent="0">
              <a:buNone/>
            </a:pPr>
            <a:r>
              <a:rPr lang="en-US" dirty="0"/>
              <a:t>Sydney Session</a:t>
            </a:r>
          </a:p>
          <a:p>
            <a:pPr marL="0" indent="0">
              <a:buNone/>
            </a:pPr>
            <a:r>
              <a:rPr lang="en-US" dirty="0"/>
              <a:t>Characteristics:</a:t>
            </a:r>
          </a:p>
          <a:p>
            <a:r>
              <a:rPr lang="en-US" dirty="0"/>
              <a:t>The Sydney session is generally quieter, with moderate pip movements due to lower liquidity as it kicks off the global trading day.</a:t>
            </a:r>
          </a:p>
          <a:p>
            <a:pPr marL="0" indent="0">
              <a:buNone/>
            </a:pPr>
            <a:r>
              <a:rPr lang="en-US" dirty="0"/>
              <a:t>Trading Opportunities:</a:t>
            </a:r>
          </a:p>
          <a:p>
            <a:r>
              <a:rPr lang="en-US" dirty="0"/>
              <a:t>Ideal for swing traders seeking to enter or adjust positions for longer-term trades.</a:t>
            </a:r>
          </a:p>
          <a:p>
            <a:r>
              <a:rPr lang="en-US" dirty="0"/>
              <a:t>Currency Pairs: AUD/USD and NZD/USD are prominent due to their local economic activities and announcements.</a:t>
            </a:r>
            <a:endParaRPr lang="en-GB" dirty="0"/>
          </a:p>
        </p:txBody>
      </p:sp>
    </p:spTree>
    <p:extLst>
      <p:ext uri="{BB962C8B-B14F-4D97-AF65-F5344CB8AC3E}">
        <p14:creationId xmlns:p14="http://schemas.microsoft.com/office/powerpoint/2010/main" val="1630977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27ECC-35D1-931A-6F58-C9E711194BF6}"/>
              </a:ext>
            </a:extLst>
          </p:cNvPr>
          <p:cNvSpPr>
            <a:spLocks noGrp="1"/>
          </p:cNvSpPr>
          <p:nvPr>
            <p:ph type="title"/>
          </p:nvPr>
        </p:nvSpPr>
        <p:spPr/>
        <p:txBody>
          <a:bodyPr/>
          <a:lstStyle/>
          <a:p>
            <a:r>
              <a:rPr lang="en-US" dirty="0"/>
              <a:t>Interpretation of Trading in Individual Sessions</a:t>
            </a:r>
            <a:endParaRPr lang="en-GB" dirty="0"/>
          </a:p>
        </p:txBody>
      </p:sp>
      <p:sp>
        <p:nvSpPr>
          <p:cNvPr id="3" name="Content Placeholder 2">
            <a:extLst>
              <a:ext uri="{FF2B5EF4-FFF2-40B4-BE49-F238E27FC236}">
                <a16:creationId xmlns:a16="http://schemas.microsoft.com/office/drawing/2014/main" id="{6015E962-0801-C4C8-2BB9-A82E8ADFB3B3}"/>
              </a:ext>
            </a:extLst>
          </p:cNvPr>
          <p:cNvSpPr>
            <a:spLocks noGrp="1"/>
          </p:cNvSpPr>
          <p:nvPr>
            <p:ph idx="1"/>
          </p:nvPr>
        </p:nvSpPr>
        <p:spPr/>
        <p:txBody>
          <a:bodyPr/>
          <a:lstStyle/>
          <a:p>
            <a:pPr marL="0" indent="0">
              <a:buNone/>
            </a:pPr>
            <a:r>
              <a:rPr lang="en-US" dirty="0"/>
              <a:t>Tokyo Session</a:t>
            </a:r>
          </a:p>
          <a:p>
            <a:pPr marL="0" indent="0">
              <a:buNone/>
            </a:pPr>
            <a:r>
              <a:rPr lang="en-US" dirty="0"/>
              <a:t>Characteristics:</a:t>
            </a:r>
          </a:p>
          <a:p>
            <a:r>
              <a:rPr lang="en-US" dirty="0"/>
              <a:t>Moderate volatility as the Asian markets dominate, with pip movements slightly higher than Sydney.</a:t>
            </a:r>
          </a:p>
          <a:p>
            <a:pPr marL="0" indent="0">
              <a:buNone/>
            </a:pPr>
            <a:r>
              <a:rPr lang="en-US" dirty="0"/>
              <a:t>Trading Opportunities:</a:t>
            </a:r>
          </a:p>
          <a:p>
            <a:r>
              <a:rPr lang="en-US" dirty="0"/>
              <a:t>Steady trends allow intra-day traders to capture moderate gains.</a:t>
            </a:r>
          </a:p>
          <a:p>
            <a:r>
              <a:rPr lang="en-US" dirty="0"/>
              <a:t>Currency Pairs: USD/JPY, AUD/JPY, and EUR/JPY offer excellent opportunities, as the Japanese yen is heavily traded during this session.</a:t>
            </a:r>
            <a:endParaRPr lang="en-GB" dirty="0"/>
          </a:p>
        </p:txBody>
      </p:sp>
    </p:spTree>
    <p:extLst>
      <p:ext uri="{BB962C8B-B14F-4D97-AF65-F5344CB8AC3E}">
        <p14:creationId xmlns:p14="http://schemas.microsoft.com/office/powerpoint/2010/main" val="136158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E1497-7DBE-19E0-B24A-67A0150BCD26}"/>
              </a:ext>
            </a:extLst>
          </p:cNvPr>
          <p:cNvSpPr>
            <a:spLocks noGrp="1"/>
          </p:cNvSpPr>
          <p:nvPr>
            <p:ph type="title"/>
          </p:nvPr>
        </p:nvSpPr>
        <p:spPr/>
        <p:txBody>
          <a:bodyPr/>
          <a:lstStyle/>
          <a:p>
            <a:r>
              <a:rPr lang="en-US" dirty="0"/>
              <a:t>Interpretation of Trading in Individual Sessions</a:t>
            </a:r>
            <a:endParaRPr lang="en-GB" dirty="0"/>
          </a:p>
        </p:txBody>
      </p:sp>
      <p:sp>
        <p:nvSpPr>
          <p:cNvPr id="3" name="Content Placeholder 2">
            <a:extLst>
              <a:ext uri="{FF2B5EF4-FFF2-40B4-BE49-F238E27FC236}">
                <a16:creationId xmlns:a16="http://schemas.microsoft.com/office/drawing/2014/main" id="{3D1D8101-3982-DC4E-6DA7-D6D08F2E12BF}"/>
              </a:ext>
            </a:extLst>
          </p:cNvPr>
          <p:cNvSpPr>
            <a:spLocks noGrp="1"/>
          </p:cNvSpPr>
          <p:nvPr>
            <p:ph idx="1"/>
          </p:nvPr>
        </p:nvSpPr>
        <p:spPr/>
        <p:txBody>
          <a:bodyPr/>
          <a:lstStyle/>
          <a:p>
            <a:pPr marL="0" indent="0">
              <a:buNone/>
            </a:pPr>
            <a:r>
              <a:rPr lang="en-US" dirty="0"/>
              <a:t>London Session</a:t>
            </a:r>
          </a:p>
          <a:p>
            <a:pPr marL="0" indent="0">
              <a:buNone/>
            </a:pPr>
            <a:r>
              <a:rPr lang="en-US" dirty="0"/>
              <a:t>Characteristics:</a:t>
            </a:r>
          </a:p>
          <a:p>
            <a:r>
              <a:rPr lang="en-US" dirty="0"/>
              <a:t>The London session sees a surge in pip movements due to increased liquidity and participation from European markets.</a:t>
            </a:r>
          </a:p>
          <a:p>
            <a:pPr marL="0" indent="0">
              <a:buNone/>
            </a:pPr>
            <a:r>
              <a:rPr lang="en-US" dirty="0"/>
              <a:t>Trading Opportunities:</a:t>
            </a:r>
          </a:p>
          <a:p>
            <a:r>
              <a:rPr lang="en-US" dirty="0"/>
              <a:t>Suitable for scalping and short-term trading strategies due to high volatility.</a:t>
            </a:r>
          </a:p>
          <a:p>
            <a:r>
              <a:rPr lang="en-US" dirty="0"/>
              <a:t>Currency Pairs: EUR/USD, GBP/USD, and USD/CHF benefit from European market activity.</a:t>
            </a:r>
            <a:endParaRPr lang="en-GB" dirty="0"/>
          </a:p>
        </p:txBody>
      </p:sp>
    </p:spTree>
    <p:extLst>
      <p:ext uri="{BB962C8B-B14F-4D97-AF65-F5344CB8AC3E}">
        <p14:creationId xmlns:p14="http://schemas.microsoft.com/office/powerpoint/2010/main" val="1577019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B2A94-6439-391D-85B3-0E57071D687A}"/>
              </a:ext>
            </a:extLst>
          </p:cNvPr>
          <p:cNvSpPr>
            <a:spLocks noGrp="1"/>
          </p:cNvSpPr>
          <p:nvPr>
            <p:ph type="title"/>
          </p:nvPr>
        </p:nvSpPr>
        <p:spPr/>
        <p:txBody>
          <a:bodyPr/>
          <a:lstStyle/>
          <a:p>
            <a:r>
              <a:rPr lang="en-US" dirty="0"/>
              <a:t>Interpretation of Trading in Individual Session</a:t>
            </a:r>
            <a:endParaRPr lang="en-GB" dirty="0"/>
          </a:p>
        </p:txBody>
      </p:sp>
      <p:sp>
        <p:nvSpPr>
          <p:cNvPr id="3" name="Content Placeholder 2">
            <a:extLst>
              <a:ext uri="{FF2B5EF4-FFF2-40B4-BE49-F238E27FC236}">
                <a16:creationId xmlns:a16="http://schemas.microsoft.com/office/drawing/2014/main" id="{7A31DD42-CA89-3F17-6E0F-71C7D05B18CB}"/>
              </a:ext>
            </a:extLst>
          </p:cNvPr>
          <p:cNvSpPr>
            <a:spLocks noGrp="1"/>
          </p:cNvSpPr>
          <p:nvPr>
            <p:ph idx="1"/>
          </p:nvPr>
        </p:nvSpPr>
        <p:spPr/>
        <p:txBody>
          <a:bodyPr/>
          <a:lstStyle/>
          <a:p>
            <a:pPr marL="0" indent="0">
              <a:buNone/>
            </a:pPr>
            <a:r>
              <a:rPr lang="en-US" dirty="0"/>
              <a:t>New York Session</a:t>
            </a:r>
          </a:p>
          <a:p>
            <a:pPr marL="0" indent="0">
              <a:buNone/>
            </a:pPr>
            <a:r>
              <a:rPr lang="en-US" dirty="0"/>
              <a:t>Characteristics:</a:t>
            </a:r>
          </a:p>
          <a:p>
            <a:r>
              <a:rPr lang="en-US" dirty="0"/>
              <a:t>Volatility peaks due to high trading volume and major economic announcements from the U.S.</a:t>
            </a:r>
          </a:p>
          <a:p>
            <a:pPr marL="0" indent="0">
              <a:buNone/>
            </a:pPr>
            <a:r>
              <a:rPr lang="en-US" dirty="0"/>
              <a:t>Trading Opportunities:</a:t>
            </a:r>
          </a:p>
          <a:p>
            <a:r>
              <a:rPr lang="en-US" dirty="0"/>
              <a:t>Favorable for short-term traders looking to capitalize on news-driven movements.</a:t>
            </a:r>
          </a:p>
          <a:p>
            <a:r>
              <a:rPr lang="en-US" dirty="0"/>
              <a:t>Currency Pairs: USD/CAD, EUR/USD, and XAU/USD (Gold) are popular due to U.S. market influence.</a:t>
            </a:r>
            <a:endParaRPr lang="en-GB" dirty="0"/>
          </a:p>
        </p:txBody>
      </p:sp>
    </p:spTree>
    <p:extLst>
      <p:ext uri="{BB962C8B-B14F-4D97-AF65-F5344CB8AC3E}">
        <p14:creationId xmlns:p14="http://schemas.microsoft.com/office/powerpoint/2010/main" val="3195777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80F76-5989-40E3-8DD8-887FF936F4B6}"/>
              </a:ext>
            </a:extLst>
          </p:cNvPr>
          <p:cNvSpPr>
            <a:spLocks noGrp="1"/>
          </p:cNvSpPr>
          <p:nvPr>
            <p:ph type="title"/>
          </p:nvPr>
        </p:nvSpPr>
        <p:spPr>
          <a:xfrm>
            <a:off x="2592926" y="624110"/>
            <a:ext cx="8729196" cy="1132771"/>
          </a:xfrm>
        </p:spPr>
        <p:txBody>
          <a:bodyPr>
            <a:normAutofit fontScale="90000"/>
          </a:bodyPr>
          <a:lstStyle/>
          <a:p>
            <a:r>
              <a:rPr lang="en-US" dirty="0"/>
              <a:t>Interpretation of Trading in Overlapping Sessions</a:t>
            </a:r>
            <a:endParaRPr lang="en-GB" dirty="0"/>
          </a:p>
        </p:txBody>
      </p:sp>
      <p:sp>
        <p:nvSpPr>
          <p:cNvPr id="3" name="Content Placeholder 2">
            <a:extLst>
              <a:ext uri="{FF2B5EF4-FFF2-40B4-BE49-F238E27FC236}">
                <a16:creationId xmlns:a16="http://schemas.microsoft.com/office/drawing/2014/main" id="{5CE328A7-4328-7155-15A2-072701E13961}"/>
              </a:ext>
            </a:extLst>
          </p:cNvPr>
          <p:cNvSpPr>
            <a:spLocks noGrp="1"/>
          </p:cNvSpPr>
          <p:nvPr>
            <p:ph idx="1"/>
          </p:nvPr>
        </p:nvSpPr>
        <p:spPr/>
        <p:txBody>
          <a:bodyPr/>
          <a:lstStyle/>
          <a:p>
            <a:pPr marL="0" indent="0">
              <a:buNone/>
            </a:pPr>
            <a:r>
              <a:rPr lang="en-US" dirty="0"/>
              <a:t>Sydney-Tokyo Overlap</a:t>
            </a:r>
          </a:p>
          <a:p>
            <a:pPr marL="0" indent="0">
              <a:buNone/>
            </a:pPr>
            <a:r>
              <a:rPr lang="en-US" dirty="0"/>
              <a:t>Characteristics:</a:t>
            </a:r>
          </a:p>
          <a:p>
            <a:r>
              <a:rPr lang="en-US" dirty="0"/>
              <a:t>Pip movement begins to rise as both Australian and Asian markets contribute liquidity.</a:t>
            </a:r>
          </a:p>
          <a:p>
            <a:pPr marL="0" indent="0">
              <a:buNone/>
            </a:pPr>
            <a:r>
              <a:rPr lang="en-US" dirty="0"/>
              <a:t>Trading Opportunities:</a:t>
            </a:r>
          </a:p>
          <a:p>
            <a:r>
              <a:rPr lang="en-US" dirty="0"/>
              <a:t>Best for trading AUD and JPY pairs with steady movement.</a:t>
            </a:r>
          </a:p>
          <a:p>
            <a:r>
              <a:rPr lang="en-US" dirty="0"/>
              <a:t>Currency Pairs: AUD/JPY, AUD/USD.</a:t>
            </a:r>
            <a:endParaRPr lang="en-GB" dirty="0"/>
          </a:p>
        </p:txBody>
      </p:sp>
    </p:spTree>
    <p:extLst>
      <p:ext uri="{BB962C8B-B14F-4D97-AF65-F5344CB8AC3E}">
        <p14:creationId xmlns:p14="http://schemas.microsoft.com/office/powerpoint/2010/main" val="4224396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E61E-1A34-10C6-4B8C-EC67456EFC73}"/>
              </a:ext>
            </a:extLst>
          </p:cNvPr>
          <p:cNvSpPr>
            <a:spLocks noGrp="1"/>
          </p:cNvSpPr>
          <p:nvPr>
            <p:ph type="title"/>
          </p:nvPr>
        </p:nvSpPr>
        <p:spPr>
          <a:xfrm>
            <a:off x="2592926" y="624110"/>
            <a:ext cx="8605905" cy="1112223"/>
          </a:xfrm>
        </p:spPr>
        <p:txBody>
          <a:bodyPr>
            <a:normAutofit fontScale="90000"/>
          </a:bodyPr>
          <a:lstStyle/>
          <a:p>
            <a:r>
              <a:rPr lang="en-US" dirty="0"/>
              <a:t>Interpretation of Trading in Overlapping Sessions</a:t>
            </a:r>
            <a:endParaRPr lang="en-GB" dirty="0"/>
          </a:p>
        </p:txBody>
      </p:sp>
      <p:sp>
        <p:nvSpPr>
          <p:cNvPr id="3" name="Content Placeholder 2">
            <a:extLst>
              <a:ext uri="{FF2B5EF4-FFF2-40B4-BE49-F238E27FC236}">
                <a16:creationId xmlns:a16="http://schemas.microsoft.com/office/drawing/2014/main" id="{661AC26C-5237-E369-7EA0-1CFB60C5024D}"/>
              </a:ext>
            </a:extLst>
          </p:cNvPr>
          <p:cNvSpPr>
            <a:spLocks noGrp="1"/>
          </p:cNvSpPr>
          <p:nvPr>
            <p:ph idx="1"/>
          </p:nvPr>
        </p:nvSpPr>
        <p:spPr/>
        <p:txBody>
          <a:bodyPr/>
          <a:lstStyle/>
          <a:p>
            <a:pPr marL="0" indent="0">
              <a:buNone/>
            </a:pPr>
            <a:r>
              <a:rPr lang="en-GB" dirty="0"/>
              <a:t>Tokyo-London Overlap</a:t>
            </a:r>
          </a:p>
          <a:p>
            <a:pPr marL="0" indent="0">
              <a:buNone/>
            </a:pPr>
            <a:r>
              <a:rPr lang="en-GB" dirty="0"/>
              <a:t>Characteristics:</a:t>
            </a:r>
          </a:p>
          <a:p>
            <a:r>
              <a:rPr lang="en-GB" dirty="0"/>
              <a:t>Significant increase in volatility as liquidity from Asian and European markets intersect.</a:t>
            </a:r>
          </a:p>
          <a:p>
            <a:pPr marL="0" indent="0">
              <a:buNone/>
            </a:pPr>
            <a:r>
              <a:rPr lang="en-GB" dirty="0"/>
              <a:t>Trading Opportunities:</a:t>
            </a:r>
          </a:p>
          <a:p>
            <a:r>
              <a:rPr lang="en-GB" dirty="0"/>
              <a:t>Active time for trend continuation trades established during the Tokyo session.</a:t>
            </a:r>
          </a:p>
          <a:p>
            <a:r>
              <a:rPr lang="en-GB" dirty="0"/>
              <a:t>Currency Pairs: EUR/JPY, GBP/JPY, and USD/JPY.</a:t>
            </a:r>
          </a:p>
        </p:txBody>
      </p:sp>
    </p:spTree>
    <p:extLst>
      <p:ext uri="{BB962C8B-B14F-4D97-AF65-F5344CB8AC3E}">
        <p14:creationId xmlns:p14="http://schemas.microsoft.com/office/powerpoint/2010/main" val="2260988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7352E-D1F7-04B8-B2F5-0DE57E5251BE}"/>
              </a:ext>
            </a:extLst>
          </p:cNvPr>
          <p:cNvSpPr>
            <a:spLocks noGrp="1"/>
          </p:cNvSpPr>
          <p:nvPr>
            <p:ph type="title"/>
          </p:nvPr>
        </p:nvSpPr>
        <p:spPr/>
        <p:txBody>
          <a:bodyPr/>
          <a:lstStyle/>
          <a:p>
            <a:r>
              <a:rPr lang="en-US" dirty="0"/>
              <a:t>The Importance of the Four mentioned trading sessions with facts and Figures. </a:t>
            </a:r>
            <a:endParaRPr lang="en-GB" dirty="0"/>
          </a:p>
        </p:txBody>
      </p:sp>
      <p:sp>
        <p:nvSpPr>
          <p:cNvPr id="3" name="Content Placeholder 2">
            <a:extLst>
              <a:ext uri="{FF2B5EF4-FFF2-40B4-BE49-F238E27FC236}">
                <a16:creationId xmlns:a16="http://schemas.microsoft.com/office/drawing/2014/main" id="{DB57BA00-0225-F408-B45F-5D5F1682BDB8}"/>
              </a:ext>
            </a:extLst>
          </p:cNvPr>
          <p:cNvSpPr>
            <a:spLocks noGrp="1"/>
          </p:cNvSpPr>
          <p:nvPr>
            <p:ph idx="1"/>
          </p:nvPr>
        </p:nvSpPr>
        <p:spPr/>
        <p:txBody>
          <a:bodyPr>
            <a:normAutofit/>
          </a:bodyPr>
          <a:lstStyle/>
          <a:p>
            <a:r>
              <a:rPr lang="en-US" sz="2000" dirty="0"/>
              <a:t>The importance of the four major trading sessions—Sydney, Tokyo, London, and New York—lies in their impact on market liquidity, volatility, and trading opportunities, as revealed by pip movement data from the analysis. Below is an overview based on facts and figures</a:t>
            </a:r>
            <a:endParaRPr lang="en-GB" sz="2000" dirty="0"/>
          </a:p>
        </p:txBody>
      </p:sp>
    </p:spTree>
    <p:extLst>
      <p:ext uri="{BB962C8B-B14F-4D97-AF65-F5344CB8AC3E}">
        <p14:creationId xmlns:p14="http://schemas.microsoft.com/office/powerpoint/2010/main" val="881912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A6A48-066D-6A3F-2979-3D13B518A7FA}"/>
              </a:ext>
            </a:extLst>
          </p:cNvPr>
          <p:cNvSpPr>
            <a:spLocks noGrp="1"/>
          </p:cNvSpPr>
          <p:nvPr>
            <p:ph type="title"/>
          </p:nvPr>
        </p:nvSpPr>
        <p:spPr>
          <a:xfrm>
            <a:off x="2592925" y="624110"/>
            <a:ext cx="8636729" cy="1143045"/>
          </a:xfrm>
        </p:spPr>
        <p:txBody>
          <a:bodyPr>
            <a:normAutofit fontScale="90000"/>
          </a:bodyPr>
          <a:lstStyle/>
          <a:p>
            <a:r>
              <a:rPr lang="en-US" dirty="0"/>
              <a:t>Interpretation of Trading in Overlapping Sessions</a:t>
            </a:r>
            <a:endParaRPr lang="en-GB" dirty="0"/>
          </a:p>
        </p:txBody>
      </p:sp>
      <p:sp>
        <p:nvSpPr>
          <p:cNvPr id="3" name="Content Placeholder 2">
            <a:extLst>
              <a:ext uri="{FF2B5EF4-FFF2-40B4-BE49-F238E27FC236}">
                <a16:creationId xmlns:a16="http://schemas.microsoft.com/office/drawing/2014/main" id="{F474CE81-FEAE-71B6-DC84-8FC11DF0748C}"/>
              </a:ext>
            </a:extLst>
          </p:cNvPr>
          <p:cNvSpPr>
            <a:spLocks noGrp="1"/>
          </p:cNvSpPr>
          <p:nvPr>
            <p:ph idx="1"/>
          </p:nvPr>
        </p:nvSpPr>
        <p:spPr/>
        <p:txBody>
          <a:bodyPr/>
          <a:lstStyle/>
          <a:p>
            <a:pPr marL="0" indent="0">
              <a:buNone/>
            </a:pPr>
            <a:r>
              <a:rPr lang="en-US" dirty="0"/>
              <a:t>London-New York Overlap</a:t>
            </a:r>
          </a:p>
          <a:p>
            <a:pPr marL="0" indent="0">
              <a:buNone/>
            </a:pPr>
            <a:r>
              <a:rPr lang="en-US" dirty="0"/>
              <a:t>Characteristics:</a:t>
            </a:r>
          </a:p>
          <a:p>
            <a:r>
              <a:rPr lang="en-US" dirty="0"/>
              <a:t>This is the most volatile period due to the convergence of the two largest global markets.</a:t>
            </a:r>
          </a:p>
          <a:p>
            <a:pPr marL="0" indent="0">
              <a:buNone/>
            </a:pPr>
            <a:r>
              <a:rPr lang="en-US" dirty="0"/>
              <a:t>Trading Opportunities:</a:t>
            </a:r>
          </a:p>
          <a:p>
            <a:r>
              <a:rPr lang="en-US" dirty="0"/>
              <a:t>Excellent for scalping and breakout trades.</a:t>
            </a:r>
          </a:p>
          <a:p>
            <a:r>
              <a:rPr lang="en-US" dirty="0"/>
              <a:t>Currency Pairs: EUR/USD, GBP/USD, USD/JPY, and Gold.</a:t>
            </a:r>
            <a:endParaRPr lang="en-GB" dirty="0"/>
          </a:p>
        </p:txBody>
      </p:sp>
    </p:spTree>
    <p:extLst>
      <p:ext uri="{BB962C8B-B14F-4D97-AF65-F5344CB8AC3E}">
        <p14:creationId xmlns:p14="http://schemas.microsoft.com/office/powerpoint/2010/main" val="2307256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1AC8D-D054-C7D2-DF29-E250A6FE43F2}"/>
              </a:ext>
            </a:extLst>
          </p:cNvPr>
          <p:cNvSpPr>
            <a:spLocks noGrp="1"/>
          </p:cNvSpPr>
          <p:nvPr>
            <p:ph type="title"/>
          </p:nvPr>
        </p:nvSpPr>
        <p:spPr/>
        <p:txBody>
          <a:bodyPr/>
          <a:lstStyle/>
          <a:p>
            <a:r>
              <a:rPr lang="en-US" dirty="0"/>
              <a:t>Comparison of Overlaps and Individual Sessions</a:t>
            </a:r>
            <a:endParaRPr lang="en-GB" dirty="0"/>
          </a:p>
        </p:txBody>
      </p:sp>
      <p:sp>
        <p:nvSpPr>
          <p:cNvPr id="3" name="Content Placeholder 2">
            <a:extLst>
              <a:ext uri="{FF2B5EF4-FFF2-40B4-BE49-F238E27FC236}">
                <a16:creationId xmlns:a16="http://schemas.microsoft.com/office/drawing/2014/main" id="{B7FE47E2-436F-E044-5387-4DCA98CBDDF7}"/>
              </a:ext>
            </a:extLst>
          </p:cNvPr>
          <p:cNvSpPr>
            <a:spLocks noGrp="1"/>
          </p:cNvSpPr>
          <p:nvPr>
            <p:ph idx="1"/>
          </p:nvPr>
        </p:nvSpPr>
        <p:spPr/>
        <p:txBody>
          <a:bodyPr/>
          <a:lstStyle/>
          <a:p>
            <a:r>
              <a:rPr lang="en-US" dirty="0"/>
              <a:t>Volatility: Overlapping sessions, especially London-New York, show significantly higher volatility compared to individual sessions, presenting more trading opportunities for short-term traders.</a:t>
            </a:r>
          </a:p>
          <a:p>
            <a:pPr marL="0" indent="0">
              <a:buNone/>
            </a:pPr>
            <a:r>
              <a:rPr lang="en-US" dirty="0"/>
              <a:t>Pip Movement: Overlaps consistently exhibit higher pip movements, as seen in the data:</a:t>
            </a:r>
          </a:p>
          <a:p>
            <a:r>
              <a:rPr lang="en-US" dirty="0"/>
              <a:t>Sydney-Tokyo: Moderate increase from Sydney.</a:t>
            </a:r>
          </a:p>
          <a:p>
            <a:r>
              <a:rPr lang="en-US" dirty="0"/>
              <a:t>Tokyo-London: Marked rise due to participation from both Asian and European markets.</a:t>
            </a:r>
          </a:p>
          <a:p>
            <a:r>
              <a:rPr lang="en-US" dirty="0"/>
              <a:t>London-New York: Peak pip movements across most currency pairs.</a:t>
            </a:r>
            <a:endParaRPr lang="en-GB" dirty="0"/>
          </a:p>
        </p:txBody>
      </p:sp>
    </p:spTree>
    <p:extLst>
      <p:ext uri="{BB962C8B-B14F-4D97-AF65-F5344CB8AC3E}">
        <p14:creationId xmlns:p14="http://schemas.microsoft.com/office/powerpoint/2010/main" val="38496248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FB6DD-FF29-20EF-22B9-BC269505DB3A}"/>
              </a:ext>
            </a:extLst>
          </p:cNvPr>
          <p:cNvSpPr>
            <a:spLocks noGrp="1"/>
          </p:cNvSpPr>
          <p:nvPr>
            <p:ph type="title"/>
          </p:nvPr>
        </p:nvSpPr>
        <p:spPr/>
        <p:txBody>
          <a:bodyPr/>
          <a:lstStyle/>
          <a:p>
            <a:r>
              <a:rPr lang="en-GB" dirty="0"/>
              <a:t>Maximizing Profits</a:t>
            </a:r>
          </a:p>
        </p:txBody>
      </p:sp>
      <p:sp>
        <p:nvSpPr>
          <p:cNvPr id="3" name="Content Placeholder 2">
            <a:extLst>
              <a:ext uri="{FF2B5EF4-FFF2-40B4-BE49-F238E27FC236}">
                <a16:creationId xmlns:a16="http://schemas.microsoft.com/office/drawing/2014/main" id="{B896D738-CB84-3EC9-9556-084720A75C73}"/>
              </a:ext>
            </a:extLst>
          </p:cNvPr>
          <p:cNvSpPr>
            <a:spLocks noGrp="1"/>
          </p:cNvSpPr>
          <p:nvPr>
            <p:ph idx="1"/>
          </p:nvPr>
        </p:nvSpPr>
        <p:spPr>
          <a:xfrm>
            <a:off x="2589212" y="1905000"/>
            <a:ext cx="8911687" cy="4006222"/>
          </a:xfrm>
        </p:spPr>
        <p:txBody>
          <a:bodyPr>
            <a:normAutofit/>
          </a:bodyPr>
          <a:lstStyle/>
          <a:p>
            <a:pPr marL="0" indent="0">
              <a:buNone/>
            </a:pPr>
            <a:r>
              <a:rPr lang="en-US" dirty="0"/>
              <a:t>For Individual Sessions:</a:t>
            </a:r>
          </a:p>
          <a:p>
            <a:r>
              <a:rPr lang="en-US" dirty="0"/>
              <a:t>Focus on currency pairs tied to the region, such as AUD/USD during Sydney or USD/JPY during Tokyo.</a:t>
            </a:r>
          </a:p>
          <a:p>
            <a:r>
              <a:rPr lang="en-US" dirty="0"/>
              <a:t>Use longer-term trend-following strategies to capitalize on moderate pip movements.</a:t>
            </a:r>
          </a:p>
          <a:p>
            <a:r>
              <a:rPr lang="en-US" dirty="0"/>
              <a:t>For Overlapping Sessions:</a:t>
            </a:r>
          </a:p>
          <a:p>
            <a:r>
              <a:rPr lang="en-US" dirty="0"/>
              <a:t>Trade high-volatility pairs like EUR/USD or GBP/USD during London-New York overlap.</a:t>
            </a:r>
          </a:p>
          <a:p>
            <a:r>
              <a:rPr lang="en-US" dirty="0"/>
              <a:t>Utilize scalping or breakout strategies to take advantage of sharp price movements.</a:t>
            </a:r>
          </a:p>
          <a:p>
            <a:endParaRPr lang="en-US" dirty="0"/>
          </a:p>
          <a:p>
            <a:endParaRPr lang="en-US" dirty="0"/>
          </a:p>
          <a:p>
            <a:endParaRPr lang="en-US" dirty="0"/>
          </a:p>
          <a:p>
            <a:endParaRPr lang="en-US" dirty="0"/>
          </a:p>
          <a:p>
            <a:endParaRPr lang="en-US" dirty="0"/>
          </a:p>
          <a:p>
            <a:endParaRPr lang="en-GB" dirty="0"/>
          </a:p>
        </p:txBody>
      </p:sp>
    </p:spTree>
    <p:extLst>
      <p:ext uri="{BB962C8B-B14F-4D97-AF65-F5344CB8AC3E}">
        <p14:creationId xmlns:p14="http://schemas.microsoft.com/office/powerpoint/2010/main" val="37920303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3574B-79C4-6141-B802-5DEBBFCE79EE}"/>
              </a:ext>
            </a:extLst>
          </p:cNvPr>
          <p:cNvSpPr>
            <a:spLocks noGrp="1"/>
          </p:cNvSpPr>
          <p:nvPr>
            <p:ph type="title"/>
          </p:nvPr>
        </p:nvSpPr>
        <p:spPr/>
        <p:txBody>
          <a:bodyPr/>
          <a:lstStyle/>
          <a:p>
            <a:r>
              <a:rPr lang="en-US" dirty="0"/>
              <a:t>Conclusion</a:t>
            </a:r>
            <a:endParaRPr lang="en-GB" dirty="0"/>
          </a:p>
        </p:txBody>
      </p:sp>
      <p:sp>
        <p:nvSpPr>
          <p:cNvPr id="3" name="Content Placeholder 2">
            <a:extLst>
              <a:ext uri="{FF2B5EF4-FFF2-40B4-BE49-F238E27FC236}">
                <a16:creationId xmlns:a16="http://schemas.microsoft.com/office/drawing/2014/main" id="{BB9C3EEE-BA12-84ED-4D35-6BF965AE4EBD}"/>
              </a:ext>
            </a:extLst>
          </p:cNvPr>
          <p:cNvSpPr>
            <a:spLocks noGrp="1"/>
          </p:cNvSpPr>
          <p:nvPr>
            <p:ph idx="1"/>
          </p:nvPr>
        </p:nvSpPr>
        <p:spPr/>
        <p:txBody>
          <a:bodyPr>
            <a:normAutofit/>
          </a:bodyPr>
          <a:lstStyle/>
          <a:p>
            <a:r>
              <a:rPr lang="en-US" sz="2000" dirty="0"/>
              <a:t>In this analysis, we highlighted the unique characteristics of individual trading sessions and overlapping markets. The data underscores the importance of overlaps like London-New York for maximizing trading opportunities, given their high volatility and liquidity. Each session presents unique advantages, with specific currency pairs and commodities like Gold being more active during particular times. By understanding the pip movements and aligning strategies with session dynamics, traders can optimize their decision-making for better profitability.</a:t>
            </a:r>
            <a:endParaRPr lang="en-GB" sz="2000" dirty="0"/>
          </a:p>
        </p:txBody>
      </p:sp>
    </p:spTree>
    <p:extLst>
      <p:ext uri="{BB962C8B-B14F-4D97-AF65-F5344CB8AC3E}">
        <p14:creationId xmlns:p14="http://schemas.microsoft.com/office/powerpoint/2010/main" val="2330921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AC7CE-EBAF-E1FA-9855-36A490A740F4}"/>
              </a:ext>
            </a:extLst>
          </p:cNvPr>
          <p:cNvSpPr>
            <a:spLocks noGrp="1"/>
          </p:cNvSpPr>
          <p:nvPr>
            <p:ph type="title"/>
          </p:nvPr>
        </p:nvSpPr>
        <p:spPr/>
        <p:txBody>
          <a:bodyPr/>
          <a:lstStyle/>
          <a:p>
            <a:r>
              <a:rPr lang="en-GB" dirty="0"/>
              <a:t>Sydney Session</a:t>
            </a:r>
          </a:p>
        </p:txBody>
      </p:sp>
      <p:sp>
        <p:nvSpPr>
          <p:cNvPr id="3" name="Content Placeholder 2">
            <a:extLst>
              <a:ext uri="{FF2B5EF4-FFF2-40B4-BE49-F238E27FC236}">
                <a16:creationId xmlns:a16="http://schemas.microsoft.com/office/drawing/2014/main" id="{A61F5F02-E6EB-6E47-0D16-62724858EAF9}"/>
              </a:ext>
            </a:extLst>
          </p:cNvPr>
          <p:cNvSpPr>
            <a:spLocks noGrp="1"/>
          </p:cNvSpPr>
          <p:nvPr>
            <p:ph idx="1"/>
          </p:nvPr>
        </p:nvSpPr>
        <p:spPr/>
        <p:txBody>
          <a:bodyPr>
            <a:normAutofit/>
          </a:bodyPr>
          <a:lstStyle/>
          <a:p>
            <a:pPr marL="0" indent="0">
              <a:buNone/>
            </a:pPr>
            <a:r>
              <a:rPr lang="en-US" dirty="0"/>
              <a:t>Importance:</a:t>
            </a:r>
          </a:p>
          <a:p>
            <a:r>
              <a:rPr lang="en-US" dirty="0"/>
              <a:t>Represents the start of the forex trading day.</a:t>
            </a:r>
          </a:p>
          <a:p>
            <a:r>
              <a:rPr lang="en-US" dirty="0"/>
              <a:t>Crucial for trading AUD and NZD due to their local relevance.</a:t>
            </a:r>
          </a:p>
          <a:p>
            <a:r>
              <a:rPr lang="en-US" dirty="0"/>
              <a:t>Generally lower volatility, making it suitable for beginners or risk-averse traders.</a:t>
            </a:r>
          </a:p>
          <a:p>
            <a:pPr marL="0" indent="0">
              <a:buNone/>
            </a:pPr>
            <a:r>
              <a:rPr lang="en-US" dirty="0"/>
              <a:t>Facts:</a:t>
            </a:r>
          </a:p>
          <a:p>
            <a:r>
              <a:rPr lang="en-US" dirty="0"/>
              <a:t>Average pip movements for AUD/USD were around 34.8 across 10 days.</a:t>
            </a:r>
          </a:p>
          <a:p>
            <a:r>
              <a:rPr lang="en-US" dirty="0"/>
              <a:t>Gold exhibited modest activity with average movements of approximately 47.5 pips in this session.</a:t>
            </a:r>
          </a:p>
          <a:p>
            <a:pPr marL="0" indent="0">
              <a:buNone/>
            </a:pPr>
            <a:endParaRPr lang="en-US" dirty="0"/>
          </a:p>
          <a:p>
            <a:endParaRPr lang="en-GB" dirty="0"/>
          </a:p>
        </p:txBody>
      </p:sp>
    </p:spTree>
    <p:extLst>
      <p:ext uri="{BB962C8B-B14F-4D97-AF65-F5344CB8AC3E}">
        <p14:creationId xmlns:p14="http://schemas.microsoft.com/office/powerpoint/2010/main" val="267287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5B235-5F48-B5BC-6ED9-F3E49D5BB462}"/>
              </a:ext>
            </a:extLst>
          </p:cNvPr>
          <p:cNvSpPr>
            <a:spLocks noGrp="1"/>
          </p:cNvSpPr>
          <p:nvPr>
            <p:ph type="title"/>
          </p:nvPr>
        </p:nvSpPr>
        <p:spPr/>
        <p:txBody>
          <a:bodyPr/>
          <a:lstStyle/>
          <a:p>
            <a:r>
              <a:rPr lang="en-GB" dirty="0"/>
              <a:t>Tokyo Session</a:t>
            </a:r>
          </a:p>
        </p:txBody>
      </p:sp>
      <p:sp>
        <p:nvSpPr>
          <p:cNvPr id="3" name="Content Placeholder 2">
            <a:extLst>
              <a:ext uri="{FF2B5EF4-FFF2-40B4-BE49-F238E27FC236}">
                <a16:creationId xmlns:a16="http://schemas.microsoft.com/office/drawing/2014/main" id="{373192E4-D327-0A1D-01F7-11B7B08A3577}"/>
              </a:ext>
            </a:extLst>
          </p:cNvPr>
          <p:cNvSpPr>
            <a:spLocks noGrp="1"/>
          </p:cNvSpPr>
          <p:nvPr>
            <p:ph idx="1"/>
          </p:nvPr>
        </p:nvSpPr>
        <p:spPr/>
        <p:txBody>
          <a:bodyPr>
            <a:normAutofit lnSpcReduction="10000"/>
          </a:bodyPr>
          <a:lstStyle/>
          <a:p>
            <a:pPr marL="0" indent="0">
              <a:buNone/>
            </a:pPr>
            <a:r>
              <a:rPr lang="en-US" dirty="0"/>
              <a:t>Importance:</a:t>
            </a:r>
          </a:p>
          <a:p>
            <a:r>
              <a:rPr lang="en-US" dirty="0"/>
              <a:t>Second-largest trading market globally.</a:t>
            </a:r>
          </a:p>
          <a:p>
            <a:r>
              <a:rPr lang="en-US" dirty="0"/>
              <a:t>Known for significant movements in JPY pairs, as it overlaps partially with the Sydney session.</a:t>
            </a:r>
          </a:p>
          <a:p>
            <a:r>
              <a:rPr lang="en-US" dirty="0"/>
              <a:t>Typically exhibits stable trends due to high participation from Asian institutions.</a:t>
            </a:r>
          </a:p>
          <a:p>
            <a:pPr marL="0" indent="0">
              <a:buNone/>
            </a:pPr>
            <a:r>
              <a:rPr lang="en-US" dirty="0"/>
              <a:t>Facts:</a:t>
            </a:r>
          </a:p>
          <a:p>
            <a:r>
              <a:rPr lang="en-US" dirty="0"/>
              <a:t>USD/JPY showed consistent pip movements averaging 65.3 during the overlap with Sydney.</a:t>
            </a:r>
          </a:p>
          <a:p>
            <a:r>
              <a:rPr lang="en-US" dirty="0"/>
              <a:t>AUD/JPY experienced its peak activity with movements averaging 71.6 across 10 days.</a:t>
            </a:r>
            <a:endParaRPr lang="en-GB" dirty="0"/>
          </a:p>
        </p:txBody>
      </p:sp>
    </p:spTree>
    <p:extLst>
      <p:ext uri="{BB962C8B-B14F-4D97-AF65-F5344CB8AC3E}">
        <p14:creationId xmlns:p14="http://schemas.microsoft.com/office/powerpoint/2010/main" val="2065612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CB2E1-1250-4809-66C7-93DF0B2BE1B4}"/>
              </a:ext>
            </a:extLst>
          </p:cNvPr>
          <p:cNvSpPr>
            <a:spLocks noGrp="1"/>
          </p:cNvSpPr>
          <p:nvPr>
            <p:ph type="title"/>
          </p:nvPr>
        </p:nvSpPr>
        <p:spPr/>
        <p:txBody>
          <a:bodyPr/>
          <a:lstStyle/>
          <a:p>
            <a:r>
              <a:rPr lang="en-GB" dirty="0"/>
              <a:t>London Session</a:t>
            </a:r>
          </a:p>
        </p:txBody>
      </p:sp>
      <p:sp>
        <p:nvSpPr>
          <p:cNvPr id="3" name="Content Placeholder 2">
            <a:extLst>
              <a:ext uri="{FF2B5EF4-FFF2-40B4-BE49-F238E27FC236}">
                <a16:creationId xmlns:a16="http://schemas.microsoft.com/office/drawing/2014/main" id="{3EC32826-055F-BD4C-222C-AEEA957E5E0A}"/>
              </a:ext>
            </a:extLst>
          </p:cNvPr>
          <p:cNvSpPr>
            <a:spLocks noGrp="1"/>
          </p:cNvSpPr>
          <p:nvPr>
            <p:ph idx="1"/>
          </p:nvPr>
        </p:nvSpPr>
        <p:spPr/>
        <p:txBody>
          <a:bodyPr>
            <a:normAutofit lnSpcReduction="10000"/>
          </a:bodyPr>
          <a:lstStyle/>
          <a:p>
            <a:pPr marL="0" indent="0">
              <a:buNone/>
            </a:pPr>
            <a:r>
              <a:rPr lang="en-US" dirty="0"/>
              <a:t>Importance:</a:t>
            </a:r>
          </a:p>
          <a:p>
            <a:r>
              <a:rPr lang="en-US" dirty="0"/>
              <a:t>The largest and most active session, accounting for about 43% of daily forex turnover.</a:t>
            </a:r>
          </a:p>
          <a:p>
            <a:r>
              <a:rPr lang="en-US" dirty="0"/>
              <a:t>High volatility makes it ideal for traders looking to capitalize on price movements.</a:t>
            </a:r>
          </a:p>
          <a:p>
            <a:r>
              <a:rPr lang="en-US" dirty="0"/>
              <a:t>Most currency pairs show their largest pip movements during this session.</a:t>
            </a:r>
          </a:p>
          <a:p>
            <a:pPr marL="0" indent="0">
              <a:buNone/>
            </a:pPr>
            <a:r>
              <a:rPr lang="en-US" dirty="0"/>
              <a:t>Facts:</a:t>
            </a:r>
          </a:p>
          <a:p>
            <a:r>
              <a:rPr lang="en-US" dirty="0"/>
              <a:t>Gold displayed high average pip movements of around 62.2 during the London session.</a:t>
            </a:r>
          </a:p>
          <a:p>
            <a:r>
              <a:rPr lang="en-US" dirty="0"/>
              <a:t>EUR/USD, a widely traded pair, saw average pip movements of approximately 45.8.</a:t>
            </a:r>
            <a:endParaRPr lang="en-GB" dirty="0"/>
          </a:p>
        </p:txBody>
      </p:sp>
    </p:spTree>
    <p:extLst>
      <p:ext uri="{BB962C8B-B14F-4D97-AF65-F5344CB8AC3E}">
        <p14:creationId xmlns:p14="http://schemas.microsoft.com/office/powerpoint/2010/main" val="4046703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F8B18-5E52-D7FA-12F3-F2CAA50D5CA2}"/>
              </a:ext>
            </a:extLst>
          </p:cNvPr>
          <p:cNvSpPr>
            <a:spLocks noGrp="1"/>
          </p:cNvSpPr>
          <p:nvPr>
            <p:ph type="title"/>
          </p:nvPr>
        </p:nvSpPr>
        <p:spPr/>
        <p:txBody>
          <a:bodyPr/>
          <a:lstStyle/>
          <a:p>
            <a:r>
              <a:rPr lang="en-GB" dirty="0"/>
              <a:t>New York Session</a:t>
            </a:r>
          </a:p>
        </p:txBody>
      </p:sp>
      <p:sp>
        <p:nvSpPr>
          <p:cNvPr id="3" name="Content Placeholder 2">
            <a:extLst>
              <a:ext uri="{FF2B5EF4-FFF2-40B4-BE49-F238E27FC236}">
                <a16:creationId xmlns:a16="http://schemas.microsoft.com/office/drawing/2014/main" id="{ED5E650F-5A50-D13C-AAC9-29F67DE37390}"/>
              </a:ext>
            </a:extLst>
          </p:cNvPr>
          <p:cNvSpPr>
            <a:spLocks noGrp="1"/>
          </p:cNvSpPr>
          <p:nvPr>
            <p:ph idx="1"/>
          </p:nvPr>
        </p:nvSpPr>
        <p:spPr/>
        <p:txBody>
          <a:bodyPr/>
          <a:lstStyle/>
          <a:p>
            <a:pPr marL="0" indent="0">
              <a:buNone/>
            </a:pPr>
            <a:r>
              <a:rPr lang="en-US" dirty="0"/>
              <a:t>Importance:</a:t>
            </a:r>
          </a:p>
          <a:p>
            <a:r>
              <a:rPr lang="en-US" dirty="0"/>
              <a:t>Completes the 24-hour forex cycle, overlapping with the London session.</a:t>
            </a:r>
          </a:p>
          <a:p>
            <a:r>
              <a:rPr lang="en-US" dirty="0"/>
              <a:t>Heavily influenced by news from North America, which can lead to sharp price changes.</a:t>
            </a:r>
          </a:p>
          <a:p>
            <a:r>
              <a:rPr lang="en-US" dirty="0"/>
              <a:t>A major player in trading USD pairs.</a:t>
            </a:r>
          </a:p>
          <a:p>
            <a:pPr marL="0" indent="0">
              <a:buNone/>
            </a:pPr>
            <a:r>
              <a:rPr lang="en-US" dirty="0"/>
              <a:t>Facts:</a:t>
            </a:r>
          </a:p>
          <a:p>
            <a:r>
              <a:rPr lang="en-US" dirty="0"/>
              <a:t>During the London &amp; New York overlap, Gold showed the highest pip movements, averaging 92.3.</a:t>
            </a:r>
          </a:p>
          <a:p>
            <a:r>
              <a:rPr lang="en-US" dirty="0"/>
              <a:t>AUD/USD also saw substantial volatility, with an average movement of 50.7 pips during this overlap.</a:t>
            </a:r>
            <a:endParaRPr lang="en-GB" dirty="0"/>
          </a:p>
        </p:txBody>
      </p:sp>
    </p:spTree>
    <p:extLst>
      <p:ext uri="{BB962C8B-B14F-4D97-AF65-F5344CB8AC3E}">
        <p14:creationId xmlns:p14="http://schemas.microsoft.com/office/powerpoint/2010/main" val="282703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E0852-ADFB-5C7F-28FD-D90293E99FC5}"/>
              </a:ext>
            </a:extLst>
          </p:cNvPr>
          <p:cNvSpPr>
            <a:spLocks noGrp="1"/>
          </p:cNvSpPr>
          <p:nvPr>
            <p:ph type="title"/>
          </p:nvPr>
        </p:nvSpPr>
        <p:spPr/>
        <p:txBody>
          <a:bodyPr/>
          <a:lstStyle/>
          <a:p>
            <a:r>
              <a:rPr lang="en-GB" dirty="0"/>
              <a:t>Overlapping Sessions</a:t>
            </a:r>
          </a:p>
        </p:txBody>
      </p:sp>
      <p:sp>
        <p:nvSpPr>
          <p:cNvPr id="3" name="Content Placeholder 2">
            <a:extLst>
              <a:ext uri="{FF2B5EF4-FFF2-40B4-BE49-F238E27FC236}">
                <a16:creationId xmlns:a16="http://schemas.microsoft.com/office/drawing/2014/main" id="{D4B77495-D39D-3D05-1947-8CE178067956}"/>
              </a:ext>
            </a:extLst>
          </p:cNvPr>
          <p:cNvSpPr>
            <a:spLocks noGrp="1"/>
          </p:cNvSpPr>
          <p:nvPr>
            <p:ph idx="1"/>
          </p:nvPr>
        </p:nvSpPr>
        <p:spPr/>
        <p:txBody>
          <a:bodyPr/>
          <a:lstStyle/>
          <a:p>
            <a:r>
              <a:rPr lang="en-US" dirty="0"/>
              <a:t>Sydney &amp; Tokyo: Stable, moderate volatility. Key for JPY pairs.</a:t>
            </a:r>
          </a:p>
          <a:p>
            <a:pPr marL="0" indent="0">
              <a:buNone/>
            </a:pPr>
            <a:r>
              <a:rPr lang="en-US" dirty="0"/>
              <a:t>Example: USD/JPY averaged 58.4 pips.</a:t>
            </a:r>
          </a:p>
          <a:p>
            <a:r>
              <a:rPr lang="en-US" dirty="0"/>
              <a:t>Tokyo &amp; London: Most volatile due to the influx of European traders, driving major JPY and EUR pairs.</a:t>
            </a:r>
          </a:p>
          <a:p>
            <a:pPr marL="0" indent="0">
              <a:buNone/>
            </a:pPr>
            <a:r>
              <a:rPr lang="en-US" dirty="0"/>
              <a:t>Example: EUR/USD averaged 78.2 pips.</a:t>
            </a:r>
          </a:p>
          <a:p>
            <a:r>
              <a:rPr lang="en-US" dirty="0"/>
              <a:t>London &amp; New York: Peak activity due to overlapping liquidity and news releases.</a:t>
            </a:r>
          </a:p>
          <a:p>
            <a:pPr marL="0" indent="0">
              <a:buNone/>
            </a:pPr>
            <a:r>
              <a:rPr lang="en-US" dirty="0"/>
              <a:t>Example: Gold hit its highest pip movement of 92.3.</a:t>
            </a:r>
            <a:endParaRPr lang="en-GB" dirty="0"/>
          </a:p>
        </p:txBody>
      </p:sp>
    </p:spTree>
    <p:extLst>
      <p:ext uri="{BB962C8B-B14F-4D97-AF65-F5344CB8AC3E}">
        <p14:creationId xmlns:p14="http://schemas.microsoft.com/office/powerpoint/2010/main" val="2196121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A84F9-A9D7-CDF8-E002-224129F3BC59}"/>
              </a:ext>
            </a:extLst>
          </p:cNvPr>
          <p:cNvSpPr>
            <a:spLocks noGrp="1"/>
          </p:cNvSpPr>
          <p:nvPr>
            <p:ph type="title"/>
          </p:nvPr>
        </p:nvSpPr>
        <p:spPr/>
        <p:txBody>
          <a:bodyPr/>
          <a:lstStyle/>
          <a:p>
            <a:r>
              <a:rPr lang="en-US" dirty="0"/>
              <a:t>P</a:t>
            </a:r>
            <a:r>
              <a:rPr lang="en-GB" dirty="0"/>
              <a:t>IP Movement in Currency Trading Sessions</a:t>
            </a:r>
          </a:p>
        </p:txBody>
      </p:sp>
      <p:pic>
        <p:nvPicPr>
          <p:cNvPr id="13" name="Content Placeholder 12">
            <a:extLst>
              <a:ext uri="{FF2B5EF4-FFF2-40B4-BE49-F238E27FC236}">
                <a16:creationId xmlns:a16="http://schemas.microsoft.com/office/drawing/2014/main" id="{E48B0C14-0001-4D22-8DCD-C4A0AF2727F0}"/>
              </a:ext>
            </a:extLst>
          </p:cNvPr>
          <p:cNvPicPr>
            <a:picLocks noGrp="1" noChangeAspect="1"/>
          </p:cNvPicPr>
          <p:nvPr>
            <p:ph idx="1"/>
          </p:nvPr>
        </p:nvPicPr>
        <p:blipFill>
          <a:blip r:embed="rId2"/>
          <a:stretch>
            <a:fillRect/>
          </a:stretch>
        </p:blipFill>
        <p:spPr>
          <a:xfrm>
            <a:off x="2592925" y="2129696"/>
            <a:ext cx="7816069" cy="4490929"/>
          </a:xfrm>
        </p:spPr>
      </p:pic>
    </p:spTree>
    <p:extLst>
      <p:ext uri="{BB962C8B-B14F-4D97-AF65-F5344CB8AC3E}">
        <p14:creationId xmlns:p14="http://schemas.microsoft.com/office/powerpoint/2010/main" val="46494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86756-41CA-7089-9DA0-06F3209E44FC}"/>
              </a:ext>
            </a:extLst>
          </p:cNvPr>
          <p:cNvSpPr>
            <a:spLocks noGrp="1"/>
          </p:cNvSpPr>
          <p:nvPr>
            <p:ph type="title"/>
          </p:nvPr>
        </p:nvSpPr>
        <p:spPr/>
        <p:txBody>
          <a:bodyPr/>
          <a:lstStyle/>
          <a:p>
            <a:r>
              <a:rPr lang="en-US" dirty="0"/>
              <a:t>PIP Movement in Overlapping Sessions</a:t>
            </a:r>
            <a:endParaRPr lang="en-GB" dirty="0"/>
          </a:p>
        </p:txBody>
      </p:sp>
      <p:pic>
        <p:nvPicPr>
          <p:cNvPr id="9" name="Content Placeholder 8">
            <a:extLst>
              <a:ext uri="{FF2B5EF4-FFF2-40B4-BE49-F238E27FC236}">
                <a16:creationId xmlns:a16="http://schemas.microsoft.com/office/drawing/2014/main" id="{E6980388-F6B1-242D-ACBF-CB24CDEF221D}"/>
              </a:ext>
            </a:extLst>
          </p:cNvPr>
          <p:cNvPicPr>
            <a:picLocks noGrp="1" noChangeAspect="1"/>
          </p:cNvPicPr>
          <p:nvPr>
            <p:ph idx="1"/>
          </p:nvPr>
        </p:nvPicPr>
        <p:blipFill>
          <a:blip r:embed="rId2"/>
          <a:stretch>
            <a:fillRect/>
          </a:stretch>
        </p:blipFill>
        <p:spPr>
          <a:xfrm>
            <a:off x="848814" y="2147299"/>
            <a:ext cx="10655799" cy="4469258"/>
          </a:xfrm>
        </p:spPr>
      </p:pic>
    </p:spTree>
    <p:extLst>
      <p:ext uri="{BB962C8B-B14F-4D97-AF65-F5344CB8AC3E}">
        <p14:creationId xmlns:p14="http://schemas.microsoft.com/office/powerpoint/2010/main" val="169526890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139</TotalTime>
  <Words>1155</Words>
  <Application>Microsoft Office PowerPoint</Application>
  <PresentationFormat>Widescreen</PresentationFormat>
  <Paragraphs>118</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Century Gothic</vt:lpstr>
      <vt:lpstr>Wingdings 3</vt:lpstr>
      <vt:lpstr>Wisp</vt:lpstr>
      <vt:lpstr>Exploring Pip Movement Across Trading Session and Overlaps</vt:lpstr>
      <vt:lpstr>The Importance of the Four mentioned trading sessions with facts and Figures. </vt:lpstr>
      <vt:lpstr>Sydney Session</vt:lpstr>
      <vt:lpstr>Tokyo Session</vt:lpstr>
      <vt:lpstr>London Session</vt:lpstr>
      <vt:lpstr>New York Session</vt:lpstr>
      <vt:lpstr>Overlapping Sessions</vt:lpstr>
      <vt:lpstr>PIP Movement in Currency Trading Sessions</vt:lpstr>
      <vt:lpstr>PIP Movement in Overlapping Sessions</vt:lpstr>
      <vt:lpstr>Trading Session View</vt:lpstr>
      <vt:lpstr>Average PIP Movement/Overlappings</vt:lpstr>
      <vt:lpstr>Graphical Representation</vt:lpstr>
      <vt:lpstr>Graphical Representaion</vt:lpstr>
      <vt:lpstr>Interpretation of Trading in Individual Sessions</vt:lpstr>
      <vt:lpstr>Interpretation of Trading in Individual Sessions</vt:lpstr>
      <vt:lpstr>Interpretation of Trading in Individual Sessions</vt:lpstr>
      <vt:lpstr>Interpretation of Trading in Individual Session</vt:lpstr>
      <vt:lpstr>Interpretation of Trading in Overlapping Sessions</vt:lpstr>
      <vt:lpstr>Interpretation of Trading in Overlapping Sessions</vt:lpstr>
      <vt:lpstr>Interpretation of Trading in Overlapping Sessions</vt:lpstr>
      <vt:lpstr>Comparison of Overlaps and Individual Sessions</vt:lpstr>
      <vt:lpstr>Maximizing Profits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Bright Rikin</dc:creator>
  <cp:lastModifiedBy>Bright Rikin</cp:lastModifiedBy>
  <cp:revision>1</cp:revision>
  <dcterms:created xsi:type="dcterms:W3CDTF">2024-11-29T19:36:08Z</dcterms:created>
  <dcterms:modified xsi:type="dcterms:W3CDTF">2024-11-29T21:55:29Z</dcterms:modified>
</cp:coreProperties>
</file>