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57" r:id="rId4"/>
    <p:sldId id="258" r:id="rId5"/>
    <p:sldId id="259" r:id="rId6"/>
    <p:sldId id="289" r:id="rId7"/>
    <p:sldId id="263" r:id="rId8"/>
    <p:sldId id="285" r:id="rId9"/>
    <p:sldId id="288" r:id="rId10"/>
    <p:sldId id="264" r:id="rId11"/>
    <p:sldId id="265" r:id="rId12"/>
    <p:sldId id="260" r:id="rId13"/>
    <p:sldId id="290" r:id="rId14"/>
    <p:sldId id="292" r:id="rId15"/>
    <p:sldId id="293" r:id="rId16"/>
    <p:sldId id="296" r:id="rId17"/>
    <p:sldId id="295" r:id="rId18"/>
    <p:sldId id="283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42BAC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50" d="100"/>
          <a:sy n="150" d="100"/>
        </p:scale>
        <p:origin x="-504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178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856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096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564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596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740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838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881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048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583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435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6CDE-ACB6-4374-8E06-3A4462FA62C6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E6E1-418D-443A-8879-F8A896C76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09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7" Type="http://schemas.openxmlformats.org/officeDocument/2006/relationships/image" Target="../media/image22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1719" y="814942"/>
            <a:ext cx="1226174" cy="2128454"/>
            <a:chOff x="2123734" y="1086589"/>
            <a:chExt cx="1634899" cy="2837938"/>
          </a:xfrm>
        </p:grpSpPr>
        <p:sp>
          <p:nvSpPr>
            <p:cNvPr id="15" name="圆角矩形 14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17" name="直接连接符 16"/>
            <p:cNvCxnSpPr>
              <a:stCxn id="15" idx="1"/>
              <a:endCxn id="15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6366109" y="814942"/>
            <a:ext cx="1226174" cy="2128454"/>
            <a:chOff x="2123734" y="1086589"/>
            <a:chExt cx="1634899" cy="2837938"/>
          </a:xfrm>
        </p:grpSpPr>
        <p:sp>
          <p:nvSpPr>
            <p:cNvPr id="5" name="圆角矩形 4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8" name="矩形 7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7" name="直接连接符 6"/>
            <p:cNvCxnSpPr>
              <a:stCxn id="5" idx="1"/>
              <a:endCxn id="5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429892" y="577365"/>
            <a:ext cx="1148172" cy="1387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925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045688</a:t>
            </a:r>
            <a:endParaRPr lang="zh-CN" altLang="en-US" sz="14925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D447205E-B5AF-420F-9205-14CD5B2048A0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4308" y="335758"/>
            <a:ext cx="8793956" cy="24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/>
          <p:cNvSpPr/>
          <p:nvPr/>
        </p:nvSpPr>
        <p:spPr>
          <a:xfrm>
            <a:off x="-1" y="4867277"/>
            <a:ext cx="9144001" cy="24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1" name="组合 20"/>
          <p:cNvGrpSpPr/>
          <p:nvPr/>
        </p:nvGrpSpPr>
        <p:grpSpPr>
          <a:xfrm>
            <a:off x="3156515" y="577363"/>
            <a:ext cx="1226174" cy="2389116"/>
            <a:chOff x="2123734" y="769817"/>
            <a:chExt cx="1634899" cy="3185487"/>
          </a:xfrm>
        </p:grpSpPr>
        <p:sp>
          <p:nvSpPr>
            <p:cNvPr id="22" name="圆角矩形 21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24" name="直接连接符 23"/>
            <p:cNvCxnSpPr>
              <a:stCxn id="22" idx="1"/>
              <a:endCxn id="22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208781" y="769817"/>
              <a:ext cx="1522212" cy="31854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925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</a:t>
              </a:r>
              <a:endParaRPr lang="zh-CN" altLang="en-US" sz="14925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61311" y="577363"/>
            <a:ext cx="1226174" cy="2389116"/>
            <a:chOff x="2123734" y="769817"/>
            <a:chExt cx="1634899" cy="3185487"/>
          </a:xfrm>
        </p:grpSpPr>
        <p:sp>
          <p:nvSpPr>
            <p:cNvPr id="29" name="圆角矩形 28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31" name="直接连接符 30"/>
            <p:cNvCxnSpPr>
              <a:stCxn id="29" idx="1"/>
              <a:endCxn id="29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2208781" y="769817"/>
              <a:ext cx="1522212" cy="31854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925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1</a:t>
              </a:r>
              <a:endParaRPr lang="zh-CN" altLang="en-US" sz="14925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38" name="文本框 9"/>
          <p:cNvSpPr txBox="1"/>
          <p:nvPr/>
        </p:nvSpPr>
        <p:spPr>
          <a:xfrm>
            <a:off x="1610242" y="596415"/>
            <a:ext cx="1148172" cy="1387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925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048628</a:t>
            </a:r>
            <a:endParaRPr lang="zh-CN" altLang="en-US" sz="14925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057" y="3290470"/>
            <a:ext cx="9144000" cy="185303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6" name="文本框 35"/>
          <p:cNvSpPr txBox="1"/>
          <p:nvPr/>
        </p:nvSpPr>
        <p:spPr>
          <a:xfrm>
            <a:off x="1589746" y="3629371"/>
            <a:ext cx="59692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5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“疯聊”聊天软件项目</a:t>
            </a:r>
            <a:endParaRPr lang="zh-CN" altLang="en-US" sz="45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89747" y="4498034"/>
            <a:ext cx="596926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zh-CN" altLang="en-US" sz="1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等风回起义军项目组     主讲人：阮耀锋</a:t>
            </a:r>
            <a:endParaRPr lang="zh-CN" altLang="en-US" sz="18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2490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Tm="0">
        <p14:vortex dir="u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58333E-6 -4.81481E-6 L 4.58333E-6 -1.77222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1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-4.81481E-6 L 4.58333E-6 -1.77222 " pathEditMode="relative" rAng="0" ptsTypes="AA">
                                      <p:cBhvr>
                                        <p:cTn id="26" dur="3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1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38" grpId="0"/>
      <p:bldP spid="38" grpId="1"/>
      <p:bldP spid="35" grpId="0" animBg="1"/>
      <p:bldP spid="36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4665" y="1228727"/>
            <a:ext cx="3114675" cy="3114675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文本框 4"/>
          <p:cNvSpPr txBox="1"/>
          <p:nvPr/>
        </p:nvSpPr>
        <p:spPr>
          <a:xfrm>
            <a:off x="3014665" y="1135613"/>
            <a:ext cx="3114675" cy="332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9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20999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46063"/>
            <a:ext cx="9144000" cy="108000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文本框 6"/>
          <p:cNvSpPr txBox="1"/>
          <p:nvPr/>
        </p:nvSpPr>
        <p:spPr>
          <a:xfrm>
            <a:off x="1926456" y="2502140"/>
            <a:ext cx="52910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818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项目演示</a:t>
            </a:r>
            <a:endParaRPr lang="zh-CN" altLang="en-US" sz="3600" b="1" dirty="0">
              <a:solidFill>
                <a:srgbClr val="0818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404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4665" y="1228727"/>
            <a:ext cx="3114675" cy="3114675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文本框 4"/>
          <p:cNvSpPr txBox="1"/>
          <p:nvPr/>
        </p:nvSpPr>
        <p:spPr>
          <a:xfrm>
            <a:off x="3014665" y="1135613"/>
            <a:ext cx="3114675" cy="332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9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04</a:t>
            </a:r>
            <a:endParaRPr lang="zh-CN" altLang="en-US" sz="20999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46063"/>
            <a:ext cx="9144000" cy="108000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文本框 6"/>
          <p:cNvSpPr txBox="1"/>
          <p:nvPr/>
        </p:nvSpPr>
        <p:spPr>
          <a:xfrm>
            <a:off x="1926456" y="2502140"/>
            <a:ext cx="52910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818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项目重点与难点</a:t>
            </a:r>
            <a:endParaRPr lang="zh-CN" altLang="en-US" sz="3600" b="1" dirty="0">
              <a:solidFill>
                <a:srgbClr val="0818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3794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项目难点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42426" y="1233399"/>
            <a:ext cx="1970936" cy="775818"/>
            <a:chOff x="2898173" y="1777489"/>
            <a:chExt cx="2627915" cy="103442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898173" y="1777489"/>
              <a:ext cx="2188176" cy="31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网络通信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98173" y="2128649"/>
              <a:ext cx="262791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前不久刚刚学习的网络通信，马上就要加以运用。并不熟练。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57026" y="957558"/>
            <a:ext cx="987028" cy="1514476"/>
            <a:chOff x="1450975" y="1409700"/>
            <a:chExt cx="1316037" cy="2019300"/>
          </a:xfrm>
        </p:grpSpPr>
        <p:sp>
          <p:nvSpPr>
            <p:cNvPr id="12" name="圆角矩形 11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42BAC8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cxnSp>
          <p:nvCxnSpPr>
            <p:cNvPr id="15" name="直接连接符 14"/>
            <p:cNvCxnSpPr>
              <a:stCxn id="13" idx="3"/>
              <a:endCxn id="14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704824" y="1488327"/>
              <a:ext cx="808340" cy="1892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625" dirty="0">
                  <a:solidFill>
                    <a:srgbClr val="C8ECF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8625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40470" y="1233399"/>
            <a:ext cx="1970936" cy="985875"/>
            <a:chOff x="2898173" y="1777489"/>
            <a:chExt cx="2627915" cy="13145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898173" y="1777489"/>
              <a:ext cx="2188176" cy="31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750"/>
                </a:spcBef>
              </a:pPr>
              <a:r>
                <a:rPr lang="en-US" altLang="zh-CN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Swing</a:t>
              </a: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898173" y="2128649"/>
              <a:ext cx="2627915" cy="96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界面美化虽然项目题目并无做要求，但为了整个项目的美观度，就需要自我学习来实现。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55071" y="957558"/>
            <a:ext cx="987028" cy="1514476"/>
            <a:chOff x="1450975" y="1409700"/>
            <a:chExt cx="1316037" cy="2019300"/>
          </a:xfrm>
        </p:grpSpPr>
        <p:sp>
          <p:nvSpPr>
            <p:cNvPr id="22" name="圆角矩形 21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42BAC8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cxnSp>
          <p:nvCxnSpPr>
            <p:cNvPr id="25" name="直接连接符 24"/>
            <p:cNvCxnSpPr>
              <a:stCxn id="23" idx="3"/>
              <a:endCxn id="24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616124" y="1488327"/>
              <a:ext cx="985740" cy="1892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625" dirty="0">
                  <a:solidFill>
                    <a:srgbClr val="C8ECF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8625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42424" y="3125389"/>
            <a:ext cx="1970936" cy="985877"/>
            <a:chOff x="2898173" y="1777489"/>
            <a:chExt cx="2627915" cy="1314504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898173" y="1777489"/>
              <a:ext cx="2188176" cy="31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98173" y="2128652"/>
              <a:ext cx="2627915" cy="96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从之前的一步步慢慢摸索，到现在需要一开始对一整个项目进行设定，为一大难点。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57026" y="2849550"/>
            <a:ext cx="987028" cy="1514476"/>
            <a:chOff x="1450975" y="1409700"/>
            <a:chExt cx="1316037" cy="2019300"/>
          </a:xfrm>
        </p:grpSpPr>
        <p:sp>
          <p:nvSpPr>
            <p:cNvPr id="32" name="圆角矩形 31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42BAC8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3" name="矩形 32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4" name="矩形 33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cxnSp>
          <p:nvCxnSpPr>
            <p:cNvPr id="35" name="直接连接符 34"/>
            <p:cNvCxnSpPr>
              <a:stCxn id="33" idx="3"/>
              <a:endCxn id="34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594752" y="1488327"/>
              <a:ext cx="1028486" cy="1892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625" dirty="0">
                  <a:solidFill>
                    <a:srgbClr val="C8ECF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8625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40470" y="3125391"/>
            <a:ext cx="1970936" cy="985875"/>
            <a:chOff x="2898173" y="1777489"/>
            <a:chExt cx="2627915" cy="13145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2898173" y="2119122"/>
              <a:ext cx="262791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898173" y="1777489"/>
              <a:ext cx="2188176" cy="31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组内分工与交流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898173" y="2128649"/>
              <a:ext cx="2627915" cy="96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项目工作需要分配到每个组员，每个模块间又联系紧密，难以拆分。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755071" y="2849550"/>
            <a:ext cx="987028" cy="1514476"/>
            <a:chOff x="1450975" y="1409700"/>
            <a:chExt cx="1316037" cy="2019300"/>
          </a:xfrm>
        </p:grpSpPr>
        <p:sp>
          <p:nvSpPr>
            <p:cNvPr id="42" name="圆角矩形 41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42BAC8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3" name="矩形 42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cxnSp>
          <p:nvCxnSpPr>
            <p:cNvPr id="45" name="直接连接符 44"/>
            <p:cNvCxnSpPr>
              <a:stCxn id="43" idx="3"/>
              <a:endCxn id="44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617194" y="1488327"/>
              <a:ext cx="983602" cy="1892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625" dirty="0">
                  <a:solidFill>
                    <a:srgbClr val="C8ECF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8625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55555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4665" y="1228727"/>
            <a:ext cx="3114675" cy="3114675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文本框 4"/>
          <p:cNvSpPr txBox="1"/>
          <p:nvPr/>
        </p:nvSpPr>
        <p:spPr>
          <a:xfrm>
            <a:off x="3014665" y="1135613"/>
            <a:ext cx="3114675" cy="332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9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05</a:t>
            </a:r>
            <a:endParaRPr lang="zh-CN" altLang="en-US" sz="20999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46063"/>
            <a:ext cx="9144000" cy="108000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文本框 6"/>
          <p:cNvSpPr txBox="1"/>
          <p:nvPr/>
        </p:nvSpPr>
        <p:spPr>
          <a:xfrm>
            <a:off x="1926456" y="2502140"/>
            <a:ext cx="52910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818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项目总结</a:t>
            </a:r>
            <a:endParaRPr lang="zh-CN" altLang="en-US" sz="3600" b="1" dirty="0">
              <a:solidFill>
                <a:srgbClr val="0818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7091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项目总结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原创设计师QQ598969553            _1"/>
          <p:cNvSpPr>
            <a:spLocks/>
          </p:cNvSpPr>
          <p:nvPr/>
        </p:nvSpPr>
        <p:spPr bwMode="auto">
          <a:xfrm rot="18900000">
            <a:off x="5945381" y="1182907"/>
            <a:ext cx="1309559" cy="1309559"/>
          </a:xfrm>
          <a:custGeom>
            <a:avLst/>
            <a:gdLst>
              <a:gd name="T0" fmla="*/ 720 w 720"/>
              <a:gd name="T1" fmla="*/ 275 h 720"/>
              <a:gd name="T2" fmla="*/ 643 w 720"/>
              <a:gd name="T3" fmla="*/ 352 h 720"/>
              <a:gd name="T4" fmla="*/ 643 w 720"/>
              <a:gd name="T5" fmla="*/ 352 h 720"/>
              <a:gd name="T6" fmla="*/ 603 w 720"/>
              <a:gd name="T7" fmla="*/ 336 h 720"/>
              <a:gd name="T8" fmla="*/ 569 w 720"/>
              <a:gd name="T9" fmla="*/ 313 h 720"/>
              <a:gd name="T10" fmla="*/ 543 w 720"/>
              <a:gd name="T11" fmla="*/ 356 h 720"/>
              <a:gd name="T12" fmla="*/ 542 w 720"/>
              <a:gd name="T13" fmla="*/ 365 h 720"/>
              <a:gd name="T14" fmla="*/ 542 w 720"/>
              <a:gd name="T15" fmla="*/ 542 h 720"/>
              <a:gd name="T16" fmla="*/ 542 w 720"/>
              <a:gd name="T17" fmla="*/ 542 h 720"/>
              <a:gd name="T18" fmla="*/ 356 w 720"/>
              <a:gd name="T19" fmla="*/ 542 h 720"/>
              <a:gd name="T20" fmla="*/ 345 w 720"/>
              <a:gd name="T21" fmla="*/ 543 h 720"/>
              <a:gd name="T22" fmla="*/ 296 w 720"/>
              <a:gd name="T23" fmla="*/ 572 h 720"/>
              <a:gd name="T24" fmla="*/ 314 w 720"/>
              <a:gd name="T25" fmla="*/ 610 h 720"/>
              <a:gd name="T26" fmla="*/ 320 w 720"/>
              <a:gd name="T27" fmla="*/ 617 h 720"/>
              <a:gd name="T28" fmla="*/ 335 w 720"/>
              <a:gd name="T29" fmla="*/ 652 h 720"/>
              <a:gd name="T30" fmla="*/ 266 w 720"/>
              <a:gd name="T31" fmla="*/ 720 h 720"/>
              <a:gd name="T32" fmla="*/ 198 w 720"/>
              <a:gd name="T33" fmla="*/ 652 h 720"/>
              <a:gd name="T34" fmla="*/ 198 w 720"/>
              <a:gd name="T35" fmla="*/ 652 h 720"/>
              <a:gd name="T36" fmla="*/ 212 w 720"/>
              <a:gd name="T37" fmla="*/ 617 h 720"/>
              <a:gd name="T38" fmla="*/ 219 w 720"/>
              <a:gd name="T39" fmla="*/ 610 h 720"/>
              <a:gd name="T40" fmla="*/ 237 w 720"/>
              <a:gd name="T41" fmla="*/ 572 h 720"/>
              <a:gd name="T42" fmla="*/ 187 w 720"/>
              <a:gd name="T43" fmla="*/ 543 h 720"/>
              <a:gd name="T44" fmla="*/ 177 w 720"/>
              <a:gd name="T45" fmla="*/ 542 h 720"/>
              <a:gd name="T46" fmla="*/ 0 w 720"/>
              <a:gd name="T47" fmla="*/ 542 h 720"/>
              <a:gd name="T48" fmla="*/ 0 w 720"/>
              <a:gd name="T49" fmla="*/ 365 h 720"/>
              <a:gd name="T50" fmla="*/ 1 w 720"/>
              <a:gd name="T51" fmla="*/ 358 h 720"/>
              <a:gd name="T52" fmla="*/ 19 w 720"/>
              <a:gd name="T53" fmla="*/ 321 h 720"/>
              <a:gd name="T54" fmla="*/ 40 w 720"/>
              <a:gd name="T55" fmla="*/ 335 h 720"/>
              <a:gd name="T56" fmla="*/ 47 w 720"/>
              <a:gd name="T57" fmla="*/ 342 h 720"/>
              <a:gd name="T58" fmla="*/ 92 w 720"/>
              <a:gd name="T59" fmla="*/ 360 h 720"/>
              <a:gd name="T60" fmla="*/ 93 w 720"/>
              <a:gd name="T61" fmla="*/ 360 h 720"/>
              <a:gd name="T62" fmla="*/ 178 w 720"/>
              <a:gd name="T63" fmla="*/ 275 h 720"/>
              <a:gd name="T64" fmla="*/ 93 w 720"/>
              <a:gd name="T65" fmla="*/ 190 h 720"/>
              <a:gd name="T66" fmla="*/ 92 w 720"/>
              <a:gd name="T67" fmla="*/ 190 h 720"/>
              <a:gd name="T68" fmla="*/ 47 w 720"/>
              <a:gd name="T69" fmla="*/ 209 h 720"/>
              <a:gd name="T70" fmla="*/ 40 w 720"/>
              <a:gd name="T71" fmla="*/ 215 h 720"/>
              <a:gd name="T72" fmla="*/ 19 w 720"/>
              <a:gd name="T73" fmla="*/ 230 h 720"/>
              <a:gd name="T74" fmla="*/ 1 w 720"/>
              <a:gd name="T75" fmla="*/ 193 h 720"/>
              <a:gd name="T76" fmla="*/ 0 w 720"/>
              <a:gd name="T77" fmla="*/ 186 h 720"/>
              <a:gd name="T78" fmla="*/ 0 w 720"/>
              <a:gd name="T79" fmla="*/ 0 h 720"/>
              <a:gd name="T80" fmla="*/ 177 w 720"/>
              <a:gd name="T81" fmla="*/ 0 h 720"/>
              <a:gd name="T82" fmla="*/ 186 w 720"/>
              <a:gd name="T83" fmla="*/ 1 h 720"/>
              <a:gd name="T84" fmla="*/ 206 w 720"/>
              <a:gd name="T85" fmla="*/ 61 h 720"/>
              <a:gd name="T86" fmla="*/ 190 w 720"/>
              <a:gd name="T87" fmla="*/ 102 h 720"/>
              <a:gd name="T88" fmla="*/ 266 w 720"/>
              <a:gd name="T89" fmla="*/ 179 h 720"/>
              <a:gd name="T90" fmla="*/ 343 w 720"/>
              <a:gd name="T91" fmla="*/ 102 h 720"/>
              <a:gd name="T92" fmla="*/ 327 w 720"/>
              <a:gd name="T93" fmla="*/ 61 h 720"/>
              <a:gd name="T94" fmla="*/ 347 w 720"/>
              <a:gd name="T95" fmla="*/ 1 h 720"/>
              <a:gd name="T96" fmla="*/ 356 w 720"/>
              <a:gd name="T97" fmla="*/ 0 h 720"/>
              <a:gd name="T98" fmla="*/ 542 w 720"/>
              <a:gd name="T99" fmla="*/ 0 h 720"/>
              <a:gd name="T100" fmla="*/ 542 w 720"/>
              <a:gd name="T101" fmla="*/ 186 h 720"/>
              <a:gd name="T102" fmla="*/ 543 w 720"/>
              <a:gd name="T103" fmla="*/ 194 h 720"/>
              <a:gd name="T104" fmla="*/ 569 w 720"/>
              <a:gd name="T105" fmla="*/ 238 h 720"/>
              <a:gd name="T106" fmla="*/ 603 w 720"/>
              <a:gd name="T107" fmla="*/ 215 h 720"/>
              <a:gd name="T108" fmla="*/ 642 w 720"/>
              <a:gd name="T109" fmla="*/ 199 h 720"/>
              <a:gd name="T110" fmla="*/ 643 w 720"/>
              <a:gd name="T111" fmla="*/ 199 h 720"/>
              <a:gd name="T112" fmla="*/ 720 w 720"/>
              <a:gd name="T113" fmla="*/ 275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275"/>
                </a:moveTo>
                <a:cubicBezTo>
                  <a:pt x="720" y="318"/>
                  <a:pt x="686" y="352"/>
                  <a:pt x="643" y="352"/>
                </a:cubicBezTo>
                <a:cubicBezTo>
                  <a:pt x="643" y="352"/>
                  <a:pt x="643" y="352"/>
                  <a:pt x="643" y="352"/>
                </a:cubicBezTo>
                <a:cubicBezTo>
                  <a:pt x="639" y="352"/>
                  <a:pt x="621" y="351"/>
                  <a:pt x="603" y="336"/>
                </a:cubicBezTo>
                <a:cubicBezTo>
                  <a:pt x="592" y="327"/>
                  <a:pt x="580" y="313"/>
                  <a:pt x="569" y="313"/>
                </a:cubicBezTo>
                <a:cubicBezTo>
                  <a:pt x="559" y="313"/>
                  <a:pt x="550" y="323"/>
                  <a:pt x="543" y="356"/>
                </a:cubicBezTo>
                <a:cubicBezTo>
                  <a:pt x="542" y="359"/>
                  <a:pt x="542" y="362"/>
                  <a:pt x="542" y="365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356" y="542"/>
                  <a:pt x="356" y="542"/>
                  <a:pt x="356" y="542"/>
                </a:cubicBezTo>
                <a:cubicBezTo>
                  <a:pt x="352" y="542"/>
                  <a:pt x="349" y="543"/>
                  <a:pt x="345" y="543"/>
                </a:cubicBezTo>
                <a:cubicBezTo>
                  <a:pt x="315" y="550"/>
                  <a:pt x="300" y="559"/>
                  <a:pt x="296" y="572"/>
                </a:cubicBezTo>
                <a:cubicBezTo>
                  <a:pt x="292" y="586"/>
                  <a:pt x="304" y="599"/>
                  <a:pt x="314" y="610"/>
                </a:cubicBezTo>
                <a:cubicBezTo>
                  <a:pt x="316" y="613"/>
                  <a:pt x="318" y="615"/>
                  <a:pt x="320" y="617"/>
                </a:cubicBezTo>
                <a:cubicBezTo>
                  <a:pt x="335" y="634"/>
                  <a:pt x="335" y="651"/>
                  <a:pt x="335" y="652"/>
                </a:cubicBezTo>
                <a:cubicBezTo>
                  <a:pt x="335" y="690"/>
                  <a:pt x="304" y="720"/>
                  <a:pt x="266" y="720"/>
                </a:cubicBezTo>
                <a:cubicBezTo>
                  <a:pt x="229" y="720"/>
                  <a:pt x="198" y="690"/>
                  <a:pt x="198" y="652"/>
                </a:cubicBezTo>
                <a:cubicBezTo>
                  <a:pt x="198" y="652"/>
                  <a:pt x="198" y="652"/>
                  <a:pt x="198" y="652"/>
                </a:cubicBezTo>
                <a:cubicBezTo>
                  <a:pt x="198" y="651"/>
                  <a:pt x="197" y="634"/>
                  <a:pt x="212" y="617"/>
                </a:cubicBezTo>
                <a:cubicBezTo>
                  <a:pt x="214" y="615"/>
                  <a:pt x="216" y="613"/>
                  <a:pt x="219" y="610"/>
                </a:cubicBezTo>
                <a:cubicBezTo>
                  <a:pt x="229" y="599"/>
                  <a:pt x="241" y="586"/>
                  <a:pt x="237" y="572"/>
                </a:cubicBezTo>
                <a:cubicBezTo>
                  <a:pt x="233" y="559"/>
                  <a:pt x="217" y="550"/>
                  <a:pt x="187" y="543"/>
                </a:cubicBezTo>
                <a:cubicBezTo>
                  <a:pt x="184" y="543"/>
                  <a:pt x="180" y="542"/>
                  <a:pt x="177" y="542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3"/>
                  <a:pt x="0" y="360"/>
                  <a:pt x="1" y="358"/>
                </a:cubicBezTo>
                <a:cubicBezTo>
                  <a:pt x="8" y="324"/>
                  <a:pt x="17" y="321"/>
                  <a:pt x="19" y="321"/>
                </a:cubicBezTo>
                <a:cubicBezTo>
                  <a:pt x="24" y="321"/>
                  <a:pt x="33" y="329"/>
                  <a:pt x="40" y="335"/>
                </a:cubicBezTo>
                <a:cubicBezTo>
                  <a:pt x="42" y="338"/>
                  <a:pt x="45" y="340"/>
                  <a:pt x="47" y="342"/>
                </a:cubicBezTo>
                <a:cubicBezTo>
                  <a:pt x="67" y="359"/>
                  <a:pt x="87" y="360"/>
                  <a:pt x="92" y="360"/>
                </a:cubicBezTo>
                <a:cubicBezTo>
                  <a:pt x="93" y="360"/>
                  <a:pt x="93" y="360"/>
                  <a:pt x="93" y="360"/>
                </a:cubicBezTo>
                <a:cubicBezTo>
                  <a:pt x="140" y="360"/>
                  <a:pt x="178" y="322"/>
                  <a:pt x="178" y="275"/>
                </a:cubicBezTo>
                <a:cubicBezTo>
                  <a:pt x="178" y="229"/>
                  <a:pt x="140" y="190"/>
                  <a:pt x="93" y="190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87" y="190"/>
                  <a:pt x="67" y="192"/>
                  <a:pt x="47" y="209"/>
                </a:cubicBezTo>
                <a:cubicBezTo>
                  <a:pt x="45" y="211"/>
                  <a:pt x="42" y="213"/>
                  <a:pt x="40" y="215"/>
                </a:cubicBezTo>
                <a:cubicBezTo>
                  <a:pt x="33" y="222"/>
                  <a:pt x="24" y="230"/>
                  <a:pt x="19" y="230"/>
                </a:cubicBezTo>
                <a:cubicBezTo>
                  <a:pt x="17" y="230"/>
                  <a:pt x="8" y="227"/>
                  <a:pt x="1" y="193"/>
                </a:cubicBezTo>
                <a:cubicBezTo>
                  <a:pt x="0" y="190"/>
                  <a:pt x="0" y="188"/>
                  <a:pt x="0" y="186"/>
                </a:cubicBezTo>
                <a:cubicBezTo>
                  <a:pt x="0" y="0"/>
                  <a:pt x="0" y="0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0" y="0"/>
                  <a:pt x="183" y="1"/>
                  <a:pt x="186" y="1"/>
                </a:cubicBezTo>
                <a:cubicBezTo>
                  <a:pt x="257" y="18"/>
                  <a:pt x="223" y="42"/>
                  <a:pt x="206" y="61"/>
                </a:cubicBezTo>
                <a:cubicBezTo>
                  <a:pt x="189" y="82"/>
                  <a:pt x="190" y="102"/>
                  <a:pt x="190" y="102"/>
                </a:cubicBezTo>
                <a:cubicBezTo>
                  <a:pt x="190" y="144"/>
                  <a:pt x="224" y="179"/>
                  <a:pt x="266" y="179"/>
                </a:cubicBezTo>
                <a:cubicBezTo>
                  <a:pt x="309" y="179"/>
                  <a:pt x="343" y="144"/>
                  <a:pt x="343" y="102"/>
                </a:cubicBezTo>
                <a:cubicBezTo>
                  <a:pt x="343" y="102"/>
                  <a:pt x="344" y="82"/>
                  <a:pt x="327" y="61"/>
                </a:cubicBezTo>
                <a:cubicBezTo>
                  <a:pt x="310" y="42"/>
                  <a:pt x="276" y="18"/>
                  <a:pt x="347" y="1"/>
                </a:cubicBezTo>
                <a:cubicBezTo>
                  <a:pt x="350" y="1"/>
                  <a:pt x="353" y="0"/>
                  <a:pt x="35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42" y="186"/>
                  <a:pt x="542" y="186"/>
                  <a:pt x="542" y="186"/>
                </a:cubicBezTo>
                <a:cubicBezTo>
                  <a:pt x="542" y="189"/>
                  <a:pt x="542" y="192"/>
                  <a:pt x="543" y="194"/>
                </a:cubicBezTo>
                <a:cubicBezTo>
                  <a:pt x="550" y="228"/>
                  <a:pt x="559" y="238"/>
                  <a:pt x="569" y="238"/>
                </a:cubicBezTo>
                <a:cubicBezTo>
                  <a:pt x="580" y="238"/>
                  <a:pt x="592" y="224"/>
                  <a:pt x="603" y="215"/>
                </a:cubicBezTo>
                <a:cubicBezTo>
                  <a:pt x="620" y="200"/>
                  <a:pt x="638" y="199"/>
                  <a:pt x="642" y="199"/>
                </a:cubicBezTo>
                <a:cubicBezTo>
                  <a:pt x="643" y="199"/>
                  <a:pt x="643" y="199"/>
                  <a:pt x="643" y="199"/>
                </a:cubicBezTo>
                <a:cubicBezTo>
                  <a:pt x="686" y="199"/>
                  <a:pt x="720" y="233"/>
                  <a:pt x="720" y="275"/>
                </a:cubicBezTo>
                <a:close/>
              </a:path>
            </a:pathLst>
          </a:custGeom>
          <a:solidFill>
            <a:srgbClr val="42BAC8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49" dirty="0">
              <a:latin typeface="微软雅黑" pitchFamily="34" charset="-122"/>
            </a:endParaRPr>
          </a:p>
        </p:txBody>
      </p:sp>
      <p:sp>
        <p:nvSpPr>
          <p:cNvPr id="8" name="原创设计师QQ598969553            _2"/>
          <p:cNvSpPr>
            <a:spLocks/>
          </p:cNvSpPr>
          <p:nvPr/>
        </p:nvSpPr>
        <p:spPr bwMode="auto">
          <a:xfrm rot="18900000">
            <a:off x="6433622" y="2131187"/>
            <a:ext cx="1311892" cy="1309559"/>
          </a:xfrm>
          <a:custGeom>
            <a:avLst/>
            <a:gdLst>
              <a:gd name="T0" fmla="*/ 720 w 721"/>
              <a:gd name="T1" fmla="*/ 356 h 720"/>
              <a:gd name="T2" fmla="*/ 721 w 721"/>
              <a:gd name="T3" fmla="*/ 542 h 720"/>
              <a:gd name="T4" fmla="*/ 535 w 721"/>
              <a:gd name="T5" fmla="*/ 542 h 720"/>
              <a:gd name="T6" fmla="*/ 526 w 721"/>
              <a:gd name="T7" fmla="*/ 543 h 720"/>
              <a:gd name="T8" fmla="*/ 506 w 721"/>
              <a:gd name="T9" fmla="*/ 603 h 720"/>
              <a:gd name="T10" fmla="*/ 522 w 721"/>
              <a:gd name="T11" fmla="*/ 643 h 720"/>
              <a:gd name="T12" fmla="*/ 445 w 721"/>
              <a:gd name="T13" fmla="*/ 720 h 720"/>
              <a:gd name="T14" fmla="*/ 369 w 721"/>
              <a:gd name="T15" fmla="*/ 643 h 720"/>
              <a:gd name="T16" fmla="*/ 385 w 721"/>
              <a:gd name="T17" fmla="*/ 603 h 720"/>
              <a:gd name="T18" fmla="*/ 365 w 721"/>
              <a:gd name="T19" fmla="*/ 543 h 720"/>
              <a:gd name="T20" fmla="*/ 356 w 721"/>
              <a:gd name="T21" fmla="*/ 542 h 720"/>
              <a:gd name="T22" fmla="*/ 179 w 721"/>
              <a:gd name="T23" fmla="*/ 542 h 720"/>
              <a:gd name="T24" fmla="*/ 179 w 721"/>
              <a:gd name="T25" fmla="*/ 356 h 720"/>
              <a:gd name="T26" fmla="*/ 177 w 721"/>
              <a:gd name="T27" fmla="*/ 346 h 720"/>
              <a:gd name="T28" fmla="*/ 143 w 721"/>
              <a:gd name="T29" fmla="*/ 296 h 720"/>
              <a:gd name="T30" fmla="*/ 110 w 721"/>
              <a:gd name="T31" fmla="*/ 314 h 720"/>
              <a:gd name="T32" fmla="*/ 104 w 721"/>
              <a:gd name="T33" fmla="*/ 321 h 720"/>
              <a:gd name="T34" fmla="*/ 69 w 721"/>
              <a:gd name="T35" fmla="*/ 335 h 720"/>
              <a:gd name="T36" fmla="*/ 68 w 721"/>
              <a:gd name="T37" fmla="*/ 335 h 720"/>
              <a:gd name="T38" fmla="*/ 0 w 721"/>
              <a:gd name="T39" fmla="*/ 267 h 720"/>
              <a:gd name="T40" fmla="*/ 68 w 721"/>
              <a:gd name="T41" fmla="*/ 198 h 720"/>
              <a:gd name="T42" fmla="*/ 69 w 721"/>
              <a:gd name="T43" fmla="*/ 198 h 720"/>
              <a:gd name="T44" fmla="*/ 82 w 721"/>
              <a:gd name="T45" fmla="*/ 200 h 720"/>
              <a:gd name="T46" fmla="*/ 104 w 721"/>
              <a:gd name="T47" fmla="*/ 213 h 720"/>
              <a:gd name="T48" fmla="*/ 110 w 721"/>
              <a:gd name="T49" fmla="*/ 219 h 720"/>
              <a:gd name="T50" fmla="*/ 143 w 721"/>
              <a:gd name="T51" fmla="*/ 238 h 720"/>
              <a:gd name="T52" fmla="*/ 177 w 721"/>
              <a:gd name="T53" fmla="*/ 188 h 720"/>
              <a:gd name="T54" fmla="*/ 179 w 721"/>
              <a:gd name="T55" fmla="*/ 177 h 720"/>
              <a:gd name="T56" fmla="*/ 179 w 721"/>
              <a:gd name="T57" fmla="*/ 0 h 720"/>
              <a:gd name="T58" fmla="*/ 179 w 721"/>
              <a:gd name="T59" fmla="*/ 0 h 720"/>
              <a:gd name="T60" fmla="*/ 179 w 721"/>
              <a:gd name="T61" fmla="*/ 0 h 720"/>
              <a:gd name="T62" fmla="*/ 356 w 721"/>
              <a:gd name="T63" fmla="*/ 0 h 720"/>
              <a:gd name="T64" fmla="*/ 363 w 721"/>
              <a:gd name="T65" fmla="*/ 1 h 720"/>
              <a:gd name="T66" fmla="*/ 400 w 721"/>
              <a:gd name="T67" fmla="*/ 18 h 720"/>
              <a:gd name="T68" fmla="*/ 386 w 721"/>
              <a:gd name="T69" fmla="*/ 40 h 720"/>
              <a:gd name="T70" fmla="*/ 379 w 721"/>
              <a:gd name="T71" fmla="*/ 47 h 720"/>
              <a:gd name="T72" fmla="*/ 360 w 721"/>
              <a:gd name="T73" fmla="*/ 93 h 720"/>
              <a:gd name="T74" fmla="*/ 445 w 721"/>
              <a:gd name="T75" fmla="*/ 178 h 720"/>
              <a:gd name="T76" fmla="*/ 530 w 721"/>
              <a:gd name="T77" fmla="*/ 93 h 720"/>
              <a:gd name="T78" fmla="*/ 512 w 721"/>
              <a:gd name="T79" fmla="*/ 47 h 720"/>
              <a:gd name="T80" fmla="*/ 505 w 721"/>
              <a:gd name="T81" fmla="*/ 40 h 720"/>
              <a:gd name="T82" fmla="*/ 491 w 721"/>
              <a:gd name="T83" fmla="*/ 18 h 720"/>
              <a:gd name="T84" fmla="*/ 528 w 721"/>
              <a:gd name="T85" fmla="*/ 1 h 720"/>
              <a:gd name="T86" fmla="*/ 535 w 721"/>
              <a:gd name="T87" fmla="*/ 0 h 720"/>
              <a:gd name="T88" fmla="*/ 721 w 721"/>
              <a:gd name="T89" fmla="*/ 0 h 720"/>
              <a:gd name="T90" fmla="*/ 720 w 721"/>
              <a:gd name="T91" fmla="*/ 177 h 720"/>
              <a:gd name="T92" fmla="*/ 719 w 721"/>
              <a:gd name="T93" fmla="*/ 186 h 720"/>
              <a:gd name="T94" fmla="*/ 693 w 721"/>
              <a:gd name="T95" fmla="*/ 229 h 720"/>
              <a:gd name="T96" fmla="*/ 659 w 721"/>
              <a:gd name="T97" fmla="*/ 206 h 720"/>
              <a:gd name="T98" fmla="*/ 620 w 721"/>
              <a:gd name="T99" fmla="*/ 190 h 720"/>
              <a:gd name="T100" fmla="*/ 619 w 721"/>
              <a:gd name="T101" fmla="*/ 190 h 720"/>
              <a:gd name="T102" fmla="*/ 542 w 721"/>
              <a:gd name="T103" fmla="*/ 267 h 720"/>
              <a:gd name="T104" fmla="*/ 619 w 721"/>
              <a:gd name="T105" fmla="*/ 343 h 720"/>
              <a:gd name="T106" fmla="*/ 620 w 721"/>
              <a:gd name="T107" fmla="*/ 343 h 720"/>
              <a:gd name="T108" fmla="*/ 659 w 721"/>
              <a:gd name="T109" fmla="*/ 327 h 720"/>
              <a:gd name="T110" fmla="*/ 693 w 721"/>
              <a:gd name="T111" fmla="*/ 304 h 720"/>
              <a:gd name="T112" fmla="*/ 719 w 721"/>
              <a:gd name="T113" fmla="*/ 348 h 720"/>
              <a:gd name="T114" fmla="*/ 720 w 721"/>
              <a:gd name="T115" fmla="*/ 356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1" h="720">
                <a:moveTo>
                  <a:pt x="720" y="356"/>
                </a:moveTo>
                <a:cubicBezTo>
                  <a:pt x="721" y="542"/>
                  <a:pt x="721" y="542"/>
                  <a:pt x="721" y="542"/>
                </a:cubicBezTo>
                <a:cubicBezTo>
                  <a:pt x="535" y="542"/>
                  <a:pt x="535" y="542"/>
                  <a:pt x="535" y="542"/>
                </a:cubicBezTo>
                <a:cubicBezTo>
                  <a:pt x="532" y="542"/>
                  <a:pt x="529" y="542"/>
                  <a:pt x="526" y="543"/>
                </a:cubicBezTo>
                <a:cubicBezTo>
                  <a:pt x="455" y="559"/>
                  <a:pt x="489" y="583"/>
                  <a:pt x="506" y="603"/>
                </a:cubicBezTo>
                <a:cubicBezTo>
                  <a:pt x="523" y="623"/>
                  <a:pt x="522" y="643"/>
                  <a:pt x="522" y="643"/>
                </a:cubicBezTo>
                <a:cubicBezTo>
                  <a:pt x="522" y="686"/>
                  <a:pt x="488" y="720"/>
                  <a:pt x="445" y="720"/>
                </a:cubicBezTo>
                <a:cubicBezTo>
                  <a:pt x="403" y="720"/>
                  <a:pt x="369" y="686"/>
                  <a:pt x="369" y="643"/>
                </a:cubicBezTo>
                <a:cubicBezTo>
                  <a:pt x="369" y="643"/>
                  <a:pt x="368" y="623"/>
                  <a:pt x="385" y="603"/>
                </a:cubicBezTo>
                <a:cubicBezTo>
                  <a:pt x="402" y="583"/>
                  <a:pt x="436" y="559"/>
                  <a:pt x="365" y="543"/>
                </a:cubicBezTo>
                <a:cubicBezTo>
                  <a:pt x="362" y="542"/>
                  <a:pt x="359" y="542"/>
                  <a:pt x="356" y="542"/>
                </a:cubicBezTo>
                <a:cubicBezTo>
                  <a:pt x="179" y="542"/>
                  <a:pt x="179" y="542"/>
                  <a:pt x="179" y="542"/>
                </a:cubicBezTo>
                <a:cubicBezTo>
                  <a:pt x="179" y="356"/>
                  <a:pt x="179" y="356"/>
                  <a:pt x="179" y="356"/>
                </a:cubicBezTo>
                <a:cubicBezTo>
                  <a:pt x="179" y="353"/>
                  <a:pt x="178" y="349"/>
                  <a:pt x="177" y="346"/>
                </a:cubicBezTo>
                <a:cubicBezTo>
                  <a:pt x="172" y="322"/>
                  <a:pt x="163" y="296"/>
                  <a:pt x="143" y="296"/>
                </a:cubicBezTo>
                <a:cubicBezTo>
                  <a:pt x="131" y="296"/>
                  <a:pt x="120" y="305"/>
                  <a:pt x="110" y="314"/>
                </a:cubicBezTo>
                <a:cubicBezTo>
                  <a:pt x="108" y="317"/>
                  <a:pt x="106" y="319"/>
                  <a:pt x="104" y="321"/>
                </a:cubicBezTo>
                <a:cubicBezTo>
                  <a:pt x="88" y="334"/>
                  <a:pt x="72" y="335"/>
                  <a:pt x="69" y="335"/>
                </a:cubicBezTo>
                <a:cubicBezTo>
                  <a:pt x="68" y="335"/>
                  <a:pt x="68" y="335"/>
                  <a:pt x="68" y="335"/>
                </a:cubicBezTo>
                <a:cubicBezTo>
                  <a:pt x="31" y="335"/>
                  <a:pt x="0" y="304"/>
                  <a:pt x="0" y="267"/>
                </a:cubicBezTo>
                <a:cubicBezTo>
                  <a:pt x="0" y="229"/>
                  <a:pt x="31" y="198"/>
                  <a:pt x="68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71" y="198"/>
                  <a:pt x="75" y="199"/>
                  <a:pt x="82" y="200"/>
                </a:cubicBezTo>
                <a:cubicBezTo>
                  <a:pt x="88" y="202"/>
                  <a:pt x="96" y="206"/>
                  <a:pt x="104" y="213"/>
                </a:cubicBezTo>
                <a:cubicBezTo>
                  <a:pt x="106" y="215"/>
                  <a:pt x="108" y="217"/>
                  <a:pt x="110" y="219"/>
                </a:cubicBezTo>
                <a:cubicBezTo>
                  <a:pt x="120" y="228"/>
                  <a:pt x="131" y="238"/>
                  <a:pt x="143" y="238"/>
                </a:cubicBezTo>
                <a:cubicBezTo>
                  <a:pt x="163" y="238"/>
                  <a:pt x="172" y="211"/>
                  <a:pt x="177" y="188"/>
                </a:cubicBezTo>
                <a:cubicBezTo>
                  <a:pt x="178" y="184"/>
                  <a:pt x="179" y="181"/>
                  <a:pt x="179" y="177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8" y="0"/>
                  <a:pt x="360" y="0"/>
                  <a:pt x="363" y="1"/>
                </a:cubicBezTo>
                <a:cubicBezTo>
                  <a:pt x="394" y="8"/>
                  <a:pt x="399" y="16"/>
                  <a:pt x="400" y="18"/>
                </a:cubicBezTo>
                <a:cubicBezTo>
                  <a:pt x="401" y="23"/>
                  <a:pt x="392" y="33"/>
                  <a:pt x="386" y="40"/>
                </a:cubicBezTo>
                <a:cubicBezTo>
                  <a:pt x="383" y="42"/>
                  <a:pt x="381" y="45"/>
                  <a:pt x="379" y="47"/>
                </a:cubicBezTo>
                <a:cubicBezTo>
                  <a:pt x="360" y="69"/>
                  <a:pt x="360" y="90"/>
                  <a:pt x="360" y="93"/>
                </a:cubicBezTo>
                <a:cubicBezTo>
                  <a:pt x="360" y="140"/>
                  <a:pt x="399" y="178"/>
                  <a:pt x="445" y="178"/>
                </a:cubicBezTo>
                <a:cubicBezTo>
                  <a:pt x="492" y="178"/>
                  <a:pt x="530" y="140"/>
                  <a:pt x="530" y="93"/>
                </a:cubicBezTo>
                <a:cubicBezTo>
                  <a:pt x="530" y="90"/>
                  <a:pt x="531" y="68"/>
                  <a:pt x="512" y="47"/>
                </a:cubicBezTo>
                <a:cubicBezTo>
                  <a:pt x="510" y="45"/>
                  <a:pt x="508" y="42"/>
                  <a:pt x="505" y="40"/>
                </a:cubicBezTo>
                <a:cubicBezTo>
                  <a:pt x="499" y="33"/>
                  <a:pt x="490" y="23"/>
                  <a:pt x="491" y="18"/>
                </a:cubicBezTo>
                <a:cubicBezTo>
                  <a:pt x="492" y="16"/>
                  <a:pt x="497" y="8"/>
                  <a:pt x="528" y="1"/>
                </a:cubicBezTo>
                <a:cubicBezTo>
                  <a:pt x="530" y="0"/>
                  <a:pt x="533" y="0"/>
                  <a:pt x="535" y="0"/>
                </a:cubicBezTo>
                <a:cubicBezTo>
                  <a:pt x="721" y="0"/>
                  <a:pt x="721" y="0"/>
                  <a:pt x="721" y="0"/>
                </a:cubicBezTo>
                <a:cubicBezTo>
                  <a:pt x="720" y="177"/>
                  <a:pt x="720" y="177"/>
                  <a:pt x="720" y="177"/>
                </a:cubicBezTo>
                <a:cubicBezTo>
                  <a:pt x="720" y="180"/>
                  <a:pt x="720" y="183"/>
                  <a:pt x="719" y="186"/>
                </a:cubicBezTo>
                <a:cubicBezTo>
                  <a:pt x="712" y="219"/>
                  <a:pt x="703" y="229"/>
                  <a:pt x="693" y="229"/>
                </a:cubicBezTo>
                <a:cubicBezTo>
                  <a:pt x="682" y="229"/>
                  <a:pt x="670" y="215"/>
                  <a:pt x="659" y="206"/>
                </a:cubicBezTo>
                <a:cubicBezTo>
                  <a:pt x="642" y="191"/>
                  <a:pt x="624" y="190"/>
                  <a:pt x="620" y="190"/>
                </a:cubicBezTo>
                <a:cubicBezTo>
                  <a:pt x="619" y="190"/>
                  <a:pt x="619" y="190"/>
                  <a:pt x="619" y="190"/>
                </a:cubicBezTo>
                <a:cubicBezTo>
                  <a:pt x="576" y="190"/>
                  <a:pt x="542" y="224"/>
                  <a:pt x="542" y="267"/>
                </a:cubicBezTo>
                <a:cubicBezTo>
                  <a:pt x="542" y="309"/>
                  <a:pt x="576" y="343"/>
                  <a:pt x="619" y="343"/>
                </a:cubicBezTo>
                <a:cubicBezTo>
                  <a:pt x="619" y="343"/>
                  <a:pt x="619" y="343"/>
                  <a:pt x="620" y="343"/>
                </a:cubicBezTo>
                <a:cubicBezTo>
                  <a:pt x="623" y="343"/>
                  <a:pt x="641" y="342"/>
                  <a:pt x="659" y="327"/>
                </a:cubicBezTo>
                <a:cubicBezTo>
                  <a:pt x="670" y="318"/>
                  <a:pt x="682" y="304"/>
                  <a:pt x="693" y="304"/>
                </a:cubicBezTo>
                <a:cubicBezTo>
                  <a:pt x="703" y="304"/>
                  <a:pt x="712" y="314"/>
                  <a:pt x="719" y="348"/>
                </a:cubicBezTo>
                <a:cubicBezTo>
                  <a:pt x="720" y="350"/>
                  <a:pt x="720" y="353"/>
                  <a:pt x="720" y="35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49" dirty="0">
              <a:latin typeface="微软雅黑" pitchFamily="34" charset="-122"/>
            </a:endParaRPr>
          </a:p>
        </p:txBody>
      </p:sp>
      <p:sp>
        <p:nvSpPr>
          <p:cNvPr id="9" name="原创设计师QQ598969553            _3"/>
          <p:cNvSpPr>
            <a:spLocks/>
          </p:cNvSpPr>
          <p:nvPr/>
        </p:nvSpPr>
        <p:spPr bwMode="auto">
          <a:xfrm rot="18900000">
            <a:off x="5487334" y="2621422"/>
            <a:ext cx="1309559" cy="1309559"/>
          </a:xfrm>
          <a:custGeom>
            <a:avLst/>
            <a:gdLst>
              <a:gd name="T0" fmla="*/ 720 w 720"/>
              <a:gd name="T1" fmla="*/ 534 h 720"/>
              <a:gd name="T2" fmla="*/ 720 w 720"/>
              <a:gd name="T3" fmla="*/ 720 h 720"/>
              <a:gd name="T4" fmla="*/ 720 w 720"/>
              <a:gd name="T5" fmla="*/ 720 h 720"/>
              <a:gd name="T6" fmla="*/ 543 w 720"/>
              <a:gd name="T7" fmla="*/ 720 h 720"/>
              <a:gd name="T8" fmla="*/ 534 w 720"/>
              <a:gd name="T9" fmla="*/ 719 h 720"/>
              <a:gd name="T10" fmla="*/ 513 w 720"/>
              <a:gd name="T11" fmla="*/ 659 h 720"/>
              <a:gd name="T12" fmla="*/ 530 w 720"/>
              <a:gd name="T13" fmla="*/ 618 h 720"/>
              <a:gd name="T14" fmla="*/ 453 w 720"/>
              <a:gd name="T15" fmla="*/ 541 h 720"/>
              <a:gd name="T16" fmla="*/ 376 w 720"/>
              <a:gd name="T17" fmla="*/ 618 h 720"/>
              <a:gd name="T18" fmla="*/ 393 w 720"/>
              <a:gd name="T19" fmla="*/ 659 h 720"/>
              <a:gd name="T20" fmla="*/ 372 w 720"/>
              <a:gd name="T21" fmla="*/ 719 h 720"/>
              <a:gd name="T22" fmla="*/ 363 w 720"/>
              <a:gd name="T23" fmla="*/ 720 h 720"/>
              <a:gd name="T24" fmla="*/ 178 w 720"/>
              <a:gd name="T25" fmla="*/ 720 h 720"/>
              <a:gd name="T26" fmla="*/ 178 w 720"/>
              <a:gd name="T27" fmla="*/ 534 h 720"/>
              <a:gd name="T28" fmla="*/ 177 w 720"/>
              <a:gd name="T29" fmla="*/ 526 h 720"/>
              <a:gd name="T30" fmla="*/ 150 w 720"/>
              <a:gd name="T31" fmla="*/ 482 h 720"/>
              <a:gd name="T32" fmla="*/ 117 w 720"/>
              <a:gd name="T33" fmla="*/ 505 h 720"/>
              <a:gd name="T34" fmla="*/ 77 w 720"/>
              <a:gd name="T35" fmla="*/ 521 h 720"/>
              <a:gd name="T36" fmla="*/ 76 w 720"/>
              <a:gd name="T37" fmla="*/ 521 h 720"/>
              <a:gd name="T38" fmla="*/ 0 w 720"/>
              <a:gd name="T39" fmla="*/ 445 h 720"/>
              <a:gd name="T40" fmla="*/ 76 w 720"/>
              <a:gd name="T41" fmla="*/ 368 h 720"/>
              <a:gd name="T42" fmla="*/ 77 w 720"/>
              <a:gd name="T43" fmla="*/ 368 h 720"/>
              <a:gd name="T44" fmla="*/ 117 w 720"/>
              <a:gd name="T45" fmla="*/ 384 h 720"/>
              <a:gd name="T46" fmla="*/ 150 w 720"/>
              <a:gd name="T47" fmla="*/ 407 h 720"/>
              <a:gd name="T48" fmla="*/ 177 w 720"/>
              <a:gd name="T49" fmla="*/ 364 h 720"/>
              <a:gd name="T50" fmla="*/ 178 w 720"/>
              <a:gd name="T51" fmla="*/ 355 h 720"/>
              <a:gd name="T52" fmla="*/ 178 w 720"/>
              <a:gd name="T53" fmla="*/ 178 h 720"/>
              <a:gd name="T54" fmla="*/ 363 w 720"/>
              <a:gd name="T55" fmla="*/ 178 h 720"/>
              <a:gd name="T56" fmla="*/ 374 w 720"/>
              <a:gd name="T57" fmla="*/ 177 h 720"/>
              <a:gd name="T58" fmla="*/ 423 w 720"/>
              <a:gd name="T59" fmla="*/ 148 h 720"/>
              <a:gd name="T60" fmla="*/ 405 w 720"/>
              <a:gd name="T61" fmla="*/ 110 h 720"/>
              <a:gd name="T62" fmla="*/ 399 w 720"/>
              <a:gd name="T63" fmla="*/ 103 h 720"/>
              <a:gd name="T64" fmla="*/ 385 w 720"/>
              <a:gd name="T65" fmla="*/ 68 h 720"/>
              <a:gd name="T66" fmla="*/ 453 w 720"/>
              <a:gd name="T67" fmla="*/ 0 h 720"/>
              <a:gd name="T68" fmla="*/ 521 w 720"/>
              <a:gd name="T69" fmla="*/ 68 h 720"/>
              <a:gd name="T70" fmla="*/ 521 w 720"/>
              <a:gd name="T71" fmla="*/ 68 h 720"/>
              <a:gd name="T72" fmla="*/ 507 w 720"/>
              <a:gd name="T73" fmla="*/ 103 h 720"/>
              <a:gd name="T74" fmla="*/ 501 w 720"/>
              <a:gd name="T75" fmla="*/ 110 h 720"/>
              <a:gd name="T76" fmla="*/ 483 w 720"/>
              <a:gd name="T77" fmla="*/ 148 h 720"/>
              <a:gd name="T78" fmla="*/ 532 w 720"/>
              <a:gd name="T79" fmla="*/ 177 h 720"/>
              <a:gd name="T80" fmla="*/ 543 w 720"/>
              <a:gd name="T81" fmla="*/ 178 h 720"/>
              <a:gd name="T82" fmla="*/ 720 w 720"/>
              <a:gd name="T83" fmla="*/ 178 h 720"/>
              <a:gd name="T84" fmla="*/ 720 w 720"/>
              <a:gd name="T85" fmla="*/ 355 h 720"/>
              <a:gd name="T86" fmla="*/ 719 w 720"/>
              <a:gd name="T87" fmla="*/ 362 h 720"/>
              <a:gd name="T88" fmla="*/ 701 w 720"/>
              <a:gd name="T89" fmla="*/ 399 h 720"/>
              <a:gd name="T90" fmla="*/ 680 w 720"/>
              <a:gd name="T91" fmla="*/ 385 h 720"/>
              <a:gd name="T92" fmla="*/ 672 w 720"/>
              <a:gd name="T93" fmla="*/ 378 h 720"/>
              <a:gd name="T94" fmla="*/ 627 w 720"/>
              <a:gd name="T95" fmla="*/ 360 h 720"/>
              <a:gd name="T96" fmla="*/ 626 w 720"/>
              <a:gd name="T97" fmla="*/ 360 h 720"/>
              <a:gd name="T98" fmla="*/ 541 w 720"/>
              <a:gd name="T99" fmla="*/ 445 h 720"/>
              <a:gd name="T100" fmla="*/ 626 w 720"/>
              <a:gd name="T101" fmla="*/ 530 h 720"/>
              <a:gd name="T102" fmla="*/ 627 w 720"/>
              <a:gd name="T103" fmla="*/ 530 h 720"/>
              <a:gd name="T104" fmla="*/ 673 w 720"/>
              <a:gd name="T105" fmla="*/ 511 h 720"/>
              <a:gd name="T106" fmla="*/ 680 w 720"/>
              <a:gd name="T107" fmla="*/ 505 h 720"/>
              <a:gd name="T108" fmla="*/ 701 w 720"/>
              <a:gd name="T109" fmla="*/ 490 h 720"/>
              <a:gd name="T110" fmla="*/ 719 w 720"/>
              <a:gd name="T111" fmla="*/ 527 h 720"/>
              <a:gd name="T112" fmla="*/ 720 w 720"/>
              <a:gd name="T113" fmla="*/ 534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534"/>
                </a:moveTo>
                <a:cubicBezTo>
                  <a:pt x="720" y="720"/>
                  <a:pt x="720" y="720"/>
                  <a:pt x="720" y="720"/>
                </a:cubicBezTo>
                <a:cubicBezTo>
                  <a:pt x="720" y="720"/>
                  <a:pt x="720" y="720"/>
                  <a:pt x="720" y="720"/>
                </a:cubicBezTo>
                <a:cubicBezTo>
                  <a:pt x="543" y="720"/>
                  <a:pt x="543" y="720"/>
                  <a:pt x="543" y="720"/>
                </a:cubicBezTo>
                <a:cubicBezTo>
                  <a:pt x="540" y="720"/>
                  <a:pt x="537" y="719"/>
                  <a:pt x="534" y="719"/>
                </a:cubicBezTo>
                <a:cubicBezTo>
                  <a:pt x="463" y="702"/>
                  <a:pt x="496" y="678"/>
                  <a:pt x="513" y="659"/>
                </a:cubicBezTo>
                <a:cubicBezTo>
                  <a:pt x="531" y="639"/>
                  <a:pt x="530" y="618"/>
                  <a:pt x="530" y="618"/>
                </a:cubicBezTo>
                <a:cubicBezTo>
                  <a:pt x="530" y="576"/>
                  <a:pt x="495" y="541"/>
                  <a:pt x="453" y="541"/>
                </a:cubicBezTo>
                <a:cubicBezTo>
                  <a:pt x="411" y="541"/>
                  <a:pt x="376" y="576"/>
                  <a:pt x="376" y="618"/>
                </a:cubicBezTo>
                <a:cubicBezTo>
                  <a:pt x="376" y="618"/>
                  <a:pt x="375" y="639"/>
                  <a:pt x="393" y="659"/>
                </a:cubicBezTo>
                <a:cubicBezTo>
                  <a:pt x="410" y="678"/>
                  <a:pt x="444" y="702"/>
                  <a:pt x="372" y="719"/>
                </a:cubicBezTo>
                <a:cubicBezTo>
                  <a:pt x="369" y="719"/>
                  <a:pt x="366" y="720"/>
                  <a:pt x="363" y="720"/>
                </a:cubicBezTo>
                <a:cubicBezTo>
                  <a:pt x="178" y="720"/>
                  <a:pt x="178" y="720"/>
                  <a:pt x="178" y="720"/>
                </a:cubicBezTo>
                <a:cubicBezTo>
                  <a:pt x="178" y="534"/>
                  <a:pt x="178" y="534"/>
                  <a:pt x="178" y="534"/>
                </a:cubicBezTo>
                <a:cubicBezTo>
                  <a:pt x="178" y="531"/>
                  <a:pt x="178" y="528"/>
                  <a:pt x="177" y="526"/>
                </a:cubicBezTo>
                <a:cubicBezTo>
                  <a:pt x="169" y="492"/>
                  <a:pt x="160" y="482"/>
                  <a:pt x="150" y="482"/>
                </a:cubicBezTo>
                <a:cubicBezTo>
                  <a:pt x="139" y="482"/>
                  <a:pt x="127" y="496"/>
                  <a:pt x="117" y="505"/>
                </a:cubicBezTo>
                <a:cubicBezTo>
                  <a:pt x="99" y="520"/>
                  <a:pt x="81" y="521"/>
                  <a:pt x="77" y="521"/>
                </a:cubicBezTo>
                <a:cubicBezTo>
                  <a:pt x="77" y="521"/>
                  <a:pt x="76" y="521"/>
                  <a:pt x="76" y="521"/>
                </a:cubicBezTo>
                <a:cubicBezTo>
                  <a:pt x="34" y="521"/>
                  <a:pt x="0" y="487"/>
                  <a:pt x="0" y="445"/>
                </a:cubicBezTo>
                <a:cubicBezTo>
                  <a:pt x="0" y="402"/>
                  <a:pt x="34" y="368"/>
                  <a:pt x="76" y="368"/>
                </a:cubicBezTo>
                <a:cubicBezTo>
                  <a:pt x="76" y="368"/>
                  <a:pt x="76" y="368"/>
                  <a:pt x="77" y="368"/>
                </a:cubicBezTo>
                <a:cubicBezTo>
                  <a:pt x="81" y="368"/>
                  <a:pt x="99" y="369"/>
                  <a:pt x="117" y="384"/>
                </a:cubicBezTo>
                <a:cubicBezTo>
                  <a:pt x="127" y="393"/>
                  <a:pt x="139" y="407"/>
                  <a:pt x="150" y="407"/>
                </a:cubicBezTo>
                <a:cubicBezTo>
                  <a:pt x="160" y="407"/>
                  <a:pt x="169" y="397"/>
                  <a:pt x="177" y="364"/>
                </a:cubicBezTo>
                <a:cubicBezTo>
                  <a:pt x="178" y="361"/>
                  <a:pt x="178" y="358"/>
                  <a:pt x="178" y="355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7" y="178"/>
                  <a:pt x="371" y="177"/>
                  <a:pt x="374" y="177"/>
                </a:cubicBezTo>
                <a:cubicBezTo>
                  <a:pt x="404" y="170"/>
                  <a:pt x="419" y="161"/>
                  <a:pt x="423" y="148"/>
                </a:cubicBezTo>
                <a:cubicBezTo>
                  <a:pt x="428" y="134"/>
                  <a:pt x="416" y="121"/>
                  <a:pt x="405" y="110"/>
                </a:cubicBezTo>
                <a:cubicBezTo>
                  <a:pt x="403" y="107"/>
                  <a:pt x="401" y="105"/>
                  <a:pt x="399" y="103"/>
                </a:cubicBezTo>
                <a:cubicBezTo>
                  <a:pt x="384" y="86"/>
                  <a:pt x="385" y="69"/>
                  <a:pt x="385" y="68"/>
                </a:cubicBezTo>
                <a:cubicBezTo>
                  <a:pt x="385" y="30"/>
                  <a:pt x="415" y="0"/>
                  <a:pt x="453" y="0"/>
                </a:cubicBezTo>
                <a:cubicBezTo>
                  <a:pt x="491" y="0"/>
                  <a:pt x="521" y="30"/>
                  <a:pt x="521" y="68"/>
                </a:cubicBezTo>
                <a:cubicBezTo>
                  <a:pt x="521" y="68"/>
                  <a:pt x="521" y="68"/>
                  <a:pt x="521" y="68"/>
                </a:cubicBezTo>
                <a:cubicBezTo>
                  <a:pt x="521" y="69"/>
                  <a:pt x="522" y="86"/>
                  <a:pt x="507" y="103"/>
                </a:cubicBezTo>
                <a:cubicBezTo>
                  <a:pt x="505" y="105"/>
                  <a:pt x="503" y="107"/>
                  <a:pt x="501" y="110"/>
                </a:cubicBezTo>
                <a:cubicBezTo>
                  <a:pt x="490" y="121"/>
                  <a:pt x="479" y="134"/>
                  <a:pt x="483" y="148"/>
                </a:cubicBezTo>
                <a:cubicBezTo>
                  <a:pt x="487" y="161"/>
                  <a:pt x="502" y="170"/>
                  <a:pt x="532" y="177"/>
                </a:cubicBezTo>
                <a:cubicBezTo>
                  <a:pt x="536" y="177"/>
                  <a:pt x="539" y="178"/>
                  <a:pt x="543" y="178"/>
                </a:cubicBezTo>
                <a:cubicBezTo>
                  <a:pt x="720" y="178"/>
                  <a:pt x="720" y="178"/>
                  <a:pt x="720" y="178"/>
                </a:cubicBezTo>
                <a:cubicBezTo>
                  <a:pt x="720" y="355"/>
                  <a:pt x="720" y="355"/>
                  <a:pt x="720" y="355"/>
                </a:cubicBezTo>
                <a:cubicBezTo>
                  <a:pt x="720" y="357"/>
                  <a:pt x="720" y="360"/>
                  <a:pt x="719" y="362"/>
                </a:cubicBezTo>
                <a:cubicBezTo>
                  <a:pt x="711" y="396"/>
                  <a:pt x="703" y="399"/>
                  <a:pt x="701" y="399"/>
                </a:cubicBezTo>
                <a:cubicBezTo>
                  <a:pt x="695" y="399"/>
                  <a:pt x="687" y="391"/>
                  <a:pt x="680" y="385"/>
                </a:cubicBezTo>
                <a:cubicBezTo>
                  <a:pt x="677" y="382"/>
                  <a:pt x="675" y="380"/>
                  <a:pt x="672" y="378"/>
                </a:cubicBezTo>
                <a:cubicBezTo>
                  <a:pt x="653" y="361"/>
                  <a:pt x="633" y="360"/>
                  <a:pt x="627" y="360"/>
                </a:cubicBezTo>
                <a:cubicBezTo>
                  <a:pt x="626" y="360"/>
                  <a:pt x="626" y="360"/>
                  <a:pt x="626" y="360"/>
                </a:cubicBezTo>
                <a:cubicBezTo>
                  <a:pt x="580" y="360"/>
                  <a:pt x="541" y="398"/>
                  <a:pt x="541" y="445"/>
                </a:cubicBezTo>
                <a:cubicBezTo>
                  <a:pt x="541" y="491"/>
                  <a:pt x="580" y="530"/>
                  <a:pt x="626" y="530"/>
                </a:cubicBezTo>
                <a:cubicBezTo>
                  <a:pt x="627" y="530"/>
                  <a:pt x="627" y="530"/>
                  <a:pt x="627" y="530"/>
                </a:cubicBezTo>
                <a:cubicBezTo>
                  <a:pt x="633" y="530"/>
                  <a:pt x="653" y="528"/>
                  <a:pt x="673" y="511"/>
                </a:cubicBezTo>
                <a:cubicBezTo>
                  <a:pt x="675" y="509"/>
                  <a:pt x="677" y="507"/>
                  <a:pt x="680" y="505"/>
                </a:cubicBezTo>
                <a:cubicBezTo>
                  <a:pt x="687" y="498"/>
                  <a:pt x="695" y="490"/>
                  <a:pt x="701" y="490"/>
                </a:cubicBezTo>
                <a:cubicBezTo>
                  <a:pt x="703" y="490"/>
                  <a:pt x="711" y="493"/>
                  <a:pt x="719" y="527"/>
                </a:cubicBezTo>
                <a:cubicBezTo>
                  <a:pt x="720" y="530"/>
                  <a:pt x="720" y="532"/>
                  <a:pt x="720" y="534"/>
                </a:cubicBezTo>
                <a:close/>
              </a:path>
            </a:pathLst>
          </a:custGeom>
          <a:solidFill>
            <a:srgbClr val="42BAC8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49" dirty="0">
              <a:latin typeface="微软雅黑" pitchFamily="34" charset="-122"/>
            </a:endParaRPr>
          </a:p>
        </p:txBody>
      </p:sp>
      <p:sp>
        <p:nvSpPr>
          <p:cNvPr id="10" name="原创设计师QQ598969553            _4"/>
          <p:cNvSpPr>
            <a:spLocks/>
          </p:cNvSpPr>
          <p:nvPr/>
        </p:nvSpPr>
        <p:spPr bwMode="auto">
          <a:xfrm rot="18900000">
            <a:off x="4997925" y="1673139"/>
            <a:ext cx="1309559" cy="1309559"/>
          </a:xfrm>
          <a:custGeom>
            <a:avLst/>
            <a:gdLst>
              <a:gd name="T0" fmla="*/ 720 w 720"/>
              <a:gd name="T1" fmla="*/ 453 h 720"/>
              <a:gd name="T2" fmla="*/ 652 w 720"/>
              <a:gd name="T3" fmla="*/ 522 h 720"/>
              <a:gd name="T4" fmla="*/ 652 w 720"/>
              <a:gd name="T5" fmla="*/ 522 h 720"/>
              <a:gd name="T6" fmla="*/ 639 w 720"/>
              <a:gd name="T7" fmla="*/ 520 h 720"/>
              <a:gd name="T8" fmla="*/ 617 w 720"/>
              <a:gd name="T9" fmla="*/ 507 h 720"/>
              <a:gd name="T10" fmla="*/ 610 w 720"/>
              <a:gd name="T11" fmla="*/ 501 h 720"/>
              <a:gd name="T12" fmla="*/ 578 w 720"/>
              <a:gd name="T13" fmla="*/ 482 h 720"/>
              <a:gd name="T14" fmla="*/ 543 w 720"/>
              <a:gd name="T15" fmla="*/ 532 h 720"/>
              <a:gd name="T16" fmla="*/ 542 w 720"/>
              <a:gd name="T17" fmla="*/ 543 h 720"/>
              <a:gd name="T18" fmla="*/ 542 w 720"/>
              <a:gd name="T19" fmla="*/ 720 h 720"/>
              <a:gd name="T20" fmla="*/ 542 w 720"/>
              <a:gd name="T21" fmla="*/ 720 h 720"/>
              <a:gd name="T22" fmla="*/ 542 w 720"/>
              <a:gd name="T23" fmla="*/ 720 h 720"/>
              <a:gd name="T24" fmla="*/ 365 w 720"/>
              <a:gd name="T25" fmla="*/ 720 h 720"/>
              <a:gd name="T26" fmla="*/ 358 w 720"/>
              <a:gd name="T27" fmla="*/ 719 h 720"/>
              <a:gd name="T28" fmla="*/ 321 w 720"/>
              <a:gd name="T29" fmla="*/ 702 h 720"/>
              <a:gd name="T30" fmla="*/ 335 w 720"/>
              <a:gd name="T31" fmla="*/ 680 h 720"/>
              <a:gd name="T32" fmla="*/ 342 w 720"/>
              <a:gd name="T33" fmla="*/ 673 h 720"/>
              <a:gd name="T34" fmla="*/ 360 w 720"/>
              <a:gd name="T35" fmla="*/ 627 h 720"/>
              <a:gd name="T36" fmla="*/ 275 w 720"/>
              <a:gd name="T37" fmla="*/ 542 h 720"/>
              <a:gd name="T38" fmla="*/ 190 w 720"/>
              <a:gd name="T39" fmla="*/ 627 h 720"/>
              <a:gd name="T40" fmla="*/ 208 w 720"/>
              <a:gd name="T41" fmla="*/ 673 h 720"/>
              <a:gd name="T42" fmla="*/ 215 w 720"/>
              <a:gd name="T43" fmla="*/ 680 h 720"/>
              <a:gd name="T44" fmla="*/ 229 w 720"/>
              <a:gd name="T45" fmla="*/ 702 h 720"/>
              <a:gd name="T46" fmla="*/ 192 w 720"/>
              <a:gd name="T47" fmla="*/ 719 h 720"/>
              <a:gd name="T48" fmla="*/ 185 w 720"/>
              <a:gd name="T49" fmla="*/ 720 h 720"/>
              <a:gd name="T50" fmla="*/ 0 w 720"/>
              <a:gd name="T51" fmla="*/ 720 h 720"/>
              <a:gd name="T52" fmla="*/ 0 w 720"/>
              <a:gd name="T53" fmla="*/ 543 h 720"/>
              <a:gd name="T54" fmla="*/ 1 w 720"/>
              <a:gd name="T55" fmla="*/ 534 h 720"/>
              <a:gd name="T56" fmla="*/ 28 w 720"/>
              <a:gd name="T57" fmla="*/ 491 h 720"/>
              <a:gd name="T58" fmla="*/ 61 w 720"/>
              <a:gd name="T59" fmla="*/ 514 h 720"/>
              <a:gd name="T60" fmla="*/ 101 w 720"/>
              <a:gd name="T61" fmla="*/ 530 h 720"/>
              <a:gd name="T62" fmla="*/ 102 w 720"/>
              <a:gd name="T63" fmla="*/ 530 h 720"/>
              <a:gd name="T64" fmla="*/ 178 w 720"/>
              <a:gd name="T65" fmla="*/ 453 h 720"/>
              <a:gd name="T66" fmla="*/ 102 w 720"/>
              <a:gd name="T67" fmla="*/ 377 h 720"/>
              <a:gd name="T68" fmla="*/ 101 w 720"/>
              <a:gd name="T69" fmla="*/ 377 h 720"/>
              <a:gd name="T70" fmla="*/ 61 w 720"/>
              <a:gd name="T71" fmla="*/ 393 h 720"/>
              <a:gd name="T72" fmla="*/ 28 w 720"/>
              <a:gd name="T73" fmla="*/ 416 h 720"/>
              <a:gd name="T74" fmla="*/ 1 w 720"/>
              <a:gd name="T75" fmla="*/ 373 h 720"/>
              <a:gd name="T76" fmla="*/ 0 w 720"/>
              <a:gd name="T77" fmla="*/ 364 h 720"/>
              <a:gd name="T78" fmla="*/ 0 w 720"/>
              <a:gd name="T79" fmla="*/ 178 h 720"/>
              <a:gd name="T80" fmla="*/ 185 w 720"/>
              <a:gd name="T81" fmla="*/ 178 h 720"/>
              <a:gd name="T82" fmla="*/ 194 w 720"/>
              <a:gd name="T83" fmla="*/ 177 h 720"/>
              <a:gd name="T84" fmla="*/ 215 w 720"/>
              <a:gd name="T85" fmla="*/ 117 h 720"/>
              <a:gd name="T86" fmla="*/ 198 w 720"/>
              <a:gd name="T87" fmla="*/ 77 h 720"/>
              <a:gd name="T88" fmla="*/ 275 w 720"/>
              <a:gd name="T89" fmla="*/ 0 h 720"/>
              <a:gd name="T90" fmla="*/ 352 w 720"/>
              <a:gd name="T91" fmla="*/ 77 h 720"/>
              <a:gd name="T92" fmla="*/ 335 w 720"/>
              <a:gd name="T93" fmla="*/ 117 h 720"/>
              <a:gd name="T94" fmla="*/ 356 w 720"/>
              <a:gd name="T95" fmla="*/ 177 h 720"/>
              <a:gd name="T96" fmla="*/ 365 w 720"/>
              <a:gd name="T97" fmla="*/ 178 h 720"/>
              <a:gd name="T98" fmla="*/ 542 w 720"/>
              <a:gd name="T99" fmla="*/ 178 h 720"/>
              <a:gd name="T100" fmla="*/ 542 w 720"/>
              <a:gd name="T101" fmla="*/ 364 h 720"/>
              <a:gd name="T102" fmla="*/ 543 w 720"/>
              <a:gd name="T103" fmla="*/ 374 h 720"/>
              <a:gd name="T104" fmla="*/ 578 w 720"/>
              <a:gd name="T105" fmla="*/ 424 h 720"/>
              <a:gd name="T106" fmla="*/ 610 w 720"/>
              <a:gd name="T107" fmla="*/ 406 h 720"/>
              <a:gd name="T108" fmla="*/ 617 w 720"/>
              <a:gd name="T109" fmla="*/ 399 h 720"/>
              <a:gd name="T110" fmla="*/ 651 w 720"/>
              <a:gd name="T111" fmla="*/ 385 h 720"/>
              <a:gd name="T112" fmla="*/ 652 w 720"/>
              <a:gd name="T113" fmla="*/ 385 h 720"/>
              <a:gd name="T114" fmla="*/ 720 w 720"/>
              <a:gd name="T115" fmla="*/ 45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0" h="720">
                <a:moveTo>
                  <a:pt x="720" y="453"/>
                </a:moveTo>
                <a:cubicBezTo>
                  <a:pt x="720" y="491"/>
                  <a:pt x="690" y="522"/>
                  <a:pt x="652" y="522"/>
                </a:cubicBezTo>
                <a:cubicBezTo>
                  <a:pt x="652" y="522"/>
                  <a:pt x="652" y="522"/>
                  <a:pt x="652" y="522"/>
                </a:cubicBezTo>
                <a:cubicBezTo>
                  <a:pt x="650" y="522"/>
                  <a:pt x="645" y="522"/>
                  <a:pt x="639" y="520"/>
                </a:cubicBezTo>
                <a:cubicBezTo>
                  <a:pt x="633" y="518"/>
                  <a:pt x="625" y="514"/>
                  <a:pt x="617" y="507"/>
                </a:cubicBezTo>
                <a:cubicBezTo>
                  <a:pt x="615" y="505"/>
                  <a:pt x="612" y="503"/>
                  <a:pt x="610" y="501"/>
                </a:cubicBezTo>
                <a:cubicBezTo>
                  <a:pt x="600" y="492"/>
                  <a:pt x="590" y="482"/>
                  <a:pt x="578" y="482"/>
                </a:cubicBezTo>
                <a:cubicBezTo>
                  <a:pt x="557" y="482"/>
                  <a:pt x="549" y="509"/>
                  <a:pt x="543" y="532"/>
                </a:cubicBezTo>
                <a:cubicBezTo>
                  <a:pt x="542" y="536"/>
                  <a:pt x="542" y="539"/>
                  <a:pt x="542" y="543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365" y="720"/>
                  <a:pt x="365" y="720"/>
                  <a:pt x="365" y="720"/>
                </a:cubicBezTo>
                <a:cubicBezTo>
                  <a:pt x="362" y="720"/>
                  <a:pt x="360" y="720"/>
                  <a:pt x="358" y="719"/>
                </a:cubicBezTo>
                <a:cubicBezTo>
                  <a:pt x="326" y="712"/>
                  <a:pt x="322" y="704"/>
                  <a:pt x="321" y="702"/>
                </a:cubicBezTo>
                <a:cubicBezTo>
                  <a:pt x="319" y="697"/>
                  <a:pt x="328" y="687"/>
                  <a:pt x="335" y="680"/>
                </a:cubicBezTo>
                <a:cubicBezTo>
                  <a:pt x="337" y="678"/>
                  <a:pt x="340" y="675"/>
                  <a:pt x="342" y="673"/>
                </a:cubicBezTo>
                <a:cubicBezTo>
                  <a:pt x="360" y="652"/>
                  <a:pt x="360" y="630"/>
                  <a:pt x="360" y="627"/>
                </a:cubicBezTo>
                <a:cubicBezTo>
                  <a:pt x="360" y="580"/>
                  <a:pt x="322" y="542"/>
                  <a:pt x="275" y="542"/>
                </a:cubicBezTo>
                <a:cubicBezTo>
                  <a:pt x="228" y="542"/>
                  <a:pt x="190" y="580"/>
                  <a:pt x="190" y="627"/>
                </a:cubicBezTo>
                <a:cubicBezTo>
                  <a:pt x="190" y="630"/>
                  <a:pt x="190" y="652"/>
                  <a:pt x="208" y="673"/>
                </a:cubicBezTo>
                <a:cubicBezTo>
                  <a:pt x="210" y="675"/>
                  <a:pt x="213" y="678"/>
                  <a:pt x="215" y="680"/>
                </a:cubicBezTo>
                <a:cubicBezTo>
                  <a:pt x="222" y="687"/>
                  <a:pt x="231" y="697"/>
                  <a:pt x="229" y="702"/>
                </a:cubicBezTo>
                <a:cubicBezTo>
                  <a:pt x="229" y="704"/>
                  <a:pt x="224" y="712"/>
                  <a:pt x="192" y="719"/>
                </a:cubicBezTo>
                <a:cubicBezTo>
                  <a:pt x="190" y="720"/>
                  <a:pt x="188" y="720"/>
                  <a:pt x="185" y="720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540"/>
                  <a:pt x="0" y="537"/>
                  <a:pt x="1" y="534"/>
                </a:cubicBezTo>
                <a:cubicBezTo>
                  <a:pt x="9" y="501"/>
                  <a:pt x="18" y="491"/>
                  <a:pt x="28" y="491"/>
                </a:cubicBezTo>
                <a:cubicBezTo>
                  <a:pt x="39" y="491"/>
                  <a:pt x="51" y="505"/>
                  <a:pt x="61" y="514"/>
                </a:cubicBezTo>
                <a:cubicBezTo>
                  <a:pt x="79" y="529"/>
                  <a:pt x="97" y="530"/>
                  <a:pt x="101" y="530"/>
                </a:cubicBezTo>
                <a:cubicBezTo>
                  <a:pt x="101" y="530"/>
                  <a:pt x="102" y="530"/>
                  <a:pt x="102" y="530"/>
                </a:cubicBezTo>
                <a:cubicBezTo>
                  <a:pt x="144" y="530"/>
                  <a:pt x="178" y="496"/>
                  <a:pt x="178" y="453"/>
                </a:cubicBezTo>
                <a:cubicBezTo>
                  <a:pt x="178" y="411"/>
                  <a:pt x="144" y="377"/>
                  <a:pt x="102" y="377"/>
                </a:cubicBezTo>
                <a:cubicBezTo>
                  <a:pt x="102" y="377"/>
                  <a:pt x="101" y="377"/>
                  <a:pt x="101" y="377"/>
                </a:cubicBezTo>
                <a:cubicBezTo>
                  <a:pt x="97" y="377"/>
                  <a:pt x="79" y="378"/>
                  <a:pt x="61" y="393"/>
                </a:cubicBezTo>
                <a:cubicBezTo>
                  <a:pt x="51" y="402"/>
                  <a:pt x="39" y="416"/>
                  <a:pt x="28" y="416"/>
                </a:cubicBezTo>
                <a:cubicBezTo>
                  <a:pt x="18" y="416"/>
                  <a:pt x="9" y="406"/>
                  <a:pt x="1" y="373"/>
                </a:cubicBezTo>
                <a:cubicBezTo>
                  <a:pt x="0" y="370"/>
                  <a:pt x="0" y="367"/>
                  <a:pt x="0" y="364"/>
                </a:cubicBezTo>
                <a:cubicBezTo>
                  <a:pt x="0" y="178"/>
                  <a:pt x="0" y="178"/>
                  <a:pt x="0" y="178"/>
                </a:cubicBezTo>
                <a:cubicBezTo>
                  <a:pt x="185" y="178"/>
                  <a:pt x="185" y="178"/>
                  <a:pt x="185" y="178"/>
                </a:cubicBezTo>
                <a:cubicBezTo>
                  <a:pt x="188" y="178"/>
                  <a:pt x="191" y="178"/>
                  <a:pt x="194" y="177"/>
                </a:cubicBezTo>
                <a:cubicBezTo>
                  <a:pt x="266" y="161"/>
                  <a:pt x="232" y="137"/>
                  <a:pt x="215" y="117"/>
                </a:cubicBezTo>
                <a:cubicBezTo>
                  <a:pt x="197" y="97"/>
                  <a:pt x="198" y="77"/>
                  <a:pt x="198" y="77"/>
                </a:cubicBezTo>
                <a:cubicBezTo>
                  <a:pt x="198" y="34"/>
                  <a:pt x="233" y="0"/>
                  <a:pt x="275" y="0"/>
                </a:cubicBezTo>
                <a:cubicBezTo>
                  <a:pt x="317" y="0"/>
                  <a:pt x="352" y="34"/>
                  <a:pt x="352" y="77"/>
                </a:cubicBezTo>
                <a:cubicBezTo>
                  <a:pt x="352" y="77"/>
                  <a:pt x="353" y="97"/>
                  <a:pt x="335" y="117"/>
                </a:cubicBezTo>
                <a:cubicBezTo>
                  <a:pt x="318" y="137"/>
                  <a:pt x="285" y="161"/>
                  <a:pt x="356" y="177"/>
                </a:cubicBezTo>
                <a:cubicBezTo>
                  <a:pt x="359" y="178"/>
                  <a:pt x="362" y="178"/>
                  <a:pt x="365" y="178"/>
                </a:cubicBezTo>
                <a:cubicBezTo>
                  <a:pt x="542" y="178"/>
                  <a:pt x="542" y="178"/>
                  <a:pt x="542" y="178"/>
                </a:cubicBezTo>
                <a:cubicBezTo>
                  <a:pt x="542" y="364"/>
                  <a:pt x="542" y="364"/>
                  <a:pt x="542" y="364"/>
                </a:cubicBezTo>
                <a:cubicBezTo>
                  <a:pt x="542" y="367"/>
                  <a:pt x="542" y="371"/>
                  <a:pt x="543" y="374"/>
                </a:cubicBezTo>
                <a:cubicBezTo>
                  <a:pt x="549" y="398"/>
                  <a:pt x="557" y="424"/>
                  <a:pt x="578" y="424"/>
                </a:cubicBezTo>
                <a:cubicBezTo>
                  <a:pt x="590" y="424"/>
                  <a:pt x="600" y="415"/>
                  <a:pt x="610" y="406"/>
                </a:cubicBezTo>
                <a:cubicBezTo>
                  <a:pt x="612" y="403"/>
                  <a:pt x="615" y="401"/>
                  <a:pt x="617" y="399"/>
                </a:cubicBezTo>
                <a:cubicBezTo>
                  <a:pt x="633" y="386"/>
                  <a:pt x="648" y="385"/>
                  <a:pt x="651" y="385"/>
                </a:cubicBezTo>
                <a:cubicBezTo>
                  <a:pt x="652" y="385"/>
                  <a:pt x="652" y="385"/>
                  <a:pt x="652" y="385"/>
                </a:cubicBezTo>
                <a:cubicBezTo>
                  <a:pt x="690" y="385"/>
                  <a:pt x="720" y="416"/>
                  <a:pt x="720" y="453"/>
                </a:cubicBezTo>
                <a:close/>
              </a:path>
            </a:pathLst>
          </a:custGeom>
          <a:solidFill>
            <a:srgbClr val="42BAC8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49" dirty="0">
              <a:latin typeface="微软雅黑" pitchFamily="34" charset="-122"/>
            </a:endParaRPr>
          </a:p>
        </p:txBody>
      </p:sp>
      <p:cxnSp>
        <p:nvCxnSpPr>
          <p:cNvPr id="11" name="原创设计师QQ598969553            _5"/>
          <p:cNvCxnSpPr/>
          <p:nvPr/>
        </p:nvCxnSpPr>
        <p:spPr>
          <a:xfrm>
            <a:off x="4726704" y="2078269"/>
            <a:ext cx="244704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原创设计师QQ598969553            _6"/>
          <p:cNvCxnSpPr/>
          <p:nvPr/>
        </p:nvCxnSpPr>
        <p:spPr>
          <a:xfrm>
            <a:off x="4780363" y="3778502"/>
            <a:ext cx="893799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原创设计师QQ598969553            _7"/>
          <p:cNvCxnSpPr/>
          <p:nvPr/>
        </p:nvCxnSpPr>
        <p:spPr>
          <a:xfrm flipH="1">
            <a:off x="7031301" y="1351503"/>
            <a:ext cx="1069515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原创设计师QQ598969553            _8"/>
          <p:cNvCxnSpPr/>
          <p:nvPr/>
        </p:nvCxnSpPr>
        <p:spPr>
          <a:xfrm flipH="1">
            <a:off x="7760771" y="3054212"/>
            <a:ext cx="340045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原创设计师QQ598969553            _9"/>
          <p:cNvSpPr txBox="1">
            <a:spLocks/>
          </p:cNvSpPr>
          <p:nvPr/>
        </p:nvSpPr>
        <p:spPr>
          <a:xfrm>
            <a:off x="176193" y="1066011"/>
            <a:ext cx="3176605" cy="389030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00" algn="just">
              <a:lnSpc>
                <a:spcPct val="130000"/>
              </a:lnSpc>
            </a:pP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本次项目最重要的一点在于组员任务的分配和协调。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需求设计之初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我们也进行了详细的讨论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但实践起来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发现好多功能模块都无法独自实现并解决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导致分配任务时出现问题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考虑到组内成员能力问题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只能先简单分配任务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当我们把各自的功能模块提交给耀锋时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发现与其他的功能又起了冲突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幸运的是我们还有耀锋和伟奇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解决了许多问题。虽然和我们当初的需求的功能模块相比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还有挺多功能没有完成</a:t>
            </a:r>
            <a:r>
              <a:rPr lang="en-US" altLang="zh-CN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9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但是我们还是完成了在自己能力范围内能够完成的任务。最后，感谢我的组员们都能积极配合我这个废材组长一起完成这个项目。</a:t>
            </a:r>
          </a:p>
        </p:txBody>
      </p:sp>
      <p:cxnSp>
        <p:nvCxnSpPr>
          <p:cNvPr id="16" name="原创设计师QQ598969553            _10"/>
          <p:cNvCxnSpPr/>
          <p:nvPr/>
        </p:nvCxnSpPr>
        <p:spPr>
          <a:xfrm flipV="1">
            <a:off x="3501375" y="1117651"/>
            <a:ext cx="0" cy="3360812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原创设计师QQ598969553            _11"/>
          <p:cNvSpPr>
            <a:spLocks noChangeArrowheads="1"/>
          </p:cNvSpPr>
          <p:nvPr/>
        </p:nvSpPr>
        <p:spPr bwMode="auto">
          <a:xfrm>
            <a:off x="3756735" y="1896649"/>
            <a:ext cx="877163" cy="50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34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349" dirty="0" smtClean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34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功能模块</a:t>
            </a:r>
            <a:endParaRPr lang="zh-CN" altLang="en-US" sz="1349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原创设计师QQ598969553            _12"/>
          <p:cNvSpPr>
            <a:spLocks noChangeArrowheads="1"/>
          </p:cNvSpPr>
          <p:nvPr/>
        </p:nvSpPr>
        <p:spPr bwMode="auto">
          <a:xfrm>
            <a:off x="8216052" y="1159672"/>
            <a:ext cx="72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分配和</a:t>
            </a:r>
            <a:endParaRPr lang="en-US" altLang="zh-CN" sz="1400" dirty="0" smtClean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协调</a:t>
            </a:r>
            <a:endParaRPr lang="zh-CN" altLang="en-US" sz="1349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原创设计师QQ598969553            _13"/>
          <p:cNvSpPr>
            <a:spLocks noChangeArrowheads="1"/>
          </p:cNvSpPr>
          <p:nvPr/>
        </p:nvSpPr>
        <p:spPr bwMode="auto">
          <a:xfrm>
            <a:off x="3814217" y="3504766"/>
            <a:ext cx="877163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34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解决冲突</a:t>
            </a:r>
            <a:endParaRPr lang="zh-CN" altLang="en-US" sz="1349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原创设计师QQ598969553            _14"/>
          <p:cNvSpPr>
            <a:spLocks noChangeArrowheads="1"/>
          </p:cNvSpPr>
          <p:nvPr/>
        </p:nvSpPr>
        <p:spPr bwMode="auto">
          <a:xfrm>
            <a:off x="8266837" y="2860524"/>
            <a:ext cx="877163" cy="50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34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功臣</a:t>
            </a:r>
            <a:endParaRPr lang="en-US" altLang="zh-CN" sz="1349" dirty="0" smtClean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349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功不可没</a:t>
            </a:r>
            <a:endParaRPr lang="zh-CN" altLang="en-US" sz="1349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09605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5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15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5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5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1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65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1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5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项目个人总结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原创设计师QQ598969553            _1"/>
          <p:cNvSpPr/>
          <p:nvPr/>
        </p:nvSpPr>
        <p:spPr>
          <a:xfrm>
            <a:off x="2519504" y="3081961"/>
            <a:ext cx="4699134" cy="10052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zh-CN" altLang="en-US" sz="1349"/>
          </a:p>
        </p:txBody>
      </p:sp>
      <p:sp>
        <p:nvSpPr>
          <p:cNvPr id="8" name="原创设计师QQ598969553            _2"/>
          <p:cNvSpPr/>
          <p:nvPr/>
        </p:nvSpPr>
        <p:spPr>
          <a:xfrm>
            <a:off x="2087401" y="1307740"/>
            <a:ext cx="4699134" cy="10052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zh-CN" altLang="en-US" sz="1349"/>
          </a:p>
        </p:txBody>
      </p:sp>
      <p:sp>
        <p:nvSpPr>
          <p:cNvPr id="9" name="原创设计师QQ598969553            _3"/>
          <p:cNvSpPr>
            <a:spLocks noChangeArrowheads="1"/>
          </p:cNvSpPr>
          <p:nvPr/>
        </p:nvSpPr>
        <p:spPr bwMode="auto">
          <a:xfrm>
            <a:off x="829056" y="1060370"/>
            <a:ext cx="1368283" cy="1243177"/>
          </a:xfrm>
          <a:prstGeom prst="ellipse">
            <a:avLst/>
          </a:prstGeom>
          <a:solidFill>
            <a:srgbClr val="42BAC8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68" tIns="34284" rIns="68568" bIns="34284" anchor="ctr"/>
          <a:lstStyle/>
          <a:p>
            <a:pPr algn="ctr"/>
            <a:r>
              <a:rPr lang="zh-CN" altLang="en-US" sz="2099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邱文艺</a:t>
            </a:r>
            <a:endParaRPr lang="zh-CN" altLang="zh-CN" sz="209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原创设计师QQ598969553            _5"/>
          <p:cNvSpPr>
            <a:spLocks noChangeArrowheads="1"/>
          </p:cNvSpPr>
          <p:nvPr/>
        </p:nvSpPr>
        <p:spPr bwMode="auto">
          <a:xfrm>
            <a:off x="7056601" y="2622344"/>
            <a:ext cx="1244209" cy="1243177"/>
          </a:xfrm>
          <a:prstGeom prst="ellipse">
            <a:avLst/>
          </a:prstGeom>
          <a:solidFill>
            <a:srgbClr val="42BAC8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68" tIns="34284" rIns="68568" bIns="34284" anchor="ctr"/>
          <a:lstStyle/>
          <a:p>
            <a:pPr algn="ctr"/>
            <a:r>
              <a:rPr lang="zh-CN" altLang="en-US" sz="2099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叶辉</a:t>
            </a:r>
            <a:endParaRPr lang="zh-CN" altLang="zh-CN" sz="209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2512276" y="1452319"/>
            <a:ext cx="4307624" cy="127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050" dirty="0" smtClean="0"/>
              <a:t>通过本次的项目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了解到自己对于这一阶段的掌握情况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发现自己有许多不足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对于项目所需要的知识掌握不不是很好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例如线 程和通信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在本次项目中完成部分模块的编写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但都完成的不是很好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整合的时候给组员带来了许多</a:t>
            </a:r>
            <a:r>
              <a:rPr lang="en-US" altLang="zh-CN" sz="1050" dirty="0" smtClean="0"/>
              <a:t>bug.</a:t>
            </a:r>
            <a:r>
              <a:rPr lang="zh-CN" altLang="en-US" sz="1050" dirty="0" smtClean="0"/>
              <a:t>通过本次项目的编写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我对分层思想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通信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线程有了进一步的了解</a:t>
            </a:r>
            <a:r>
              <a:rPr lang="en-US" altLang="zh-CN" sz="1050" dirty="0" smtClean="0"/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2474176" y="3357319"/>
            <a:ext cx="4307624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050" dirty="0" smtClean="0"/>
              <a:t>在此次项目中，我尽量将之前所学、所了解的</a:t>
            </a:r>
            <a:r>
              <a:rPr lang="en-US" altLang="zh-CN" sz="1050" dirty="0" smtClean="0"/>
              <a:t>Java</a:t>
            </a:r>
            <a:r>
              <a:rPr lang="zh-CN" altLang="en-US" sz="1050" dirty="0" smtClean="0"/>
              <a:t>编程知识点，运用到此次项目中。通过这次项目练习，我意识到了分工合作与项目前期需求分析与工程项目设计的重要性。遇到</a:t>
            </a:r>
            <a:r>
              <a:rPr lang="en-US" altLang="zh-CN" sz="1050" dirty="0" smtClean="0"/>
              <a:t>BUG</a:t>
            </a:r>
            <a:r>
              <a:rPr lang="zh-CN" altLang="en-US" sz="1050" dirty="0" smtClean="0"/>
              <a:t>与团队有效的交流才是完成项目的正确途径。</a:t>
            </a:r>
          </a:p>
        </p:txBody>
      </p:sp>
    </p:spTree>
    <p:extLst>
      <p:ext uri="{BB962C8B-B14F-4D97-AF65-F5344CB8AC3E}">
        <p14:creationId xmlns="" xmlns:p14="http://schemas.microsoft.com/office/powerpoint/2010/main" val="2586867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9" grpId="1" animBg="1"/>
      <p:bldP spid="11" grpId="0" animBg="1"/>
      <p:bldP spid="11" grpId="1" animBg="1"/>
      <p:bldP spid="13" grpId="0" build="allAtOnce"/>
      <p:bldP spid="14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项目个人总结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原创设计师QQ598969553            _1"/>
          <p:cNvSpPr/>
          <p:nvPr/>
        </p:nvSpPr>
        <p:spPr>
          <a:xfrm>
            <a:off x="2519504" y="3081961"/>
            <a:ext cx="4699134" cy="10052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zh-CN" altLang="en-US" sz="1349"/>
          </a:p>
        </p:txBody>
      </p:sp>
      <p:sp>
        <p:nvSpPr>
          <p:cNvPr id="8" name="原创设计师QQ598969553            _2"/>
          <p:cNvSpPr/>
          <p:nvPr/>
        </p:nvSpPr>
        <p:spPr>
          <a:xfrm>
            <a:off x="2087401" y="1307740"/>
            <a:ext cx="4699134" cy="10052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zh-CN" altLang="en-US" sz="1349"/>
          </a:p>
        </p:txBody>
      </p:sp>
      <p:sp>
        <p:nvSpPr>
          <p:cNvPr id="9" name="原创设计师QQ598969553            _3"/>
          <p:cNvSpPr>
            <a:spLocks noChangeArrowheads="1"/>
          </p:cNvSpPr>
          <p:nvPr/>
        </p:nvSpPr>
        <p:spPr bwMode="auto">
          <a:xfrm>
            <a:off x="841248" y="1060370"/>
            <a:ext cx="1356091" cy="1243177"/>
          </a:xfrm>
          <a:prstGeom prst="ellipse">
            <a:avLst/>
          </a:prstGeom>
          <a:solidFill>
            <a:srgbClr val="42BAC8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68" tIns="34284" rIns="68568" bIns="34284" anchor="ctr"/>
          <a:lstStyle/>
          <a:p>
            <a:pPr algn="ctr"/>
            <a:r>
              <a:rPr lang="zh-CN" altLang="en-US" sz="2099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苏伟奇</a:t>
            </a:r>
            <a:endParaRPr lang="zh-CN" altLang="zh-CN" sz="209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原创设计师QQ598969553            _5"/>
          <p:cNvSpPr>
            <a:spLocks noChangeArrowheads="1"/>
          </p:cNvSpPr>
          <p:nvPr/>
        </p:nvSpPr>
        <p:spPr bwMode="auto">
          <a:xfrm>
            <a:off x="7056601" y="2622344"/>
            <a:ext cx="1416839" cy="1243177"/>
          </a:xfrm>
          <a:prstGeom prst="ellipse">
            <a:avLst/>
          </a:prstGeom>
          <a:solidFill>
            <a:srgbClr val="42BAC8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68" tIns="34284" rIns="68568" bIns="34284" anchor="ctr"/>
          <a:lstStyle/>
          <a:p>
            <a:pPr algn="ctr"/>
            <a:r>
              <a:rPr lang="zh-CN" altLang="en-US" sz="2099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王灯辉</a:t>
            </a:r>
            <a:endParaRPr lang="zh-CN" altLang="zh-CN" sz="209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2512276" y="1452319"/>
            <a:ext cx="4307624" cy="78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050" dirty="0" smtClean="0"/>
              <a:t>本次项目开发期间，根据安排做了</a:t>
            </a:r>
            <a:r>
              <a:rPr lang="en-US" altLang="zh-CN" sz="1050" dirty="0" smtClean="0"/>
              <a:t>DAO</a:t>
            </a:r>
            <a:r>
              <a:rPr lang="zh-CN" altLang="en-US" sz="1050" dirty="0" smtClean="0"/>
              <a:t>业务的通用功能，也根据写好的数据传输对服务端的业务实现功能进行编写。通过本次项目编写，我对分层思想和网络编程有了进一步的认识和理解。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2512276" y="3262069"/>
            <a:ext cx="4307624" cy="103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050" dirty="0" smtClean="0"/>
              <a:t>这次的项目开发让我学习了很多，在项目开发中前期的需求分析和项目设计是非常重要的，后面的开发都是根据这两点进行的，代码的编写 规范也要根据项目的编写规范来写，团队开发项目要严格按照要求来进行。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867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9" grpId="1" animBg="1"/>
      <p:bldP spid="11" grpId="0" animBg="1"/>
      <p:bldP spid="11" grpId="1" animBg="1"/>
      <p:bldP spid="13" grpId="0" build="allAtOnce"/>
      <p:bldP spid="1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项目个人总结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原创设计师QQ598969553            _1"/>
          <p:cNvSpPr/>
          <p:nvPr/>
        </p:nvSpPr>
        <p:spPr>
          <a:xfrm>
            <a:off x="2519504" y="3081961"/>
            <a:ext cx="4699134" cy="10052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zh-CN" altLang="en-US" sz="1349"/>
          </a:p>
        </p:txBody>
      </p:sp>
      <p:sp>
        <p:nvSpPr>
          <p:cNvPr id="8" name="原创设计师QQ598969553            _2"/>
          <p:cNvSpPr/>
          <p:nvPr/>
        </p:nvSpPr>
        <p:spPr>
          <a:xfrm>
            <a:off x="2087401" y="1307740"/>
            <a:ext cx="4699134" cy="100520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zh-CN" altLang="en-US" sz="1349"/>
          </a:p>
        </p:txBody>
      </p:sp>
      <p:sp>
        <p:nvSpPr>
          <p:cNvPr id="9" name="原创设计师QQ598969553            _3"/>
          <p:cNvSpPr>
            <a:spLocks noChangeArrowheads="1"/>
          </p:cNvSpPr>
          <p:nvPr/>
        </p:nvSpPr>
        <p:spPr bwMode="auto">
          <a:xfrm>
            <a:off x="841248" y="1060370"/>
            <a:ext cx="1356091" cy="1243177"/>
          </a:xfrm>
          <a:prstGeom prst="ellipse">
            <a:avLst/>
          </a:prstGeom>
          <a:solidFill>
            <a:srgbClr val="42BAC8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68" tIns="34284" rIns="68568" bIns="34284" anchor="ctr"/>
          <a:lstStyle/>
          <a:p>
            <a:pPr algn="ctr"/>
            <a:r>
              <a:rPr lang="zh-CN" altLang="en-US" sz="2099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阮耀锋</a:t>
            </a:r>
            <a:endParaRPr lang="zh-CN" altLang="zh-CN" sz="209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原创设计师QQ598969553            _5"/>
          <p:cNvSpPr>
            <a:spLocks noChangeArrowheads="1"/>
          </p:cNvSpPr>
          <p:nvPr/>
        </p:nvSpPr>
        <p:spPr bwMode="auto">
          <a:xfrm>
            <a:off x="7056601" y="2622344"/>
            <a:ext cx="1368071" cy="1243177"/>
          </a:xfrm>
          <a:prstGeom prst="ellipse">
            <a:avLst/>
          </a:prstGeom>
          <a:solidFill>
            <a:srgbClr val="42BAC8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68" tIns="34284" rIns="68568" bIns="34284" anchor="ctr"/>
          <a:lstStyle/>
          <a:p>
            <a:pPr algn="ctr"/>
            <a:r>
              <a:rPr lang="zh-CN" altLang="en-US" sz="2099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陈智军</a:t>
            </a:r>
            <a:endParaRPr lang="zh-CN" altLang="zh-CN" sz="209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2512276" y="1452319"/>
            <a:ext cx="4307624" cy="127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050" dirty="0" smtClean="0"/>
              <a:t>这次项目是一次很好的锻炼机会，在校期间多数都是个人完成项目，此次为团队合作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发现工作藕断丝连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很难拆分。会与其他人的工作冲突</a:t>
            </a:r>
            <a:r>
              <a:rPr lang="en-US" altLang="zh-CN" sz="1050" dirty="0" smtClean="0"/>
              <a:t>.</a:t>
            </a:r>
            <a:r>
              <a:rPr lang="zh-CN" altLang="en-US" sz="1050" dirty="0" smtClean="0"/>
              <a:t>对于项目，有很多的想法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但实现起来还是挺有挑战的，因为时间太紧了，导致常常熬夜处理</a:t>
            </a:r>
            <a:r>
              <a:rPr lang="en-US" altLang="zh-CN" sz="1050" dirty="0" smtClean="0"/>
              <a:t>BUG</a:t>
            </a:r>
            <a:r>
              <a:rPr lang="zh-CN" altLang="en-US" sz="1050" dirty="0" smtClean="0"/>
              <a:t>，个人又非常想把项目做好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所以感觉组员的帮助是必不可少的。</a:t>
            </a:r>
          </a:p>
        </p:txBody>
      </p:sp>
      <p:sp>
        <p:nvSpPr>
          <p:cNvPr id="14" name="文本框 9"/>
          <p:cNvSpPr txBox="1"/>
          <p:nvPr/>
        </p:nvSpPr>
        <p:spPr>
          <a:xfrm>
            <a:off x="2512276" y="3262069"/>
            <a:ext cx="4307624" cy="127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050" dirty="0" smtClean="0"/>
              <a:t>通过这一周的项目开发，发现了许多自己的不足。平时没有做足量练习，导致做项目时十分不熟练。许多知识点也不清楚，一边学习一边做，项目的进度缓慢。自己的任务完成得不好等。由于项目周没有课时，整天埋头于项目中，体会到了工作的辛苦，这其实是一件好事，让我们提前感受工作的节奏尽早适应公司的办公体制。</a:t>
            </a:r>
          </a:p>
        </p:txBody>
      </p:sp>
    </p:spTree>
    <p:extLst>
      <p:ext uri="{BB962C8B-B14F-4D97-AF65-F5344CB8AC3E}">
        <p14:creationId xmlns="" xmlns:p14="http://schemas.microsoft.com/office/powerpoint/2010/main" val="2586867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9" grpId="1" animBg="1"/>
      <p:bldP spid="11" grpId="0" animBg="1"/>
      <p:bldP spid="11" grpId="1" animBg="1"/>
      <p:bldP spid="13" grpId="0" build="allAtOnce"/>
      <p:bldP spid="14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2839" y="444480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66109" y="814942"/>
            <a:ext cx="1226174" cy="2128454"/>
            <a:chOff x="2123734" y="1086589"/>
            <a:chExt cx="1634899" cy="2837938"/>
          </a:xfrm>
        </p:grpSpPr>
        <p:sp>
          <p:nvSpPr>
            <p:cNvPr id="5" name="圆角矩形 4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8" name="矩形 7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7" name="直接连接符 6"/>
            <p:cNvCxnSpPr>
              <a:stCxn id="5" idx="1"/>
              <a:endCxn id="5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D447205E-B5AF-420F-9205-14CD5B2048A0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4308" y="335758"/>
            <a:ext cx="8793956" cy="24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/>
          <p:cNvSpPr/>
          <p:nvPr/>
        </p:nvSpPr>
        <p:spPr>
          <a:xfrm>
            <a:off x="-1" y="4867277"/>
            <a:ext cx="9144001" cy="24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4" name="组合 13"/>
          <p:cNvGrpSpPr/>
          <p:nvPr/>
        </p:nvGrpSpPr>
        <p:grpSpPr>
          <a:xfrm>
            <a:off x="1551719" y="577363"/>
            <a:ext cx="1226174" cy="2389116"/>
            <a:chOff x="2123734" y="769817"/>
            <a:chExt cx="1634899" cy="3185487"/>
          </a:xfrm>
        </p:grpSpPr>
        <p:sp>
          <p:nvSpPr>
            <p:cNvPr id="15" name="圆角矩形 14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17" name="直接连接符 16"/>
            <p:cNvCxnSpPr>
              <a:stCxn id="15" idx="1"/>
              <a:endCxn id="15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208781" y="769817"/>
              <a:ext cx="1522212" cy="31854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925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</a:t>
              </a:r>
              <a:endParaRPr lang="zh-CN" altLang="en-US" sz="14925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56515" y="577363"/>
            <a:ext cx="1226174" cy="2389116"/>
            <a:chOff x="2123734" y="769817"/>
            <a:chExt cx="1634899" cy="3185487"/>
          </a:xfrm>
        </p:grpSpPr>
        <p:sp>
          <p:nvSpPr>
            <p:cNvPr id="22" name="圆角矩形 21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24" name="直接连接符 23"/>
            <p:cNvCxnSpPr>
              <a:stCxn id="22" idx="1"/>
              <a:endCxn id="22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208781" y="769817"/>
              <a:ext cx="1522212" cy="31854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925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</a:t>
              </a:r>
              <a:endParaRPr lang="zh-CN" altLang="en-US" sz="14925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61311" y="577363"/>
            <a:ext cx="1226174" cy="2389116"/>
            <a:chOff x="2123734" y="769817"/>
            <a:chExt cx="1634899" cy="3185487"/>
          </a:xfrm>
        </p:grpSpPr>
        <p:sp>
          <p:nvSpPr>
            <p:cNvPr id="29" name="圆角矩形 28"/>
            <p:cNvSpPr/>
            <p:nvPr/>
          </p:nvSpPr>
          <p:spPr>
            <a:xfrm>
              <a:off x="2123734" y="1086589"/>
              <a:ext cx="1634899" cy="2837938"/>
            </a:xfrm>
            <a:prstGeom prst="roundRect">
              <a:avLst>
                <a:gd name="adj" fmla="val 3459"/>
              </a:avLst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163939" y="2421420"/>
              <a:ext cx="1550339" cy="174931"/>
              <a:chOff x="2178931" y="2402370"/>
              <a:chExt cx="1550339" cy="174931"/>
            </a:xfrm>
            <a:solidFill>
              <a:srgbClr val="B1E4E9"/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2178931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52384" y="2402370"/>
                <a:ext cx="76886" cy="1749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  <p:cxnSp>
          <p:nvCxnSpPr>
            <p:cNvPr id="31" name="直接连接符 30"/>
            <p:cNvCxnSpPr>
              <a:stCxn id="29" idx="1"/>
              <a:endCxn id="29" idx="3"/>
            </p:cNvCxnSpPr>
            <p:nvPr/>
          </p:nvCxnSpPr>
          <p:spPr>
            <a:xfrm>
              <a:off x="2123734" y="2505558"/>
              <a:ext cx="1634899" cy="0"/>
            </a:xfrm>
            <a:prstGeom prst="line">
              <a:avLst/>
            </a:prstGeom>
            <a:ln w="19050">
              <a:solidFill>
                <a:srgbClr val="B1E4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2208781" y="769817"/>
              <a:ext cx="1522212" cy="318548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4925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1</a:t>
              </a:r>
              <a:endParaRPr lang="zh-CN" altLang="en-US" sz="14925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-1057" y="3290470"/>
            <a:ext cx="9144000" cy="185303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6" name="文本框 35"/>
          <p:cNvSpPr txBox="1"/>
          <p:nvPr/>
        </p:nvSpPr>
        <p:spPr>
          <a:xfrm>
            <a:off x="1576651" y="3765038"/>
            <a:ext cx="596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感谢您的聆听</a:t>
            </a:r>
            <a:endParaRPr lang="zh-CN" altLang="en-US" sz="60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7" name="文本框 31"/>
          <p:cNvSpPr txBox="1"/>
          <p:nvPr/>
        </p:nvSpPr>
        <p:spPr>
          <a:xfrm>
            <a:off x="6427923" y="553190"/>
            <a:ext cx="1141659" cy="23891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925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endParaRPr lang="zh-CN" altLang="en-US" sz="14925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02583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Tm="0">
        <p14:vortex dir="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等风回起义军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92619" y="1383956"/>
            <a:ext cx="2658957" cy="2658957"/>
          </a:xfrm>
          <a:prstGeom prst="ellipse">
            <a:avLst/>
          </a:prstGeom>
          <a:solidFill>
            <a:schemeClr val="bg1"/>
          </a:solidFill>
          <a:ln>
            <a:solidFill>
              <a:srgbClr val="42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椭圆 7"/>
          <p:cNvSpPr/>
          <p:nvPr/>
        </p:nvSpPr>
        <p:spPr>
          <a:xfrm>
            <a:off x="6049690" y="1841028"/>
            <a:ext cx="1744812" cy="1744812"/>
          </a:xfrm>
          <a:prstGeom prst="ellipse">
            <a:avLst/>
          </a:prstGeom>
          <a:solidFill>
            <a:srgbClr val="AC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" name="组合 8"/>
          <p:cNvGrpSpPr/>
          <p:nvPr/>
        </p:nvGrpSpPr>
        <p:grpSpPr>
          <a:xfrm>
            <a:off x="5433237" y="3040676"/>
            <a:ext cx="674996" cy="674997"/>
            <a:chOff x="7244314" y="4054233"/>
            <a:chExt cx="899995" cy="899996"/>
          </a:xfrm>
        </p:grpSpPr>
        <p:sp>
          <p:nvSpPr>
            <p:cNvPr id="10" name="任意多边形 9"/>
            <p:cNvSpPr/>
            <p:nvPr/>
          </p:nvSpPr>
          <p:spPr>
            <a:xfrm>
              <a:off x="7244314" y="4054233"/>
              <a:ext cx="899995" cy="899996"/>
            </a:xfrm>
            <a:custGeom>
              <a:avLst/>
              <a:gdLst>
                <a:gd name="connsiteX0" fmla="*/ 0 w 899995"/>
                <a:gd name="connsiteY0" fmla="*/ 449998 h 899996"/>
                <a:gd name="connsiteX1" fmla="*/ 449998 w 899995"/>
                <a:gd name="connsiteY1" fmla="*/ 0 h 899996"/>
                <a:gd name="connsiteX2" fmla="*/ 899996 w 899995"/>
                <a:gd name="connsiteY2" fmla="*/ 449998 h 899996"/>
                <a:gd name="connsiteX3" fmla="*/ 449998 w 899995"/>
                <a:gd name="connsiteY3" fmla="*/ 899996 h 899996"/>
                <a:gd name="connsiteX4" fmla="*/ 0 w 899995"/>
                <a:gd name="connsiteY4" fmla="*/ 449998 h 89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95" h="899996">
                  <a:moveTo>
                    <a:pt x="0" y="449998"/>
                  </a:moveTo>
                  <a:cubicBezTo>
                    <a:pt x="0" y="201471"/>
                    <a:pt x="201471" y="0"/>
                    <a:pt x="449998" y="0"/>
                  </a:cubicBezTo>
                  <a:cubicBezTo>
                    <a:pt x="698525" y="0"/>
                    <a:pt x="899996" y="201471"/>
                    <a:pt x="899996" y="449998"/>
                  </a:cubicBezTo>
                  <a:cubicBezTo>
                    <a:pt x="899996" y="698525"/>
                    <a:pt x="698525" y="899996"/>
                    <a:pt x="449998" y="899996"/>
                  </a:cubicBezTo>
                  <a:cubicBezTo>
                    <a:pt x="201471" y="899996"/>
                    <a:pt x="0" y="698525"/>
                    <a:pt x="0" y="449998"/>
                  </a:cubicBezTo>
                  <a:close/>
                </a:path>
              </a:pathLst>
            </a:custGeom>
            <a:solidFill>
              <a:srgbClr val="42BAC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28" tIns="147428" rIns="147428" bIns="147428" numCol="1" spcCol="1270" anchor="ctr" anchorCtr="0">
              <a:noAutofit/>
            </a:bodyPr>
            <a:lstStyle/>
            <a:p>
              <a:pPr algn="ctr" defTabSz="56672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75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507220" y="4317140"/>
              <a:ext cx="374183" cy="374183"/>
            </a:xfrm>
            <a:prstGeom prst="rect">
              <a:avLst/>
            </a:prstGeom>
          </p:spPr>
        </p:pic>
      </p:grpSp>
      <p:grpSp>
        <p:nvGrpSpPr>
          <p:cNvPr id="3" name="组合 11"/>
          <p:cNvGrpSpPr/>
          <p:nvPr/>
        </p:nvGrpSpPr>
        <p:grpSpPr>
          <a:xfrm>
            <a:off x="6584599" y="1046459"/>
            <a:ext cx="674996" cy="674997"/>
            <a:chOff x="8779464" y="1395277"/>
            <a:chExt cx="899995" cy="899996"/>
          </a:xfrm>
        </p:grpSpPr>
        <p:sp>
          <p:nvSpPr>
            <p:cNvPr id="13" name="任意多边形 12"/>
            <p:cNvSpPr/>
            <p:nvPr/>
          </p:nvSpPr>
          <p:spPr>
            <a:xfrm>
              <a:off x="8779464" y="1395277"/>
              <a:ext cx="899995" cy="899996"/>
            </a:xfrm>
            <a:custGeom>
              <a:avLst/>
              <a:gdLst>
                <a:gd name="connsiteX0" fmla="*/ 0 w 899995"/>
                <a:gd name="connsiteY0" fmla="*/ 449998 h 899996"/>
                <a:gd name="connsiteX1" fmla="*/ 449998 w 899995"/>
                <a:gd name="connsiteY1" fmla="*/ 0 h 899996"/>
                <a:gd name="connsiteX2" fmla="*/ 899996 w 899995"/>
                <a:gd name="connsiteY2" fmla="*/ 449998 h 899996"/>
                <a:gd name="connsiteX3" fmla="*/ 449998 w 899995"/>
                <a:gd name="connsiteY3" fmla="*/ 899996 h 899996"/>
                <a:gd name="connsiteX4" fmla="*/ 0 w 899995"/>
                <a:gd name="connsiteY4" fmla="*/ 449998 h 89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95" h="899996">
                  <a:moveTo>
                    <a:pt x="0" y="449998"/>
                  </a:moveTo>
                  <a:cubicBezTo>
                    <a:pt x="0" y="201471"/>
                    <a:pt x="201471" y="0"/>
                    <a:pt x="449998" y="0"/>
                  </a:cubicBezTo>
                  <a:cubicBezTo>
                    <a:pt x="698525" y="0"/>
                    <a:pt x="899996" y="201471"/>
                    <a:pt x="899996" y="449998"/>
                  </a:cubicBezTo>
                  <a:cubicBezTo>
                    <a:pt x="899996" y="698525"/>
                    <a:pt x="698525" y="899996"/>
                    <a:pt x="449998" y="899996"/>
                  </a:cubicBezTo>
                  <a:cubicBezTo>
                    <a:pt x="201471" y="899996"/>
                    <a:pt x="0" y="698525"/>
                    <a:pt x="0" y="449998"/>
                  </a:cubicBezTo>
                  <a:close/>
                </a:path>
              </a:pathLst>
            </a:custGeom>
            <a:solidFill>
              <a:srgbClr val="42BAC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28" tIns="147428" rIns="147428" bIns="147428" numCol="1" spcCol="1270" anchor="ctr" anchorCtr="0">
              <a:noAutofit/>
            </a:bodyPr>
            <a:lstStyle/>
            <a:p>
              <a:pPr algn="ctr" defTabSz="56672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75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9047757" y="1663571"/>
              <a:ext cx="363408" cy="363408"/>
            </a:xfrm>
            <a:prstGeom prst="rect">
              <a:avLst/>
            </a:prstGeom>
          </p:spPr>
        </p:pic>
      </p:grpSp>
      <p:grpSp>
        <p:nvGrpSpPr>
          <p:cNvPr id="9" name="组合 14"/>
          <p:cNvGrpSpPr/>
          <p:nvPr/>
        </p:nvGrpSpPr>
        <p:grpSpPr>
          <a:xfrm>
            <a:off x="7735960" y="3040676"/>
            <a:ext cx="674996" cy="674997"/>
            <a:chOff x="10314613" y="4054233"/>
            <a:chExt cx="899995" cy="899996"/>
          </a:xfrm>
        </p:grpSpPr>
        <p:sp>
          <p:nvSpPr>
            <p:cNvPr id="16" name="任意多边形 15"/>
            <p:cNvSpPr/>
            <p:nvPr/>
          </p:nvSpPr>
          <p:spPr>
            <a:xfrm>
              <a:off x="10314613" y="4054233"/>
              <a:ext cx="899995" cy="899996"/>
            </a:xfrm>
            <a:custGeom>
              <a:avLst/>
              <a:gdLst>
                <a:gd name="connsiteX0" fmla="*/ 0 w 899995"/>
                <a:gd name="connsiteY0" fmla="*/ 449998 h 899996"/>
                <a:gd name="connsiteX1" fmla="*/ 449998 w 899995"/>
                <a:gd name="connsiteY1" fmla="*/ 0 h 899996"/>
                <a:gd name="connsiteX2" fmla="*/ 899996 w 899995"/>
                <a:gd name="connsiteY2" fmla="*/ 449998 h 899996"/>
                <a:gd name="connsiteX3" fmla="*/ 449998 w 899995"/>
                <a:gd name="connsiteY3" fmla="*/ 899996 h 899996"/>
                <a:gd name="connsiteX4" fmla="*/ 0 w 899995"/>
                <a:gd name="connsiteY4" fmla="*/ 449998 h 89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95" h="899996">
                  <a:moveTo>
                    <a:pt x="0" y="449998"/>
                  </a:moveTo>
                  <a:cubicBezTo>
                    <a:pt x="0" y="201471"/>
                    <a:pt x="201471" y="0"/>
                    <a:pt x="449998" y="0"/>
                  </a:cubicBezTo>
                  <a:cubicBezTo>
                    <a:pt x="698525" y="0"/>
                    <a:pt x="899996" y="201471"/>
                    <a:pt x="899996" y="449998"/>
                  </a:cubicBezTo>
                  <a:cubicBezTo>
                    <a:pt x="899996" y="698525"/>
                    <a:pt x="698525" y="899996"/>
                    <a:pt x="449998" y="899996"/>
                  </a:cubicBezTo>
                  <a:cubicBezTo>
                    <a:pt x="201471" y="899996"/>
                    <a:pt x="0" y="698525"/>
                    <a:pt x="0" y="449998"/>
                  </a:cubicBezTo>
                  <a:close/>
                </a:path>
              </a:pathLst>
            </a:custGeom>
            <a:solidFill>
              <a:srgbClr val="42BAC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28" tIns="147428" rIns="147428" bIns="147428" numCol="1" spcCol="1270" anchor="ctr" anchorCtr="0">
              <a:noAutofit/>
            </a:bodyPr>
            <a:lstStyle/>
            <a:p>
              <a:pPr algn="ctr" defTabSz="56672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75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553852" y="4346162"/>
              <a:ext cx="421517" cy="316138"/>
            </a:xfrm>
            <a:prstGeom prst="rect">
              <a:avLst/>
            </a:prstGeom>
          </p:spPr>
        </p:pic>
      </p:grpSp>
      <p:grpSp>
        <p:nvGrpSpPr>
          <p:cNvPr id="12" name="组合 17"/>
          <p:cNvGrpSpPr/>
          <p:nvPr/>
        </p:nvGrpSpPr>
        <p:grpSpPr>
          <a:xfrm>
            <a:off x="6584599" y="3705416"/>
            <a:ext cx="674996" cy="674997"/>
            <a:chOff x="8779464" y="4940552"/>
            <a:chExt cx="899995" cy="899996"/>
          </a:xfrm>
        </p:grpSpPr>
        <p:sp>
          <p:nvSpPr>
            <p:cNvPr id="19" name="任意多边形 18"/>
            <p:cNvSpPr/>
            <p:nvPr/>
          </p:nvSpPr>
          <p:spPr>
            <a:xfrm>
              <a:off x="8779464" y="4940552"/>
              <a:ext cx="899995" cy="899996"/>
            </a:xfrm>
            <a:custGeom>
              <a:avLst/>
              <a:gdLst>
                <a:gd name="connsiteX0" fmla="*/ 0 w 899995"/>
                <a:gd name="connsiteY0" fmla="*/ 449998 h 899996"/>
                <a:gd name="connsiteX1" fmla="*/ 449998 w 899995"/>
                <a:gd name="connsiteY1" fmla="*/ 0 h 899996"/>
                <a:gd name="connsiteX2" fmla="*/ 899996 w 899995"/>
                <a:gd name="connsiteY2" fmla="*/ 449998 h 899996"/>
                <a:gd name="connsiteX3" fmla="*/ 449998 w 899995"/>
                <a:gd name="connsiteY3" fmla="*/ 899996 h 899996"/>
                <a:gd name="connsiteX4" fmla="*/ 0 w 899995"/>
                <a:gd name="connsiteY4" fmla="*/ 449998 h 89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95" h="899996">
                  <a:moveTo>
                    <a:pt x="0" y="449998"/>
                  </a:moveTo>
                  <a:cubicBezTo>
                    <a:pt x="0" y="201471"/>
                    <a:pt x="201471" y="0"/>
                    <a:pt x="449998" y="0"/>
                  </a:cubicBezTo>
                  <a:cubicBezTo>
                    <a:pt x="698525" y="0"/>
                    <a:pt x="899996" y="201471"/>
                    <a:pt x="899996" y="449998"/>
                  </a:cubicBezTo>
                  <a:cubicBezTo>
                    <a:pt x="899996" y="698525"/>
                    <a:pt x="698525" y="899996"/>
                    <a:pt x="449998" y="899996"/>
                  </a:cubicBezTo>
                  <a:cubicBezTo>
                    <a:pt x="201471" y="899996"/>
                    <a:pt x="0" y="698525"/>
                    <a:pt x="0" y="449998"/>
                  </a:cubicBezTo>
                  <a:close/>
                </a:path>
              </a:pathLst>
            </a:custGeom>
            <a:solidFill>
              <a:srgbClr val="42BAC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718" tIns="181718" rIns="181718" bIns="181718" numCol="1" spcCol="1270" anchor="ctr" anchorCtr="0">
              <a:noAutofit/>
            </a:bodyPr>
            <a:lstStyle/>
            <a:p>
              <a:pPr algn="ctr" defTabSz="9667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75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9047347" y="5207893"/>
              <a:ext cx="367200" cy="368297"/>
            </a:xfrm>
            <a:prstGeom prst="rect">
              <a:avLst/>
            </a:prstGeom>
          </p:spPr>
        </p:pic>
      </p:grpSp>
      <p:grpSp>
        <p:nvGrpSpPr>
          <p:cNvPr id="15" name="组合 20"/>
          <p:cNvGrpSpPr/>
          <p:nvPr/>
        </p:nvGrpSpPr>
        <p:grpSpPr>
          <a:xfrm>
            <a:off x="7735960" y="1711196"/>
            <a:ext cx="674996" cy="674997"/>
            <a:chOff x="10314613" y="2281595"/>
            <a:chExt cx="899995" cy="899996"/>
          </a:xfrm>
        </p:grpSpPr>
        <p:sp>
          <p:nvSpPr>
            <p:cNvPr id="22" name="任意多边形 21"/>
            <p:cNvSpPr/>
            <p:nvPr/>
          </p:nvSpPr>
          <p:spPr>
            <a:xfrm>
              <a:off x="10314613" y="2281595"/>
              <a:ext cx="899995" cy="899996"/>
            </a:xfrm>
            <a:custGeom>
              <a:avLst/>
              <a:gdLst>
                <a:gd name="connsiteX0" fmla="*/ 0 w 899995"/>
                <a:gd name="connsiteY0" fmla="*/ 449998 h 899996"/>
                <a:gd name="connsiteX1" fmla="*/ 449998 w 899995"/>
                <a:gd name="connsiteY1" fmla="*/ 0 h 899996"/>
                <a:gd name="connsiteX2" fmla="*/ 899996 w 899995"/>
                <a:gd name="connsiteY2" fmla="*/ 449998 h 899996"/>
                <a:gd name="connsiteX3" fmla="*/ 449998 w 899995"/>
                <a:gd name="connsiteY3" fmla="*/ 899996 h 899996"/>
                <a:gd name="connsiteX4" fmla="*/ 0 w 899995"/>
                <a:gd name="connsiteY4" fmla="*/ 449998 h 89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95" h="899996">
                  <a:moveTo>
                    <a:pt x="0" y="449998"/>
                  </a:moveTo>
                  <a:cubicBezTo>
                    <a:pt x="0" y="201471"/>
                    <a:pt x="201471" y="0"/>
                    <a:pt x="449998" y="0"/>
                  </a:cubicBezTo>
                  <a:cubicBezTo>
                    <a:pt x="698525" y="0"/>
                    <a:pt x="899996" y="201471"/>
                    <a:pt x="899996" y="449998"/>
                  </a:cubicBezTo>
                  <a:cubicBezTo>
                    <a:pt x="899996" y="698525"/>
                    <a:pt x="698525" y="899996"/>
                    <a:pt x="449998" y="899996"/>
                  </a:cubicBezTo>
                  <a:cubicBezTo>
                    <a:pt x="201471" y="899996"/>
                    <a:pt x="0" y="698525"/>
                    <a:pt x="0" y="449998"/>
                  </a:cubicBezTo>
                  <a:close/>
                </a:path>
              </a:pathLst>
            </a:custGeom>
            <a:solidFill>
              <a:srgbClr val="42BAC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28" tIns="147428" rIns="147428" bIns="147428" numCol="1" spcCol="1270" anchor="ctr" anchorCtr="0">
              <a:noAutofit/>
            </a:bodyPr>
            <a:lstStyle/>
            <a:p>
              <a:pPr algn="ctr" defTabSz="56672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75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568702" y="2535685"/>
              <a:ext cx="391816" cy="391816"/>
            </a:xfrm>
            <a:prstGeom prst="rect">
              <a:avLst/>
            </a:prstGeom>
          </p:spPr>
        </p:pic>
      </p:grpSp>
      <p:grpSp>
        <p:nvGrpSpPr>
          <p:cNvPr id="18" name="组合 23"/>
          <p:cNvGrpSpPr/>
          <p:nvPr/>
        </p:nvGrpSpPr>
        <p:grpSpPr>
          <a:xfrm>
            <a:off x="5433237" y="1711196"/>
            <a:ext cx="674996" cy="674997"/>
            <a:chOff x="7244314" y="2281595"/>
            <a:chExt cx="899995" cy="899996"/>
          </a:xfrm>
        </p:grpSpPr>
        <p:sp>
          <p:nvSpPr>
            <p:cNvPr id="25" name="任意多边形 24"/>
            <p:cNvSpPr/>
            <p:nvPr/>
          </p:nvSpPr>
          <p:spPr>
            <a:xfrm>
              <a:off x="7244314" y="2281595"/>
              <a:ext cx="899995" cy="899996"/>
            </a:xfrm>
            <a:custGeom>
              <a:avLst/>
              <a:gdLst>
                <a:gd name="connsiteX0" fmla="*/ 0 w 899995"/>
                <a:gd name="connsiteY0" fmla="*/ 449998 h 899996"/>
                <a:gd name="connsiteX1" fmla="*/ 449998 w 899995"/>
                <a:gd name="connsiteY1" fmla="*/ 0 h 899996"/>
                <a:gd name="connsiteX2" fmla="*/ 899996 w 899995"/>
                <a:gd name="connsiteY2" fmla="*/ 449998 h 899996"/>
                <a:gd name="connsiteX3" fmla="*/ 449998 w 899995"/>
                <a:gd name="connsiteY3" fmla="*/ 899996 h 899996"/>
                <a:gd name="connsiteX4" fmla="*/ 0 w 899995"/>
                <a:gd name="connsiteY4" fmla="*/ 449998 h 89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95" h="899996">
                  <a:moveTo>
                    <a:pt x="0" y="449998"/>
                  </a:moveTo>
                  <a:cubicBezTo>
                    <a:pt x="0" y="201471"/>
                    <a:pt x="201471" y="0"/>
                    <a:pt x="449998" y="0"/>
                  </a:cubicBezTo>
                  <a:cubicBezTo>
                    <a:pt x="698525" y="0"/>
                    <a:pt x="899996" y="201471"/>
                    <a:pt x="899996" y="449998"/>
                  </a:cubicBezTo>
                  <a:cubicBezTo>
                    <a:pt x="899996" y="698525"/>
                    <a:pt x="698525" y="899996"/>
                    <a:pt x="449998" y="899996"/>
                  </a:cubicBezTo>
                  <a:cubicBezTo>
                    <a:pt x="201471" y="899996"/>
                    <a:pt x="0" y="698525"/>
                    <a:pt x="0" y="449998"/>
                  </a:cubicBezTo>
                  <a:close/>
                </a:path>
              </a:pathLst>
            </a:custGeom>
            <a:solidFill>
              <a:srgbClr val="42BAC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28" tIns="147428" rIns="147428" bIns="147428" numCol="1" spcCol="1270" anchor="ctr" anchorCtr="0">
              <a:noAutofit/>
            </a:bodyPr>
            <a:lstStyle/>
            <a:p>
              <a:pPr algn="ctr" defTabSz="56672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75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496866" y="2533422"/>
              <a:ext cx="394890" cy="396343"/>
            </a:xfrm>
            <a:prstGeom prst="rect">
              <a:avLst/>
            </a:prstGeom>
          </p:spPr>
        </p:pic>
      </p:grpSp>
      <p:cxnSp>
        <p:nvCxnSpPr>
          <p:cNvPr id="27" name="直接连接符 26"/>
          <p:cNvCxnSpPr/>
          <p:nvPr/>
        </p:nvCxnSpPr>
        <p:spPr>
          <a:xfrm>
            <a:off x="2855179" y="1530433"/>
            <a:ext cx="0" cy="2453840"/>
          </a:xfrm>
          <a:prstGeom prst="line">
            <a:avLst/>
          </a:prstGeom>
          <a:ln>
            <a:solidFill>
              <a:srgbClr val="42BA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7"/>
          <p:cNvGrpSpPr/>
          <p:nvPr/>
        </p:nvGrpSpPr>
        <p:grpSpPr>
          <a:xfrm>
            <a:off x="970819" y="1511395"/>
            <a:ext cx="1808861" cy="486320"/>
            <a:chOff x="1294421" y="2015194"/>
            <a:chExt cx="2411814" cy="648427"/>
          </a:xfrm>
        </p:grpSpPr>
        <p:sp>
          <p:nvSpPr>
            <p:cNvPr id="29" name="文本框 28"/>
            <p:cNvSpPr txBox="1"/>
            <p:nvPr/>
          </p:nvSpPr>
          <p:spPr>
            <a:xfrm>
              <a:off x="1294421" y="2015194"/>
              <a:ext cx="2317999" cy="31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01340" y="2287705"/>
              <a:ext cx="2404895" cy="37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邱文艺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30"/>
          <p:cNvGrpSpPr/>
          <p:nvPr/>
        </p:nvGrpSpPr>
        <p:grpSpPr>
          <a:xfrm>
            <a:off x="970819" y="2367367"/>
            <a:ext cx="1808861" cy="486320"/>
            <a:chOff x="1294421" y="3156490"/>
            <a:chExt cx="2411814" cy="648427"/>
          </a:xfrm>
        </p:grpSpPr>
        <p:sp>
          <p:nvSpPr>
            <p:cNvPr id="32" name="文本框 31"/>
            <p:cNvSpPr txBox="1"/>
            <p:nvPr/>
          </p:nvSpPr>
          <p:spPr>
            <a:xfrm>
              <a:off x="1294421" y="3156490"/>
              <a:ext cx="2317999" cy="31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301340" y="3429001"/>
              <a:ext cx="2404895" cy="37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阮耀锋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33"/>
          <p:cNvGrpSpPr/>
          <p:nvPr/>
        </p:nvGrpSpPr>
        <p:grpSpPr>
          <a:xfrm>
            <a:off x="970819" y="3210721"/>
            <a:ext cx="1808861" cy="486316"/>
            <a:chOff x="1294421" y="4280954"/>
            <a:chExt cx="2411814" cy="648420"/>
          </a:xfrm>
        </p:grpSpPr>
        <p:sp>
          <p:nvSpPr>
            <p:cNvPr id="35" name="文本框 34"/>
            <p:cNvSpPr txBox="1"/>
            <p:nvPr/>
          </p:nvSpPr>
          <p:spPr>
            <a:xfrm>
              <a:off x="1294421" y="4280954"/>
              <a:ext cx="2317999" cy="31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01340" y="4553458"/>
              <a:ext cx="2404895" cy="37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苏伟奇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6"/>
          <p:cNvGrpSpPr/>
          <p:nvPr/>
        </p:nvGrpSpPr>
        <p:grpSpPr>
          <a:xfrm>
            <a:off x="3205630" y="1511395"/>
            <a:ext cx="1808861" cy="486320"/>
            <a:chOff x="4274170" y="2015194"/>
            <a:chExt cx="2411814" cy="648427"/>
          </a:xfrm>
        </p:grpSpPr>
        <p:sp>
          <p:nvSpPr>
            <p:cNvPr id="38" name="文本框 37"/>
            <p:cNvSpPr txBox="1"/>
            <p:nvPr/>
          </p:nvSpPr>
          <p:spPr>
            <a:xfrm>
              <a:off x="4274170" y="2015194"/>
              <a:ext cx="2317999" cy="31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281089" y="2287705"/>
              <a:ext cx="2404895" cy="37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叶辉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9"/>
          <p:cNvGrpSpPr/>
          <p:nvPr/>
        </p:nvGrpSpPr>
        <p:grpSpPr>
          <a:xfrm>
            <a:off x="3205630" y="2367367"/>
            <a:ext cx="1808861" cy="486320"/>
            <a:chOff x="4274170" y="3156490"/>
            <a:chExt cx="2411814" cy="648427"/>
          </a:xfrm>
        </p:grpSpPr>
        <p:sp>
          <p:nvSpPr>
            <p:cNvPr id="41" name="文本框 40"/>
            <p:cNvSpPr txBox="1"/>
            <p:nvPr/>
          </p:nvSpPr>
          <p:spPr>
            <a:xfrm>
              <a:off x="4274170" y="3156490"/>
              <a:ext cx="2317999" cy="31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281089" y="3429001"/>
              <a:ext cx="2404895" cy="37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王灯辉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42"/>
          <p:cNvGrpSpPr/>
          <p:nvPr/>
        </p:nvGrpSpPr>
        <p:grpSpPr>
          <a:xfrm>
            <a:off x="3205630" y="3210712"/>
            <a:ext cx="1808861" cy="486320"/>
            <a:chOff x="4274170" y="4280954"/>
            <a:chExt cx="2411814" cy="648427"/>
          </a:xfrm>
        </p:grpSpPr>
        <p:sp>
          <p:nvSpPr>
            <p:cNvPr id="44" name="文本框 43"/>
            <p:cNvSpPr txBox="1"/>
            <p:nvPr/>
          </p:nvSpPr>
          <p:spPr>
            <a:xfrm>
              <a:off x="4274170" y="4280954"/>
              <a:ext cx="2317999" cy="31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44BA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</a:t>
              </a:r>
              <a:endParaRPr lang="zh-CN" altLang="en-US" sz="1013" b="1" dirty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81089" y="4553465"/>
              <a:ext cx="2404895" cy="37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陈智军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45"/>
          <p:cNvGrpSpPr/>
          <p:nvPr/>
        </p:nvGrpSpPr>
        <p:grpSpPr>
          <a:xfrm>
            <a:off x="6335046" y="2196744"/>
            <a:ext cx="1173491" cy="1033385"/>
            <a:chOff x="8446724" y="2928989"/>
            <a:chExt cx="1564655" cy="1377846"/>
          </a:xfrm>
        </p:grpSpPr>
        <p:sp>
          <p:nvSpPr>
            <p:cNvPr id="47" name="椭圆 46"/>
            <p:cNvSpPr/>
            <p:nvPr/>
          </p:nvSpPr>
          <p:spPr>
            <a:xfrm>
              <a:off x="8540538" y="2928989"/>
              <a:ext cx="1377846" cy="1377846"/>
            </a:xfrm>
            <a:prstGeom prst="ellipse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446724" y="3404006"/>
              <a:ext cx="1564655" cy="42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1650" b="1" dirty="0" smtClean="0">
                  <a:solidFill>
                    <a:srgbClr val="DBF3F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小组构成</a:t>
              </a:r>
              <a:endParaRPr lang="zh-CN" altLang="en-US" sz="1650" b="1" dirty="0">
                <a:solidFill>
                  <a:srgbClr val="DBF3F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5621755" y="1900195"/>
            <a:ext cx="295913" cy="2970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85674" y="1249214"/>
            <a:ext cx="272700" cy="2727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929197" y="1908271"/>
            <a:ext cx="294300" cy="2943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29308" y="3237855"/>
            <a:ext cx="280800" cy="2808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913114" y="3253489"/>
            <a:ext cx="316800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869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4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-0.53724 -0.08148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62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75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-0.6638 0.2150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90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750" fill="hold"/>
                                        <p:tgtEl>
                                          <p:spTgt spid="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79101 0.24884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57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750" fill="hold"/>
                                        <p:tgtEl>
                                          <p:spTgt spid="5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-0.29453 -0.33981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-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750" fill="hold"/>
                                        <p:tgtEl>
                                          <p:spTgt spid="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54544 -0.00764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9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原创设计师QQ598969553            _1"/>
          <p:cNvSpPr/>
          <p:nvPr/>
        </p:nvSpPr>
        <p:spPr>
          <a:xfrm>
            <a:off x="0" y="745"/>
            <a:ext cx="2790730" cy="5142013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/>
          </a:p>
        </p:txBody>
      </p:sp>
      <p:sp>
        <p:nvSpPr>
          <p:cNvPr id="28" name="原创设计师QQ598969553            _2"/>
          <p:cNvSpPr/>
          <p:nvPr/>
        </p:nvSpPr>
        <p:spPr>
          <a:xfrm>
            <a:off x="4341463" y="1180425"/>
            <a:ext cx="384495" cy="383428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原创设计师QQ598969553            _3"/>
          <p:cNvGrpSpPr/>
          <p:nvPr/>
        </p:nvGrpSpPr>
        <p:grpSpPr>
          <a:xfrm>
            <a:off x="5002253" y="1180424"/>
            <a:ext cx="2805024" cy="383428"/>
            <a:chOff x="6339097" y="1573726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rgbClr val="42BA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50" y="1614014"/>
              <a:ext cx="2653076" cy="430917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项目背景需求</a:t>
              </a:r>
              <a:endParaRPr lang="zh-CN" altLang="zh-CN" sz="14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原创设计师QQ598969553            _4"/>
          <p:cNvSpPr/>
          <p:nvPr/>
        </p:nvSpPr>
        <p:spPr>
          <a:xfrm>
            <a:off x="4341463" y="1807437"/>
            <a:ext cx="384495" cy="383428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原创设计师QQ598969553            _5"/>
          <p:cNvGrpSpPr/>
          <p:nvPr/>
        </p:nvGrpSpPr>
        <p:grpSpPr>
          <a:xfrm>
            <a:off x="4984351" y="1807437"/>
            <a:ext cx="2805024" cy="383428"/>
            <a:chOff x="6315199" y="2410178"/>
            <a:chExt cx="3744416" cy="511504"/>
          </a:xfrm>
          <a:solidFill>
            <a:srgbClr val="42BAC8"/>
          </a:solidFill>
        </p:grpSpPr>
        <p:sp>
          <p:nvSpPr>
            <p:cNvPr id="34" name="圆角矩形 33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47248" y="2450466"/>
              <a:ext cx="2653076" cy="430917"/>
            </a:xfrm>
            <a:prstGeom prst="rect">
              <a:avLst/>
            </a:prstGeom>
            <a:grpFill/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项目分工</a:t>
              </a:r>
              <a:endParaRPr lang="zh-CN" altLang="zh-CN" sz="14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原创设计师QQ598969553            _6"/>
          <p:cNvSpPr/>
          <p:nvPr/>
        </p:nvSpPr>
        <p:spPr>
          <a:xfrm>
            <a:off x="4341463" y="2471481"/>
            <a:ext cx="384495" cy="383428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原创设计师QQ598969553            _7"/>
          <p:cNvGrpSpPr/>
          <p:nvPr/>
        </p:nvGrpSpPr>
        <p:grpSpPr>
          <a:xfrm>
            <a:off x="5002253" y="2471479"/>
            <a:ext cx="2805024" cy="383428"/>
            <a:chOff x="6339097" y="3296031"/>
            <a:chExt cx="3744416" cy="511504"/>
          </a:xfrm>
          <a:solidFill>
            <a:srgbClr val="42BAC8"/>
          </a:solidFill>
        </p:grpSpPr>
        <p:sp>
          <p:nvSpPr>
            <p:cNvPr id="38" name="圆角矩形 37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723350" y="3336319"/>
              <a:ext cx="2736305" cy="430917"/>
            </a:xfrm>
            <a:prstGeom prst="rect">
              <a:avLst/>
            </a:prstGeom>
            <a:grpFill/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项目说明</a:t>
              </a:r>
              <a:endParaRPr lang="zh-CN" altLang="zh-CN" sz="14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原创设计师QQ598969553            _8"/>
          <p:cNvSpPr/>
          <p:nvPr/>
        </p:nvSpPr>
        <p:spPr>
          <a:xfrm>
            <a:off x="4341463" y="3134790"/>
            <a:ext cx="384495" cy="383428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原创设计师QQ598969553            _9"/>
          <p:cNvGrpSpPr/>
          <p:nvPr/>
        </p:nvGrpSpPr>
        <p:grpSpPr>
          <a:xfrm>
            <a:off x="5002253" y="3134787"/>
            <a:ext cx="2805024" cy="383428"/>
            <a:chOff x="6339097" y="4180903"/>
            <a:chExt cx="3744416" cy="511504"/>
          </a:xfrm>
          <a:solidFill>
            <a:srgbClr val="42BAC8"/>
          </a:solidFill>
        </p:grpSpPr>
        <p:sp>
          <p:nvSpPr>
            <p:cNvPr id="42" name="圆角矩形 41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23350" y="4221882"/>
              <a:ext cx="2736305" cy="430917"/>
            </a:xfrm>
            <a:prstGeom prst="rect">
              <a:avLst/>
            </a:prstGeom>
            <a:grpFill/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项目重难点说明</a:t>
              </a:r>
              <a:endParaRPr lang="zh-CN" altLang="zh-CN" sz="14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原创设计师QQ598969553            _10"/>
          <p:cNvSpPr/>
          <p:nvPr/>
        </p:nvSpPr>
        <p:spPr>
          <a:xfrm>
            <a:off x="4341560" y="3791882"/>
            <a:ext cx="384495" cy="383428"/>
          </a:xfrm>
          <a:prstGeom prst="roundRect">
            <a:avLst/>
          </a:prstGeom>
          <a:solidFill>
            <a:srgbClr val="42BA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原创设计师QQ598969553            _11"/>
          <p:cNvGrpSpPr/>
          <p:nvPr/>
        </p:nvGrpSpPr>
        <p:grpSpPr>
          <a:xfrm>
            <a:off x="5002253" y="3791882"/>
            <a:ext cx="2805024" cy="383428"/>
            <a:chOff x="6339097" y="5057483"/>
            <a:chExt cx="3744416" cy="511504"/>
          </a:xfrm>
          <a:solidFill>
            <a:srgbClr val="42BAC8"/>
          </a:solidFill>
        </p:grpSpPr>
        <p:sp>
          <p:nvSpPr>
            <p:cNvPr id="46" name="圆角矩形 45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23478" y="5085978"/>
              <a:ext cx="2736174" cy="430917"/>
            </a:xfrm>
            <a:prstGeom prst="rect">
              <a:avLst/>
            </a:prstGeom>
            <a:grpFill/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项目总结</a:t>
              </a:r>
              <a:endParaRPr lang="zh-CN" altLang="zh-CN" sz="1499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原创设计师QQ598969553            _12"/>
          <p:cNvSpPr txBox="1"/>
          <p:nvPr/>
        </p:nvSpPr>
        <p:spPr>
          <a:xfrm>
            <a:off x="253769" y="1664553"/>
            <a:ext cx="2103768" cy="1015134"/>
          </a:xfrm>
          <a:prstGeom prst="rect">
            <a:avLst/>
          </a:prstGeom>
          <a:noFill/>
        </p:spPr>
        <p:txBody>
          <a:bodyPr wrap="square" lIns="91362" tIns="45680" rIns="91362" bIns="45680">
            <a:spAutoFit/>
          </a:bodyPr>
          <a:lstStyle/>
          <a:p>
            <a:pPr algn="r">
              <a:defRPr/>
            </a:pPr>
            <a:r>
              <a:rPr lang="zh-CN" altLang="en-US" sz="3598" b="1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8" b="1" spc="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 spc="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原创设计师QQ598969553            _13"/>
          <p:cNvSpPr/>
          <p:nvPr/>
        </p:nvSpPr>
        <p:spPr>
          <a:xfrm rot="16200000">
            <a:off x="3458737" y="1129599"/>
            <a:ext cx="431823" cy="509274"/>
          </a:xfrm>
          <a:prstGeom prst="downArrow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53" rIns="68505" bIns="34253" rtlCol="0" anchor="ctr"/>
          <a:lstStyle/>
          <a:p>
            <a:pPr algn="ctr"/>
            <a:endParaRPr lang="zh-CN" altLang="en-US" sz="1349"/>
          </a:p>
        </p:txBody>
      </p:sp>
    </p:spTree>
    <p:extLst>
      <p:ext uri="{BB962C8B-B14F-4D97-AF65-F5344CB8AC3E}">
        <p14:creationId xmlns="" xmlns:p14="http://schemas.microsoft.com/office/powerpoint/2010/main" val="165584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8" grpId="1" animBg="1"/>
      <p:bldP spid="28" grpId="2" animBg="1"/>
      <p:bldP spid="32" grpId="0" animBg="1"/>
      <p:bldP spid="32" grpId="1" animBg="1"/>
      <p:bldP spid="36" grpId="0" animBg="1"/>
      <p:bldP spid="36" grpId="1" animBg="1"/>
      <p:bldP spid="40" grpId="0" animBg="1"/>
      <p:bldP spid="40" grpId="1" animBg="1"/>
      <p:bldP spid="44" grpId="0" animBg="1"/>
      <p:bldP spid="44" grpId="1" animBg="1"/>
      <p:bldP spid="48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4665" y="1228727"/>
            <a:ext cx="3114675" cy="3114675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文本框 4"/>
          <p:cNvSpPr txBox="1"/>
          <p:nvPr/>
        </p:nvSpPr>
        <p:spPr>
          <a:xfrm>
            <a:off x="3014665" y="1135613"/>
            <a:ext cx="3114675" cy="332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9" dirty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20999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46063"/>
            <a:ext cx="9144000" cy="108000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文本框 6"/>
          <p:cNvSpPr txBox="1"/>
          <p:nvPr/>
        </p:nvSpPr>
        <p:spPr>
          <a:xfrm>
            <a:off x="1926456" y="2502140"/>
            <a:ext cx="52910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818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项目背景需求</a:t>
            </a:r>
            <a:endParaRPr lang="zh-CN" altLang="en-US" sz="3600" b="1" dirty="0">
              <a:solidFill>
                <a:srgbClr val="0818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230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环境需求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737651" y="2645969"/>
            <a:ext cx="1485503" cy="81000"/>
          </a:xfrm>
          <a:custGeom>
            <a:avLst/>
            <a:gdLst>
              <a:gd name="connsiteX0" fmla="*/ 0 w 1819275"/>
              <a:gd name="connsiteY0" fmla="*/ 0 h 108000"/>
              <a:gd name="connsiteX1" fmla="*/ 1819275 w 1819275"/>
              <a:gd name="connsiteY1" fmla="*/ 0 h 108000"/>
              <a:gd name="connsiteX2" fmla="*/ 1819275 w 1819275"/>
              <a:gd name="connsiteY2" fmla="*/ 36000 h 108000"/>
              <a:gd name="connsiteX3" fmla="*/ 1818638 w 1819275"/>
              <a:gd name="connsiteY3" fmla="*/ 36000 h 108000"/>
              <a:gd name="connsiteX4" fmla="*/ 909638 w 1819275"/>
              <a:gd name="connsiteY4" fmla="*/ 108000 h 108000"/>
              <a:gd name="connsiteX5" fmla="*/ 638 w 1819275"/>
              <a:gd name="connsiteY5" fmla="*/ 36000 h 108000"/>
              <a:gd name="connsiteX6" fmla="*/ 0 w 1819275"/>
              <a:gd name="connsiteY6" fmla="*/ 3600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275" h="108000">
                <a:moveTo>
                  <a:pt x="0" y="0"/>
                </a:moveTo>
                <a:lnTo>
                  <a:pt x="1819275" y="0"/>
                </a:lnTo>
                <a:lnTo>
                  <a:pt x="1819275" y="36000"/>
                </a:lnTo>
                <a:lnTo>
                  <a:pt x="1818638" y="36000"/>
                </a:lnTo>
                <a:lnTo>
                  <a:pt x="909638" y="108000"/>
                </a:lnTo>
                <a:lnTo>
                  <a:pt x="638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4737647" y="2811259"/>
            <a:ext cx="1485504" cy="299295"/>
            <a:chOff x="6316863" y="3748347"/>
            <a:chExt cx="1980672" cy="399060"/>
          </a:xfrm>
        </p:grpSpPr>
        <p:sp>
          <p:nvSpPr>
            <p:cNvPr id="9" name="矩形 8"/>
            <p:cNvSpPr/>
            <p:nvPr/>
          </p:nvSpPr>
          <p:spPr>
            <a:xfrm>
              <a:off x="6316864" y="3748347"/>
              <a:ext cx="1980671" cy="399060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16863" y="3764910"/>
              <a:ext cx="1980671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编辑软件</a:t>
              </a:r>
              <a:endParaRPr lang="zh-CN" altLang="en-US" sz="1013" b="1" dirty="0">
                <a:solidFill>
                  <a:srgbClr val="E5F5F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737651" y="3179883"/>
            <a:ext cx="1485503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37652" y="957875"/>
            <a:ext cx="1485503" cy="1618175"/>
            <a:chOff x="6316864" y="1277164"/>
            <a:chExt cx="1980671" cy="2157566"/>
          </a:xfrm>
        </p:grpSpPr>
        <p:sp>
          <p:nvSpPr>
            <p:cNvPr id="13" name="矩形 12"/>
            <p:cNvSpPr/>
            <p:nvPr/>
          </p:nvSpPr>
          <p:spPr>
            <a:xfrm>
              <a:off x="6316864" y="1277164"/>
              <a:ext cx="1980671" cy="2157566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>
              <a:biLevel thresh="50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1802" y="1863901"/>
              <a:ext cx="970794" cy="984092"/>
            </a:xfrm>
            <a:prstGeom prst="rect">
              <a:avLst/>
            </a:prstGeom>
          </p:spPr>
        </p:pic>
      </p:grpSp>
      <p:sp>
        <p:nvSpPr>
          <p:cNvPr id="15" name="任意多边形 14"/>
          <p:cNvSpPr/>
          <p:nvPr/>
        </p:nvSpPr>
        <p:spPr>
          <a:xfrm>
            <a:off x="1104055" y="2645969"/>
            <a:ext cx="1485503" cy="81000"/>
          </a:xfrm>
          <a:custGeom>
            <a:avLst/>
            <a:gdLst>
              <a:gd name="connsiteX0" fmla="*/ 0 w 1819275"/>
              <a:gd name="connsiteY0" fmla="*/ 0 h 108000"/>
              <a:gd name="connsiteX1" fmla="*/ 1819275 w 1819275"/>
              <a:gd name="connsiteY1" fmla="*/ 0 h 108000"/>
              <a:gd name="connsiteX2" fmla="*/ 1819275 w 1819275"/>
              <a:gd name="connsiteY2" fmla="*/ 36000 h 108000"/>
              <a:gd name="connsiteX3" fmla="*/ 1818638 w 1819275"/>
              <a:gd name="connsiteY3" fmla="*/ 36000 h 108000"/>
              <a:gd name="connsiteX4" fmla="*/ 909638 w 1819275"/>
              <a:gd name="connsiteY4" fmla="*/ 108000 h 108000"/>
              <a:gd name="connsiteX5" fmla="*/ 638 w 1819275"/>
              <a:gd name="connsiteY5" fmla="*/ 36000 h 108000"/>
              <a:gd name="connsiteX6" fmla="*/ 0 w 1819275"/>
              <a:gd name="connsiteY6" fmla="*/ 3600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275" h="108000">
                <a:moveTo>
                  <a:pt x="0" y="0"/>
                </a:moveTo>
                <a:lnTo>
                  <a:pt x="1819275" y="0"/>
                </a:lnTo>
                <a:lnTo>
                  <a:pt x="1819275" y="36000"/>
                </a:lnTo>
                <a:lnTo>
                  <a:pt x="1818638" y="36000"/>
                </a:lnTo>
                <a:lnTo>
                  <a:pt x="909638" y="108000"/>
                </a:lnTo>
                <a:lnTo>
                  <a:pt x="638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6" name="组合 15"/>
          <p:cNvGrpSpPr/>
          <p:nvPr/>
        </p:nvGrpSpPr>
        <p:grpSpPr>
          <a:xfrm>
            <a:off x="1104052" y="2811259"/>
            <a:ext cx="1485504" cy="299295"/>
            <a:chOff x="1472069" y="3748347"/>
            <a:chExt cx="1980672" cy="399060"/>
          </a:xfrm>
        </p:grpSpPr>
        <p:sp>
          <p:nvSpPr>
            <p:cNvPr id="17" name="矩形 16"/>
            <p:cNvSpPr/>
            <p:nvPr/>
          </p:nvSpPr>
          <p:spPr>
            <a:xfrm>
              <a:off x="1472070" y="3748347"/>
              <a:ext cx="1980671" cy="399060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72069" y="3764910"/>
              <a:ext cx="1980671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endParaRPr lang="zh-CN" altLang="en-US" sz="1013" b="1" dirty="0">
                <a:solidFill>
                  <a:srgbClr val="E5F5F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104055" y="3179883"/>
            <a:ext cx="1524845" cy="49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Windows7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04056" y="957875"/>
            <a:ext cx="1485503" cy="1618175"/>
            <a:chOff x="1472070" y="1277164"/>
            <a:chExt cx="1980671" cy="2157566"/>
          </a:xfrm>
        </p:grpSpPr>
        <p:sp>
          <p:nvSpPr>
            <p:cNvPr id="21" name="矩形 20"/>
            <p:cNvSpPr/>
            <p:nvPr/>
          </p:nvSpPr>
          <p:spPr>
            <a:xfrm>
              <a:off x="1472070" y="1277164"/>
              <a:ext cx="1980671" cy="2157566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screen">
              <a:biLevel thresh="50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6258" y="1864563"/>
              <a:ext cx="852295" cy="982769"/>
            </a:xfrm>
            <a:prstGeom prst="rect">
              <a:avLst/>
            </a:prstGeom>
          </p:spPr>
        </p:pic>
      </p:grpSp>
      <p:sp>
        <p:nvSpPr>
          <p:cNvPr id="23" name="任意多边形 22"/>
          <p:cNvSpPr/>
          <p:nvPr/>
        </p:nvSpPr>
        <p:spPr>
          <a:xfrm>
            <a:off x="6554448" y="2645969"/>
            <a:ext cx="1485503" cy="81000"/>
          </a:xfrm>
          <a:custGeom>
            <a:avLst/>
            <a:gdLst>
              <a:gd name="connsiteX0" fmla="*/ 0 w 1819275"/>
              <a:gd name="connsiteY0" fmla="*/ 0 h 108000"/>
              <a:gd name="connsiteX1" fmla="*/ 1819275 w 1819275"/>
              <a:gd name="connsiteY1" fmla="*/ 0 h 108000"/>
              <a:gd name="connsiteX2" fmla="*/ 1819275 w 1819275"/>
              <a:gd name="connsiteY2" fmla="*/ 36000 h 108000"/>
              <a:gd name="connsiteX3" fmla="*/ 1818638 w 1819275"/>
              <a:gd name="connsiteY3" fmla="*/ 36000 h 108000"/>
              <a:gd name="connsiteX4" fmla="*/ 909638 w 1819275"/>
              <a:gd name="connsiteY4" fmla="*/ 108000 h 108000"/>
              <a:gd name="connsiteX5" fmla="*/ 638 w 1819275"/>
              <a:gd name="connsiteY5" fmla="*/ 36000 h 108000"/>
              <a:gd name="connsiteX6" fmla="*/ 0 w 1819275"/>
              <a:gd name="connsiteY6" fmla="*/ 3600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275" h="108000">
                <a:moveTo>
                  <a:pt x="0" y="0"/>
                </a:moveTo>
                <a:lnTo>
                  <a:pt x="1819275" y="0"/>
                </a:lnTo>
                <a:lnTo>
                  <a:pt x="1819275" y="36000"/>
                </a:lnTo>
                <a:lnTo>
                  <a:pt x="1818638" y="36000"/>
                </a:lnTo>
                <a:lnTo>
                  <a:pt x="909638" y="108000"/>
                </a:lnTo>
                <a:lnTo>
                  <a:pt x="638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4" name="组合 23"/>
          <p:cNvGrpSpPr/>
          <p:nvPr/>
        </p:nvGrpSpPr>
        <p:grpSpPr>
          <a:xfrm>
            <a:off x="6554444" y="2811259"/>
            <a:ext cx="1485504" cy="299295"/>
            <a:chOff x="8739259" y="3748347"/>
            <a:chExt cx="1980672" cy="399060"/>
          </a:xfrm>
        </p:grpSpPr>
        <p:sp>
          <p:nvSpPr>
            <p:cNvPr id="25" name="矩形 24"/>
            <p:cNvSpPr/>
            <p:nvPr/>
          </p:nvSpPr>
          <p:spPr>
            <a:xfrm>
              <a:off x="8739260" y="3748347"/>
              <a:ext cx="1980671" cy="399060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739259" y="3764910"/>
              <a:ext cx="1980671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辅助软件</a:t>
              </a:r>
              <a:endParaRPr lang="zh-CN" altLang="en-US" sz="1013" b="1" dirty="0">
                <a:solidFill>
                  <a:srgbClr val="E5F5F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554448" y="3179883"/>
            <a:ext cx="148550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</a:t>
            </a:r>
          </a:p>
          <a:p>
            <a:pPr algn="just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</a:p>
          <a:p>
            <a:pPr algn="just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数据库可视化软件：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Premium</a:t>
            </a:r>
          </a:p>
          <a:p>
            <a:pPr algn="just"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554449" y="957875"/>
            <a:ext cx="1485503" cy="1618175"/>
            <a:chOff x="8739260" y="1277164"/>
            <a:chExt cx="1980671" cy="2157566"/>
          </a:xfrm>
        </p:grpSpPr>
        <p:sp>
          <p:nvSpPr>
            <p:cNvPr id="29" name="矩形 28"/>
            <p:cNvSpPr/>
            <p:nvPr/>
          </p:nvSpPr>
          <p:spPr>
            <a:xfrm>
              <a:off x="8739260" y="1277164"/>
              <a:ext cx="1980671" cy="2157566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screen">
              <a:biLevel thresh="50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1705" y="1864290"/>
              <a:ext cx="975781" cy="983315"/>
            </a:xfrm>
            <a:prstGeom prst="rect">
              <a:avLst/>
            </a:prstGeom>
          </p:spPr>
        </p:pic>
      </p:grpSp>
      <p:sp>
        <p:nvSpPr>
          <p:cNvPr id="31" name="任意多边形 30"/>
          <p:cNvSpPr/>
          <p:nvPr/>
        </p:nvSpPr>
        <p:spPr>
          <a:xfrm>
            <a:off x="2920853" y="2645969"/>
            <a:ext cx="1485503" cy="81000"/>
          </a:xfrm>
          <a:custGeom>
            <a:avLst/>
            <a:gdLst>
              <a:gd name="connsiteX0" fmla="*/ 0 w 1819275"/>
              <a:gd name="connsiteY0" fmla="*/ 0 h 108000"/>
              <a:gd name="connsiteX1" fmla="*/ 1819275 w 1819275"/>
              <a:gd name="connsiteY1" fmla="*/ 0 h 108000"/>
              <a:gd name="connsiteX2" fmla="*/ 1819275 w 1819275"/>
              <a:gd name="connsiteY2" fmla="*/ 36000 h 108000"/>
              <a:gd name="connsiteX3" fmla="*/ 1818638 w 1819275"/>
              <a:gd name="connsiteY3" fmla="*/ 36000 h 108000"/>
              <a:gd name="connsiteX4" fmla="*/ 909638 w 1819275"/>
              <a:gd name="connsiteY4" fmla="*/ 108000 h 108000"/>
              <a:gd name="connsiteX5" fmla="*/ 638 w 1819275"/>
              <a:gd name="connsiteY5" fmla="*/ 36000 h 108000"/>
              <a:gd name="connsiteX6" fmla="*/ 0 w 1819275"/>
              <a:gd name="connsiteY6" fmla="*/ 3600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275" h="108000">
                <a:moveTo>
                  <a:pt x="0" y="0"/>
                </a:moveTo>
                <a:lnTo>
                  <a:pt x="1819275" y="0"/>
                </a:lnTo>
                <a:lnTo>
                  <a:pt x="1819275" y="36000"/>
                </a:lnTo>
                <a:lnTo>
                  <a:pt x="1818638" y="36000"/>
                </a:lnTo>
                <a:lnTo>
                  <a:pt x="909638" y="108000"/>
                </a:lnTo>
                <a:lnTo>
                  <a:pt x="638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2" name="组合 31"/>
          <p:cNvGrpSpPr/>
          <p:nvPr/>
        </p:nvGrpSpPr>
        <p:grpSpPr>
          <a:xfrm>
            <a:off x="2920850" y="2811259"/>
            <a:ext cx="1485504" cy="299295"/>
            <a:chOff x="3894466" y="3748347"/>
            <a:chExt cx="1980672" cy="399060"/>
          </a:xfrm>
        </p:grpSpPr>
        <p:sp>
          <p:nvSpPr>
            <p:cNvPr id="33" name="矩形 32"/>
            <p:cNvSpPr/>
            <p:nvPr/>
          </p:nvSpPr>
          <p:spPr>
            <a:xfrm>
              <a:off x="3894467" y="3748347"/>
              <a:ext cx="1980671" cy="399060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894466" y="3764910"/>
              <a:ext cx="1980671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750"/>
                </a:spcBef>
              </a:pPr>
              <a:r>
                <a:rPr lang="zh-CN" altLang="en-US" sz="1013" b="1" dirty="0" smtClean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zh-CN" altLang="en-US" sz="1013" b="1" dirty="0">
                <a:solidFill>
                  <a:srgbClr val="E5F5F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920853" y="3179883"/>
            <a:ext cx="1485503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920854" y="957875"/>
            <a:ext cx="1485503" cy="1618175"/>
            <a:chOff x="3894467" y="1277164"/>
            <a:chExt cx="1980671" cy="2157566"/>
          </a:xfrm>
        </p:grpSpPr>
        <p:sp>
          <p:nvSpPr>
            <p:cNvPr id="37" name="矩形 36"/>
            <p:cNvSpPr/>
            <p:nvPr/>
          </p:nvSpPr>
          <p:spPr>
            <a:xfrm>
              <a:off x="3894467" y="1277164"/>
              <a:ext cx="1980671" cy="2157566"/>
            </a:xfrm>
            <a:prstGeom prst="rect">
              <a:avLst/>
            </a:prstGeom>
            <a:solidFill>
              <a:srgbClr val="42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 cstate="screen">
              <a:biLevel thresh="50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7739" y="1864177"/>
              <a:ext cx="894126" cy="983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811294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1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4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  <p:bldP spid="15" grpId="0" animBg="1"/>
      <p:bldP spid="19" grpId="0"/>
      <p:bldP spid="23" grpId="0" animBg="1"/>
      <p:bldP spid="27" grpId="0"/>
      <p:bldP spid="31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项目背景需求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901306" y="1516181"/>
            <a:ext cx="1824719" cy="1824719"/>
          </a:xfrm>
          <a:prstGeom prst="blockArc">
            <a:avLst>
              <a:gd name="adj1" fmla="val 10800000"/>
              <a:gd name="adj2" fmla="val 21573658"/>
              <a:gd name="adj3" fmla="val 62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flipV="1">
            <a:off x="2612744" y="1503118"/>
            <a:ext cx="1824719" cy="1824719"/>
          </a:xfrm>
          <a:prstGeom prst="blockArc">
            <a:avLst>
              <a:gd name="adj1" fmla="val 10800000"/>
              <a:gd name="adj2" fmla="val 21573658"/>
              <a:gd name="adj3" fmla="val 62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4560" t="16273" r="56314" b="16504"/>
          <a:stretch/>
        </p:blipFill>
        <p:spPr>
          <a:xfrm>
            <a:off x="1634352" y="2012004"/>
            <a:ext cx="358624" cy="8277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51309" t="16273" r="14050" b="16504"/>
          <a:stretch/>
        </p:blipFill>
        <p:spPr>
          <a:xfrm>
            <a:off x="3311837" y="2012004"/>
            <a:ext cx="426533" cy="82771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52526" y="1503001"/>
            <a:ext cx="3498507" cy="232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750"/>
              </a:spcBef>
            </a:pPr>
            <a:r>
              <a:rPr lang="zh-CN" altLang="en-US" sz="1013" b="1" dirty="0" smtClean="0">
                <a:solidFill>
                  <a:srgbClr val="44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项目需求分析</a:t>
            </a:r>
            <a:endParaRPr lang="zh-CN" altLang="en-US" sz="1013" b="1" dirty="0">
              <a:solidFill>
                <a:srgbClr val="44BA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2525" y="1753373"/>
            <a:ext cx="3498508" cy="225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200000"/>
              </a:lnSpc>
            </a:pPr>
            <a:r>
              <a:rPr lang="en-US" altLang="zh-CN" sz="1200" dirty="0" smtClean="0"/>
              <a:t> </a:t>
            </a:r>
            <a:r>
              <a:rPr lang="zh-CN" altLang="zh-CN" sz="1200" dirty="0" smtClean="0"/>
              <a:t>企业内部为了方便员工之间便捷的交流，需要开发一款适合企业内部员工进行即时通信的软件，这样的软件既满足了企业内部员工之间便捷的交流，同时，也防止企业内部信息的外流，开发这样一块面向企业内部的即时通信软件，对于企业来说获益良多。</a:t>
            </a:r>
            <a:endParaRPr lang="zh-CN" altLang="zh-CN" sz="1200" dirty="0"/>
          </a:p>
        </p:txBody>
      </p:sp>
    </p:spTree>
    <p:extLst>
      <p:ext uri="{BB962C8B-B14F-4D97-AF65-F5344CB8AC3E}">
        <p14:creationId xmlns="" xmlns:p14="http://schemas.microsoft.com/office/powerpoint/2010/main" val="3397458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4665" y="1228727"/>
            <a:ext cx="3114675" cy="3114675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文本框 4"/>
          <p:cNvSpPr txBox="1"/>
          <p:nvPr/>
        </p:nvSpPr>
        <p:spPr>
          <a:xfrm>
            <a:off x="3014665" y="1135613"/>
            <a:ext cx="3114675" cy="332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9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20999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46063"/>
            <a:ext cx="9144000" cy="1080000"/>
          </a:xfrm>
          <a:prstGeom prst="rect">
            <a:avLst/>
          </a:prstGeom>
          <a:solidFill>
            <a:srgbClr val="42BAC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文本框 6"/>
          <p:cNvSpPr txBox="1"/>
          <p:nvPr/>
        </p:nvSpPr>
        <p:spPr>
          <a:xfrm>
            <a:off x="1926456" y="2502140"/>
            <a:ext cx="52910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818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项目分工</a:t>
            </a:r>
            <a:endParaRPr lang="zh-CN" altLang="en-US" sz="3600" b="1" dirty="0">
              <a:solidFill>
                <a:srgbClr val="0818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3772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成员分工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3465351" y="1584911"/>
            <a:ext cx="1287211" cy="1974555"/>
            <a:chOff x="4620464" y="2113215"/>
            <a:chExt cx="1716281" cy="2632740"/>
          </a:xfrm>
        </p:grpSpPr>
        <p:sp>
          <p:nvSpPr>
            <p:cNvPr id="8" name="梯形 7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42BA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" name="梯形 8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42BA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0" name="梯形 9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42BA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4392701" y="1584038"/>
            <a:ext cx="1287208" cy="1974546"/>
            <a:chOff x="5856933" y="2112051"/>
            <a:chExt cx="1716277" cy="2632728"/>
          </a:xfrm>
        </p:grpSpPr>
        <p:sp>
          <p:nvSpPr>
            <p:cNvPr id="12" name="梯形 11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42BA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" name="梯形 12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42BA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4" name="梯形 13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42BA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551782" y="2569562"/>
            <a:ext cx="2749887" cy="1"/>
          </a:xfrm>
          <a:prstGeom prst="line">
            <a:avLst/>
          </a:pr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551784" y="1266811"/>
            <a:ext cx="3224407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7" name="任意多边形 16"/>
          <p:cNvSpPr/>
          <p:nvPr/>
        </p:nvSpPr>
        <p:spPr>
          <a:xfrm flipV="1">
            <a:off x="548882" y="3548247"/>
            <a:ext cx="3224407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5843589" y="2569562"/>
            <a:ext cx="2748634" cy="2191"/>
          </a:xfrm>
          <a:prstGeom prst="line">
            <a:avLst/>
          </a:pr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 flipH="1">
            <a:off x="5369074" y="1266811"/>
            <a:ext cx="3223148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任意多边形 19"/>
          <p:cNvSpPr/>
          <p:nvPr/>
        </p:nvSpPr>
        <p:spPr>
          <a:xfrm flipH="1" flipV="1">
            <a:off x="5371975" y="3548247"/>
            <a:ext cx="3223148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1440" y="3626581"/>
            <a:ext cx="191870" cy="1918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873" y="1043605"/>
            <a:ext cx="175004" cy="17500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7692" y="3655925"/>
            <a:ext cx="152337" cy="15233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6247" y="2369078"/>
            <a:ext cx="155226" cy="13894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7363" y="990649"/>
            <a:ext cx="212996" cy="2129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4688" y="2354488"/>
            <a:ext cx="165374" cy="165374"/>
          </a:xfrm>
          <a:prstGeom prst="rect">
            <a:avLst/>
          </a:prstGeom>
        </p:spPr>
      </p:pic>
      <p:grpSp>
        <p:nvGrpSpPr>
          <p:cNvPr id="7" name="组合 26"/>
          <p:cNvGrpSpPr/>
          <p:nvPr/>
        </p:nvGrpSpPr>
        <p:grpSpPr>
          <a:xfrm>
            <a:off x="581127" y="993412"/>
            <a:ext cx="2550773" cy="826420"/>
            <a:chOff x="774833" y="1324547"/>
            <a:chExt cx="3401031" cy="1101895"/>
          </a:xfrm>
        </p:grpSpPr>
        <p:sp>
          <p:nvSpPr>
            <p:cNvPr id="28" name="文本框 27"/>
            <p:cNvSpPr txBox="1"/>
            <p:nvPr/>
          </p:nvSpPr>
          <p:spPr>
            <a:xfrm>
              <a:off x="774833" y="1324547"/>
              <a:ext cx="3063474" cy="317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750"/>
                </a:spcBef>
              </a:pPr>
              <a:r>
                <a:rPr lang="en-US" altLang="zh-CN" sz="1050" dirty="0" err="1" smtClean="0"/>
                <a:t>WangDH</a:t>
              </a:r>
              <a:r>
                <a:rPr lang="en-US" altLang="zh-CN" sz="1050" dirty="0" smtClean="0"/>
                <a:t> / </a:t>
              </a:r>
              <a:r>
                <a:rPr lang="zh-CN" altLang="en-US" sz="1050" dirty="0" smtClean="0"/>
                <a:t>等（王灯辉）</a:t>
              </a:r>
              <a:endParaRPr lang="zh-CN" altLang="en-US" sz="101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2802" y="1743177"/>
              <a:ext cx="3363062" cy="68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50" dirty="0" smtClean="0"/>
                <a:t>登录界面</a:t>
              </a:r>
              <a:endParaRPr lang="en-US" altLang="zh-CN" sz="1050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050" dirty="0" smtClean="0"/>
                <a:t>用户注册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29"/>
          <p:cNvGrpSpPr/>
          <p:nvPr/>
        </p:nvGrpSpPr>
        <p:grpSpPr>
          <a:xfrm>
            <a:off x="581128" y="2300970"/>
            <a:ext cx="2550779" cy="1248820"/>
            <a:chOff x="774833" y="3067962"/>
            <a:chExt cx="3401038" cy="1665093"/>
          </a:xfrm>
        </p:grpSpPr>
        <p:sp>
          <p:nvSpPr>
            <p:cNvPr id="31" name="文本框 30"/>
            <p:cNvSpPr txBox="1"/>
            <p:nvPr/>
          </p:nvSpPr>
          <p:spPr>
            <a:xfrm>
              <a:off x="774833" y="3067962"/>
              <a:ext cx="3063473" cy="31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750"/>
                </a:spcBef>
              </a:pPr>
              <a:r>
                <a:rPr lang="en-US" altLang="zh-CN" sz="1000" dirty="0" err="1" smtClean="0"/>
                <a:t>RuanYF</a:t>
              </a:r>
              <a:r>
                <a:rPr lang="en-US" altLang="zh-CN" sz="1000" dirty="0" smtClean="0"/>
                <a:t> / </a:t>
              </a:r>
              <a:r>
                <a:rPr lang="zh-CN" altLang="en-US" sz="1000" dirty="0" smtClean="0"/>
                <a:t>风（阮耀锋）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2809" y="3489638"/>
              <a:ext cx="3363062" cy="124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50" dirty="0" smtClean="0"/>
                <a:t>项目框架搭建</a:t>
              </a:r>
              <a:r>
                <a:rPr lang="en-US" altLang="zh-CN" sz="1050" dirty="0" smtClean="0"/>
                <a:t>/</a:t>
              </a:r>
              <a:r>
                <a:rPr lang="zh-CN" altLang="en-US" sz="1050" dirty="0" smtClean="0"/>
                <a:t>设计</a:t>
              </a:r>
              <a:r>
                <a:rPr lang="en-US" altLang="zh-CN" sz="1050" dirty="0" smtClean="0"/>
                <a:t>/</a:t>
              </a:r>
              <a:r>
                <a:rPr lang="zh-CN" altLang="en-US" sz="1050" dirty="0" smtClean="0"/>
                <a:t>接口定义</a:t>
              </a:r>
              <a:endParaRPr lang="en-US" altLang="zh-CN" sz="1050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050" dirty="0" smtClean="0"/>
                <a:t>客户端业务 </a:t>
              </a:r>
              <a:r>
                <a:rPr lang="en-US" altLang="zh-CN" sz="1050" dirty="0" smtClean="0"/>
                <a:t>/ </a:t>
              </a:r>
              <a:r>
                <a:rPr lang="zh-CN" altLang="en-US" sz="1050" dirty="0" smtClean="0"/>
                <a:t>网络通信</a:t>
              </a:r>
              <a:endParaRPr lang="en-US" altLang="zh-CN" sz="1050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050" dirty="0" smtClean="0"/>
                <a:t>客户端</a:t>
              </a:r>
              <a:r>
                <a:rPr lang="en-US" altLang="zh-CN" sz="1050" dirty="0" smtClean="0"/>
                <a:t>UI/</a:t>
              </a:r>
              <a:r>
                <a:rPr lang="zh-CN" altLang="en-US" sz="1050" dirty="0" smtClean="0"/>
                <a:t>美工 </a:t>
              </a:r>
              <a:endParaRPr lang="en-US" altLang="zh-CN" sz="1050" dirty="0" smtClean="0"/>
            </a:p>
            <a:p>
              <a:pPr algn="r">
                <a:lnSpc>
                  <a:spcPct val="130000"/>
                </a:lnSpc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32"/>
          <p:cNvGrpSpPr/>
          <p:nvPr/>
        </p:nvGrpSpPr>
        <p:grpSpPr>
          <a:xfrm>
            <a:off x="581128" y="3603035"/>
            <a:ext cx="2554343" cy="1035412"/>
            <a:chOff x="774833" y="4804045"/>
            <a:chExt cx="3405791" cy="1380549"/>
          </a:xfrm>
        </p:grpSpPr>
        <p:sp>
          <p:nvSpPr>
            <p:cNvPr id="34" name="文本框 33"/>
            <p:cNvSpPr txBox="1"/>
            <p:nvPr/>
          </p:nvSpPr>
          <p:spPr>
            <a:xfrm>
              <a:off x="774833" y="4804045"/>
              <a:ext cx="3063474" cy="31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750"/>
                </a:spcBef>
              </a:pPr>
              <a:r>
                <a:rPr lang="en-US" altLang="zh-CN" sz="1050" dirty="0" err="1" smtClean="0"/>
                <a:t>YeH</a:t>
              </a:r>
              <a:r>
                <a:rPr lang="en-US" altLang="zh-CN" sz="1050" dirty="0" smtClean="0"/>
                <a:t> / </a:t>
              </a:r>
              <a:r>
                <a:rPr lang="zh-CN" altLang="en-US" sz="1050" dirty="0" smtClean="0"/>
                <a:t>回（叶辉）</a:t>
              </a:r>
              <a:endParaRPr lang="zh-CN" altLang="en-US" sz="101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17562" y="5221255"/>
              <a:ext cx="3363062" cy="96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50" dirty="0" smtClean="0"/>
                <a:t>好友资料 </a:t>
              </a:r>
              <a:r>
                <a:rPr lang="en-US" altLang="zh-CN" sz="1050" dirty="0" smtClean="0"/>
                <a:t>/ </a:t>
              </a:r>
              <a:r>
                <a:rPr lang="zh-CN" altLang="en-US" sz="1050" dirty="0" smtClean="0"/>
                <a:t>群资料</a:t>
              </a:r>
              <a:endParaRPr lang="en-US" altLang="zh-CN" sz="1050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050" dirty="0" smtClean="0"/>
                <a:t>个人信息</a:t>
              </a:r>
              <a:endParaRPr lang="en-US" altLang="zh-CN" sz="1050" dirty="0" smtClean="0"/>
            </a:p>
            <a:p>
              <a:pPr algn="r">
                <a:lnSpc>
                  <a:spcPct val="130000"/>
                </a:lnSpc>
              </a:pP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35"/>
          <p:cNvGrpSpPr/>
          <p:nvPr/>
        </p:nvGrpSpPr>
        <p:grpSpPr>
          <a:xfrm>
            <a:off x="6013694" y="1001502"/>
            <a:ext cx="2522297" cy="1028388"/>
            <a:chOff x="7985918" y="1335333"/>
            <a:chExt cx="3363062" cy="1371184"/>
          </a:xfrm>
        </p:grpSpPr>
        <p:sp>
          <p:nvSpPr>
            <p:cNvPr id="37" name="文本框 36"/>
            <p:cNvSpPr txBox="1"/>
            <p:nvPr/>
          </p:nvSpPr>
          <p:spPr>
            <a:xfrm>
              <a:off x="8266457" y="1335333"/>
              <a:ext cx="3063473" cy="63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en-US" altLang="zh-CN" sz="1000" dirty="0" err="1" smtClean="0"/>
                <a:t>ChenZJ</a:t>
              </a:r>
              <a:r>
                <a:rPr lang="en-US" altLang="zh-CN" sz="1000" dirty="0" smtClean="0"/>
                <a:t> / </a:t>
              </a:r>
              <a:r>
                <a:rPr lang="zh-CN" altLang="en-US" sz="1000" dirty="0" smtClean="0"/>
                <a:t>军（陈智军）</a:t>
              </a:r>
              <a:endPara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90000"/>
                </a:lnSpc>
                <a:spcBef>
                  <a:spcPts val="750"/>
                </a:spcBef>
              </a:pPr>
              <a:endParaRPr lang="zh-CN" altLang="en-US" sz="101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985918" y="1743177"/>
              <a:ext cx="3363062" cy="96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/>
                <a:t>文档编写</a:t>
              </a:r>
              <a:endParaRPr lang="en-US" altLang="zh-CN" sz="1050" dirty="0" smtClean="0"/>
            </a:p>
            <a:p>
              <a:pPr algn="just">
                <a:lnSpc>
                  <a:spcPct val="130000"/>
                </a:lnSpc>
              </a:pPr>
              <a:r>
                <a:rPr lang="zh-CN" altLang="en-US" sz="1050" dirty="0" smtClean="0"/>
                <a:t>测试</a:t>
              </a:r>
              <a:endParaRPr lang="en-US" altLang="zh-CN" sz="1050" dirty="0" smtClean="0"/>
            </a:p>
            <a:p>
              <a:pPr algn="just">
                <a:lnSpc>
                  <a:spcPct val="130000"/>
                </a:lnSpc>
              </a:pPr>
              <a:endParaRPr lang="en-US" altLang="zh-CN" sz="1050" dirty="0" smtClean="0"/>
            </a:p>
          </p:txBody>
        </p:sp>
      </p:grpSp>
      <p:grpSp>
        <p:nvGrpSpPr>
          <p:cNvPr id="33" name="组合 38"/>
          <p:cNvGrpSpPr/>
          <p:nvPr/>
        </p:nvGrpSpPr>
        <p:grpSpPr>
          <a:xfrm>
            <a:off x="6011313" y="2309059"/>
            <a:ext cx="2522297" cy="820615"/>
            <a:chOff x="7982743" y="3078748"/>
            <a:chExt cx="3363062" cy="1094154"/>
          </a:xfrm>
        </p:grpSpPr>
        <p:sp>
          <p:nvSpPr>
            <p:cNvPr id="40" name="文本框 39"/>
            <p:cNvSpPr txBox="1"/>
            <p:nvPr/>
          </p:nvSpPr>
          <p:spPr>
            <a:xfrm>
              <a:off x="8266458" y="3078748"/>
              <a:ext cx="3063473" cy="31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en-US" altLang="zh-CN" sz="1050" dirty="0" err="1" smtClean="0"/>
                <a:t>QiuWY</a:t>
              </a:r>
              <a:r>
                <a:rPr lang="en-US" altLang="zh-CN" sz="1050" dirty="0" smtClean="0"/>
                <a:t> / </a:t>
              </a:r>
              <a:r>
                <a:rPr lang="zh-CN" altLang="en-US" sz="1050" dirty="0" smtClean="0"/>
                <a:t>义（邱文艺）</a:t>
              </a:r>
              <a:endParaRPr lang="zh-CN" altLang="en-US" sz="101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982743" y="3489638"/>
              <a:ext cx="3363062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/>
                <a:t>好友列表 </a:t>
              </a:r>
              <a:r>
                <a:rPr lang="en-US" altLang="zh-CN" sz="1050" dirty="0" smtClean="0"/>
                <a:t>/ </a:t>
              </a:r>
              <a:r>
                <a:rPr lang="zh-CN" altLang="en-US" sz="1050" dirty="0" smtClean="0"/>
                <a:t>群列表</a:t>
              </a:r>
              <a:endParaRPr lang="en-US" altLang="zh-CN" sz="1050" dirty="0" smtClean="0"/>
            </a:p>
            <a:p>
              <a:pPr algn="just">
                <a:lnSpc>
                  <a:spcPct val="130000"/>
                </a:lnSpc>
              </a:pPr>
              <a:r>
                <a:rPr lang="zh-CN" altLang="en-US" sz="1050" dirty="0" smtClean="0"/>
                <a:t>服务端</a:t>
              </a:r>
              <a:r>
                <a:rPr lang="en-US" altLang="zh-CN" sz="1050" dirty="0" smtClean="0"/>
                <a:t>UI</a:t>
              </a:r>
            </a:p>
          </p:txBody>
        </p:sp>
      </p:grpSp>
      <p:grpSp>
        <p:nvGrpSpPr>
          <p:cNvPr id="36" name="组合 41"/>
          <p:cNvGrpSpPr/>
          <p:nvPr/>
        </p:nvGrpSpPr>
        <p:grpSpPr>
          <a:xfrm>
            <a:off x="6013694" y="3611122"/>
            <a:ext cx="2522297" cy="1237376"/>
            <a:chOff x="7985918" y="4814831"/>
            <a:chExt cx="3363062" cy="1649834"/>
          </a:xfrm>
        </p:grpSpPr>
        <p:sp>
          <p:nvSpPr>
            <p:cNvPr id="43" name="文本框 42"/>
            <p:cNvSpPr txBox="1"/>
            <p:nvPr/>
          </p:nvSpPr>
          <p:spPr>
            <a:xfrm>
              <a:off x="8266457" y="4814831"/>
              <a:ext cx="3063473" cy="31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en-US" altLang="zh-CN" sz="1050" dirty="0" err="1" smtClean="0"/>
                <a:t>SuWQ</a:t>
              </a:r>
              <a:r>
                <a:rPr lang="en-US" altLang="zh-CN" sz="1050" dirty="0" smtClean="0"/>
                <a:t> / </a:t>
              </a:r>
              <a:r>
                <a:rPr lang="zh-CN" altLang="en-US" sz="1050" dirty="0" smtClean="0"/>
                <a:t>起（苏伟奇）</a:t>
              </a:r>
              <a:endParaRPr lang="zh-CN" altLang="en-US" sz="101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985918" y="5221248"/>
              <a:ext cx="3363062" cy="124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 smtClean="0"/>
                <a:t>数据库设计</a:t>
              </a:r>
              <a:endParaRPr lang="en-US" altLang="zh-CN" sz="1050" dirty="0" smtClean="0"/>
            </a:p>
            <a:p>
              <a:pPr algn="just">
                <a:lnSpc>
                  <a:spcPct val="130000"/>
                </a:lnSpc>
              </a:pPr>
              <a:r>
                <a:rPr lang="zh-CN" altLang="en-US" sz="1050" dirty="0" smtClean="0"/>
                <a:t>服务端业务</a:t>
              </a:r>
              <a:endParaRPr lang="en-US" altLang="zh-CN" sz="1050" dirty="0" smtClean="0"/>
            </a:p>
            <a:p>
              <a:pPr algn="just">
                <a:lnSpc>
                  <a:spcPct val="130000"/>
                </a:lnSpc>
              </a:pPr>
              <a:r>
                <a:rPr lang="en-US" altLang="zh-CN" sz="1050" dirty="0" smtClean="0"/>
                <a:t>DAO</a:t>
              </a:r>
              <a:r>
                <a:rPr lang="zh-CN" altLang="en-US" sz="1050" dirty="0" smtClean="0"/>
                <a:t>实现</a:t>
              </a:r>
              <a:endParaRPr lang="en-US" altLang="zh-CN" sz="1050" dirty="0" smtClean="0"/>
            </a:p>
            <a:p>
              <a:pPr algn="just">
                <a:lnSpc>
                  <a:spcPct val="130000"/>
                </a:lnSpc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898078" y="2382715"/>
            <a:ext cx="134785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zh-CN" altLang="en-US" sz="22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22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7084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dir="d"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5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9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  <p:bldP spid="19" grpId="0" animBg="1"/>
      <p:bldP spid="20" grpId="0" animBg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8" y="88050"/>
            <a:ext cx="1275751" cy="507687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altLang="zh-CN" sz="2699" b="1" spc="-112" dirty="0">
                <a:solidFill>
                  <a:srgbClr val="42BAC8"/>
                </a:solidFill>
                <a:effectLst/>
                <a:latin typeface="Arial Black" pitchFamily="34" charset="0"/>
                <a:ea typeface="微软雅黑" pitchFamily="34" charset="-122"/>
              </a:rPr>
              <a:t>LOGO</a:t>
            </a:r>
            <a:endParaRPr lang="zh-CN" altLang="en-US" sz="2699" b="1" spc="-112" dirty="0">
              <a:solidFill>
                <a:srgbClr val="42BAC8"/>
              </a:solidFill>
              <a:effectLst/>
              <a:latin typeface="Arial Black" pitchFamily="34" charset="0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1395" y="519997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原创设计师QQ598969553            _19"/>
          <p:cNvSpPr txBox="1"/>
          <p:nvPr/>
        </p:nvSpPr>
        <p:spPr>
          <a:xfrm>
            <a:off x="1301004" y="128380"/>
            <a:ext cx="2465430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99" b="1" dirty="0" smtClean="0">
                <a:solidFill>
                  <a:srgbClr val="42BAC8"/>
                </a:solidFill>
                <a:latin typeface="微软雅黑" pitchFamily="34" charset="-122"/>
                <a:ea typeface="微软雅黑" pitchFamily="34" charset="-122"/>
              </a:rPr>
              <a:t>项目结构图</a:t>
            </a:r>
            <a:endParaRPr lang="zh-CN" altLang="en-US" sz="2099" b="1" dirty="0">
              <a:solidFill>
                <a:srgbClr val="42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454" y="1095583"/>
            <a:ext cx="59309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75936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1509</Words>
  <Application>Microsoft Office PowerPoint</Application>
  <PresentationFormat>全屏显示(16:9)</PresentationFormat>
  <Paragraphs>143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简洁蓝色扁平化</dc:title>
  <dc:creator>第一PPT模板网：www.1ppt.com</dc:creator>
  <cp:keywords>第一PPT模板网：www.1ppt.com</cp:keywords>
  <cp:lastModifiedBy>Administrator</cp:lastModifiedBy>
  <cp:revision>49</cp:revision>
  <dcterms:created xsi:type="dcterms:W3CDTF">2016-10-13T11:36:15Z</dcterms:created>
  <dcterms:modified xsi:type="dcterms:W3CDTF">2018-04-24T08:50:26Z</dcterms:modified>
</cp:coreProperties>
</file>