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1" r:id="rId2"/>
  </p:sldMasterIdLst>
  <p:notesMasterIdLst>
    <p:notesMasterId r:id="rId17"/>
  </p:notesMasterIdLst>
  <p:sldIdLst>
    <p:sldId id="256" r:id="rId3"/>
    <p:sldId id="366" r:id="rId4"/>
    <p:sldId id="367" r:id="rId5"/>
    <p:sldId id="376" r:id="rId6"/>
    <p:sldId id="377" r:id="rId7"/>
    <p:sldId id="364" r:id="rId8"/>
    <p:sldId id="375" r:id="rId9"/>
    <p:sldId id="371" r:id="rId10"/>
    <p:sldId id="379" r:id="rId11"/>
    <p:sldId id="372" r:id="rId12"/>
    <p:sldId id="380" r:id="rId13"/>
    <p:sldId id="373" r:id="rId14"/>
    <p:sldId id="381" r:id="rId15"/>
    <p:sldId id="374" r:id="rId16"/>
  </p:sldIdLst>
  <p:sldSz cx="9144000" cy="6858000" type="screen4x3"/>
  <p:notesSz cx="6708775" cy="9774238"/>
  <p:embeddedFontLst>
    <p:embeddedFont>
      <p:font typeface="Calibri" panose="020F0502020204030204" pitchFamily="34" charset="0"/>
      <p:regular r:id="rId18"/>
      <p:bold r:id="rId19"/>
      <p:italic r:id="rId20"/>
      <p:boldItalic r:id="rId21"/>
    </p:embeddedFont>
    <p:embeddedFont>
      <p:font typeface="新宋体" panose="02010609030101010101" pitchFamily="49" charset="-122"/>
      <p:regular r:id="rId22"/>
    </p:embeddedFont>
    <p:embeddedFont>
      <p:font typeface="幼圆" panose="02010509060101010101" pitchFamily="49" charset="-122"/>
      <p:regular r:id="rId23"/>
    </p:embeddedFont>
    <p:embeddedFont>
      <p:font typeface="微软雅黑" panose="020B0503020204020204" pitchFamily="34" charset="-122"/>
      <p:regular r:id="rId24"/>
      <p:bold r:id="rId25"/>
    </p:embeddedFont>
    <p:embeddedFont>
      <p:font typeface="黑体" panose="02010609060101010101" pitchFamily="49" charset="-122"/>
      <p:regular r:id="rId26"/>
    </p:embeddedFont>
    <p:embeddedFont>
      <p:font typeface="隶书" panose="02010509060101010101" pitchFamily="49" charset="-122"/>
      <p:regular r:id="rId27"/>
    </p:embeddedFont>
  </p:embeddedFont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00FF"/>
    <a:srgbClr val="FF6600"/>
    <a:srgbClr val="80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9780" autoAdjust="0"/>
  </p:normalViewPr>
  <p:slideViewPr>
    <p:cSldViewPr>
      <p:cViewPr varScale="1">
        <p:scale>
          <a:sx n="73" d="100"/>
          <a:sy n="73" d="100"/>
        </p:scale>
        <p:origin x="1451" y="35"/>
      </p:cViewPr>
      <p:guideLst>
        <p:guide orient="horz" pos="2160"/>
        <p:guide pos="29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ph type="sldImg" idx="4294967295"/>
          </p:nvPr>
        </p:nvSpPr>
        <p:spPr bwMode="auto">
          <a:xfrm>
            <a:off x="1027113" y="806450"/>
            <a:ext cx="447198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4294967295"/>
          </p:nvPr>
        </p:nvSpPr>
        <p:spPr bwMode="auto">
          <a:xfrm>
            <a:off x="525463" y="4689475"/>
            <a:ext cx="5654675"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
第二级
第三级
第四级
第五级</a:t>
            </a:r>
          </a:p>
        </p:txBody>
      </p:sp>
      <p:sp>
        <p:nvSpPr>
          <p:cNvPr id="4100" name="Rectangle 4"/>
          <p:cNvSpPr>
            <a:spLocks noGrp="1" noChangeArrowheads="1"/>
          </p:cNvSpPr>
          <p:nvPr>
            <p:ph type="hdr" sz="quarter"/>
          </p:nvPr>
        </p:nvSpPr>
        <p:spPr bwMode="auto">
          <a:xfrm>
            <a:off x="0" y="0"/>
            <a:ext cx="2908300" cy="487363"/>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4101" name="Rectangle 5"/>
          <p:cNvSpPr>
            <a:spLocks noGrp="1" noChangeArrowheads="1"/>
          </p:cNvSpPr>
          <p:nvPr>
            <p:ph type="dt" idx="1"/>
          </p:nvPr>
        </p:nvSpPr>
        <p:spPr bwMode="auto">
          <a:xfrm>
            <a:off x="3800475" y="0"/>
            <a:ext cx="2908300" cy="487363"/>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4102" name="Rectangle 6"/>
          <p:cNvSpPr>
            <a:spLocks noGrp="1" noChangeArrowheads="1"/>
          </p:cNvSpPr>
          <p:nvPr>
            <p:ph type="ftr" sz="quarter" idx="4"/>
          </p:nvPr>
        </p:nvSpPr>
        <p:spPr bwMode="auto">
          <a:xfrm>
            <a:off x="0" y="9285288"/>
            <a:ext cx="2908300" cy="48895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4103" name="Rectangle 7"/>
          <p:cNvSpPr>
            <a:spLocks noGrp="1" noChangeArrowheads="1"/>
          </p:cNvSpPr>
          <p:nvPr>
            <p:ph type="sldNum" sz="quarter" idx="5"/>
          </p:nvPr>
        </p:nvSpPr>
        <p:spPr bwMode="auto">
          <a:xfrm>
            <a:off x="3800475" y="9285288"/>
            <a:ext cx="2908300" cy="488950"/>
          </a:xfrm>
          <a:prstGeom prst="rect">
            <a:avLst/>
          </a:prstGeom>
          <a:noFill/>
          <a:ln w="9525">
            <a:noFill/>
            <a:miter lim="800000"/>
          </a:ln>
        </p:spPr>
        <p:txBody>
          <a:bodyPr vert="horz" wrap="square" lIns="91440" tIns="45720" rIns="91440" bIns="45720" numCol="1" anchor="t" anchorCtr="0" compatLnSpc="1"/>
          <a:lstStyle>
            <a:lvl1pPr algn="r">
              <a:defRPr sz="1200" noProof="1" dirty="0">
                <a:cs typeface="+mn-ea"/>
              </a:defRPr>
            </a:lvl1pPr>
          </a:lstStyle>
          <a:p>
            <a:fld id="{8ACA4ED6-0CF3-4532-AC9A-5B8CCC0B9D87}" type="slidenum">
              <a:rPr lang="zh-CN" altLang="en-US"/>
              <a:pPr/>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noTextEdit="1"/>
          </p:cNvSpPr>
          <p:nvPr>
            <p:ph type="sldImg" idx="4294967295"/>
          </p:nvPr>
        </p:nvSpPr>
        <p:spPr>
          <a:xfrm>
            <a:off x="915988" y="806450"/>
            <a:ext cx="4694237" cy="3521075"/>
          </a:xfrm>
        </p:spPr>
      </p:sp>
      <p:sp>
        <p:nvSpPr>
          <p:cNvPr id="8194" name="备注占位符 2"/>
          <p:cNvSpPr>
            <a:spLocks noGrp="1" noChangeArrowheads="1"/>
          </p:cNvSpPr>
          <p:nvPr>
            <p:ph type="body" idx="4294967295"/>
          </p:nvPr>
        </p:nvSpPr>
        <p:spPr/>
        <p:txBody>
          <a:bodyPr/>
          <a:lstStyle/>
          <a:p>
            <a:pPr eaLnBrk="1" hangingPunct="1"/>
            <a:r>
              <a:rPr lang="zh-CN" altLang="en-US"/>
              <a:t>抽象，就是从纷繁复杂的具体乱象中，找出头绪，通过符号和规则重新构建和表达问题本质的方法。我们通过一个例子来具体感受一下。</a:t>
            </a:r>
          </a:p>
          <a:p>
            <a:pPr eaLnBrk="1" hangingPunct="1"/>
            <a:r>
              <a:rPr lang="zh-CN" altLang="en-US"/>
              <a:t>18世纪著名古典数学问题之一。18世纪初普鲁士的哥尼斯堡，普雷格尔河流经此镇，奈发夫岛位于河中，共有7座桥横跨河上，把全镇连接起来。当地居民热衷于一个难题：是否可能从这四块陆地中任一块出发，恰好通过每座桥一次，再回到起点？</a:t>
            </a:r>
          </a:p>
          <a:p>
            <a:pPr eaLnBrk="1" hangingPunct="1"/>
            <a:r>
              <a:rPr lang="zh-CN" altLang="en-US"/>
              <a:t>问题提出后，很多人对此很感兴趣，纷纷进行试验，但在相当长的时间里，始终未能解决。而利用普通数学知识，每座桥均走一次，那这七座桥所有的走法一共有5040种，而这么多情况，要一一试验，这将会是很大的工作量。</a:t>
            </a:r>
          </a:p>
          <a:p>
            <a:pPr eaLnBrk="1" hangingPunct="1"/>
            <a:r>
              <a:rPr lang="zh-CN" altLang="en-US"/>
              <a:t>后来，有人将这个问题请教欧拉，欧拉进过一年多的研究，终于有了完满的结果，并且开创了新的数学学科--图论。</a:t>
            </a:r>
          </a:p>
          <a:p>
            <a:endParaRPr lang="zh-CN" altLang="en-US"/>
          </a:p>
        </p:txBody>
      </p:sp>
      <p:sp>
        <p:nvSpPr>
          <p:cNvPr id="8195"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0CA2868-767A-41DB-A025-12135C463CB6}"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幻灯片图像占位符 19457"/>
          <p:cNvSpPr>
            <a:spLocks noChangeArrowheads="1" noTextEdit="1"/>
          </p:cNvSpPr>
          <p:nvPr>
            <p:ph type="sldImg" idx="4294967295"/>
          </p:nvPr>
        </p:nvSpPr>
        <p:spPr>
          <a:xfrm>
            <a:off x="915988" y="806450"/>
            <a:ext cx="4694237" cy="3521075"/>
          </a:xfrm>
        </p:spPr>
      </p:sp>
      <p:sp>
        <p:nvSpPr>
          <p:cNvPr id="26627" name="文本占位符 19458"/>
          <p:cNvSpPr>
            <a:spLocks noChangeArrowheads="1"/>
          </p:cNvSpPr>
          <p:nvPr>
            <p:ph type="body" idx="4294967295"/>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ChangeArrowheads="1" noTextEdit="1"/>
          </p:cNvSpPr>
          <p:nvPr>
            <p:ph type="sldImg" idx="4294967295"/>
          </p:nvPr>
        </p:nvSpPr>
        <p:spPr>
          <a:xfrm>
            <a:off x="915988" y="806450"/>
            <a:ext cx="4694237" cy="3521075"/>
          </a:xfrm>
        </p:spPr>
      </p:sp>
      <p:sp>
        <p:nvSpPr>
          <p:cNvPr id="10242" name="备注占位符 2"/>
          <p:cNvSpPr>
            <a:spLocks noGrp="1" noChangeArrowheads="1"/>
          </p:cNvSpPr>
          <p:nvPr>
            <p:ph type="body" idx="4294967295"/>
          </p:nvPr>
        </p:nvSpPr>
        <p:spPr/>
        <p:txBody>
          <a:bodyPr/>
          <a:lstStyle/>
          <a:p>
            <a:r>
              <a:rPr lang="zh-CN" altLang="en-US"/>
              <a:t>欧拉经过思考干了两件事，</a:t>
            </a:r>
            <a:r>
              <a:rPr lang="en-US" altLang="zh-CN"/>
              <a:t>1</a:t>
            </a:r>
            <a:r>
              <a:rPr lang="zh-CN" altLang="en-US"/>
              <a:t>、将这个问题抽象成了图中的点线的结合。</a:t>
            </a:r>
            <a:endParaRPr lang="en-US" altLang="zh-CN"/>
          </a:p>
          <a:p>
            <a:r>
              <a:rPr lang="en-US" altLang="zh-CN"/>
              <a:t>2</a:t>
            </a:r>
            <a:r>
              <a:rPr lang="zh-CN" altLang="en-US"/>
              <a:t>、泛化：七桥问题变成了一般的“无向图的欧拉回路”</a:t>
            </a:r>
          </a:p>
          <a:p>
            <a:endParaRPr lang="zh-CN" altLang="en-US"/>
          </a:p>
        </p:txBody>
      </p:sp>
      <p:sp>
        <p:nvSpPr>
          <p:cNvPr id="10243"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3361710-4C69-4662-9A7C-FE10C6DC5493}"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xfrm>
            <a:off x="915988" y="806450"/>
            <a:ext cx="4694237" cy="3521075"/>
          </a:xfrm>
        </p:spPr>
      </p:sp>
      <p:sp>
        <p:nvSpPr>
          <p:cNvPr id="12290" name="备注占位符 2"/>
          <p:cNvSpPr>
            <a:spLocks noGrp="1" noChangeArrowheads="1"/>
          </p:cNvSpPr>
          <p:nvPr>
            <p:ph type="body" idx="4294967295"/>
          </p:nvPr>
        </p:nvSpPr>
        <p:spPr/>
        <p:txBody>
          <a:bodyPr/>
          <a:lstStyle/>
          <a:p>
            <a:r>
              <a:rPr lang="zh-CN" altLang="en-US"/>
              <a:t>数学的抽象是推导，计算的抽象是找，遍历，暴力破解。</a:t>
            </a:r>
          </a:p>
        </p:txBody>
      </p:sp>
      <p:sp>
        <p:nvSpPr>
          <p:cNvPr id="12291"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76EC453-A28B-4CEF-A021-B9363C138A26}"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Rectangle 2"/>
          <p:cNvSpPr>
            <a:spLocks noChangeArrowheads="1" noTextEdit="1"/>
          </p:cNvSpPr>
          <p:nvPr>
            <p:ph type="sldImg" idx="4294967295"/>
          </p:nvPr>
        </p:nvSpPr>
        <p:spPr>
          <a:xfrm>
            <a:off x="915988" y="806450"/>
            <a:ext cx="4694237" cy="3521075"/>
          </a:xfrm>
        </p:spPr>
      </p:sp>
      <p:sp>
        <p:nvSpPr>
          <p:cNvPr id="14339" name="Rectangle 3"/>
          <p:cNvSpPr>
            <a:spLocks noChangeArrowheads="1"/>
          </p:cNvSpPr>
          <p:nvPr>
            <p:ph type="body" idx="4294967295"/>
          </p:nvPr>
        </p:nvSpPr>
        <p:spPr/>
        <p:txBody>
          <a:bodyPr/>
          <a:lstStyle/>
          <a:p>
            <a:pPr eaLnBrk="1" hangingPunct="1"/>
            <a:r>
              <a:rPr lang="zh-CN" altLang="en-US"/>
              <a:t>刚才我们举的都是数学抽象的例子，这只是一个特例，与数学抽像相比，计算思维中的抽象更加的丰富和复杂。</a:t>
            </a:r>
            <a:endParaRPr lang="en-US" altLang="zh-CN"/>
          </a:p>
          <a:p>
            <a:pPr eaLnBrk="1" hangingPunct="1"/>
            <a:r>
              <a:rPr lang="zh-CN" altLang="en-US"/>
              <a:t>图灵机是图灵在一篇论文中提出的，现代计算机的理论模型，他将人们使用纸笔进行数学运算的过程进行极致抽象，变成两种简单的动作：</a:t>
            </a:r>
          </a:p>
          <a:p>
            <a:pPr eaLnBrk="1" hangingPunct="1"/>
            <a:r>
              <a:rPr lang="zh-CN" altLang="en-US"/>
              <a:t>1、在纸上写上或者擦除某个符号；</a:t>
            </a:r>
          </a:p>
          <a:p>
            <a:pPr eaLnBrk="1" hangingPunct="1"/>
            <a:r>
              <a:rPr lang="zh-CN" altLang="en-US"/>
              <a:t>2、从纸的一个位置移动到另一个位置。</a:t>
            </a:r>
          </a:p>
          <a:p>
            <a:pPr eaLnBrk="1" hangingPunct="1"/>
            <a:r>
              <a:rPr lang="zh-CN" altLang="en-US"/>
              <a:t>从这两个抽象出发描述所有的复杂计算，奠定了现代计算机的基础。下一节我们会开专题将图灵机的工作原理。</a:t>
            </a:r>
            <a:endParaRPr lang="en-US" altLang="zh-CN"/>
          </a:p>
          <a:p>
            <a:pPr eaLnBrk="1" hangingPunct="1"/>
            <a:r>
              <a:rPr lang="zh-CN" altLang="en-US"/>
              <a:t>抽象就是对问题的符号化描述，步骤明确，结果确定。</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noTextEdit="1"/>
          </p:cNvSpPr>
          <p:nvPr>
            <p:ph type="sldImg" idx="4294967295"/>
          </p:nvPr>
        </p:nvSpPr>
        <p:spPr>
          <a:xfrm>
            <a:off x="915988" y="806450"/>
            <a:ext cx="4694237" cy="3521075"/>
          </a:xfrm>
        </p:spPr>
      </p:sp>
      <p:sp>
        <p:nvSpPr>
          <p:cNvPr id="16386" name="备注占位符 2"/>
          <p:cNvSpPr>
            <a:spLocks noGrp="1" noChangeArrowheads="1"/>
          </p:cNvSpPr>
          <p:nvPr>
            <p:ph type="body" idx="4294967295"/>
          </p:nvPr>
        </p:nvSpPr>
        <p:spPr/>
        <p:txBody>
          <a:bodyPr/>
          <a:lstStyle/>
          <a:p>
            <a:r>
              <a:rPr lang="zh-CN" altLang="en-US"/>
              <a:t>量子力学的发现，出现了半导体芯片，这是我们今天一切数码产品的基础。如果没有相对论，我们今天就没有</a:t>
            </a:r>
            <a:r>
              <a:rPr lang="en-US" altLang="zh-CN"/>
              <a:t>GPS</a:t>
            </a:r>
            <a:r>
              <a:rPr lang="zh-CN" altLang="en-US"/>
              <a:t>，因为卫星在天上，天上的时间跟地面的时间是不一样的，如果不按照相对论规定的原则进行调整，</a:t>
            </a:r>
            <a:r>
              <a:rPr lang="en-US" altLang="zh-CN"/>
              <a:t>GPS</a:t>
            </a:r>
            <a:r>
              <a:rPr lang="zh-CN" altLang="en-US"/>
              <a:t>的地面误差可以达到</a:t>
            </a:r>
            <a:r>
              <a:rPr lang="en-US" altLang="zh-CN"/>
              <a:t>12km</a:t>
            </a:r>
            <a:r>
              <a:rPr lang="zh-CN" altLang="en-US"/>
              <a:t>。</a:t>
            </a:r>
            <a:endParaRPr lang="en-US" altLang="zh-CN"/>
          </a:p>
          <a:p>
            <a:endParaRPr lang="en-US" altLang="zh-CN"/>
          </a:p>
          <a:p>
            <a:endParaRPr lang="en-US" altLang="zh-CN"/>
          </a:p>
          <a:p>
            <a:endParaRPr lang="en-US" altLang="zh-CN"/>
          </a:p>
        </p:txBody>
      </p:sp>
      <p:sp>
        <p:nvSpPr>
          <p:cNvPr id="16387"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426D8E2C-2924-41A5-9427-68E3DCF02C8B}"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幻灯片图像占位符 17409"/>
          <p:cNvSpPr>
            <a:spLocks noChangeArrowheads="1" noTextEdit="1"/>
          </p:cNvSpPr>
          <p:nvPr>
            <p:ph type="sldImg" idx="4294967295"/>
          </p:nvPr>
        </p:nvSpPr>
        <p:spPr>
          <a:xfrm>
            <a:off x="915988" y="806450"/>
            <a:ext cx="4694237" cy="3521075"/>
          </a:xfrm>
        </p:spPr>
      </p:sp>
      <p:sp>
        <p:nvSpPr>
          <p:cNvPr id="18435" name="文本占位符 17410"/>
          <p:cNvSpPr>
            <a:spLocks noChangeArrowheads="1"/>
          </p:cNvSpPr>
          <p:nvPr>
            <p:ph type="body" idx="4294967295"/>
          </p:nvPr>
        </p:nvSpPr>
        <p:spPr/>
        <p:txBody>
          <a:bodyPr/>
          <a:lstStyle/>
          <a:p>
            <a:r>
              <a:rPr lang="zh-CN" altLang="en-US"/>
              <a:t>商品为什么会经常打折呢，长跑的时候，起跑时人们不喜欢在第一的位置，我们在日常生活中应该如何与人相处？冯诺依曼在</a:t>
            </a:r>
            <a:r>
              <a:rPr lang="en-US" altLang="zh-CN"/>
              <a:t>1944</a:t>
            </a:r>
            <a:r>
              <a:rPr lang="zh-CN" altLang="en-US"/>
              <a:t>年发表了一篇关于博弈论的文章，标志着这个概念的提出。而另一位数学家，纳什将他发扬光大，纳什</a:t>
            </a:r>
            <a:r>
              <a:rPr lang="en-US" altLang="zh-CN"/>
              <a:t>1950</a:t>
            </a:r>
            <a:r>
              <a:rPr lang="zh-CN" altLang="en-US"/>
              <a:t>年发表了博士论文，只有</a:t>
            </a:r>
            <a:r>
              <a:rPr lang="en-US" altLang="zh-CN"/>
              <a:t>28</a:t>
            </a:r>
            <a:r>
              <a:rPr lang="zh-CN" altLang="en-US"/>
              <a:t>页，但是这里提出了非合作博弈均衡点的问题，现在我们称纳什均衡。纳什，一生受精神分裂的困扰，好莱坞电影《美丽心灵》就是以他为原型，但他本人的经历要比电影还精彩，纳什因为博弈论获得94年诺贝尔经济学奖，人们甚彼时至不知道纳什是谁，因为多年之前，因为精神分裂的原因，纳什已经无法进行科研工作，退出了学术界，但是奇迹般的是2000年左右纳什竟然回复正常，再次进入人类的视野。</a:t>
            </a:r>
            <a:r>
              <a:rPr lang="en-US" altLang="zh-CN"/>
              <a:t>2014</a:t>
            </a:r>
            <a:r>
              <a:rPr lang="zh-CN" altLang="en-US"/>
              <a:t>年六月，因为车祸身亡</a:t>
            </a:r>
            <a:r>
              <a:rPr lang="en-US" altLang="zh-CN"/>
              <a:t>.</a:t>
            </a:r>
            <a:endParaRPr lang="zh-CN" altLang="en-US"/>
          </a:p>
          <a:p>
            <a:r>
              <a:rPr lang="zh-CN" altLang="en-US"/>
              <a:t>博弈论中的典型问题 囚徒困境。英文是game theory，游戏理论，特研究的可不是游戏，而是与游戏有着共同本质的决策和策略问题。</a:t>
            </a:r>
          </a:p>
          <a:p>
            <a:r>
              <a:rPr lang="zh-CN" altLang="en-US"/>
              <a:t>在这个例子中，只要双方以对方为敌手，那么不管对方如何决策，自己总是采取交代策略就能占便宜，这会促使双方都采取检举的方式。</a:t>
            </a:r>
          </a:p>
          <a:p>
            <a:r>
              <a:rPr lang="zh-CN" altLang="en-US"/>
              <a:t>但是如果双方联合起来，就能形成最有利于自身的选择，经济学中成为双赢。</a:t>
            </a:r>
            <a:endParaRPr lang="en-US" altLang="zh-CN"/>
          </a:p>
          <a:p>
            <a:r>
              <a:rPr lang="zh-CN" altLang="en-US"/>
              <a:t>也就是在社会中，并不是每个人追求最大化利益，整个社会的利益就会最大化的。</a:t>
            </a:r>
            <a:endParaRPr lang="en-US" altLang="zh-CN"/>
          </a:p>
          <a:p>
            <a:endParaRPr lang="zh-CN" altLang="en-US"/>
          </a:p>
          <a:p>
            <a:r>
              <a:rPr lang="zh-CN" altLang="en-US">
                <a:sym typeface="Arial" panose="020B0604020202020204" pitchFamily="34" charset="0"/>
              </a:rPr>
              <a:t>这让我想到一个英国</a:t>
            </a:r>
            <a:r>
              <a:rPr lang="en-US" altLang="zh-CN">
                <a:sym typeface="Arial" panose="020B0604020202020204" pitchFamily="34" charset="0"/>
              </a:rPr>
              <a:t>bbc</a:t>
            </a:r>
            <a:r>
              <a:rPr lang="zh-CN" altLang="en-US">
                <a:sym typeface="Arial" panose="020B0604020202020204" pitchFamily="34" charset="0"/>
              </a:rPr>
              <a:t>的游戏节目，节目最后一环节只剩下两名选手，和一大笔奖金，这时候主持人会给每个人一个选择，根据两人的选择会有三种情况：</a:t>
            </a:r>
            <a:endParaRPr lang="zh-CN" altLang="en-US"/>
          </a:p>
          <a:p>
            <a:r>
              <a:rPr lang="en-US" altLang="zh-CN">
                <a:sym typeface="Arial" panose="020B0604020202020204" pitchFamily="34" charset="0"/>
              </a:rPr>
              <a:t>1</a:t>
            </a:r>
            <a:r>
              <a:rPr lang="zh-CN" altLang="en-US">
                <a:sym typeface="Arial" panose="020B0604020202020204" pitchFamily="34" charset="0"/>
              </a:rPr>
              <a:t>）两人选择合作，</a:t>
            </a:r>
            <a:r>
              <a:rPr lang="en-US" altLang="zh-CN">
                <a:sym typeface="Arial" panose="020B0604020202020204" pitchFamily="34" charset="0"/>
              </a:rPr>
              <a:t>ok</a:t>
            </a:r>
            <a:r>
              <a:rPr lang="zh-CN" altLang="en-US">
                <a:sym typeface="Arial" panose="020B0604020202020204" pitchFamily="34" charset="0"/>
              </a:rPr>
              <a:t>平分奖金，这是最理想的情况，</a:t>
            </a:r>
            <a:endParaRPr lang="zh-CN" altLang="en-US"/>
          </a:p>
          <a:p>
            <a:r>
              <a:rPr lang="en-US" altLang="zh-CN">
                <a:sym typeface="Arial" panose="020B0604020202020204" pitchFamily="34" charset="0"/>
              </a:rPr>
              <a:t>2</a:t>
            </a:r>
            <a:r>
              <a:rPr lang="zh-CN" altLang="en-US">
                <a:sym typeface="Arial" panose="020B0604020202020204" pitchFamily="34" charset="0"/>
              </a:rPr>
              <a:t>）其中一人选择合作，另一人选择背叛，则背叛的坏人将获得全部奖金，好人则一份也拿不到；</a:t>
            </a:r>
            <a:endParaRPr lang="zh-CN" altLang="en-US"/>
          </a:p>
          <a:p>
            <a:r>
              <a:rPr lang="en-US" altLang="zh-CN">
                <a:sym typeface="Arial" panose="020B0604020202020204" pitchFamily="34" charset="0"/>
              </a:rPr>
              <a:t>3</a:t>
            </a:r>
            <a:r>
              <a:rPr lang="zh-CN" altLang="en-US">
                <a:sym typeface="Arial" panose="020B0604020202020204" pitchFamily="34" charset="0"/>
              </a:rPr>
              <a:t>）如果两人都选择背叛，那么两个坏人都一分也拿不到。</a:t>
            </a:r>
          </a:p>
          <a:p>
            <a:r>
              <a:rPr lang="zh-CN" altLang="en-US"/>
              <a:t>与囚徒困境不同的是，两人做决定之前可以商量，于是节目中经常出现，一个人信誓旦旦说选择平分，结果最后就是他选择了偷走；或者两个人都选择了偷走。而令人惊奇的是一期节目中一个选手从一开始就态度强硬说我要选择偷走，你随便，但是如果你选择平分，我拿到的奖金会分你一般。这下那个人傻眼了，摆在他面前的只剩一个选择，就是平分，如果选择偷走，那么肯定什么也得不到，而如果选择平分，还有一个机会，于是乎他只好选择平分，但是结果出乎意料，说自己一定会偷走的人选择的也是平分，这下皆大欢喜。这个办法不仅让别人没法使坏，而且耍了游戏规则一把，让人佩服。</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noTextEdit="1"/>
          </p:cNvSpPr>
          <p:nvPr>
            <p:ph type="sldImg" idx="4294967295"/>
          </p:nvPr>
        </p:nvSpPr>
        <p:spPr>
          <a:xfrm>
            <a:off x="915988" y="806450"/>
            <a:ext cx="4694237" cy="3521075"/>
          </a:xfrm>
        </p:spPr>
      </p:sp>
      <p:sp>
        <p:nvSpPr>
          <p:cNvPr id="20482" name="备注占位符 2"/>
          <p:cNvSpPr>
            <a:spLocks noGrp="1" noChangeArrowheads="1"/>
          </p:cNvSpPr>
          <p:nvPr>
            <p:ph type="body" idx="4294967295"/>
          </p:nvPr>
        </p:nvSpPr>
        <p:spPr/>
        <p:txBody>
          <a:bodyPr/>
          <a:lstStyle/>
          <a:p>
            <a:r>
              <a:rPr lang="zh-CN" altLang="en-US"/>
              <a:t>对对手的分析，以及对手对自己的分析。</a:t>
            </a:r>
            <a:endParaRPr lang="en-US" altLang="zh-CN"/>
          </a:p>
          <a:p>
            <a:endParaRPr lang="en-US" altLang="zh-CN"/>
          </a:p>
          <a:p>
            <a:r>
              <a:rPr lang="zh-CN" altLang="en-US"/>
              <a:t>狐狸和狗的爱情故事。</a:t>
            </a:r>
            <a:endParaRPr lang="en-US" altLang="zh-CN"/>
          </a:p>
          <a:p>
            <a:endParaRPr lang="en-US" altLang="zh-CN"/>
          </a:p>
          <a:p>
            <a:r>
              <a:rPr lang="zh-CN" altLang="en-US"/>
              <a:t>看事情不要用眼睛，而要用心，就像你妈每次吃鱼都会把鱼头吃掉，难道是因为她爱吃鱼头吗，不是，是因为她爱你。</a:t>
            </a:r>
            <a:endParaRPr lang="en-US" altLang="zh-CN"/>
          </a:p>
          <a:p>
            <a:r>
              <a:rPr lang="zh-CN" altLang="en-US"/>
              <a:t>冯仑</a:t>
            </a:r>
            <a:r>
              <a:rPr lang="en-US" altLang="zh-CN"/>
              <a:t>《</a:t>
            </a:r>
            <a:r>
              <a:rPr lang="zh-CN" altLang="en-US"/>
              <a:t>钱心跟着人心走</a:t>
            </a:r>
            <a:r>
              <a:rPr lang="en-US" altLang="zh-CN"/>
              <a:t>》</a:t>
            </a:r>
          </a:p>
          <a:p>
            <a:r>
              <a:rPr lang="zh-CN" altLang="en-US"/>
              <a:t>我一般采取的是“</a:t>
            </a:r>
            <a:r>
              <a:rPr lang="en-US" altLang="zh-CN"/>
              <a:t>6-3-1”</a:t>
            </a:r>
            <a:r>
              <a:rPr lang="zh-CN" altLang="en-US"/>
              <a:t>的办法</a:t>
            </a:r>
            <a:r>
              <a:rPr lang="en-US" altLang="zh-CN"/>
              <a:t>——“6”</a:t>
            </a:r>
            <a:r>
              <a:rPr lang="zh-CN" altLang="en-US"/>
              <a:t>叫情势，是社会、法律强制我们遵守的；“</a:t>
            </a:r>
            <a:r>
              <a:rPr lang="en-US" altLang="zh-CN"/>
              <a:t>3”</a:t>
            </a:r>
            <a:r>
              <a:rPr lang="zh-CN" altLang="en-US"/>
              <a:t>是经济利益；“</a:t>
            </a:r>
            <a:r>
              <a:rPr lang="en-US" altLang="zh-CN"/>
              <a:t>1”</a:t>
            </a:r>
            <a:r>
              <a:rPr lang="zh-CN" altLang="en-US"/>
              <a:t>是面子，是妥协。比如，我收购别人，一定要摆出我被别人收购的架势，明明是我很强大，但要说我很弱小，让他显得牛了，事儿一下就办成了。</a:t>
            </a:r>
            <a:endParaRPr lang="en-US" altLang="zh-CN"/>
          </a:p>
          <a:p>
            <a:r>
              <a:rPr lang="zh-CN" altLang="en-US"/>
              <a:t>钱心跟着人心走。全世界最聪明的人都是先研究人心和制度，然后才能反过来驾驭金钱的。</a:t>
            </a:r>
            <a:endParaRPr lang="en-US" altLang="zh-CN"/>
          </a:p>
          <a:p>
            <a:endParaRPr lang="en-US" altLang="zh-CN"/>
          </a:p>
          <a:p>
            <a:endParaRPr lang="en-US" altLang="zh-CN"/>
          </a:p>
          <a:p>
            <a:r>
              <a:rPr lang="en-US" altLang="zh-CN"/>
              <a:t>            </a:t>
            </a:r>
          </a:p>
          <a:p>
            <a:endParaRPr lang="zh-CN" altLang="en-US"/>
          </a:p>
          <a:p>
            <a:endParaRPr lang="zh-CN" altLang="en-US"/>
          </a:p>
        </p:txBody>
      </p:sp>
      <p:sp>
        <p:nvSpPr>
          <p:cNvPr id="20483"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D3387B6-5520-4D70-953E-C2E2461803FA}"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5361"/>
          <p:cNvSpPr>
            <a:spLocks noChangeArrowheads="1" noTextEdit="1"/>
          </p:cNvSpPr>
          <p:nvPr>
            <p:ph type="sldImg" idx="4294967295"/>
          </p:nvPr>
        </p:nvSpPr>
        <p:spPr>
          <a:xfrm>
            <a:off x="915988" y="806450"/>
            <a:ext cx="4694237" cy="3521075"/>
          </a:xfrm>
        </p:spPr>
      </p:sp>
      <p:sp>
        <p:nvSpPr>
          <p:cNvPr id="22531" name="文本占位符 15362"/>
          <p:cNvSpPr>
            <a:spLocks noChangeArrowheads="1"/>
          </p:cNvSpPr>
          <p:nvPr>
            <p:ph type="body" idx="4294967295"/>
          </p:nvPr>
        </p:nvSpPr>
        <p:spPr/>
        <p:txBody>
          <a:bodyPr/>
          <a:lstStyle/>
          <a:p>
            <a:r>
              <a:rPr lang="zh-CN" altLang="en-US"/>
              <a:t>我们也一起玩一下囚徒困境的游戏吧，稍微改变下策略，双方多次碰面，也就是多次重复囚徒困境这个问题。</a:t>
            </a:r>
          </a:p>
          <a:p>
            <a:r>
              <a:rPr lang="zh-CN" altLang="en-US"/>
              <a:t>在多次的重复中，你如何才能拿到最高分。</a:t>
            </a:r>
          </a:p>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idx="4294967295"/>
          </p:nvPr>
        </p:nvSpPr>
        <p:spPr>
          <a:xfrm>
            <a:off x="915988" y="806450"/>
            <a:ext cx="4694237" cy="3521075"/>
          </a:xfrm>
        </p:spPr>
      </p:sp>
      <p:sp>
        <p:nvSpPr>
          <p:cNvPr id="24578" name="备注占位符 2"/>
          <p:cNvSpPr>
            <a:spLocks noGrp="1" noChangeArrowheads="1"/>
          </p:cNvSpPr>
          <p:nvPr>
            <p:ph type="body" idx="4294967295"/>
          </p:nvPr>
        </p:nvSpPr>
        <p:spPr/>
        <p:txBody>
          <a:bodyPr/>
          <a:lstStyle/>
          <a:p>
            <a:r>
              <a:rPr lang="zh-CN" altLang="en-US"/>
              <a:t>美国以重复囚徒困境为命题，组织竞赛，要求参赛者根据”重复囚徒困境“来设计程序，将每个人的相应策略编成程序输入计算机双方反复互相博弈，以最终得分，评估优劣。</a:t>
            </a:r>
          </a:p>
          <a:p>
            <a:r>
              <a:rPr lang="zh-CN" altLang="en-US"/>
              <a:t>有些程序采取”随机“对策；</a:t>
            </a:r>
          </a:p>
          <a:p>
            <a:r>
              <a:rPr lang="zh-CN" altLang="en-US"/>
              <a:t>有些程序采用”永远背叛或者永远合作“</a:t>
            </a:r>
          </a:p>
          <a:p>
            <a:r>
              <a:rPr lang="zh-CN" altLang="en-US"/>
              <a:t>最终，加拿大多伦多大学的一个教授“一报还一报”策略，得到最高分。双方第一次相遇，选择合作，以后采用对方的上次选择，这意味着，在对方每一次背叛，我方就以牙还牙，也背叛，对方每一次合作，我方也以德报德。</a:t>
            </a:r>
          </a:p>
          <a:p>
            <a:r>
              <a:rPr lang="zh-CN" altLang="en-US"/>
              <a:t>初次是合作，以后根据对方的选择来选择，这样对方如果选择背叛，我们会选择道德惩罚，迫使对方选择合作。</a:t>
            </a:r>
            <a:endParaRPr lang="en-US" altLang="zh-CN"/>
          </a:p>
          <a:p>
            <a:r>
              <a:rPr lang="zh-CN" altLang="en-US"/>
              <a:t>这个策略的另一个优势是不用保密，你如果让我跟你合作，那么你必须要跟我合作。</a:t>
            </a:r>
          </a:p>
        </p:txBody>
      </p:sp>
      <p:sp>
        <p:nvSpPr>
          <p:cNvPr id="24579"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3BE7BF0-C6C8-4BD7-9126-6BA8DA19D3CD}"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6C08A42-6EB5-42FF-9CCA-669AE421C952}" type="slidenum">
              <a:rPr lang="zh-CN" altLang="zh-CN"/>
              <a:pPr/>
              <a:t>‹#›</a:t>
            </a:fld>
            <a:endParaRPr lang="zh-CN" altLang="zh-CN"/>
          </a:p>
        </p:txBody>
      </p:sp>
    </p:spTree>
    <p:extLst>
      <p:ext uri="{BB962C8B-B14F-4D97-AF65-F5344CB8AC3E}">
        <p14:creationId xmlns:p14="http://schemas.microsoft.com/office/powerpoint/2010/main" val="352319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608C1F04-4747-425F-886E-02F7B2015CF4}" type="slidenum">
              <a:rPr lang="zh-CN" altLang="zh-CN"/>
              <a:pPr/>
              <a:t>‹#›</a:t>
            </a:fld>
            <a:endParaRPr lang="zh-CN" altLang="zh-CN"/>
          </a:p>
        </p:txBody>
      </p:sp>
    </p:spTree>
    <p:extLst>
      <p:ext uri="{BB962C8B-B14F-4D97-AF65-F5344CB8AC3E}">
        <p14:creationId xmlns:p14="http://schemas.microsoft.com/office/powerpoint/2010/main" val="147115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728D55D3-8DB5-4A0B-9BA8-6924876A3023}" type="slidenum">
              <a:rPr lang="zh-CN" altLang="zh-CN"/>
              <a:pPr/>
              <a:t>‹#›</a:t>
            </a:fld>
            <a:endParaRPr lang="zh-CN" altLang="zh-CN"/>
          </a:p>
        </p:txBody>
      </p:sp>
    </p:spTree>
    <p:extLst>
      <p:ext uri="{BB962C8B-B14F-4D97-AF65-F5344CB8AC3E}">
        <p14:creationId xmlns:p14="http://schemas.microsoft.com/office/powerpoint/2010/main" val="36415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KSO_BC1"/>
          <p:cNvSpPr>
            <a:spLocks noGrp="1" noChangeArrowheads="1"/>
          </p:cNvSpPr>
          <p:nvPr>
            <p:ph type="subTitle" idx="1"/>
          </p:nvPr>
        </p:nvSpPr>
        <p:spPr>
          <a:xfrm>
            <a:off x="4619625" y="2262188"/>
            <a:ext cx="4033838" cy="557212"/>
          </a:xfrm>
        </p:spPr>
        <p:txBody>
          <a:bodyPr/>
          <a:lstStyle>
            <a:lvl1pPr marL="0" indent="0" algn="ctr">
              <a:buFont typeface="Wingdings" panose="05000000000000000000" pitchFamily="2" charset="2"/>
              <a:buNone/>
              <a:defRPr sz="1800">
                <a:solidFill>
                  <a:srgbClr val="6D6D6D"/>
                </a:solidFill>
              </a:defRPr>
            </a:lvl1pPr>
          </a:lstStyle>
          <a:p>
            <a:r>
              <a:rPr lang="zh-CN" noProof="1"/>
              <a:t>单击此处编辑母版副标题样式</a:t>
            </a:r>
          </a:p>
        </p:txBody>
      </p:sp>
      <p:sp>
        <p:nvSpPr>
          <p:cNvPr id="3079" name="KSO_BT1"/>
          <p:cNvSpPr>
            <a:spLocks noGrp="1" noChangeArrowheads="1"/>
          </p:cNvSpPr>
          <p:nvPr>
            <p:ph type="ctrTitle"/>
          </p:nvPr>
        </p:nvSpPr>
        <p:spPr>
          <a:xfrm>
            <a:off x="4622800" y="1306513"/>
            <a:ext cx="4021138" cy="949325"/>
          </a:xfrm>
        </p:spPr>
        <p:txBody>
          <a:bodyPr/>
          <a:lstStyle>
            <a:lvl1pPr algn="ctr">
              <a:defRPr sz="2800"/>
            </a:lvl1pPr>
          </a:lstStyle>
          <a:p>
            <a:r>
              <a:rPr lang="zh-CN" noProof="1"/>
              <a:t>单击此处编辑母版标题样式</a:t>
            </a:r>
          </a:p>
        </p:txBody>
      </p:sp>
      <p:sp>
        <p:nvSpPr>
          <p:cNvPr id="5" name="KSO_FD"/>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a:lvl1pPr>
          </a:lstStyle>
          <a:p>
            <a:fld id="{1CE73716-964C-4A50-978A-B5DAC4AB9FE7}" type="slidenum">
              <a:rPr lang="en-US" altLang="zh-CN"/>
              <a:pPr/>
              <a:t>‹#›</a:t>
            </a:fld>
            <a:endParaRPr lang="en-US" altLang="zh-CN"/>
          </a:p>
        </p:txBody>
      </p:sp>
    </p:spTree>
    <p:extLst>
      <p:ext uri="{BB962C8B-B14F-4D97-AF65-F5344CB8AC3E}">
        <p14:creationId xmlns:p14="http://schemas.microsoft.com/office/powerpoint/2010/main" val="88476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a:ln/>
        </p:spPr>
        <p:txBody>
          <a:bodyPr/>
          <a:lstStyle>
            <a:lvl1pPr>
              <a:defRPr/>
            </a:lvl1pPr>
          </a:lstStyle>
          <a:p>
            <a:pPr>
              <a:defRPr/>
            </a:pPr>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en-US"/>
          </a:p>
        </p:txBody>
      </p:sp>
      <p:sp>
        <p:nvSpPr>
          <p:cNvPr id="6" name="KSO_FN"/>
          <p:cNvSpPr>
            <a:spLocks noGrp="1" noChangeArrowheads="1"/>
          </p:cNvSpPr>
          <p:nvPr>
            <p:ph type="sldNum" sz="quarter" idx="12"/>
          </p:nvPr>
        </p:nvSpPr>
        <p:spPr>
          <a:ln/>
        </p:spPr>
        <p:txBody>
          <a:bodyPr/>
          <a:lstStyle>
            <a:lvl1pPr>
              <a:defRPr/>
            </a:lvl1pPr>
          </a:lstStyle>
          <a:p>
            <a:fld id="{F02E01BF-64FD-461A-A841-98F0A967443E}" type="slidenum">
              <a:rPr lang="en-US" altLang="zh-CN"/>
              <a:pPr/>
              <a:t>‹#›</a:t>
            </a:fld>
            <a:endParaRPr lang="en-US" altLang="zh-CN"/>
          </a:p>
        </p:txBody>
      </p:sp>
    </p:spTree>
    <p:extLst>
      <p:ext uri="{BB962C8B-B14F-4D97-AF65-F5344CB8AC3E}">
        <p14:creationId xmlns:p14="http://schemas.microsoft.com/office/powerpoint/2010/main" val="2875778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KSO_FD"/>
          <p:cNvSpPr>
            <a:spLocks noGrp="1" noChangeArrowheads="1"/>
          </p:cNvSpPr>
          <p:nvPr>
            <p:ph type="dt" sz="half" idx="10"/>
          </p:nvPr>
        </p:nvSpPr>
        <p:spPr>
          <a:ln/>
        </p:spPr>
        <p:txBody>
          <a:bodyPr/>
          <a:lstStyle>
            <a:lvl1pPr>
              <a:defRPr/>
            </a:lvl1pPr>
          </a:lstStyle>
          <a:p>
            <a:pPr>
              <a:defRPr/>
            </a:pPr>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en-US"/>
          </a:p>
        </p:txBody>
      </p:sp>
      <p:sp>
        <p:nvSpPr>
          <p:cNvPr id="6" name="KSO_FN"/>
          <p:cNvSpPr>
            <a:spLocks noGrp="1" noChangeArrowheads="1"/>
          </p:cNvSpPr>
          <p:nvPr>
            <p:ph type="sldNum" sz="quarter" idx="12"/>
          </p:nvPr>
        </p:nvSpPr>
        <p:spPr>
          <a:ln/>
        </p:spPr>
        <p:txBody>
          <a:bodyPr/>
          <a:lstStyle>
            <a:lvl1pPr>
              <a:defRPr/>
            </a:lvl1pPr>
          </a:lstStyle>
          <a:p>
            <a:fld id="{30CD7A73-075A-47AF-AB30-E51CD9DCB455}" type="slidenum">
              <a:rPr lang="en-US" altLang="zh-CN"/>
              <a:pPr/>
              <a:t>‹#›</a:t>
            </a:fld>
            <a:endParaRPr lang="en-US" altLang="zh-CN"/>
          </a:p>
        </p:txBody>
      </p:sp>
    </p:spTree>
    <p:extLst>
      <p:ext uri="{BB962C8B-B14F-4D97-AF65-F5344CB8AC3E}">
        <p14:creationId xmlns:p14="http://schemas.microsoft.com/office/powerpoint/2010/main" val="2184901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54075" y="1133475"/>
            <a:ext cx="3856038" cy="5100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62513" y="1133475"/>
            <a:ext cx="3857625" cy="5100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a:ln/>
        </p:spPr>
        <p:txBody>
          <a:bodyPr/>
          <a:lstStyle>
            <a:lvl1pPr>
              <a:defRPr/>
            </a:lvl1pPr>
          </a:lstStyle>
          <a:p>
            <a:pPr>
              <a:defRPr/>
            </a:pPr>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en-US"/>
          </a:p>
        </p:txBody>
      </p:sp>
      <p:sp>
        <p:nvSpPr>
          <p:cNvPr id="7" name="KSO_FN"/>
          <p:cNvSpPr>
            <a:spLocks noGrp="1" noChangeArrowheads="1"/>
          </p:cNvSpPr>
          <p:nvPr>
            <p:ph type="sldNum" sz="quarter" idx="12"/>
          </p:nvPr>
        </p:nvSpPr>
        <p:spPr>
          <a:ln/>
        </p:spPr>
        <p:txBody>
          <a:bodyPr/>
          <a:lstStyle>
            <a:lvl1pPr>
              <a:defRPr/>
            </a:lvl1pPr>
          </a:lstStyle>
          <a:p>
            <a:fld id="{6832D596-62D9-4A9B-BC75-FC96991C8999}" type="slidenum">
              <a:rPr lang="en-US" altLang="zh-CN"/>
              <a:pPr/>
              <a:t>‹#›</a:t>
            </a:fld>
            <a:endParaRPr lang="en-US" altLang="zh-CN"/>
          </a:p>
        </p:txBody>
      </p:sp>
    </p:spTree>
    <p:extLst>
      <p:ext uri="{BB962C8B-B14F-4D97-AF65-F5344CB8AC3E}">
        <p14:creationId xmlns:p14="http://schemas.microsoft.com/office/powerpoint/2010/main" val="4106312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a:ln/>
        </p:spPr>
        <p:txBody>
          <a:bodyPr/>
          <a:lstStyle>
            <a:lvl1pPr>
              <a:defRPr/>
            </a:lvl1pPr>
          </a:lstStyle>
          <a:p>
            <a:pPr>
              <a:defRPr/>
            </a:pPr>
            <a:endParaRPr lang="en-US"/>
          </a:p>
        </p:txBody>
      </p:sp>
      <p:sp>
        <p:nvSpPr>
          <p:cNvPr id="8" name="KSO_FT"/>
          <p:cNvSpPr>
            <a:spLocks noGrp="1" noChangeArrowheads="1"/>
          </p:cNvSpPr>
          <p:nvPr>
            <p:ph type="ftr" sz="quarter" idx="11"/>
          </p:nvPr>
        </p:nvSpPr>
        <p:spPr>
          <a:ln/>
        </p:spPr>
        <p:txBody>
          <a:bodyPr/>
          <a:lstStyle>
            <a:lvl1pPr>
              <a:defRPr/>
            </a:lvl1pPr>
          </a:lstStyle>
          <a:p>
            <a:pPr>
              <a:defRPr/>
            </a:pPr>
            <a:endParaRPr lang="en-US"/>
          </a:p>
        </p:txBody>
      </p:sp>
      <p:sp>
        <p:nvSpPr>
          <p:cNvPr id="9" name="KSO_FN"/>
          <p:cNvSpPr>
            <a:spLocks noGrp="1" noChangeArrowheads="1"/>
          </p:cNvSpPr>
          <p:nvPr>
            <p:ph type="sldNum" sz="quarter" idx="12"/>
          </p:nvPr>
        </p:nvSpPr>
        <p:spPr>
          <a:ln/>
        </p:spPr>
        <p:txBody>
          <a:bodyPr/>
          <a:lstStyle>
            <a:lvl1pPr>
              <a:defRPr/>
            </a:lvl1pPr>
          </a:lstStyle>
          <a:p>
            <a:fld id="{6F5D7D0F-1B7B-42D9-924D-3D66983EC2EC}" type="slidenum">
              <a:rPr lang="en-US" altLang="zh-CN"/>
              <a:pPr/>
              <a:t>‹#›</a:t>
            </a:fld>
            <a:endParaRPr lang="en-US" altLang="zh-CN"/>
          </a:p>
        </p:txBody>
      </p:sp>
    </p:spTree>
    <p:extLst>
      <p:ext uri="{BB962C8B-B14F-4D97-AF65-F5344CB8AC3E}">
        <p14:creationId xmlns:p14="http://schemas.microsoft.com/office/powerpoint/2010/main" val="1258768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a:ln/>
        </p:spPr>
        <p:txBody>
          <a:bodyPr/>
          <a:lstStyle>
            <a:lvl1pPr>
              <a:defRPr/>
            </a:lvl1pPr>
          </a:lstStyle>
          <a:p>
            <a:pPr>
              <a:defRPr/>
            </a:pPr>
            <a:endParaRPr lang="en-US"/>
          </a:p>
        </p:txBody>
      </p:sp>
      <p:sp>
        <p:nvSpPr>
          <p:cNvPr id="4" name="KSO_FT"/>
          <p:cNvSpPr>
            <a:spLocks noGrp="1" noChangeArrowheads="1"/>
          </p:cNvSpPr>
          <p:nvPr>
            <p:ph type="ftr" sz="quarter" idx="11"/>
          </p:nvPr>
        </p:nvSpPr>
        <p:spPr>
          <a:ln/>
        </p:spPr>
        <p:txBody>
          <a:bodyPr/>
          <a:lstStyle>
            <a:lvl1pPr>
              <a:defRPr/>
            </a:lvl1pPr>
          </a:lstStyle>
          <a:p>
            <a:pPr>
              <a:defRPr/>
            </a:pPr>
            <a:endParaRPr lang="en-US"/>
          </a:p>
        </p:txBody>
      </p:sp>
      <p:sp>
        <p:nvSpPr>
          <p:cNvPr id="5" name="KSO_FN"/>
          <p:cNvSpPr>
            <a:spLocks noGrp="1" noChangeArrowheads="1"/>
          </p:cNvSpPr>
          <p:nvPr>
            <p:ph type="sldNum" sz="quarter" idx="12"/>
          </p:nvPr>
        </p:nvSpPr>
        <p:spPr>
          <a:ln/>
        </p:spPr>
        <p:txBody>
          <a:bodyPr/>
          <a:lstStyle>
            <a:lvl1pPr>
              <a:defRPr/>
            </a:lvl1pPr>
          </a:lstStyle>
          <a:p>
            <a:fld id="{164B3995-7131-46F6-835C-1C171A7F2331}" type="slidenum">
              <a:rPr lang="en-US" altLang="zh-CN"/>
              <a:pPr/>
              <a:t>‹#›</a:t>
            </a:fld>
            <a:endParaRPr lang="en-US" altLang="zh-CN"/>
          </a:p>
        </p:txBody>
      </p:sp>
    </p:spTree>
    <p:extLst>
      <p:ext uri="{BB962C8B-B14F-4D97-AF65-F5344CB8AC3E}">
        <p14:creationId xmlns:p14="http://schemas.microsoft.com/office/powerpoint/2010/main" val="3751487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endParaRPr lang="en-US"/>
          </a:p>
        </p:txBody>
      </p:sp>
      <p:sp>
        <p:nvSpPr>
          <p:cNvPr id="3" name="KSO_FT"/>
          <p:cNvSpPr>
            <a:spLocks noGrp="1" noChangeArrowheads="1"/>
          </p:cNvSpPr>
          <p:nvPr>
            <p:ph type="ftr" sz="quarter" idx="11"/>
          </p:nvPr>
        </p:nvSpPr>
        <p:spPr>
          <a:ln/>
        </p:spPr>
        <p:txBody>
          <a:bodyPr/>
          <a:lstStyle>
            <a:lvl1pPr>
              <a:defRPr/>
            </a:lvl1pPr>
          </a:lstStyle>
          <a:p>
            <a:pPr>
              <a:defRPr/>
            </a:pPr>
            <a:endParaRPr lang="en-US"/>
          </a:p>
        </p:txBody>
      </p:sp>
      <p:sp>
        <p:nvSpPr>
          <p:cNvPr id="4" name="KSO_FN"/>
          <p:cNvSpPr>
            <a:spLocks noGrp="1" noChangeArrowheads="1"/>
          </p:cNvSpPr>
          <p:nvPr>
            <p:ph type="sldNum" sz="quarter" idx="12"/>
          </p:nvPr>
        </p:nvSpPr>
        <p:spPr>
          <a:ln/>
        </p:spPr>
        <p:txBody>
          <a:bodyPr/>
          <a:lstStyle>
            <a:lvl1pPr>
              <a:defRPr/>
            </a:lvl1pPr>
          </a:lstStyle>
          <a:p>
            <a:fld id="{3A97F03B-1B1A-48C9-8A13-249159E2D188}" type="slidenum">
              <a:rPr lang="en-US" altLang="zh-CN"/>
              <a:pPr/>
              <a:t>‹#›</a:t>
            </a:fld>
            <a:endParaRPr lang="en-US" altLang="zh-CN"/>
          </a:p>
        </p:txBody>
      </p:sp>
    </p:spTree>
    <p:extLst>
      <p:ext uri="{BB962C8B-B14F-4D97-AF65-F5344CB8AC3E}">
        <p14:creationId xmlns:p14="http://schemas.microsoft.com/office/powerpoint/2010/main" val="1747540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en-US"/>
          </a:p>
        </p:txBody>
      </p:sp>
      <p:sp>
        <p:nvSpPr>
          <p:cNvPr id="7" name="KSO_FN"/>
          <p:cNvSpPr>
            <a:spLocks noGrp="1" noChangeArrowheads="1"/>
          </p:cNvSpPr>
          <p:nvPr>
            <p:ph type="sldNum" sz="quarter" idx="12"/>
          </p:nvPr>
        </p:nvSpPr>
        <p:spPr>
          <a:ln/>
        </p:spPr>
        <p:txBody>
          <a:bodyPr/>
          <a:lstStyle>
            <a:lvl1pPr>
              <a:defRPr/>
            </a:lvl1pPr>
          </a:lstStyle>
          <a:p>
            <a:fld id="{6A4F8FFE-A76E-455F-9E90-BC66FDC1F8ED}" type="slidenum">
              <a:rPr lang="en-US" altLang="zh-CN"/>
              <a:pPr/>
              <a:t>‹#›</a:t>
            </a:fld>
            <a:endParaRPr lang="en-US" altLang="zh-CN"/>
          </a:p>
        </p:txBody>
      </p:sp>
    </p:spTree>
    <p:extLst>
      <p:ext uri="{BB962C8B-B14F-4D97-AF65-F5344CB8AC3E}">
        <p14:creationId xmlns:p14="http://schemas.microsoft.com/office/powerpoint/2010/main" val="322484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E4898C4-AE45-4A57-BA03-70159F382618}" type="slidenum">
              <a:rPr lang="zh-CN" altLang="zh-CN"/>
              <a:pPr/>
              <a:t>‹#›</a:t>
            </a:fld>
            <a:endParaRPr lang="zh-CN" altLang="zh-CN"/>
          </a:p>
        </p:txBody>
      </p:sp>
    </p:spTree>
    <p:extLst>
      <p:ext uri="{BB962C8B-B14F-4D97-AF65-F5344CB8AC3E}">
        <p14:creationId xmlns:p14="http://schemas.microsoft.com/office/powerpoint/2010/main" val="3719014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KSO_FD"/>
          <p:cNvSpPr>
            <a:spLocks noGrp="1" noChangeArrowheads="1"/>
          </p:cNvSpPr>
          <p:nvPr>
            <p:ph type="dt" sz="half" idx="10"/>
          </p:nvPr>
        </p:nvSpPr>
        <p:spPr>
          <a:ln/>
        </p:spPr>
        <p:txBody>
          <a:bodyPr/>
          <a:lstStyle>
            <a:lvl1pPr>
              <a:defRPr/>
            </a:lvl1pPr>
          </a:lstStyle>
          <a:p>
            <a:pPr>
              <a:defRPr/>
            </a:pPr>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en-US"/>
          </a:p>
        </p:txBody>
      </p:sp>
      <p:sp>
        <p:nvSpPr>
          <p:cNvPr id="7" name="KSO_FN"/>
          <p:cNvSpPr>
            <a:spLocks noGrp="1" noChangeArrowheads="1"/>
          </p:cNvSpPr>
          <p:nvPr>
            <p:ph type="sldNum" sz="quarter" idx="12"/>
          </p:nvPr>
        </p:nvSpPr>
        <p:spPr>
          <a:ln/>
        </p:spPr>
        <p:txBody>
          <a:bodyPr/>
          <a:lstStyle>
            <a:lvl1pPr>
              <a:defRPr/>
            </a:lvl1pPr>
          </a:lstStyle>
          <a:p>
            <a:fld id="{D5579FC4-282D-40F4-916D-3584C3AAE0E2}" type="slidenum">
              <a:rPr lang="en-US" altLang="zh-CN"/>
              <a:pPr/>
              <a:t>‹#›</a:t>
            </a:fld>
            <a:endParaRPr lang="en-US" altLang="zh-CN"/>
          </a:p>
        </p:txBody>
      </p:sp>
    </p:spTree>
    <p:extLst>
      <p:ext uri="{BB962C8B-B14F-4D97-AF65-F5344CB8AC3E}">
        <p14:creationId xmlns:p14="http://schemas.microsoft.com/office/powerpoint/2010/main" val="1005173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a:ln/>
        </p:spPr>
        <p:txBody>
          <a:bodyPr/>
          <a:lstStyle>
            <a:lvl1pPr>
              <a:defRPr/>
            </a:lvl1pPr>
          </a:lstStyle>
          <a:p>
            <a:pPr>
              <a:defRPr/>
            </a:pPr>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en-US"/>
          </a:p>
        </p:txBody>
      </p:sp>
      <p:sp>
        <p:nvSpPr>
          <p:cNvPr id="6" name="KSO_FN"/>
          <p:cNvSpPr>
            <a:spLocks noGrp="1" noChangeArrowheads="1"/>
          </p:cNvSpPr>
          <p:nvPr>
            <p:ph type="sldNum" sz="quarter" idx="12"/>
          </p:nvPr>
        </p:nvSpPr>
        <p:spPr>
          <a:ln/>
        </p:spPr>
        <p:txBody>
          <a:bodyPr/>
          <a:lstStyle>
            <a:lvl1pPr>
              <a:defRPr/>
            </a:lvl1pPr>
          </a:lstStyle>
          <a:p>
            <a:fld id="{A5EB9DD6-46C3-4EAA-839A-4EBB7D0CC07E}" type="slidenum">
              <a:rPr lang="en-US" altLang="zh-CN"/>
              <a:pPr/>
              <a:t>‹#›</a:t>
            </a:fld>
            <a:endParaRPr lang="en-US" altLang="zh-CN"/>
          </a:p>
        </p:txBody>
      </p:sp>
    </p:spTree>
    <p:extLst>
      <p:ext uri="{BB962C8B-B14F-4D97-AF65-F5344CB8AC3E}">
        <p14:creationId xmlns:p14="http://schemas.microsoft.com/office/powerpoint/2010/main" val="1211877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214313"/>
            <a:ext cx="205263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04825" y="214313"/>
            <a:ext cx="6010275"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a:ln/>
        </p:spPr>
        <p:txBody>
          <a:bodyPr/>
          <a:lstStyle>
            <a:lvl1pPr>
              <a:defRPr/>
            </a:lvl1pPr>
          </a:lstStyle>
          <a:p>
            <a:pPr>
              <a:defRPr/>
            </a:pPr>
            <a:endParaRPr lang="en-US"/>
          </a:p>
        </p:txBody>
      </p:sp>
      <p:sp>
        <p:nvSpPr>
          <p:cNvPr id="5" name="KSO_FT"/>
          <p:cNvSpPr>
            <a:spLocks noGrp="1" noChangeArrowheads="1"/>
          </p:cNvSpPr>
          <p:nvPr>
            <p:ph type="ftr" sz="quarter" idx="11"/>
          </p:nvPr>
        </p:nvSpPr>
        <p:spPr>
          <a:ln/>
        </p:spPr>
        <p:txBody>
          <a:bodyPr/>
          <a:lstStyle>
            <a:lvl1pPr>
              <a:defRPr/>
            </a:lvl1pPr>
          </a:lstStyle>
          <a:p>
            <a:pPr>
              <a:defRPr/>
            </a:pPr>
            <a:endParaRPr lang="en-US"/>
          </a:p>
        </p:txBody>
      </p:sp>
      <p:sp>
        <p:nvSpPr>
          <p:cNvPr id="6" name="KSO_FN"/>
          <p:cNvSpPr>
            <a:spLocks noGrp="1" noChangeArrowheads="1"/>
          </p:cNvSpPr>
          <p:nvPr>
            <p:ph type="sldNum" sz="quarter" idx="12"/>
          </p:nvPr>
        </p:nvSpPr>
        <p:spPr>
          <a:ln/>
        </p:spPr>
        <p:txBody>
          <a:bodyPr/>
          <a:lstStyle>
            <a:lvl1pPr>
              <a:defRPr/>
            </a:lvl1pPr>
          </a:lstStyle>
          <a:p>
            <a:fld id="{70D5D860-9BBF-455B-8739-C1FF19C39178}" type="slidenum">
              <a:rPr lang="en-US" altLang="zh-CN"/>
              <a:pPr/>
              <a:t>‹#›</a:t>
            </a:fld>
            <a:endParaRPr lang="en-US" altLang="zh-CN"/>
          </a:p>
        </p:txBody>
      </p:sp>
    </p:spTree>
    <p:extLst>
      <p:ext uri="{BB962C8B-B14F-4D97-AF65-F5344CB8AC3E}">
        <p14:creationId xmlns:p14="http://schemas.microsoft.com/office/powerpoint/2010/main" val="23830232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04825" y="214313"/>
            <a:ext cx="8215313" cy="79533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854075" y="1133475"/>
            <a:ext cx="3856038"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62513" y="1133475"/>
            <a:ext cx="3857625"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a:ln/>
        </p:spPr>
        <p:txBody>
          <a:bodyPr/>
          <a:lstStyle>
            <a:lvl1pPr>
              <a:defRPr/>
            </a:lvl1pPr>
          </a:lstStyle>
          <a:p>
            <a:pPr>
              <a:defRPr/>
            </a:pPr>
            <a:endParaRPr lang="en-US"/>
          </a:p>
        </p:txBody>
      </p:sp>
      <p:sp>
        <p:nvSpPr>
          <p:cNvPr id="6" name="KSO_FT"/>
          <p:cNvSpPr>
            <a:spLocks noGrp="1" noChangeArrowheads="1"/>
          </p:cNvSpPr>
          <p:nvPr>
            <p:ph type="ftr" sz="quarter" idx="11"/>
          </p:nvPr>
        </p:nvSpPr>
        <p:spPr>
          <a:ln/>
        </p:spPr>
        <p:txBody>
          <a:bodyPr/>
          <a:lstStyle>
            <a:lvl1pPr>
              <a:defRPr/>
            </a:lvl1pPr>
          </a:lstStyle>
          <a:p>
            <a:pPr>
              <a:defRPr/>
            </a:pPr>
            <a:endParaRPr lang="en-US"/>
          </a:p>
        </p:txBody>
      </p:sp>
      <p:sp>
        <p:nvSpPr>
          <p:cNvPr id="7" name="KSO_FN"/>
          <p:cNvSpPr>
            <a:spLocks noGrp="1" noChangeArrowheads="1"/>
          </p:cNvSpPr>
          <p:nvPr>
            <p:ph type="sldNum" sz="quarter" idx="12"/>
          </p:nvPr>
        </p:nvSpPr>
        <p:spPr>
          <a:ln/>
        </p:spPr>
        <p:txBody>
          <a:bodyPr/>
          <a:lstStyle>
            <a:lvl1pPr>
              <a:defRPr/>
            </a:lvl1pPr>
          </a:lstStyle>
          <a:p>
            <a:fld id="{B4061C3D-F785-4BB9-9521-E8FB2F49CACA}" type="slidenum">
              <a:rPr lang="en-US" altLang="zh-CN"/>
              <a:pPr/>
              <a:t>‹#›</a:t>
            </a:fld>
            <a:endParaRPr lang="en-US" altLang="zh-CN"/>
          </a:p>
        </p:txBody>
      </p:sp>
    </p:spTree>
    <p:extLst>
      <p:ext uri="{BB962C8B-B14F-4D97-AF65-F5344CB8AC3E}">
        <p14:creationId xmlns:p14="http://schemas.microsoft.com/office/powerpoint/2010/main" val="3757405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04825" y="214313"/>
            <a:ext cx="8215313" cy="795337"/>
          </a:xfrm>
        </p:spPr>
        <p:txBody>
          <a:bodyPr/>
          <a:lstStyle/>
          <a:p>
            <a:r>
              <a:rPr lang="zh-CN" altLang="en-US" noProof="1"/>
              <a:t>单击此处编辑母版标题样式</a:t>
            </a:r>
          </a:p>
        </p:txBody>
      </p:sp>
      <p:sp>
        <p:nvSpPr>
          <p:cNvPr id="3" name="内容占位符 2"/>
          <p:cNvSpPr>
            <a:spLocks noGrp="1"/>
          </p:cNvSpPr>
          <p:nvPr>
            <p:ph sz="half" idx="1"/>
          </p:nvPr>
        </p:nvSpPr>
        <p:spPr>
          <a:xfrm>
            <a:off x="854075" y="1133475"/>
            <a:ext cx="3856038"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862513" y="1133475"/>
            <a:ext cx="3857625" cy="24733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862513" y="3759200"/>
            <a:ext cx="3857625" cy="24749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KSO_FD"/>
          <p:cNvSpPr>
            <a:spLocks noGrp="1" noChangeArrowheads="1"/>
          </p:cNvSpPr>
          <p:nvPr>
            <p:ph type="dt" sz="half" idx="10"/>
          </p:nvPr>
        </p:nvSpPr>
        <p:spPr>
          <a:ln/>
        </p:spPr>
        <p:txBody>
          <a:bodyPr/>
          <a:lstStyle>
            <a:lvl1pPr>
              <a:defRPr/>
            </a:lvl1pPr>
          </a:lstStyle>
          <a:p>
            <a:pPr>
              <a:defRPr/>
            </a:pPr>
            <a:endParaRPr lang="en-US"/>
          </a:p>
        </p:txBody>
      </p:sp>
      <p:sp>
        <p:nvSpPr>
          <p:cNvPr id="7" name="KSO_FT"/>
          <p:cNvSpPr>
            <a:spLocks noGrp="1" noChangeArrowheads="1"/>
          </p:cNvSpPr>
          <p:nvPr>
            <p:ph type="ftr" sz="quarter" idx="11"/>
          </p:nvPr>
        </p:nvSpPr>
        <p:spPr>
          <a:ln/>
        </p:spPr>
        <p:txBody>
          <a:bodyPr/>
          <a:lstStyle>
            <a:lvl1pPr>
              <a:defRPr/>
            </a:lvl1pPr>
          </a:lstStyle>
          <a:p>
            <a:pPr>
              <a:defRPr/>
            </a:pPr>
            <a:endParaRPr lang="en-US"/>
          </a:p>
        </p:txBody>
      </p:sp>
      <p:sp>
        <p:nvSpPr>
          <p:cNvPr id="8" name="KSO_FN"/>
          <p:cNvSpPr>
            <a:spLocks noGrp="1" noChangeArrowheads="1"/>
          </p:cNvSpPr>
          <p:nvPr>
            <p:ph type="sldNum" sz="quarter" idx="12"/>
          </p:nvPr>
        </p:nvSpPr>
        <p:spPr>
          <a:ln/>
        </p:spPr>
        <p:txBody>
          <a:bodyPr/>
          <a:lstStyle>
            <a:lvl1pPr>
              <a:defRPr/>
            </a:lvl1pPr>
          </a:lstStyle>
          <a:p>
            <a:fld id="{6F061122-A3A7-45AD-8E78-DD16395D749E}" type="slidenum">
              <a:rPr lang="en-US" altLang="zh-CN"/>
              <a:pPr/>
              <a:t>‹#›</a:t>
            </a:fld>
            <a:endParaRPr lang="en-US" altLang="zh-CN"/>
          </a:p>
        </p:txBody>
      </p:sp>
    </p:spTree>
    <p:extLst>
      <p:ext uri="{BB962C8B-B14F-4D97-AF65-F5344CB8AC3E}">
        <p14:creationId xmlns:p14="http://schemas.microsoft.com/office/powerpoint/2010/main" val="85127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0F0DAFD-81B6-4E4C-AE0C-2A6571DE986D}" type="slidenum">
              <a:rPr lang="zh-CN" altLang="zh-CN"/>
              <a:pPr/>
              <a:t>‹#›</a:t>
            </a:fld>
            <a:endParaRPr lang="zh-CN" altLang="zh-CN"/>
          </a:p>
        </p:txBody>
      </p:sp>
    </p:spTree>
    <p:extLst>
      <p:ext uri="{BB962C8B-B14F-4D97-AF65-F5344CB8AC3E}">
        <p14:creationId xmlns:p14="http://schemas.microsoft.com/office/powerpoint/2010/main" val="50880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66E241B7-A9E3-4195-A4CC-DF9A0ED5D7B6}" type="slidenum">
              <a:rPr lang="zh-CN" altLang="zh-CN"/>
              <a:pPr/>
              <a:t>‹#›</a:t>
            </a:fld>
            <a:endParaRPr lang="zh-CN" altLang="zh-CN"/>
          </a:p>
        </p:txBody>
      </p:sp>
    </p:spTree>
    <p:extLst>
      <p:ext uri="{BB962C8B-B14F-4D97-AF65-F5344CB8AC3E}">
        <p14:creationId xmlns:p14="http://schemas.microsoft.com/office/powerpoint/2010/main" val="359377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BC1D89C5-A32D-404E-B614-F83F6FF8500C}" type="slidenum">
              <a:rPr lang="zh-CN" altLang="zh-CN"/>
              <a:pPr/>
              <a:t>‹#›</a:t>
            </a:fld>
            <a:endParaRPr lang="zh-CN" altLang="zh-CN"/>
          </a:p>
        </p:txBody>
      </p:sp>
    </p:spTree>
    <p:extLst>
      <p:ext uri="{BB962C8B-B14F-4D97-AF65-F5344CB8AC3E}">
        <p14:creationId xmlns:p14="http://schemas.microsoft.com/office/powerpoint/2010/main" val="106445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3DC3556F-A535-45F0-9145-29E39673ADE4}" type="slidenum">
              <a:rPr lang="zh-CN" altLang="zh-CN"/>
              <a:pPr/>
              <a:t>‹#›</a:t>
            </a:fld>
            <a:endParaRPr lang="zh-CN" altLang="zh-CN"/>
          </a:p>
        </p:txBody>
      </p:sp>
    </p:spTree>
    <p:extLst>
      <p:ext uri="{BB962C8B-B14F-4D97-AF65-F5344CB8AC3E}">
        <p14:creationId xmlns:p14="http://schemas.microsoft.com/office/powerpoint/2010/main" val="238142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AAB7E71A-2CB6-4160-A02B-AA61EA7E47B6}" type="slidenum">
              <a:rPr lang="zh-CN" altLang="zh-CN"/>
              <a:pPr/>
              <a:t>‹#›</a:t>
            </a:fld>
            <a:endParaRPr lang="zh-CN" altLang="zh-CN"/>
          </a:p>
        </p:txBody>
      </p:sp>
    </p:spTree>
    <p:extLst>
      <p:ext uri="{BB962C8B-B14F-4D97-AF65-F5344CB8AC3E}">
        <p14:creationId xmlns:p14="http://schemas.microsoft.com/office/powerpoint/2010/main" val="370289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2D9092F1-1253-4424-9ECB-C8A5D279B6E3}" type="slidenum">
              <a:rPr lang="zh-CN" altLang="zh-CN"/>
              <a:pPr/>
              <a:t>‹#›</a:t>
            </a:fld>
            <a:endParaRPr lang="zh-CN" altLang="zh-CN"/>
          </a:p>
        </p:txBody>
      </p:sp>
    </p:spTree>
    <p:extLst>
      <p:ext uri="{BB962C8B-B14F-4D97-AF65-F5344CB8AC3E}">
        <p14:creationId xmlns:p14="http://schemas.microsoft.com/office/powerpoint/2010/main" val="76578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FD0611D7-A04A-408D-8A37-1945FC015A61}" type="slidenum">
              <a:rPr lang="zh-CN" altLang="zh-CN"/>
              <a:pPr/>
              <a:t>‹#›</a:t>
            </a:fld>
            <a:endParaRPr lang="zh-CN" altLang="zh-CN"/>
          </a:p>
        </p:txBody>
      </p:sp>
    </p:spTree>
    <p:extLst>
      <p:ext uri="{BB962C8B-B14F-4D97-AF65-F5344CB8AC3E}">
        <p14:creationId xmlns:p14="http://schemas.microsoft.com/office/powerpoint/2010/main" val="196244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buFont typeface="Arial" panose="020B0604020202020204" pitchFamily="34" charset="0"/>
              <a:buNone/>
              <a:defRPr sz="1400">
                <a:latin typeface="Arial" panose="020B0604020202020204" pitchFamily="34" charset="0"/>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 typeface="Arial" panose="020B0604020202020204" pitchFamily="34" charset="0"/>
              <a:buNone/>
              <a:defRPr sz="1400">
                <a:latin typeface="Arial" panose="020B0604020202020204" pitchFamily="34" charset="0"/>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noProof="1" dirty="0">
                <a:cs typeface="+mn-ea"/>
              </a:defRPr>
            </a:lvl1pPr>
          </a:lstStyle>
          <a:p>
            <a:fld id="{C7AB00BD-0AFC-40D7-8B1D-F4A547142ED6}" type="slidenum">
              <a:rPr lang="zh-CN" altLang="zh-CN"/>
              <a:pPr/>
              <a:t>‹#›</a:t>
            </a:fld>
            <a:endParaRPr lang="zh-CN" altLang="zh-CN">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p:txStyles>
    <p:titleStyle>
      <a:lvl1pPr algn="l" rtl="0" eaLnBrk="0" fontAlgn="base" hangingPunct="0">
        <a:spcBef>
          <a:spcPct val="0"/>
        </a:spcBef>
        <a:spcAft>
          <a:spcPct val="0"/>
        </a:spcAft>
        <a:defRPr sz="3200">
          <a:solidFill>
            <a:srgbClr val="0066FF"/>
          </a:solidFill>
          <a:latin typeface="+mj-lt"/>
          <a:ea typeface="+mj-ea"/>
          <a:cs typeface="+mj-cs"/>
        </a:defRPr>
      </a:lvl1pPr>
      <a:lvl2pPr algn="l" rtl="0" eaLnBrk="0" fontAlgn="base" hangingPunct="0">
        <a:spcBef>
          <a:spcPct val="0"/>
        </a:spcBef>
        <a:spcAft>
          <a:spcPct val="0"/>
        </a:spcAft>
        <a:defRPr sz="3200">
          <a:solidFill>
            <a:srgbClr val="0066FF"/>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200">
          <a:solidFill>
            <a:srgbClr val="0066FF"/>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200">
          <a:solidFill>
            <a:srgbClr val="0066FF"/>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200">
          <a:solidFill>
            <a:srgbClr val="0066FF"/>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200">
          <a:solidFill>
            <a:srgbClr val="0066FF"/>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200">
          <a:solidFill>
            <a:srgbClr val="0066FF"/>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200">
          <a:solidFill>
            <a:srgbClr val="0066FF"/>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200">
          <a:solidFill>
            <a:srgbClr val="0066FF"/>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400">
          <a:solidFill>
            <a:schemeClr val="tx1"/>
          </a:solidFill>
          <a:latin typeface="+mn-lt"/>
          <a:ea typeface="+mn-ea"/>
          <a:cs typeface="+mn-cs"/>
        </a:defRPr>
      </a:lvl1pPr>
      <a:lvl2pPr marL="800100" indent="-342900" algn="l" rtl="0" eaLnBrk="0" fontAlgn="base" hangingPunct="0">
        <a:spcBef>
          <a:spcPct val="20000"/>
        </a:spcBef>
        <a:spcAft>
          <a:spcPct val="0"/>
        </a:spcAft>
        <a:buSzPct val="100000"/>
        <a:buFont typeface="Wingdings" panose="05000000000000000000" pitchFamily="2" charset="2"/>
        <a:buChar char="Ø"/>
        <a:defRPr sz="2400">
          <a:solidFill>
            <a:srgbClr val="0066FF"/>
          </a:solidFill>
          <a:latin typeface="+mn-lt"/>
          <a:ea typeface="宋体" panose="02010600030101010101" pitchFamily="2" charset="-122"/>
        </a:defRPr>
      </a:lvl2pPr>
      <a:lvl3pPr marL="1257300" indent="-342900" algn="l" rtl="0" eaLnBrk="0" fontAlgn="base" hangingPunct="0">
        <a:spcBef>
          <a:spcPct val="20000"/>
        </a:spcBef>
        <a:spcAft>
          <a:spcPct val="0"/>
        </a:spcAft>
        <a:buSzPct val="100000"/>
        <a:buFont typeface="Wingdings" panose="05000000000000000000" pitchFamily="2" charset="2"/>
        <a:buChar char="ü"/>
        <a:defRPr sz="20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图片 11"/>
          <p:cNvPicPr>
            <a:picLocks noChangeAspect="1" noChangeArrowheads="1"/>
          </p:cNvPicPr>
          <p:nvPr/>
        </p:nvPicPr>
        <p:blipFill>
          <a:blip r:embed="rId15">
            <a:extLst>
              <a:ext uri="{28A0092B-C50C-407E-A947-70E740481C1C}">
                <a14:useLocalDpi xmlns:a14="http://schemas.microsoft.com/office/drawing/2010/main" val="0"/>
              </a:ext>
            </a:extLst>
          </a:blip>
          <a:srcRect l="1698"/>
          <a:stretch>
            <a:fillRect/>
          </a:stretch>
        </p:blipFill>
        <p:spPr bwMode="auto">
          <a:xfrm>
            <a:off x="0" y="558800"/>
            <a:ext cx="82550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FD"/>
          <p:cNvSpPr>
            <a:spLocks noGrp="1" noChangeArrowheads="1"/>
          </p:cNvSpPr>
          <p:nvPr>
            <p:ph type="dt" sz="half" idx="2"/>
          </p:nvPr>
        </p:nvSpPr>
        <p:spPr bwMode="auto">
          <a:xfrm>
            <a:off x="628650" y="6451600"/>
            <a:ext cx="2057400" cy="365125"/>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200">
                <a:latin typeface="Arial" panose="020B0604020202020204" pitchFamily="34" charset="0"/>
              </a:defRPr>
            </a:lvl1pPr>
          </a:lstStyle>
          <a:p>
            <a:pPr>
              <a:defRPr/>
            </a:pPr>
            <a:endParaRPr lang="en-US"/>
          </a:p>
        </p:txBody>
      </p:sp>
      <p:sp>
        <p:nvSpPr>
          <p:cNvPr id="2052" name="KSO_FT"/>
          <p:cNvSpPr>
            <a:spLocks noGrp="1" noChangeArrowheads="1"/>
          </p:cNvSpPr>
          <p:nvPr>
            <p:ph type="ftr" sz="quarter" idx="3"/>
          </p:nvPr>
        </p:nvSpPr>
        <p:spPr bwMode="auto">
          <a:xfrm>
            <a:off x="3028950" y="6429375"/>
            <a:ext cx="3086100" cy="365125"/>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latin typeface="Arial" panose="020B0604020202020204" pitchFamily="34" charset="0"/>
              </a:defRPr>
            </a:lvl1pPr>
          </a:lstStyle>
          <a:p>
            <a:pPr>
              <a:defRPr/>
            </a:pPr>
            <a:endParaRPr lang="en-US"/>
          </a:p>
        </p:txBody>
      </p:sp>
      <p:sp>
        <p:nvSpPr>
          <p:cNvPr id="2053" name="KSO_FN"/>
          <p:cNvSpPr>
            <a:spLocks noGrp="1" noChangeArrowheads="1"/>
          </p:cNvSpPr>
          <p:nvPr>
            <p:ph type="sldNum" sz="quarter" idx="4"/>
          </p:nvPr>
        </p:nvSpPr>
        <p:spPr bwMode="auto">
          <a:xfrm>
            <a:off x="6457950" y="6451600"/>
            <a:ext cx="2057400" cy="365125"/>
          </a:xfrm>
          <a:prstGeom prst="rect">
            <a:avLst/>
          </a:prstGeom>
          <a:noFill/>
          <a:ln w="9525">
            <a:noFill/>
            <a:miter lim="800000"/>
          </a:ln>
        </p:spPr>
        <p:txBody>
          <a:bodyPr vert="horz" wrap="square" lIns="91440" tIns="45720" rIns="91440" bIns="45720" numCol="1" anchor="ctr" anchorCtr="0" compatLnSpc="1"/>
          <a:lstStyle>
            <a:lvl1pPr algn="r">
              <a:defRPr sz="1200" noProof="1" dirty="0">
                <a:cs typeface="+mn-ea"/>
              </a:defRPr>
            </a:lvl1pPr>
          </a:lstStyle>
          <a:p>
            <a:fld id="{1819046B-F094-45F0-B41F-D55F05A088C9}" type="slidenum">
              <a:rPr lang="en-US" altLang="zh-CN"/>
              <a:pPr/>
              <a:t>‹#›</a:t>
            </a:fld>
            <a:endParaRPr lang="en-US" altLang="zh-CN">
              <a:cs typeface="+mn-cs"/>
            </a:endParaRPr>
          </a:p>
        </p:txBody>
      </p:sp>
      <p:sp>
        <p:nvSpPr>
          <p:cNvPr id="2054" name="KSO_BC1"/>
          <p:cNvSpPr>
            <a:spLocks noGrp="1" noChangeArrowheads="1"/>
          </p:cNvSpPr>
          <p:nvPr>
            <p:ph type="body" idx="4294967295"/>
          </p:nvPr>
        </p:nvSpPr>
        <p:spPr bwMode="auto">
          <a:xfrm>
            <a:off x="854075" y="1133475"/>
            <a:ext cx="786606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5" name="KSO_BT1"/>
          <p:cNvSpPr>
            <a:spLocks noGrp="1" noChangeArrowheads="1"/>
          </p:cNvSpPr>
          <p:nvPr>
            <p:ph type="title" idx="4294967295"/>
          </p:nvPr>
        </p:nvSpPr>
        <p:spPr bwMode="auto">
          <a:xfrm>
            <a:off x="50482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 id="2147483676" r:id="rId12"/>
    <p:sldLayoutId id="2147483675" r:id="rId13"/>
  </p:sldLayoutIdLst>
  <p:txStyles>
    <p:titleStyle>
      <a:lvl1pPr algn="l" defTabSz="685800" rtl="0" eaLnBrk="0" fontAlgn="base" hangingPunct="0">
        <a:lnSpc>
          <a:spcPct val="90000"/>
        </a:lnSpc>
        <a:spcBef>
          <a:spcPct val="0"/>
        </a:spcBef>
        <a:spcAft>
          <a:spcPct val="0"/>
        </a:spcAft>
        <a:defRPr sz="3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200">
          <a:solidFill>
            <a:schemeClr val="accent1"/>
          </a:solidFill>
          <a:latin typeface="微软雅黑" panose="020B0503020204020204" pitchFamily="34" charset="-122"/>
          <a:ea typeface="微软雅黑" panose="020B0503020204020204" pitchFamily="34" charset="-122"/>
        </a:defRPr>
      </a:lvl9pPr>
    </p:titleStyle>
    <p:bodyStyle>
      <a:lvl1pPr marL="361950" indent="-361950" algn="just" defTabSz="685800" rtl="0" eaLnBrk="0" fontAlgn="base" hangingPunct="0">
        <a:lnSpc>
          <a:spcPct val="110000"/>
        </a:lnSpc>
        <a:spcBef>
          <a:spcPts val="1200"/>
        </a:spcBef>
        <a:spcAft>
          <a:spcPct val="0"/>
        </a:spcAft>
        <a:buClr>
          <a:schemeClr val="accent2"/>
        </a:buClr>
        <a:buSzPct val="100000"/>
        <a:buFont typeface="Wingdings" panose="05000000000000000000" pitchFamily="2" charset="2"/>
        <a:buChar char="v"/>
        <a:defRPr sz="2400">
          <a:solidFill>
            <a:schemeClr val="tx1"/>
          </a:solidFill>
          <a:latin typeface="+mn-lt"/>
          <a:ea typeface="+mn-ea"/>
          <a:cs typeface="+mn-cs"/>
        </a:defRPr>
      </a:lvl1pPr>
      <a:lvl2pPr marL="361950" indent="-15875" algn="l" defTabSz="685800" rtl="0" eaLnBrk="0" fontAlgn="base" hangingPunct="0">
        <a:lnSpc>
          <a:spcPct val="120000"/>
        </a:lnSpc>
        <a:spcBef>
          <a:spcPct val="0"/>
        </a:spcBef>
        <a:spcAft>
          <a:spcPts val="1200"/>
        </a:spcAft>
        <a:buClr>
          <a:srgbClr val="7AD0EB"/>
        </a:buClr>
        <a:buSzPct val="100000"/>
        <a:buFont typeface="Wingdings" panose="05000000000000000000" pitchFamily="2" charset="2"/>
        <a:buChar char="Ø"/>
        <a:defRPr sz="2000">
          <a:solidFill>
            <a:schemeClr val="tx1"/>
          </a:solidFill>
          <a:latin typeface="+mn-lt"/>
          <a:ea typeface="新宋体" panose="02010609030101010101" pitchFamily="49" charset="-122"/>
        </a:defRPr>
      </a:lvl2pPr>
      <a:lvl3pPr marL="857250" indent="-171450" algn="l" defTabSz="685800" rtl="0" eaLnBrk="0" fontAlgn="base" hangingPunct="0">
        <a:lnSpc>
          <a:spcPct val="90000"/>
        </a:lnSpc>
        <a:spcBef>
          <a:spcPts val="375"/>
        </a:spcBef>
        <a:spcAft>
          <a:spcPct val="0"/>
        </a:spcAft>
        <a:buSzPct val="100000"/>
        <a:buFont typeface="Wingdings" panose="05000000000000000000" pitchFamily="2" charset="2"/>
        <a:buChar char="ü"/>
        <a:defRPr sz="1500">
          <a:solidFill>
            <a:schemeClr val="tx1"/>
          </a:solidFill>
          <a:latin typeface="Calibri" panose="020F0502020204030204" pitchFamily="34" charset="0"/>
          <a:ea typeface="幼圆" panose="02010509060101010101" pitchFamily="49" charset="-122"/>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幼圆" panose="02010509060101010101" pitchFamily="49" charset="-122"/>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幼圆" panose="02010509060101010101" pitchFamily="49" charset="-122"/>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幼圆" panose="02010509060101010101" pitchFamily="49" charset="-122"/>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幼圆" panose="02010509060101010101" pitchFamily="49" charset="-122"/>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幼圆" panose="02010509060101010101" pitchFamily="49" charset="-122"/>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幼圆" panose="02010509060101010101"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4213225" y="1308100"/>
            <a:ext cx="4432300" cy="949325"/>
          </a:xfrm>
        </p:spPr>
        <p:txBody>
          <a:bodyPr/>
          <a:lstStyle/>
          <a:p>
            <a:pPr eaLnBrk="1" hangingPunct="1"/>
            <a:r>
              <a:rPr lang="zh-CN" altLang="en-US"/>
              <a:t> 计算思维本质</a:t>
            </a:r>
            <a:r>
              <a:rPr lang="en-US" altLang="zh-CN"/>
              <a:t>—</a:t>
            </a:r>
            <a:r>
              <a:rPr lang="zh-CN" altLang="en-US"/>
              <a:t>抽象</a:t>
            </a:r>
          </a:p>
        </p:txBody>
      </p:sp>
      <p:sp>
        <p:nvSpPr>
          <p:cNvPr id="5122" name="Rectangle 3"/>
          <p:cNvSpPr>
            <a:spLocks noGrp="1" noChangeArrowheads="1"/>
          </p:cNvSpPr>
          <p:nvPr>
            <p:ph type="subTitle" idx="1"/>
          </p:nvPr>
        </p:nvSpPr>
        <p:spPr/>
        <p:txBody>
          <a:bodyPr/>
          <a:lstStyle/>
          <a:p>
            <a:pPr eaLnBrk="1" hangingPunct="1"/>
            <a:r>
              <a:rPr lang="zh-CN" altLang="en-US" dirty="0"/>
              <a:t>周庆国 狄长艳</a:t>
            </a:r>
            <a:endParaRPr lang="en-US" altLang="zh-CN" dirty="0"/>
          </a:p>
          <a:p>
            <a:pPr eaLnBrk="1" hangingPunct="1"/>
            <a:r>
              <a:rPr lang="en-US" altLang="zh-CN" dirty="0"/>
              <a:t>2016-9-22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4337"/>
          <p:cNvSpPr>
            <a:spLocks noGrp="1" noChangeArrowheads="1"/>
          </p:cNvSpPr>
          <p:nvPr>
            <p:ph idx="1"/>
          </p:nvPr>
        </p:nvSpPr>
        <p:spPr>
          <a:xfrm>
            <a:off x="854075" y="1133475"/>
            <a:ext cx="7205663" cy="5102225"/>
          </a:xfrm>
        </p:spPr>
        <p:txBody>
          <a:bodyPr/>
          <a:lstStyle/>
          <a:p>
            <a:r>
              <a:rPr lang="zh-CN" altLang="en-US">
                <a:latin typeface="黑体" panose="02010609060101010101" pitchFamily="49" charset="-122"/>
                <a:ea typeface="黑体" panose="02010609060101010101" pitchFamily="49" charset="-122"/>
              </a:rPr>
              <a:t>每2个同学组成一个组合，并分别拿出一张纸，重复以下过程：</a:t>
            </a:r>
          </a:p>
          <a:p>
            <a:pPr marL="342900" lvl="1" indent="342900">
              <a:spcBef>
                <a:spcPts val="300"/>
              </a:spcBef>
              <a:spcAft>
                <a:spcPts val="300"/>
              </a:spcAft>
            </a:pPr>
            <a:r>
              <a:rPr lang="zh-CN" altLang="en-US"/>
              <a:t>每当裁判宣布开始时，每个同学可以自由（不能商量）做出两种选择：合作（√）、背叛（×）。</a:t>
            </a:r>
          </a:p>
          <a:p>
            <a:pPr marL="342900" lvl="1" indent="342900">
              <a:spcBef>
                <a:spcPts val="300"/>
              </a:spcBef>
              <a:spcAft>
                <a:spcPts val="300"/>
              </a:spcAft>
            </a:pPr>
            <a:r>
              <a:rPr lang="zh-CN" altLang="en-US">
                <a:solidFill>
                  <a:srgbClr val="FF0000"/>
                </a:solidFill>
              </a:rPr>
              <a:t>重复进行10次</a:t>
            </a:r>
            <a:r>
              <a:rPr lang="zh-CN" altLang="en-US"/>
              <a:t>，找出其中</a:t>
            </a:r>
            <a:r>
              <a:rPr lang="zh-CN" altLang="en-US">
                <a:solidFill>
                  <a:srgbClr val="FF0000"/>
                </a:solidFill>
              </a:rPr>
              <a:t>得分最高</a:t>
            </a:r>
            <a:r>
              <a:rPr lang="zh-CN" altLang="en-US"/>
              <a:t>的一个同学，并分析其选择策略。</a:t>
            </a:r>
          </a:p>
          <a:p>
            <a:pPr marL="342900" lvl="1" indent="342900">
              <a:spcBef>
                <a:spcPts val="300"/>
              </a:spcBef>
              <a:spcAft>
                <a:spcPts val="300"/>
              </a:spcAft>
            </a:pPr>
            <a:r>
              <a:rPr lang="zh-CN" altLang="en-US"/>
              <a:t>积分规则如下：</a:t>
            </a:r>
          </a:p>
        </p:txBody>
      </p:sp>
      <p:pic>
        <p:nvPicPr>
          <p:cNvPr id="21506" name="图片 14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4572000"/>
            <a:ext cx="22320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14339"/>
          <p:cNvSpPr>
            <a:spLocks noChangeArrowheads="1" noChangeShapeType="1" noTextEdit="1"/>
          </p:cNvSpPr>
          <p:nvPr/>
        </p:nvSpPr>
        <p:spPr bwMode="auto">
          <a:xfrm>
            <a:off x="828675" y="404813"/>
            <a:ext cx="1965325" cy="404812"/>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prstShdw prst="shdw11">
                    <a:srgbClr val="C0C0C0">
                      <a:alpha val="78000"/>
                    </a:srgbClr>
                  </a:prstShdw>
                </a:effectLst>
                <a:latin typeface="宋体" panose="02010600030101010101" pitchFamily="2" charset="-122"/>
              </a:rPr>
              <a:t>GAME TIME</a:t>
            </a:r>
          </a:p>
        </p:txBody>
      </p:sp>
      <p:graphicFrame>
        <p:nvGraphicFramePr>
          <p:cNvPr id="13317" name="表格 13316"/>
          <p:cNvGraphicFramePr/>
          <p:nvPr/>
        </p:nvGraphicFramePr>
        <p:xfrm>
          <a:off x="5286375" y="3429000"/>
          <a:ext cx="2714625" cy="3100388"/>
        </p:xfrm>
        <a:graphic>
          <a:graphicData uri="http://schemas.openxmlformats.org/drawingml/2006/table">
            <a:tbl>
              <a:tblPr/>
              <a:tblGrid>
                <a:gridCol w="8477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tblGrid>
              <a:tr h="1033463">
                <a:tc>
                  <a:txBody>
                    <a:bodyPr/>
                    <a:lstStyle/>
                    <a:p>
                      <a:pPr lvl="0" eaLnBrk="1" hangingPunct="1">
                        <a:buNone/>
                      </a:pPr>
                      <a:r>
                        <a:rPr lang="en-US" altLang="zh-CN" b="1" dirty="0">
                          <a:latin typeface="幼圆" panose="02010509060101010101" pitchFamily="49" charset="-122"/>
                          <a:ea typeface="微软雅黑" panose="020B0503020204020204" pitchFamily="34" charset="-122"/>
                        </a:rPr>
                        <a:t>       </a:t>
                      </a:r>
                    </a:p>
                    <a:p>
                      <a:pPr lvl="0" eaLnBrk="1" hangingPunct="1">
                        <a:buNone/>
                      </a:pPr>
                      <a:r>
                        <a:rPr lang="en-US" altLang="zh-CN" b="1" dirty="0">
                          <a:latin typeface="幼圆" panose="02010509060101010101" pitchFamily="49" charset="-122"/>
                          <a:ea typeface="微软雅黑" panose="020B0503020204020204" pitchFamily="34" charset="-122"/>
                        </a:rPr>
                        <a:t>    B</a:t>
                      </a:r>
                    </a:p>
                    <a:p>
                      <a:pPr lvl="0" eaLnBrk="1" hangingPunct="1">
                        <a:buNone/>
                      </a:pPr>
                      <a:r>
                        <a:rPr lang="en-US" altLang="zh-CN" b="1" dirty="0">
                          <a:latin typeface="幼圆" panose="02010509060101010101" pitchFamily="49" charset="-122"/>
                          <a:ea typeface="微软雅黑" panose="020B0503020204020204" pitchFamily="34" charset="-122"/>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tc>
                  <a:txBody>
                    <a:bodyPr/>
                    <a:lstStyle/>
                    <a:p>
                      <a:pPr lvl="0" algn="ctr" eaLnBrk="1" hangingPunct="1">
                        <a:buNone/>
                      </a:pPr>
                      <a:r>
                        <a:rPr lang="zh-CN" altLang="en-US" b="1" dirty="0">
                          <a:solidFill>
                            <a:srgbClr val="339933"/>
                          </a:solidFill>
                          <a:latin typeface="黑体" panose="02010609060101010101" pitchFamily="49" charset="-122"/>
                          <a:ea typeface="黑体" panose="02010609060101010101" pitchFamily="49" charset="-122"/>
                        </a:rPr>
                        <a:t>合作</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algn="ctr" eaLnBrk="1" hangingPunct="1">
                        <a:buNone/>
                      </a:pPr>
                      <a:r>
                        <a:rPr lang="zh-CN" altLang="en-US" b="1" dirty="0">
                          <a:solidFill>
                            <a:srgbClr val="339933"/>
                          </a:solidFill>
                          <a:latin typeface="黑体" panose="02010609060101010101" pitchFamily="49" charset="-122"/>
                          <a:ea typeface="黑体" panose="02010609060101010101" pitchFamily="49" charset="-122"/>
                        </a:rPr>
                        <a:t>背叛</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033462">
                <a:tc>
                  <a:txBody>
                    <a:bodyPr/>
                    <a:lstStyle/>
                    <a:p>
                      <a:pPr lvl="0" algn="ctr" eaLnBrk="1" hangingPunct="1">
                        <a:buNone/>
                      </a:pPr>
                      <a:r>
                        <a:rPr lang="zh-CN" altLang="en-US" dirty="0">
                          <a:solidFill>
                            <a:srgbClr val="FF0000"/>
                          </a:solidFill>
                          <a:latin typeface="黑体" panose="02010609060101010101" pitchFamily="49" charset="-122"/>
                          <a:ea typeface="黑体" panose="02010609060101010101" pitchFamily="49" charset="-122"/>
                        </a:rPr>
                        <a:t>合作</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algn="ctr" eaLnBrk="1" hangingPunct="1">
                        <a:buNone/>
                      </a:pPr>
                      <a:r>
                        <a:rPr lang="en-US" altLang="zh-CN" dirty="0">
                          <a:solidFill>
                            <a:srgbClr val="47494B"/>
                          </a:solidFill>
                          <a:latin typeface="幼圆" panose="02010509060101010101" pitchFamily="49" charset="-122"/>
                          <a:ea typeface="微软雅黑" panose="020B0503020204020204" pitchFamily="34" charset="-122"/>
                        </a:rPr>
                        <a:t>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eaLnBrk="1" hangingPunct="1">
                        <a:buNone/>
                      </a:pPr>
                      <a:r>
                        <a:rPr lang="en-US" altLang="zh-CN" dirty="0">
                          <a:solidFill>
                            <a:srgbClr val="47494B"/>
                          </a:solidFill>
                          <a:latin typeface="幼圆" panose="02010509060101010101" pitchFamily="49" charset="-122"/>
                          <a:ea typeface="微软雅黑" panose="020B0503020204020204" pitchFamily="34" charset="-122"/>
                        </a:rPr>
                        <a:t>         </a:t>
                      </a:r>
                    </a:p>
                    <a:p>
                      <a:pPr lvl="0" eaLnBrk="1" hangingPunct="1">
                        <a:buNone/>
                      </a:pPr>
                      <a:r>
                        <a:rPr lang="en-US" altLang="zh-CN" dirty="0">
                          <a:solidFill>
                            <a:srgbClr val="47494B"/>
                          </a:solidFill>
                          <a:latin typeface="幼圆" panose="02010509060101010101" pitchFamily="49" charset="-122"/>
                          <a:ea typeface="微软雅黑" panose="020B0503020204020204" pitchFamily="34" charset="-122"/>
                        </a:rPr>
                        <a:t>     5</a:t>
                      </a:r>
                    </a:p>
                    <a:p>
                      <a:pPr lvl="0" eaLnBrk="1" hangingPunct="1">
                        <a:buNone/>
                      </a:pPr>
                      <a:r>
                        <a:rPr lang="en-US" altLang="zh-CN" dirty="0">
                          <a:solidFill>
                            <a:srgbClr val="47494B"/>
                          </a:solidFill>
                          <a:latin typeface="幼圆" panose="02010509060101010101" pitchFamily="49" charset="-122"/>
                          <a:ea typeface="微软雅黑" panose="020B0503020204020204" pitchFamily="34" charset="-122"/>
                        </a:rPr>
                        <a:t>0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extLst>
                  <a:ext uri="{0D108BD9-81ED-4DB2-BD59-A6C34878D82A}">
                    <a16:rowId xmlns:a16="http://schemas.microsoft.com/office/drawing/2014/main" val="10001"/>
                  </a:ext>
                </a:extLst>
              </a:tr>
              <a:tr h="1033463">
                <a:tc>
                  <a:txBody>
                    <a:bodyPr/>
                    <a:lstStyle/>
                    <a:p>
                      <a:pPr lvl="0" algn="ctr" eaLnBrk="1" hangingPunct="1">
                        <a:buNone/>
                      </a:pPr>
                      <a:r>
                        <a:rPr lang="zh-CN" altLang="en-US" dirty="0">
                          <a:solidFill>
                            <a:srgbClr val="FF0000"/>
                          </a:solidFill>
                          <a:latin typeface="黑体" panose="02010609060101010101" pitchFamily="49" charset="-122"/>
                          <a:ea typeface="黑体" panose="02010609060101010101" pitchFamily="49" charset="-122"/>
                        </a:rPr>
                        <a:t>背叛</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eaLnBrk="1" hangingPunct="1">
                        <a:buNone/>
                      </a:pPr>
                      <a:r>
                        <a:rPr lang="en-US" altLang="zh-CN" dirty="0">
                          <a:solidFill>
                            <a:srgbClr val="47494B"/>
                          </a:solidFill>
                          <a:latin typeface="幼圆" panose="02010509060101010101" pitchFamily="49" charset="-122"/>
                          <a:ea typeface="微软雅黑" panose="020B0503020204020204" pitchFamily="34" charset="-122"/>
                        </a:rPr>
                        <a:t>                 </a:t>
                      </a:r>
                    </a:p>
                    <a:p>
                      <a:pPr lvl="0" eaLnBrk="1" hangingPunct="1">
                        <a:buNone/>
                      </a:pPr>
                      <a:r>
                        <a:rPr lang="en-US" altLang="zh-CN" dirty="0">
                          <a:solidFill>
                            <a:srgbClr val="47494B"/>
                          </a:solidFill>
                          <a:latin typeface="幼圆" panose="02010509060101010101" pitchFamily="49" charset="-122"/>
                          <a:ea typeface="微软雅黑" panose="020B0503020204020204" pitchFamily="34" charset="-122"/>
                        </a:rPr>
                        <a:t>     0</a:t>
                      </a:r>
                    </a:p>
                    <a:p>
                      <a:pPr lvl="0" eaLnBrk="1" hangingPunct="1">
                        <a:buNone/>
                      </a:pPr>
                      <a:r>
                        <a:rPr lang="en-US" altLang="zh-CN" dirty="0">
                          <a:solidFill>
                            <a:srgbClr val="47494B"/>
                          </a:solidFill>
                          <a:latin typeface="幼圆" panose="02010509060101010101" pitchFamily="49" charset="-122"/>
                          <a:ea typeface="微软雅黑" panose="020B0503020204020204" pitchFamily="34" charset="-122"/>
                        </a:rPr>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tc>
                  <a:txBody>
                    <a:bodyPr/>
                    <a:lstStyle/>
                    <a:p>
                      <a:pPr lvl="0" algn="ctr" eaLnBrk="1" hangingPunct="1">
                        <a:buNone/>
                      </a:pPr>
                      <a:r>
                        <a:rPr lang="en-US" altLang="zh-CN" dirty="0">
                          <a:solidFill>
                            <a:srgbClr val="47494B"/>
                          </a:solidFill>
                          <a:latin typeface="幼圆" panose="02010509060101010101" pitchFamily="49" charset="-122"/>
                          <a:ea typeface="微软雅黑" panose="020B0503020204020204" pitchFamily="34" charset="-122"/>
                        </a:rPr>
                        <a:t>0</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a:p>
        </p:txBody>
      </p:sp>
      <p:graphicFrame>
        <p:nvGraphicFramePr>
          <p:cNvPr id="14339" name="表格 14338"/>
          <p:cNvGraphicFramePr/>
          <p:nvPr/>
        </p:nvGraphicFramePr>
        <p:xfrm>
          <a:off x="1071563" y="1143000"/>
          <a:ext cx="3929063" cy="1827593"/>
        </p:xfrm>
        <a:graphic>
          <a:graphicData uri="http://schemas.openxmlformats.org/drawingml/2006/table">
            <a:tbl>
              <a:tblPr/>
              <a:tblGrid>
                <a:gridCol w="1227138">
                  <a:extLst>
                    <a:ext uri="{9D8B030D-6E8A-4147-A177-3AD203B41FA5}">
                      <a16:colId xmlns:a16="http://schemas.microsoft.com/office/drawing/2014/main" val="20000"/>
                    </a:ext>
                  </a:extLst>
                </a:gridCol>
                <a:gridCol w="1392237">
                  <a:extLst>
                    <a:ext uri="{9D8B030D-6E8A-4147-A177-3AD203B41FA5}">
                      <a16:colId xmlns:a16="http://schemas.microsoft.com/office/drawing/2014/main" val="20001"/>
                    </a:ext>
                  </a:extLst>
                </a:gridCol>
                <a:gridCol w="1309688">
                  <a:extLst>
                    <a:ext uri="{9D8B030D-6E8A-4147-A177-3AD203B41FA5}">
                      <a16:colId xmlns:a16="http://schemas.microsoft.com/office/drawing/2014/main" val="20002"/>
                    </a:ext>
                  </a:extLst>
                </a:gridCol>
              </a:tblGrid>
              <a:tr h="639858">
                <a:tc>
                  <a:txBody>
                    <a:bodyPr/>
                    <a:lstStyle/>
                    <a:p>
                      <a:pPr lvl="0" eaLnBrk="1" hangingPunct="1">
                        <a:buNone/>
                      </a:pPr>
                      <a:r>
                        <a:rPr lang="en-US" altLang="zh-CN" sz="1800" b="1" dirty="0">
                          <a:latin typeface="幼圆" panose="02010509060101010101" pitchFamily="49" charset="-122"/>
                          <a:ea typeface="微软雅黑" panose="020B0503020204020204" pitchFamily="34" charset="-122"/>
                        </a:rPr>
                        <a:t>       </a:t>
                      </a:r>
                    </a:p>
                    <a:p>
                      <a:pPr lvl="0" eaLnBrk="1" hangingPunct="1">
                        <a:buNone/>
                      </a:pPr>
                      <a:r>
                        <a:rPr lang="en-US" altLang="zh-CN" sz="1800" b="1" dirty="0">
                          <a:latin typeface="幼圆" panose="02010509060101010101" pitchFamily="49" charset="-122"/>
                          <a:ea typeface="微软雅黑" panose="020B0503020204020204" pitchFamily="34" charset="-122"/>
                        </a:rPr>
                        <a:t>    A</a:t>
                      </a:r>
                    </a:p>
                  </a:txBody>
                  <a:tcPr marT="45704" marB="4570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tc>
                  <a:txBody>
                    <a:bodyPr/>
                    <a:lstStyle/>
                    <a:p>
                      <a:pPr lvl="0" algn="ctr" eaLnBrk="1" hangingPunct="1">
                        <a:buNone/>
                      </a:pPr>
                      <a:r>
                        <a:rPr lang="zh-CN" altLang="en-US" sz="1800" b="1" dirty="0">
                          <a:solidFill>
                            <a:srgbClr val="339933"/>
                          </a:solidFill>
                          <a:latin typeface="黑体" panose="02010609060101010101" pitchFamily="49" charset="-122"/>
                          <a:ea typeface="黑体" panose="02010609060101010101" pitchFamily="49" charset="-122"/>
                        </a:rPr>
                        <a:t>合作</a:t>
                      </a:r>
                    </a:p>
                  </a:txBody>
                  <a:tcPr marT="45704" marB="4570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algn="ctr" eaLnBrk="1" hangingPunct="1">
                        <a:buNone/>
                      </a:pPr>
                      <a:r>
                        <a:rPr lang="zh-CN" altLang="en-US" sz="1800" b="1" dirty="0">
                          <a:solidFill>
                            <a:srgbClr val="339933"/>
                          </a:solidFill>
                          <a:latin typeface="黑体" panose="02010609060101010101" pitchFamily="49" charset="-122"/>
                          <a:ea typeface="黑体" panose="02010609060101010101" pitchFamily="49" charset="-122"/>
                        </a:rPr>
                        <a:t>背叛</a:t>
                      </a:r>
                    </a:p>
                  </a:txBody>
                  <a:tcPr marT="45704" marB="4570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47497">
                <a:tc>
                  <a:txBody>
                    <a:bodyPr/>
                    <a:lstStyle/>
                    <a:p>
                      <a:pPr lvl="0" algn="ctr" eaLnBrk="1" hangingPunct="1">
                        <a:buNone/>
                      </a:pPr>
                      <a:r>
                        <a:rPr lang="zh-CN" altLang="en-US" sz="1800" dirty="0">
                          <a:solidFill>
                            <a:srgbClr val="FF0000"/>
                          </a:solidFill>
                          <a:latin typeface="黑体" panose="02010609060101010101" pitchFamily="49" charset="-122"/>
                          <a:ea typeface="黑体" panose="02010609060101010101" pitchFamily="49" charset="-122"/>
                        </a:rPr>
                        <a:t>合作</a:t>
                      </a:r>
                    </a:p>
                  </a:txBody>
                  <a:tcPr marT="45704" marB="4570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algn="ctr" eaLnBrk="1" hangingPunct="1">
                        <a:buNone/>
                      </a:pPr>
                      <a:r>
                        <a:rPr lang="en-US" altLang="zh-CN" sz="1800" dirty="0">
                          <a:solidFill>
                            <a:srgbClr val="47494B"/>
                          </a:solidFill>
                          <a:latin typeface="幼圆" panose="02010509060101010101" pitchFamily="49" charset="-122"/>
                          <a:ea typeface="微软雅黑" panose="020B0503020204020204" pitchFamily="34" charset="-122"/>
                        </a:rPr>
                        <a:t>3</a:t>
                      </a:r>
                    </a:p>
                  </a:txBody>
                  <a:tcPr marT="45704" marB="4570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eaLnBrk="1" hangingPunct="1">
                        <a:buNone/>
                      </a:pPr>
                      <a:r>
                        <a:rPr lang="en-US" altLang="zh-CN" sz="1800" dirty="0">
                          <a:solidFill>
                            <a:srgbClr val="47494B"/>
                          </a:solidFill>
                          <a:latin typeface="幼圆" panose="02010509060101010101" pitchFamily="49" charset="-122"/>
                          <a:ea typeface="微软雅黑" panose="020B0503020204020204" pitchFamily="34" charset="-122"/>
                        </a:rPr>
                        <a:t>         </a:t>
                      </a:r>
                    </a:p>
                  </a:txBody>
                  <a:tcPr marT="45704" marB="4570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extLst>
                  <a:ext uri="{0D108BD9-81ED-4DB2-BD59-A6C34878D82A}">
                    <a16:rowId xmlns:a16="http://schemas.microsoft.com/office/drawing/2014/main" val="10001"/>
                  </a:ext>
                </a:extLst>
              </a:tr>
              <a:tr h="639858">
                <a:tc>
                  <a:txBody>
                    <a:bodyPr/>
                    <a:lstStyle/>
                    <a:p>
                      <a:pPr lvl="0" algn="ctr" eaLnBrk="1" hangingPunct="1">
                        <a:buNone/>
                      </a:pPr>
                      <a:r>
                        <a:rPr lang="zh-CN" altLang="en-US" sz="1800" dirty="0">
                          <a:solidFill>
                            <a:srgbClr val="FF0000"/>
                          </a:solidFill>
                          <a:latin typeface="黑体" panose="02010609060101010101" pitchFamily="49" charset="-122"/>
                          <a:ea typeface="黑体" panose="02010609060101010101" pitchFamily="49" charset="-122"/>
                        </a:rPr>
                        <a:t>背叛</a:t>
                      </a:r>
                    </a:p>
                  </a:txBody>
                  <a:tcPr marT="45704" marB="4570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eaLnBrk="1" hangingPunct="1">
                        <a:buNone/>
                      </a:pPr>
                      <a:r>
                        <a:rPr lang="en-US" altLang="zh-CN" sz="1800" dirty="0">
                          <a:solidFill>
                            <a:srgbClr val="47494B"/>
                          </a:solidFill>
                          <a:latin typeface="幼圆" panose="02010509060101010101" pitchFamily="49" charset="-122"/>
                          <a:ea typeface="微软雅黑" panose="020B0503020204020204" pitchFamily="34" charset="-122"/>
                        </a:rPr>
                        <a:t>                 </a:t>
                      </a:r>
                    </a:p>
                    <a:p>
                      <a:pPr lvl="0" eaLnBrk="1" hangingPunct="1">
                        <a:buNone/>
                      </a:pPr>
                      <a:r>
                        <a:rPr lang="en-US" altLang="zh-CN" sz="1800" dirty="0">
                          <a:solidFill>
                            <a:srgbClr val="47494B"/>
                          </a:solidFill>
                          <a:latin typeface="幼圆" panose="02010509060101010101" pitchFamily="49" charset="-122"/>
                          <a:ea typeface="微软雅黑" panose="020B0503020204020204" pitchFamily="34" charset="-122"/>
                        </a:rPr>
                        <a:t>    </a:t>
                      </a:r>
                    </a:p>
                  </a:txBody>
                  <a:tcPr marT="45704" marB="4570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tc>
                  <a:txBody>
                    <a:bodyPr/>
                    <a:lstStyle/>
                    <a:p>
                      <a:pPr lvl="0" algn="ctr" eaLnBrk="1" hangingPunct="1">
                        <a:buNone/>
                      </a:pPr>
                      <a:r>
                        <a:rPr lang="en-US" altLang="zh-CN" sz="1800" dirty="0">
                          <a:solidFill>
                            <a:srgbClr val="47494B"/>
                          </a:solidFill>
                          <a:latin typeface="幼圆" panose="02010509060101010101" pitchFamily="49" charset="-122"/>
                          <a:ea typeface="微软雅黑" panose="020B0503020204020204" pitchFamily="34" charset="-122"/>
                        </a:rPr>
                        <a:t>0</a:t>
                      </a:r>
                    </a:p>
                  </a:txBody>
                  <a:tcPr marT="45704" marB="45704"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3575" name="TextBox 4"/>
          <p:cNvSpPr txBox="1">
            <a:spLocks noChangeArrowheads="1"/>
          </p:cNvSpPr>
          <p:nvPr/>
        </p:nvSpPr>
        <p:spPr bwMode="auto">
          <a:xfrm>
            <a:off x="1928813" y="1143000"/>
            <a:ext cx="35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B</a:t>
            </a:r>
            <a:endParaRPr lang="zh-CN" altLang="en-US"/>
          </a:p>
        </p:txBody>
      </p:sp>
      <p:sp>
        <p:nvSpPr>
          <p:cNvPr id="23576" name="TextBox 5"/>
          <p:cNvSpPr txBox="1">
            <a:spLocks noChangeArrowheads="1"/>
          </p:cNvSpPr>
          <p:nvPr/>
        </p:nvSpPr>
        <p:spPr bwMode="auto">
          <a:xfrm>
            <a:off x="4500563" y="1785938"/>
            <a:ext cx="357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5</a:t>
            </a:r>
            <a:endParaRPr lang="zh-CN" altLang="en-US"/>
          </a:p>
        </p:txBody>
      </p:sp>
      <p:sp>
        <p:nvSpPr>
          <p:cNvPr id="23577" name="TextBox 6"/>
          <p:cNvSpPr txBox="1">
            <a:spLocks noChangeArrowheads="1"/>
          </p:cNvSpPr>
          <p:nvPr/>
        </p:nvSpPr>
        <p:spPr bwMode="auto">
          <a:xfrm>
            <a:off x="3786188" y="1928813"/>
            <a:ext cx="357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0</a:t>
            </a:r>
            <a:endParaRPr lang="zh-CN" altLang="en-US"/>
          </a:p>
        </p:txBody>
      </p:sp>
      <p:sp>
        <p:nvSpPr>
          <p:cNvPr id="23578" name="TextBox 7"/>
          <p:cNvSpPr txBox="1">
            <a:spLocks noChangeArrowheads="1"/>
          </p:cNvSpPr>
          <p:nvPr/>
        </p:nvSpPr>
        <p:spPr bwMode="auto">
          <a:xfrm>
            <a:off x="3071813" y="2357438"/>
            <a:ext cx="357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0</a:t>
            </a:r>
            <a:endParaRPr lang="zh-CN" altLang="en-US"/>
          </a:p>
        </p:txBody>
      </p:sp>
      <p:sp>
        <p:nvSpPr>
          <p:cNvPr id="23579" name="TextBox 8"/>
          <p:cNvSpPr txBox="1">
            <a:spLocks noChangeArrowheads="1"/>
          </p:cNvSpPr>
          <p:nvPr/>
        </p:nvSpPr>
        <p:spPr bwMode="auto">
          <a:xfrm>
            <a:off x="2500313" y="2571750"/>
            <a:ext cx="35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a:t>5</a:t>
            </a:r>
            <a:endParaRPr lang="zh-CN" altLang="en-US"/>
          </a:p>
        </p:txBody>
      </p:sp>
      <p:sp>
        <p:nvSpPr>
          <p:cNvPr id="10" name="TextBox 9"/>
          <p:cNvSpPr txBox="1"/>
          <p:nvPr/>
        </p:nvSpPr>
        <p:spPr>
          <a:xfrm>
            <a:off x="2071688" y="3500438"/>
            <a:ext cx="642937" cy="923925"/>
          </a:xfrm>
          <a:prstGeom prst="rect">
            <a:avLst/>
          </a:prstGeom>
          <a:noFill/>
        </p:spPr>
        <p:txBody>
          <a:bodyPr>
            <a:spAutoFit/>
          </a:bodyPr>
          <a:lstStyle/>
          <a:p>
            <a:pPr>
              <a:defRPr/>
            </a:pPr>
            <a:r>
              <a:rPr lang="zh-CN" altLang="en-US">
                <a:solidFill>
                  <a:srgbClr val="0000FF"/>
                </a:solidFill>
                <a:latin typeface="+mn-ea"/>
                <a:ea typeface="+mn-ea"/>
              </a:rPr>
              <a:t>合</a:t>
            </a:r>
            <a:endParaRPr lang="en-US" altLang="zh-CN">
              <a:solidFill>
                <a:srgbClr val="0000FF"/>
              </a:solidFill>
              <a:latin typeface="+mn-ea"/>
              <a:ea typeface="+mn-ea"/>
            </a:endParaRPr>
          </a:p>
          <a:p>
            <a:pPr>
              <a:defRPr/>
            </a:pPr>
            <a:r>
              <a:rPr lang="zh-CN" altLang="en-US">
                <a:solidFill>
                  <a:srgbClr val="339933"/>
                </a:solidFill>
                <a:latin typeface="+mn-ea"/>
                <a:ea typeface="+mn-ea"/>
              </a:rPr>
              <a:t>合</a:t>
            </a:r>
            <a:endParaRPr lang="en-US" altLang="zh-CN">
              <a:solidFill>
                <a:srgbClr val="339933"/>
              </a:solidFill>
              <a:latin typeface="+mn-ea"/>
              <a:ea typeface="+mn-ea"/>
            </a:endParaRPr>
          </a:p>
          <a:p>
            <a:pPr>
              <a:defRPr/>
            </a:pPr>
            <a:r>
              <a:rPr lang="en-US" altLang="zh-CN"/>
              <a:t> 3</a:t>
            </a:r>
            <a:endParaRPr lang="zh-CN" altLang="en-US"/>
          </a:p>
        </p:txBody>
      </p:sp>
      <p:sp>
        <p:nvSpPr>
          <p:cNvPr id="11" name="TextBox 10"/>
          <p:cNvSpPr txBox="1"/>
          <p:nvPr/>
        </p:nvSpPr>
        <p:spPr>
          <a:xfrm>
            <a:off x="2428875" y="3500438"/>
            <a:ext cx="642938" cy="923925"/>
          </a:xfrm>
          <a:prstGeom prst="rect">
            <a:avLst/>
          </a:prstGeom>
          <a:noFill/>
        </p:spPr>
        <p:txBody>
          <a:bodyPr>
            <a:spAutoFit/>
          </a:bodyPr>
          <a:lstStyle/>
          <a:p>
            <a:pPr>
              <a:defRPr/>
            </a:pPr>
            <a:r>
              <a:rPr lang="zh-CN" altLang="en-US">
                <a:solidFill>
                  <a:srgbClr val="0000FF"/>
                </a:solidFill>
                <a:latin typeface="+mn-ea"/>
                <a:ea typeface="+mn-ea"/>
              </a:rPr>
              <a:t>背</a:t>
            </a:r>
            <a:endParaRPr lang="en-US" altLang="zh-CN">
              <a:solidFill>
                <a:srgbClr val="0000FF"/>
              </a:solidFill>
              <a:latin typeface="+mn-ea"/>
              <a:ea typeface="+mn-ea"/>
            </a:endParaRPr>
          </a:p>
          <a:p>
            <a:pPr>
              <a:defRPr/>
            </a:pPr>
            <a:r>
              <a:rPr lang="zh-CN" altLang="en-US">
                <a:solidFill>
                  <a:srgbClr val="339933"/>
                </a:solidFill>
                <a:latin typeface="+mn-ea"/>
                <a:ea typeface="+mn-ea"/>
              </a:rPr>
              <a:t>合</a:t>
            </a:r>
            <a:endParaRPr lang="en-US" altLang="zh-CN">
              <a:solidFill>
                <a:srgbClr val="339933"/>
              </a:solidFill>
              <a:latin typeface="+mn-ea"/>
              <a:ea typeface="+mn-ea"/>
            </a:endParaRPr>
          </a:p>
          <a:p>
            <a:pPr>
              <a:defRPr/>
            </a:pPr>
            <a:r>
              <a:rPr lang="en-US" altLang="zh-CN"/>
              <a:t> 0</a:t>
            </a:r>
            <a:endParaRPr lang="zh-CN" altLang="en-US"/>
          </a:p>
        </p:txBody>
      </p:sp>
      <p:sp>
        <p:nvSpPr>
          <p:cNvPr id="12" name="TextBox 11"/>
          <p:cNvSpPr txBox="1"/>
          <p:nvPr/>
        </p:nvSpPr>
        <p:spPr>
          <a:xfrm>
            <a:off x="2786063" y="3505200"/>
            <a:ext cx="642937" cy="923925"/>
          </a:xfrm>
          <a:prstGeom prst="rect">
            <a:avLst/>
          </a:prstGeom>
          <a:noFill/>
        </p:spPr>
        <p:txBody>
          <a:bodyPr>
            <a:spAutoFit/>
          </a:bodyPr>
          <a:lstStyle/>
          <a:p>
            <a:pPr>
              <a:defRPr/>
            </a:pPr>
            <a:r>
              <a:rPr lang="zh-CN" altLang="en-US">
                <a:solidFill>
                  <a:srgbClr val="0000FF"/>
                </a:solidFill>
                <a:latin typeface="+mn-ea"/>
                <a:ea typeface="+mn-ea"/>
              </a:rPr>
              <a:t>背</a:t>
            </a:r>
            <a:endParaRPr lang="en-US" altLang="zh-CN">
              <a:solidFill>
                <a:srgbClr val="0000FF"/>
              </a:solidFill>
              <a:latin typeface="+mn-ea"/>
              <a:ea typeface="+mn-ea"/>
            </a:endParaRPr>
          </a:p>
          <a:p>
            <a:pPr>
              <a:defRPr/>
            </a:pPr>
            <a:r>
              <a:rPr lang="zh-CN" altLang="en-US">
                <a:solidFill>
                  <a:srgbClr val="339933"/>
                </a:solidFill>
                <a:latin typeface="+mn-ea"/>
                <a:ea typeface="+mn-ea"/>
              </a:rPr>
              <a:t>背</a:t>
            </a:r>
            <a:endParaRPr lang="en-US" altLang="zh-CN">
              <a:solidFill>
                <a:srgbClr val="339933"/>
              </a:solidFill>
              <a:latin typeface="+mn-ea"/>
              <a:ea typeface="+mn-ea"/>
            </a:endParaRPr>
          </a:p>
          <a:p>
            <a:pPr>
              <a:defRPr/>
            </a:pPr>
            <a:r>
              <a:rPr lang="en-US" altLang="zh-CN"/>
              <a:t> 0</a:t>
            </a:r>
            <a:endParaRPr lang="zh-CN" altLang="en-US"/>
          </a:p>
        </p:txBody>
      </p:sp>
      <p:sp>
        <p:nvSpPr>
          <p:cNvPr id="13" name="TextBox 12"/>
          <p:cNvSpPr txBox="1"/>
          <p:nvPr/>
        </p:nvSpPr>
        <p:spPr>
          <a:xfrm>
            <a:off x="3143250" y="3500438"/>
            <a:ext cx="642938" cy="923925"/>
          </a:xfrm>
          <a:prstGeom prst="rect">
            <a:avLst/>
          </a:prstGeom>
          <a:noFill/>
        </p:spPr>
        <p:txBody>
          <a:bodyPr>
            <a:spAutoFit/>
          </a:bodyPr>
          <a:lstStyle/>
          <a:p>
            <a:pPr>
              <a:defRPr/>
            </a:pPr>
            <a:r>
              <a:rPr lang="zh-CN" altLang="en-US">
                <a:solidFill>
                  <a:srgbClr val="0000FF"/>
                </a:solidFill>
                <a:latin typeface="+mn-ea"/>
                <a:ea typeface="+mn-ea"/>
              </a:rPr>
              <a:t>合</a:t>
            </a:r>
            <a:endParaRPr lang="en-US" altLang="zh-CN">
              <a:solidFill>
                <a:srgbClr val="0000FF"/>
              </a:solidFill>
              <a:latin typeface="+mn-ea"/>
              <a:ea typeface="+mn-ea"/>
            </a:endParaRPr>
          </a:p>
          <a:p>
            <a:pPr>
              <a:defRPr/>
            </a:pPr>
            <a:r>
              <a:rPr lang="zh-CN" altLang="en-US">
                <a:solidFill>
                  <a:srgbClr val="339933"/>
                </a:solidFill>
                <a:latin typeface="+mn-ea"/>
                <a:ea typeface="+mn-ea"/>
              </a:rPr>
              <a:t>背</a:t>
            </a:r>
            <a:endParaRPr lang="en-US" altLang="zh-CN">
              <a:solidFill>
                <a:srgbClr val="339933"/>
              </a:solidFill>
              <a:latin typeface="+mn-ea"/>
              <a:ea typeface="+mn-ea"/>
            </a:endParaRPr>
          </a:p>
          <a:p>
            <a:pPr>
              <a:defRPr/>
            </a:pPr>
            <a:r>
              <a:rPr lang="en-US" altLang="zh-CN"/>
              <a:t>5</a:t>
            </a:r>
            <a:endParaRPr lang="zh-CN" altLang="en-US"/>
          </a:p>
        </p:txBody>
      </p:sp>
      <p:sp>
        <p:nvSpPr>
          <p:cNvPr id="14" name="TextBox 13"/>
          <p:cNvSpPr txBox="1"/>
          <p:nvPr/>
        </p:nvSpPr>
        <p:spPr>
          <a:xfrm>
            <a:off x="3500438" y="3500438"/>
            <a:ext cx="642937" cy="923925"/>
          </a:xfrm>
          <a:prstGeom prst="rect">
            <a:avLst/>
          </a:prstGeom>
          <a:noFill/>
        </p:spPr>
        <p:txBody>
          <a:bodyPr>
            <a:spAutoFit/>
          </a:bodyPr>
          <a:lstStyle/>
          <a:p>
            <a:pPr>
              <a:defRPr/>
            </a:pPr>
            <a:r>
              <a:rPr lang="zh-CN" altLang="en-US">
                <a:solidFill>
                  <a:srgbClr val="0000FF"/>
                </a:solidFill>
                <a:latin typeface="+mn-ea"/>
                <a:ea typeface="+mn-ea"/>
              </a:rPr>
              <a:t>合</a:t>
            </a:r>
            <a:endParaRPr lang="en-US" altLang="zh-CN">
              <a:solidFill>
                <a:srgbClr val="0000FF"/>
              </a:solidFill>
              <a:latin typeface="+mn-ea"/>
              <a:ea typeface="+mn-ea"/>
            </a:endParaRPr>
          </a:p>
          <a:p>
            <a:pPr>
              <a:defRPr/>
            </a:pPr>
            <a:r>
              <a:rPr lang="zh-CN" altLang="en-US">
                <a:solidFill>
                  <a:srgbClr val="339933"/>
                </a:solidFill>
                <a:latin typeface="+mn-ea"/>
                <a:ea typeface="+mn-ea"/>
              </a:rPr>
              <a:t>合</a:t>
            </a:r>
            <a:endParaRPr lang="en-US" altLang="zh-CN">
              <a:solidFill>
                <a:srgbClr val="339933"/>
              </a:solidFill>
              <a:latin typeface="+mn-ea"/>
              <a:ea typeface="+mn-ea"/>
            </a:endParaRPr>
          </a:p>
          <a:p>
            <a:pPr>
              <a:defRPr/>
            </a:pPr>
            <a:r>
              <a:rPr lang="en-US" altLang="zh-CN"/>
              <a:t> 3</a:t>
            </a:r>
            <a:endParaRPr lang="zh-CN" altLang="en-US"/>
          </a:p>
        </p:txBody>
      </p:sp>
      <p:sp>
        <p:nvSpPr>
          <p:cNvPr id="15" name="TextBox 14"/>
          <p:cNvSpPr txBox="1"/>
          <p:nvPr/>
        </p:nvSpPr>
        <p:spPr>
          <a:xfrm>
            <a:off x="3857625" y="3505200"/>
            <a:ext cx="642938" cy="923925"/>
          </a:xfrm>
          <a:prstGeom prst="rect">
            <a:avLst/>
          </a:prstGeom>
          <a:noFill/>
        </p:spPr>
        <p:txBody>
          <a:bodyPr>
            <a:spAutoFit/>
          </a:bodyPr>
          <a:lstStyle/>
          <a:p>
            <a:pPr>
              <a:defRPr/>
            </a:pPr>
            <a:r>
              <a:rPr lang="zh-CN" altLang="en-US">
                <a:solidFill>
                  <a:srgbClr val="339933"/>
                </a:solidFill>
                <a:latin typeface="+mn-ea"/>
                <a:ea typeface="+mn-ea"/>
              </a:rPr>
              <a:t>背</a:t>
            </a:r>
            <a:endParaRPr lang="en-US" altLang="zh-CN">
              <a:solidFill>
                <a:srgbClr val="339933"/>
              </a:solidFill>
              <a:latin typeface="+mn-ea"/>
              <a:ea typeface="+mn-ea"/>
            </a:endParaRPr>
          </a:p>
          <a:p>
            <a:pPr>
              <a:defRPr/>
            </a:pPr>
            <a:r>
              <a:rPr lang="zh-CN" altLang="en-US">
                <a:solidFill>
                  <a:srgbClr val="339933"/>
                </a:solidFill>
                <a:latin typeface="+mn-ea"/>
                <a:ea typeface="+mn-ea"/>
              </a:rPr>
              <a:t>合</a:t>
            </a:r>
            <a:endParaRPr lang="en-US" altLang="zh-CN">
              <a:solidFill>
                <a:srgbClr val="339933"/>
              </a:solidFill>
              <a:latin typeface="+mn-ea"/>
              <a:ea typeface="+mn-ea"/>
            </a:endParaRPr>
          </a:p>
          <a:p>
            <a:pPr>
              <a:defRPr/>
            </a:pPr>
            <a:r>
              <a:rPr lang="en-US" altLang="zh-CN"/>
              <a:t> 0</a:t>
            </a:r>
            <a:endParaRPr lang="zh-CN" altLang="en-US"/>
          </a:p>
        </p:txBody>
      </p:sp>
      <p:sp>
        <p:nvSpPr>
          <p:cNvPr id="16" name="TextBox 15"/>
          <p:cNvSpPr txBox="1"/>
          <p:nvPr/>
        </p:nvSpPr>
        <p:spPr>
          <a:xfrm>
            <a:off x="4214813" y="3505200"/>
            <a:ext cx="642937" cy="923925"/>
          </a:xfrm>
          <a:prstGeom prst="rect">
            <a:avLst/>
          </a:prstGeom>
          <a:noFill/>
        </p:spPr>
        <p:txBody>
          <a:bodyPr>
            <a:spAutoFit/>
          </a:bodyPr>
          <a:lstStyle/>
          <a:p>
            <a:pPr>
              <a:defRPr/>
            </a:pPr>
            <a:r>
              <a:rPr lang="zh-CN" altLang="en-US">
                <a:solidFill>
                  <a:srgbClr val="0000FF"/>
                </a:solidFill>
                <a:latin typeface="+mn-ea"/>
                <a:ea typeface="+mn-ea"/>
              </a:rPr>
              <a:t>合</a:t>
            </a:r>
            <a:endParaRPr lang="en-US" altLang="zh-CN">
              <a:solidFill>
                <a:srgbClr val="0000FF"/>
              </a:solidFill>
              <a:latin typeface="+mn-ea"/>
              <a:ea typeface="+mn-ea"/>
            </a:endParaRPr>
          </a:p>
          <a:p>
            <a:pPr>
              <a:defRPr/>
            </a:pPr>
            <a:r>
              <a:rPr lang="zh-CN" altLang="en-US">
                <a:solidFill>
                  <a:srgbClr val="339933"/>
                </a:solidFill>
                <a:latin typeface="+mn-ea"/>
                <a:ea typeface="+mn-ea"/>
              </a:rPr>
              <a:t>背</a:t>
            </a:r>
            <a:endParaRPr lang="en-US" altLang="zh-CN">
              <a:solidFill>
                <a:srgbClr val="339933"/>
              </a:solidFill>
              <a:latin typeface="+mn-ea"/>
              <a:ea typeface="+mn-ea"/>
            </a:endParaRPr>
          </a:p>
          <a:p>
            <a:pPr>
              <a:defRPr/>
            </a:pPr>
            <a:r>
              <a:rPr lang="en-US" altLang="zh-CN"/>
              <a:t> 5</a:t>
            </a:r>
            <a:endParaRPr lang="zh-CN" altLang="en-US"/>
          </a:p>
        </p:txBody>
      </p:sp>
      <p:sp>
        <p:nvSpPr>
          <p:cNvPr id="17" name="TextBox 16"/>
          <p:cNvSpPr txBox="1"/>
          <p:nvPr/>
        </p:nvSpPr>
        <p:spPr>
          <a:xfrm>
            <a:off x="4500563" y="3500438"/>
            <a:ext cx="642937" cy="923925"/>
          </a:xfrm>
          <a:prstGeom prst="rect">
            <a:avLst/>
          </a:prstGeom>
          <a:noFill/>
        </p:spPr>
        <p:txBody>
          <a:bodyPr>
            <a:spAutoFit/>
          </a:bodyPr>
          <a:lstStyle/>
          <a:p>
            <a:pPr>
              <a:defRPr/>
            </a:pPr>
            <a:r>
              <a:rPr lang="zh-CN" altLang="en-US">
                <a:solidFill>
                  <a:srgbClr val="0000FF"/>
                </a:solidFill>
                <a:latin typeface="+mn-ea"/>
                <a:ea typeface="+mn-ea"/>
              </a:rPr>
              <a:t>背</a:t>
            </a:r>
            <a:endParaRPr lang="en-US" altLang="zh-CN">
              <a:solidFill>
                <a:srgbClr val="0000FF"/>
              </a:solidFill>
              <a:latin typeface="+mn-ea"/>
              <a:ea typeface="+mn-ea"/>
            </a:endParaRPr>
          </a:p>
          <a:p>
            <a:pPr>
              <a:defRPr/>
            </a:pPr>
            <a:r>
              <a:rPr lang="zh-CN" altLang="en-US">
                <a:solidFill>
                  <a:srgbClr val="339933"/>
                </a:solidFill>
                <a:latin typeface="+mn-ea"/>
                <a:ea typeface="+mn-ea"/>
              </a:rPr>
              <a:t>合</a:t>
            </a:r>
            <a:endParaRPr lang="en-US" altLang="zh-CN">
              <a:solidFill>
                <a:srgbClr val="339933"/>
              </a:solidFill>
              <a:latin typeface="+mn-ea"/>
              <a:ea typeface="+mn-ea"/>
            </a:endParaRPr>
          </a:p>
          <a:p>
            <a:pPr>
              <a:defRPr/>
            </a:pPr>
            <a:r>
              <a:rPr lang="en-US" altLang="zh-CN"/>
              <a:t> 0</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8433"/>
          <p:cNvSpPr>
            <a:spLocks noGrp="1" noChangeArrowheads="1"/>
          </p:cNvSpPr>
          <p:nvPr>
            <p:ph type="title"/>
          </p:nvPr>
        </p:nvSpPr>
        <p:spPr/>
        <p:txBody>
          <a:bodyPr/>
          <a:lstStyle/>
          <a:p>
            <a:endParaRPr lang="zh-CN" altLang="zh-CN"/>
          </a:p>
        </p:txBody>
      </p:sp>
      <p:sp>
        <p:nvSpPr>
          <p:cNvPr id="25602" name="文本占位符 18434"/>
          <p:cNvSpPr>
            <a:spLocks noGrp="1" noChangeArrowheads="1"/>
          </p:cNvSpPr>
          <p:nvPr>
            <p:ph idx="1"/>
          </p:nvPr>
        </p:nvSpPr>
        <p:spPr/>
        <p:txBody>
          <a:bodyPr/>
          <a:lstStyle/>
          <a:p>
            <a:r>
              <a:rPr lang="zh-CN" altLang="en-US"/>
              <a:t>《论语.宪问》中有一段内容，</a:t>
            </a:r>
          </a:p>
        </p:txBody>
      </p:sp>
      <p:pic>
        <p:nvPicPr>
          <p:cNvPr id="25603" name="图片 184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701800"/>
            <a:ext cx="68199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文本框 18436"/>
          <p:cNvSpPr txBox="1">
            <a:spLocks noChangeArrowheads="1"/>
          </p:cNvSpPr>
          <p:nvPr/>
        </p:nvSpPr>
        <p:spPr bwMode="auto">
          <a:xfrm>
            <a:off x="2197100" y="2349500"/>
            <a:ext cx="554355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66FF"/>
                </a:solidFill>
                <a:latin typeface="黑体" panose="02010609060101010101" pitchFamily="49" charset="-122"/>
                <a:ea typeface="黑体" panose="02010609060101010101" pitchFamily="49" charset="-122"/>
              </a:rPr>
              <a:t>有人问孔子：    “以德报怨，何如？”</a:t>
            </a:r>
          </a:p>
          <a:p>
            <a:endParaRPr lang="zh-CN" altLang="en-US" sz="2400">
              <a:solidFill>
                <a:srgbClr val="0066FF"/>
              </a:solidFill>
              <a:latin typeface="黑体" panose="02010609060101010101" pitchFamily="49" charset="-122"/>
              <a:ea typeface="黑体" panose="02010609060101010101" pitchFamily="49" charset="-122"/>
            </a:endParaRPr>
          </a:p>
          <a:p>
            <a:r>
              <a:rPr lang="zh-CN" altLang="en-US" sz="2400">
                <a:solidFill>
                  <a:srgbClr val="0066FF"/>
                </a:solidFill>
                <a:latin typeface="黑体" panose="02010609060101010101" pitchFamily="49" charset="-122"/>
                <a:ea typeface="黑体" panose="02010609060101010101" pitchFamily="49" charset="-122"/>
              </a:rPr>
              <a:t>孔子曰：           何以报德？</a:t>
            </a:r>
          </a:p>
          <a:p>
            <a:endParaRPr lang="zh-CN" altLang="en-US" sz="2400">
              <a:solidFill>
                <a:srgbClr val="0066FF"/>
              </a:solidFill>
              <a:latin typeface="黑体" panose="02010609060101010101" pitchFamily="49" charset="-122"/>
              <a:ea typeface="黑体" panose="02010609060101010101" pitchFamily="49" charset="-122"/>
            </a:endParaRPr>
          </a:p>
          <a:p>
            <a:r>
              <a:rPr lang="zh-CN" altLang="en-US" sz="2400">
                <a:solidFill>
                  <a:srgbClr val="0066FF"/>
                </a:solidFill>
                <a:latin typeface="黑体" panose="02010609060101010101" pitchFamily="49" charset="-122"/>
                <a:ea typeface="黑体" panose="02010609060101010101" pitchFamily="49" charset="-122"/>
              </a:rPr>
              <a:t>                 以直报怨，以德报德。</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r>
              <a:rPr lang="zh-CN" altLang="en-US"/>
              <a:t>课后练习：</a:t>
            </a:r>
          </a:p>
        </p:txBody>
      </p:sp>
      <p:sp>
        <p:nvSpPr>
          <p:cNvPr id="27650" name="内容占位符 2"/>
          <p:cNvSpPr>
            <a:spLocks noGrp="1" noChangeArrowheads="1"/>
          </p:cNvSpPr>
          <p:nvPr>
            <p:ph idx="1"/>
          </p:nvPr>
        </p:nvSpPr>
        <p:spPr/>
        <p:txBody>
          <a:bodyPr/>
          <a:lstStyle/>
          <a:p>
            <a:r>
              <a:rPr lang="zh-CN" altLang="en-US"/>
              <a:t>什么是抽象？</a:t>
            </a:r>
            <a:endParaRPr lang="en-US" altLang="zh-CN"/>
          </a:p>
          <a:p>
            <a:r>
              <a:rPr lang="zh-CN" altLang="en-US"/>
              <a:t>什么是计算？生活中哪些是不可计算的？</a:t>
            </a:r>
            <a:endParaRPr lang="en-US" altLang="zh-CN"/>
          </a:p>
          <a:p>
            <a:r>
              <a:rPr lang="zh-CN" altLang="en-US"/>
              <a:t>向一个</a:t>
            </a:r>
            <a:r>
              <a:rPr lang="en-US" altLang="zh-CN"/>
              <a:t>5</a:t>
            </a:r>
            <a:r>
              <a:rPr lang="zh-CN" altLang="en-US"/>
              <a:t>岁的小孩描述：</a:t>
            </a:r>
            <a:endParaRPr lang="en-US" altLang="zh-CN"/>
          </a:p>
          <a:p>
            <a:pPr lvl="1"/>
            <a:r>
              <a:rPr lang="zh-CN" altLang="en-US"/>
              <a:t>如何系鞋带</a:t>
            </a:r>
            <a:endParaRPr lang="en-US" altLang="zh-CN"/>
          </a:p>
          <a:p>
            <a:pPr lvl="1"/>
            <a:endParaRPr lang="zh-CN" altLang="en-US"/>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3571875"/>
            <a:ext cx="39624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endParaRPr lang="zh-CN" altLang="en-US"/>
          </a:p>
        </p:txBody>
      </p:sp>
      <p:sp>
        <p:nvSpPr>
          <p:cNvPr id="28674" name="内容占位符 2"/>
          <p:cNvSpPr>
            <a:spLocks noGrp="1" noChangeArrowheads="1"/>
          </p:cNvSpPr>
          <p:nvPr>
            <p:ph idx="1"/>
          </p:nvPr>
        </p:nvSpPr>
        <p:spPr/>
        <p:txBody>
          <a:bodyPr/>
          <a:lstStyle/>
          <a:p>
            <a:endParaRPr lang="zh-CN" altLang="en-US"/>
          </a:p>
        </p:txBody>
      </p:sp>
      <p:sp>
        <p:nvSpPr>
          <p:cNvPr id="4" name="矩形 3"/>
          <p:cNvSpPr/>
          <p:nvPr/>
        </p:nvSpPr>
        <p:spPr>
          <a:xfrm>
            <a:off x="1857356" y="2857495"/>
            <a:ext cx="4984378"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altLang="zh-CN" sz="5400" b="1" cap="all">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r>
              <a:rPr lang="zh-CN" altLang="en-US" sz="5400" b="1" cap="all">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zh-CN" altLang="en-US"/>
              <a:t>热身练习</a:t>
            </a:r>
          </a:p>
        </p:txBody>
      </p:sp>
      <p:sp>
        <p:nvSpPr>
          <p:cNvPr id="6146" name="内容占位符 2"/>
          <p:cNvSpPr>
            <a:spLocks noGrp="1" noChangeArrowheads="1"/>
          </p:cNvSpPr>
          <p:nvPr>
            <p:ph idx="1"/>
          </p:nvPr>
        </p:nvSpPr>
        <p:spPr>
          <a:xfrm>
            <a:off x="854075" y="1133475"/>
            <a:ext cx="7218363" cy="5100638"/>
          </a:xfrm>
        </p:spPr>
        <p:txBody>
          <a:bodyPr/>
          <a:lstStyle/>
          <a:p>
            <a:r>
              <a:rPr lang="zh-CN" altLang="en-US"/>
              <a:t> 王师傅是卖鞋的，一只鞋进价</a:t>
            </a:r>
            <a:r>
              <a:rPr lang="en-US" altLang="zh-CN"/>
              <a:t>20</a:t>
            </a:r>
            <a:r>
              <a:rPr lang="zh-CN" altLang="en-US"/>
              <a:t>元。一顾客来</a:t>
            </a:r>
            <a:r>
              <a:rPr lang="en-US" altLang="zh-CN"/>
              <a:t>30</a:t>
            </a:r>
            <a:r>
              <a:rPr lang="zh-CN" altLang="en-US"/>
              <a:t>元买了一双鞋，给了王师傅</a:t>
            </a:r>
            <a:r>
              <a:rPr lang="en-US" altLang="zh-CN"/>
              <a:t>100</a:t>
            </a:r>
            <a:r>
              <a:rPr lang="zh-CN" altLang="en-US"/>
              <a:t>元假钱，王师傅没零钱找，于是找邻居换了</a:t>
            </a:r>
            <a:r>
              <a:rPr lang="en-US" altLang="zh-CN"/>
              <a:t>100</a:t>
            </a:r>
            <a:r>
              <a:rPr lang="zh-CN" altLang="en-US"/>
              <a:t>元。事后邻居</a:t>
            </a:r>
            <a:r>
              <a:rPr lang="en-US" altLang="zh-CN"/>
              <a:t>A</a:t>
            </a:r>
            <a:r>
              <a:rPr lang="zh-CN" altLang="en-US"/>
              <a:t>存钱过程中发现，找王师傅换了真钱，请问这期间各人损失或者收益是多少？</a:t>
            </a:r>
            <a:endParaRPr lang="en-US" altLang="zh-CN"/>
          </a:p>
          <a:p>
            <a:r>
              <a:rPr lang="en-US" altLang="zh-CN"/>
              <a:t>A</a:t>
            </a:r>
            <a:r>
              <a:rPr lang="zh-CN" altLang="en-US"/>
              <a:t>向</a:t>
            </a:r>
            <a:r>
              <a:rPr lang="en-US" altLang="zh-CN"/>
              <a:t>B</a:t>
            </a:r>
            <a:r>
              <a:rPr lang="zh-CN" altLang="en-US"/>
              <a:t>和</a:t>
            </a:r>
            <a:r>
              <a:rPr lang="en-US" altLang="zh-CN"/>
              <a:t>C</a:t>
            </a:r>
            <a:r>
              <a:rPr lang="zh-CN" altLang="en-US"/>
              <a:t>各借五百元，一共是一千元，然后买了</a:t>
            </a:r>
            <a:r>
              <a:rPr lang="en-US" altLang="zh-CN"/>
              <a:t>970</a:t>
            </a:r>
            <a:r>
              <a:rPr lang="zh-CN" altLang="en-US"/>
              <a:t>的东西，剩下</a:t>
            </a:r>
            <a:r>
              <a:rPr lang="en-US" altLang="zh-CN"/>
              <a:t>30</a:t>
            </a:r>
            <a:r>
              <a:rPr lang="zh-CN" altLang="en-US"/>
              <a:t>元，然后就每人还给</a:t>
            </a:r>
            <a:r>
              <a:rPr lang="en-US" altLang="zh-CN"/>
              <a:t>10</a:t>
            </a:r>
            <a:r>
              <a:rPr lang="zh-CN" altLang="en-US"/>
              <a:t>元自己剩</a:t>
            </a:r>
            <a:r>
              <a:rPr lang="en-US" altLang="zh-CN"/>
              <a:t>10</a:t>
            </a:r>
            <a:r>
              <a:rPr lang="zh-CN" altLang="en-US"/>
              <a:t>元，现在是欠</a:t>
            </a:r>
            <a:r>
              <a:rPr lang="en-US" altLang="zh-CN"/>
              <a:t>B</a:t>
            </a:r>
            <a:r>
              <a:rPr lang="zh-CN" altLang="en-US"/>
              <a:t>和</a:t>
            </a:r>
            <a:r>
              <a:rPr lang="en-US" altLang="zh-CN"/>
              <a:t>C</a:t>
            </a:r>
            <a:r>
              <a:rPr lang="zh-CN" altLang="en-US"/>
              <a:t>各</a:t>
            </a:r>
            <a:r>
              <a:rPr lang="en-US" altLang="zh-CN"/>
              <a:t>490</a:t>
            </a:r>
            <a:r>
              <a:rPr lang="zh-CN" altLang="en-US"/>
              <a:t>元一共是</a:t>
            </a:r>
            <a:r>
              <a:rPr lang="en-US" altLang="zh-CN"/>
              <a:t>980</a:t>
            </a:r>
            <a:r>
              <a:rPr lang="zh-CN" altLang="en-US"/>
              <a:t>元， </a:t>
            </a:r>
            <a:r>
              <a:rPr lang="en-US" altLang="zh-CN"/>
              <a:t>A</a:t>
            </a:r>
            <a:r>
              <a:rPr lang="zh-CN" altLang="en-US"/>
              <a:t>身上只剩</a:t>
            </a:r>
            <a:r>
              <a:rPr lang="en-US" altLang="zh-CN"/>
              <a:t>10</a:t>
            </a:r>
            <a:r>
              <a:rPr lang="zh-CN" altLang="en-US"/>
              <a:t>元合计是</a:t>
            </a:r>
            <a:r>
              <a:rPr lang="en-US" altLang="zh-CN"/>
              <a:t>990</a:t>
            </a:r>
            <a:r>
              <a:rPr lang="zh-CN" altLang="en-US"/>
              <a:t>元，那么剩下的</a:t>
            </a:r>
            <a:r>
              <a:rPr lang="en-US" altLang="zh-CN"/>
              <a:t>10</a:t>
            </a:r>
            <a:r>
              <a:rPr lang="zh-CN" altLang="en-US"/>
              <a:t>元哪去了？？？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noChangeArrowheads="1"/>
          </p:cNvSpPr>
          <p:nvPr>
            <p:ph type="title"/>
          </p:nvPr>
        </p:nvSpPr>
        <p:spPr/>
        <p:txBody>
          <a:bodyPr/>
          <a:lstStyle/>
          <a:p>
            <a:r>
              <a:rPr lang="zh-CN" altLang="en-US"/>
              <a:t>抽象</a:t>
            </a:r>
            <a:r>
              <a:rPr lang="en-US" altLang="zh-CN"/>
              <a:t>—</a:t>
            </a:r>
            <a:r>
              <a:rPr lang="zh-CN" altLang="en-US"/>
              <a:t>发现规则</a:t>
            </a:r>
          </a:p>
        </p:txBody>
      </p:sp>
      <p:sp>
        <p:nvSpPr>
          <p:cNvPr id="7170" name="内容占位符 2"/>
          <p:cNvSpPr>
            <a:spLocks noGrp="1" noChangeArrowheads="1"/>
          </p:cNvSpPr>
          <p:nvPr>
            <p:ph idx="1"/>
          </p:nvPr>
        </p:nvSpPr>
        <p:spPr/>
        <p:txBody>
          <a:bodyPr/>
          <a:lstStyle/>
          <a:p>
            <a:r>
              <a:rPr lang="zh-CN" altLang="en-US"/>
              <a:t>人脑对客观世界本质的反映。</a:t>
            </a:r>
            <a:endParaRPr lang="en-US" altLang="zh-CN"/>
          </a:p>
          <a:p>
            <a:r>
              <a:rPr lang="en-US" altLang="zh-CN"/>
              <a:t>1736</a:t>
            </a:r>
            <a:r>
              <a:rPr lang="zh-CN" altLang="en-US"/>
              <a:t>年，数学家欧拉发表了关于“格尼斯堡七桥问题”的论文。</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2928938"/>
            <a:ext cx="371475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p:txBody>
          <a:bodyPr/>
          <a:lstStyle/>
          <a:p>
            <a:r>
              <a:rPr lang="zh-CN" altLang="en-US"/>
              <a:t>七桥问题的解决 </a:t>
            </a:r>
            <a:r>
              <a:rPr lang="en-US" altLang="zh-CN"/>
              <a:t>—</a:t>
            </a:r>
            <a:r>
              <a:rPr lang="zh-CN" altLang="en-US"/>
              <a:t>图论</a:t>
            </a:r>
          </a:p>
        </p:txBody>
      </p:sp>
      <p:sp>
        <p:nvSpPr>
          <p:cNvPr id="9218" name="内容占位符 2"/>
          <p:cNvSpPr>
            <a:spLocks noGrp="1" noChangeArrowheads="1"/>
          </p:cNvSpPr>
          <p:nvPr>
            <p:ph idx="1"/>
          </p:nvPr>
        </p:nvSpPr>
        <p:spPr/>
        <p:txBody>
          <a:bodyPr/>
          <a:lstStyle/>
          <a:p>
            <a:pPr>
              <a:lnSpc>
                <a:spcPct val="120000"/>
              </a:lnSpc>
            </a:pPr>
            <a:r>
              <a:rPr lang="zh-CN" altLang="en-US">
                <a:latin typeface="隶书" panose="02010509060101010101" pitchFamily="49" charset="-122"/>
                <a:ea typeface="隶书" panose="02010509060101010101" pitchFamily="49" charset="-122"/>
              </a:rPr>
              <a:t>抽象的两个过程：</a:t>
            </a:r>
            <a:endParaRPr lang="en-US" altLang="zh-CN">
              <a:latin typeface="隶书" panose="02010509060101010101" pitchFamily="49" charset="-122"/>
              <a:ea typeface="隶书" panose="02010509060101010101" pitchFamily="49" charset="-122"/>
            </a:endParaRPr>
          </a:p>
          <a:p>
            <a:pPr lvl="1"/>
            <a:r>
              <a:rPr lang="zh-CN" altLang="en-US">
                <a:latin typeface="隶书" panose="02010509060101010101" pitchFamily="49" charset="-122"/>
                <a:ea typeface="隶书" panose="02010509060101010101" pitchFamily="49" charset="-122"/>
              </a:rPr>
              <a:t>简化：点、线和图</a:t>
            </a:r>
            <a:endParaRPr lang="en-US" altLang="zh-CN">
              <a:latin typeface="隶书" panose="02010509060101010101" pitchFamily="49" charset="-122"/>
              <a:ea typeface="隶书" panose="02010509060101010101" pitchFamily="49" charset="-122"/>
            </a:endParaRPr>
          </a:p>
          <a:p>
            <a:pPr lvl="1"/>
            <a:r>
              <a:rPr lang="zh-CN" altLang="en-US">
                <a:latin typeface="隶书" panose="02010509060101010101" pitchFamily="49" charset="-122"/>
                <a:ea typeface="隶书" panose="02010509060101010101" pitchFamily="49" charset="-122"/>
              </a:rPr>
              <a:t>泛化：无向图的欧拉回路</a:t>
            </a:r>
            <a:endParaRPr lang="en-US" altLang="zh-CN">
              <a:latin typeface="隶书" panose="02010509060101010101" pitchFamily="49" charset="-122"/>
              <a:ea typeface="隶书" panose="02010509060101010101" pitchFamily="49" charset="-122"/>
            </a:endParaRPr>
          </a:p>
          <a:p>
            <a:pPr>
              <a:lnSpc>
                <a:spcPct val="120000"/>
              </a:lnSpc>
            </a:pPr>
            <a:r>
              <a:rPr lang="zh-CN" altLang="en-US">
                <a:latin typeface="隶书" panose="02010509060101010101" pitchFamily="49" charset="-122"/>
                <a:ea typeface="隶书" panose="02010509060101010101" pitchFamily="49" charset="-122"/>
              </a:rPr>
              <a:t>欧拉回路判定规则：</a:t>
            </a:r>
            <a:endParaRPr lang="en-US" altLang="zh-CN">
              <a:latin typeface="隶书" panose="02010509060101010101" pitchFamily="49" charset="-122"/>
              <a:ea typeface="隶书" panose="02010509060101010101" pitchFamily="49" charset="-122"/>
            </a:endParaRPr>
          </a:p>
          <a:p>
            <a:pPr lvl="1"/>
            <a:r>
              <a:rPr lang="zh-CN" altLang="en-US">
                <a:latin typeface="隶书" panose="02010509060101010101" pitchFamily="49" charset="-122"/>
                <a:ea typeface="隶书" panose="02010509060101010101" pitchFamily="49" charset="-122"/>
              </a:rPr>
              <a:t>如果通过奇数桥的地方多于两个，则不存在欧拉回路；</a:t>
            </a:r>
            <a:endParaRPr lang="en-US" altLang="zh-CN">
              <a:latin typeface="隶书" panose="02010509060101010101" pitchFamily="49" charset="-122"/>
              <a:ea typeface="隶书" panose="02010509060101010101" pitchFamily="49" charset="-122"/>
            </a:endParaRPr>
          </a:p>
          <a:p>
            <a:pPr lvl="1"/>
            <a:r>
              <a:rPr lang="zh-CN" altLang="en-US">
                <a:latin typeface="隶书" panose="02010509060101010101" pitchFamily="49" charset="-122"/>
                <a:ea typeface="隶书" panose="02010509060101010101" pitchFamily="49" charset="-122"/>
              </a:rPr>
              <a:t>如果只有两个地方通奇数桥，可以从这两个地方出发，找到欧拉回路；</a:t>
            </a:r>
            <a:endParaRPr lang="en-US" altLang="zh-CN">
              <a:latin typeface="隶书" panose="02010509060101010101" pitchFamily="49" charset="-122"/>
              <a:ea typeface="隶书" panose="02010509060101010101" pitchFamily="49" charset="-122"/>
            </a:endParaRPr>
          </a:p>
          <a:p>
            <a:pPr lvl="1"/>
            <a:r>
              <a:rPr lang="zh-CN" altLang="en-US">
                <a:latin typeface="隶书" panose="02010509060101010101" pitchFamily="49" charset="-122"/>
                <a:ea typeface="隶书" panose="02010509060101010101" pitchFamily="49" charset="-122"/>
              </a:rPr>
              <a:t>如果没有一个地方是通奇数桥，则无论从哪里出发，都能找到欧拉回路。</a:t>
            </a:r>
          </a:p>
          <a:p>
            <a:endParaRPr lang="zh-CN" altLang="en-US"/>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500063"/>
            <a:ext cx="242887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r>
              <a:rPr lang="zh-CN" altLang="en-US"/>
              <a:t>七桥问题的解决 </a:t>
            </a:r>
            <a:r>
              <a:rPr lang="en-US" altLang="zh-CN"/>
              <a:t>—</a:t>
            </a:r>
            <a:r>
              <a:rPr lang="zh-CN" altLang="en-US"/>
              <a:t>计算机科学</a:t>
            </a:r>
          </a:p>
        </p:txBody>
      </p:sp>
      <p:sp>
        <p:nvSpPr>
          <p:cNvPr id="11266" name="内容占位符 2"/>
          <p:cNvSpPr>
            <a:spLocks noGrp="1" noChangeArrowheads="1"/>
          </p:cNvSpPr>
          <p:nvPr>
            <p:ph idx="1"/>
          </p:nvPr>
        </p:nvSpPr>
        <p:spPr/>
        <p:txBody>
          <a:bodyPr/>
          <a:lstStyle/>
          <a:p>
            <a:r>
              <a:rPr lang="zh-CN" altLang="en-US"/>
              <a:t>符号系统：</a:t>
            </a:r>
            <a:r>
              <a:rPr lang="en-US" altLang="zh-CN"/>
              <a:t>G=&lt;V,E&gt;</a:t>
            </a:r>
            <a:r>
              <a:rPr lang="zh-CN" altLang="en-US"/>
              <a:t>，其中</a:t>
            </a:r>
            <a:endParaRPr lang="en-US" altLang="zh-CN"/>
          </a:p>
          <a:p>
            <a:pPr lvl="1"/>
            <a:r>
              <a:rPr lang="en-US" altLang="zh-CN"/>
              <a:t>V={v0,v1,v2.....vn}</a:t>
            </a:r>
            <a:r>
              <a:rPr lang="zh-CN" altLang="en-US"/>
              <a:t>是图</a:t>
            </a:r>
            <a:r>
              <a:rPr lang="en-US" altLang="zh-CN"/>
              <a:t>G</a:t>
            </a:r>
            <a:r>
              <a:rPr lang="zh-CN" altLang="en-US"/>
              <a:t>的顶点集合</a:t>
            </a:r>
            <a:endParaRPr lang="en-US" altLang="zh-CN"/>
          </a:p>
          <a:p>
            <a:pPr lvl="1"/>
            <a:r>
              <a:rPr lang="en-US" altLang="zh-CN"/>
              <a:t>E= {e=&lt;vi,vj&gt;|0=&lt;i,j&lt;=n}</a:t>
            </a:r>
            <a:r>
              <a:rPr lang="zh-CN" altLang="en-US"/>
              <a:t>是图</a:t>
            </a:r>
            <a:r>
              <a:rPr lang="en-US" altLang="zh-CN"/>
              <a:t>G</a:t>
            </a:r>
            <a:r>
              <a:rPr lang="zh-CN" altLang="en-US"/>
              <a:t>的顶点间边的集合</a:t>
            </a:r>
            <a:endParaRPr lang="en-US" altLang="zh-CN"/>
          </a:p>
          <a:p>
            <a:r>
              <a:rPr lang="zh-CN" altLang="en-US"/>
              <a:t>一笔画算法</a:t>
            </a:r>
            <a:endParaRPr lang="en-US" altLang="zh-CN"/>
          </a:p>
          <a:p>
            <a:pPr lvl="1"/>
            <a:r>
              <a:rPr lang="zh-CN" altLang="en-US"/>
              <a:t>遍历所有</a:t>
            </a:r>
            <a:r>
              <a:rPr lang="en-US" altLang="zh-CN"/>
              <a:t>5040</a:t>
            </a:r>
            <a:r>
              <a:rPr lang="zh-CN" altLang="en-US"/>
              <a:t>种走法，判断其中是否有满足条件的解。</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zh-CN" altLang="en-US"/>
              <a:t>其他关于抽象的例子</a:t>
            </a:r>
          </a:p>
        </p:txBody>
      </p:sp>
      <p:sp>
        <p:nvSpPr>
          <p:cNvPr id="13314" name="Rectangle 3"/>
          <p:cNvSpPr>
            <a:spLocks noGrp="1" noChangeArrowheads="1"/>
          </p:cNvSpPr>
          <p:nvPr>
            <p:ph idx="1"/>
          </p:nvPr>
        </p:nvSpPr>
        <p:spPr>
          <a:xfrm>
            <a:off x="854075" y="1135063"/>
            <a:ext cx="6022975" cy="5100637"/>
          </a:xfrm>
        </p:spPr>
        <p:txBody>
          <a:bodyPr/>
          <a:lstStyle/>
          <a:p>
            <a:pPr eaLnBrk="1" hangingPunct="1"/>
            <a:r>
              <a:rPr lang="zh-CN" altLang="en-US" sz="2200"/>
              <a:t>马克思、恩科斯在《资本论》中提出的关于社会发展决定因素的论断：“生产力决定生产关系......"。</a:t>
            </a:r>
          </a:p>
          <a:p>
            <a:pPr eaLnBrk="1" hangingPunct="1"/>
            <a:r>
              <a:rPr lang="zh-CN" altLang="en-US" sz="2200"/>
              <a:t>图灵机，万有引力</a:t>
            </a:r>
            <a:r>
              <a:rPr lang="en-US" altLang="zh-CN" sz="2200"/>
              <a:t>.....</a:t>
            </a:r>
            <a:endParaRPr lang="zh-CN" altLang="en-US" sz="2200"/>
          </a:p>
          <a:p>
            <a:pPr eaLnBrk="1" hangingPunct="1"/>
            <a:r>
              <a:rPr lang="zh-CN" altLang="en-US" sz="2200"/>
              <a:t>工程建筑图纸，菜谱，琴谱</a:t>
            </a:r>
          </a:p>
        </p:txBody>
      </p:sp>
      <p:pic>
        <p:nvPicPr>
          <p:cNvPr id="133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857500"/>
            <a:ext cx="24288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4000500"/>
            <a:ext cx="25590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r>
              <a:rPr lang="zh-CN" altLang="en-US"/>
              <a:t>关于抽象的说明</a:t>
            </a:r>
          </a:p>
        </p:txBody>
      </p:sp>
      <p:sp>
        <p:nvSpPr>
          <p:cNvPr id="15362" name="内容占位符 2"/>
          <p:cNvSpPr>
            <a:spLocks noGrp="1" noChangeArrowheads="1"/>
          </p:cNvSpPr>
          <p:nvPr>
            <p:ph idx="1"/>
          </p:nvPr>
        </p:nvSpPr>
        <p:spPr/>
        <p:txBody>
          <a:bodyPr/>
          <a:lstStyle/>
          <a:p>
            <a:r>
              <a:rPr lang="zh-CN" altLang="en-US"/>
              <a:t>抽象是人类解决自然和社会问题的</a:t>
            </a:r>
            <a:r>
              <a:rPr lang="zh-CN" altLang="en-US">
                <a:solidFill>
                  <a:srgbClr val="FF0000"/>
                </a:solidFill>
              </a:rPr>
              <a:t>有效手段；</a:t>
            </a:r>
            <a:endParaRPr lang="en-US" altLang="zh-CN">
              <a:solidFill>
                <a:srgbClr val="FF0000"/>
              </a:solidFill>
            </a:endParaRPr>
          </a:p>
          <a:p>
            <a:r>
              <a:rPr lang="zh-CN" altLang="en-US"/>
              <a:t>抽象就是发现现象背后或者解决问题的</a:t>
            </a:r>
            <a:r>
              <a:rPr lang="zh-CN" altLang="en-US">
                <a:solidFill>
                  <a:srgbClr val="FF0000"/>
                </a:solidFill>
              </a:rPr>
              <a:t>规则；</a:t>
            </a:r>
            <a:endParaRPr lang="en-US" altLang="zh-CN">
              <a:solidFill>
                <a:srgbClr val="FF0000"/>
              </a:solidFill>
            </a:endParaRPr>
          </a:p>
          <a:p>
            <a:r>
              <a:rPr lang="zh-CN" altLang="en-US">
                <a:solidFill>
                  <a:srgbClr val="FF0000"/>
                </a:solidFill>
              </a:rPr>
              <a:t>规则是计算的根本，或者所有的计算都是基于规则的。</a:t>
            </a:r>
            <a:endParaRPr lang="en-US" altLang="zh-CN">
              <a:solidFill>
                <a:srgbClr val="FF0000"/>
              </a:solidFill>
            </a:endParaRPr>
          </a:p>
          <a:p>
            <a:endParaRPr lang="zh-CN" alt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6385"/>
          <p:cNvSpPr>
            <a:spLocks noGrp="1" noChangeArrowheads="1"/>
          </p:cNvSpPr>
          <p:nvPr>
            <p:ph type="title"/>
          </p:nvPr>
        </p:nvSpPr>
        <p:spPr/>
        <p:txBody>
          <a:bodyPr/>
          <a:lstStyle/>
          <a:p>
            <a:r>
              <a:rPr lang="zh-CN" altLang="en-US"/>
              <a:t>计算思维之博弈论</a:t>
            </a:r>
          </a:p>
        </p:txBody>
      </p:sp>
      <p:sp>
        <p:nvSpPr>
          <p:cNvPr id="17410" name="文本占位符 16386"/>
          <p:cNvSpPr>
            <a:spLocks noGrp="1" noChangeArrowheads="1"/>
          </p:cNvSpPr>
          <p:nvPr>
            <p:ph type="body" sz="half" idx="1"/>
          </p:nvPr>
        </p:nvSpPr>
        <p:spPr>
          <a:xfrm>
            <a:off x="854075" y="1133475"/>
            <a:ext cx="7534275" cy="5102225"/>
          </a:xfrm>
        </p:spPr>
        <p:txBody>
          <a:bodyPr/>
          <a:lstStyle/>
          <a:p>
            <a:pPr marL="1588" indent="-1588">
              <a:spcBef>
                <a:spcPts val="300"/>
              </a:spcBef>
              <a:spcAft>
                <a:spcPts val="300"/>
              </a:spcAft>
            </a:pPr>
            <a:r>
              <a:rPr lang="zh-CN" altLang="en-US" sz="2000">
                <a:latin typeface="黑体" panose="02010609060101010101" pitchFamily="49" charset="-122"/>
                <a:ea typeface="黑体" panose="02010609060101010101" pitchFamily="49" charset="-122"/>
              </a:rPr>
              <a:t>两个劫匪抢银行被抓，但是警方证据不足，只能非法持有枪支，于是警方将双方隔开审讯。</a:t>
            </a:r>
          </a:p>
          <a:p>
            <a:pPr marL="1588" indent="-1588">
              <a:spcBef>
                <a:spcPts val="300"/>
              </a:spcBef>
              <a:spcAft>
                <a:spcPts val="300"/>
              </a:spcAft>
            </a:pPr>
            <a:r>
              <a:rPr lang="zh-CN" altLang="en-US" sz="2000">
                <a:latin typeface="黑体" panose="02010609060101010101" pitchFamily="49" charset="-122"/>
                <a:ea typeface="黑体" panose="02010609060101010101" pitchFamily="49" charset="-122"/>
              </a:rPr>
              <a:t>为离间对方，警方给出的策略是</a:t>
            </a:r>
          </a:p>
          <a:p>
            <a:pPr marL="342900" lvl="1" indent="342900">
              <a:spcBef>
                <a:spcPts val="300"/>
              </a:spcBef>
              <a:spcAft>
                <a:spcPts val="300"/>
              </a:spcAft>
            </a:pPr>
            <a:r>
              <a:rPr lang="zh-CN" altLang="en-US" sz="1800"/>
              <a:t>若双方都保持沉默，则都入狱1年；</a:t>
            </a:r>
          </a:p>
          <a:p>
            <a:pPr marL="342900" lvl="1" indent="342900">
              <a:spcBef>
                <a:spcPts val="300"/>
              </a:spcBef>
              <a:spcAft>
                <a:spcPts val="300"/>
              </a:spcAft>
            </a:pPr>
            <a:r>
              <a:rPr lang="zh-CN" altLang="en-US" sz="1800"/>
              <a:t>若双方互相检举，则入狱5年；</a:t>
            </a:r>
          </a:p>
          <a:p>
            <a:pPr marL="342900" lvl="1" indent="342900">
              <a:spcBef>
                <a:spcPts val="300"/>
              </a:spcBef>
              <a:spcAft>
                <a:spcPts val="300"/>
              </a:spcAft>
            </a:pPr>
            <a:r>
              <a:rPr lang="zh-CN" altLang="en-US" sz="1800"/>
              <a:t>若你认罪，并检举对方，而对方保持沉默，则对方获刑10年，你获释。反之亦然。</a:t>
            </a:r>
          </a:p>
          <a:p>
            <a:pPr marL="1588" indent="-1588">
              <a:spcBef>
                <a:spcPts val="300"/>
              </a:spcBef>
              <a:spcAft>
                <a:spcPts val="300"/>
              </a:spcAft>
            </a:pPr>
            <a:r>
              <a:rPr lang="zh-CN" altLang="en-US" sz="2000">
                <a:latin typeface="黑体" panose="02010609060101010101" pitchFamily="49" charset="-122"/>
                <a:ea typeface="黑体" panose="02010609060101010101" pitchFamily="49" charset="-122"/>
              </a:rPr>
              <a:t>请问你的选择是 什么？</a:t>
            </a:r>
          </a:p>
        </p:txBody>
      </p:sp>
      <p:graphicFrame>
        <p:nvGraphicFramePr>
          <p:cNvPr id="11268" name="表格 11267"/>
          <p:cNvGraphicFramePr/>
          <p:nvPr/>
        </p:nvGraphicFramePr>
        <p:xfrm>
          <a:off x="4341813" y="3786188"/>
          <a:ext cx="3159125" cy="2743200"/>
        </p:xfrm>
        <a:graphic>
          <a:graphicData uri="http://schemas.openxmlformats.org/drawingml/2006/table">
            <a:tbl>
              <a:tblPr/>
              <a:tblGrid>
                <a:gridCol w="985838">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1054100">
                  <a:extLst>
                    <a:ext uri="{9D8B030D-6E8A-4147-A177-3AD203B41FA5}">
                      <a16:colId xmlns:a16="http://schemas.microsoft.com/office/drawing/2014/main" val="20002"/>
                    </a:ext>
                  </a:extLst>
                </a:gridCol>
              </a:tblGrid>
              <a:tr h="914400">
                <a:tc>
                  <a:txBody>
                    <a:bodyPr/>
                    <a:lstStyle/>
                    <a:p>
                      <a:pPr lvl="0" eaLnBrk="1" hangingPunct="1">
                        <a:buNone/>
                      </a:pPr>
                      <a:r>
                        <a:rPr lang="en-US" altLang="zh-CN" dirty="0">
                          <a:latin typeface="幼圆" panose="02010509060101010101" pitchFamily="49" charset="-122"/>
                          <a:ea typeface="微软雅黑" panose="020B0503020204020204" pitchFamily="34" charset="-122"/>
                        </a:rPr>
                        <a:t>        </a:t>
                      </a:r>
                    </a:p>
                    <a:p>
                      <a:pPr lvl="0" eaLnBrk="1" hangingPunct="1">
                        <a:buNone/>
                      </a:pPr>
                      <a:r>
                        <a:rPr lang="en-US" altLang="zh-CN" dirty="0">
                          <a:latin typeface="幼圆" panose="02010509060101010101" pitchFamily="49" charset="-122"/>
                          <a:ea typeface="微软雅黑" panose="020B0503020204020204" pitchFamily="34" charset="-122"/>
                        </a:rPr>
                        <a:t>      B</a:t>
                      </a:r>
                    </a:p>
                    <a:p>
                      <a:pPr lvl="0" eaLnBrk="1" hangingPunct="1">
                        <a:buNone/>
                      </a:pPr>
                      <a:r>
                        <a:rPr lang="en-US" altLang="zh-CN" dirty="0">
                          <a:latin typeface="幼圆" panose="02010509060101010101" pitchFamily="49" charset="-122"/>
                          <a:ea typeface="微软雅黑" panose="020B0503020204020204" pitchFamily="34" charset="-122"/>
                        </a:rPr>
                        <a:t>A</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tc>
                  <a:txBody>
                    <a:bodyPr/>
                    <a:lstStyle/>
                    <a:p>
                      <a:pPr lvl="0" algn="ctr" eaLnBrk="1" hangingPunct="1">
                        <a:buNone/>
                      </a:pPr>
                      <a:r>
                        <a:rPr lang="zh-CN" altLang="en-US" dirty="0">
                          <a:solidFill>
                            <a:srgbClr val="339933"/>
                          </a:solidFill>
                          <a:latin typeface="黑体" panose="02010609060101010101" pitchFamily="49" charset="-122"/>
                          <a:ea typeface="黑体" panose="02010609060101010101" pitchFamily="49" charset="-122"/>
                        </a:rPr>
                        <a:t>沉默</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algn="ctr" eaLnBrk="1" hangingPunct="1">
                        <a:buNone/>
                      </a:pPr>
                      <a:r>
                        <a:rPr lang="zh-CN" altLang="en-US" dirty="0">
                          <a:solidFill>
                            <a:srgbClr val="339933"/>
                          </a:solidFill>
                          <a:latin typeface="黑体" panose="02010609060101010101" pitchFamily="49" charset="-122"/>
                          <a:ea typeface="黑体" panose="02010609060101010101" pitchFamily="49" charset="-122"/>
                        </a:rPr>
                        <a:t>交代</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914400">
                <a:tc>
                  <a:txBody>
                    <a:bodyPr/>
                    <a:lstStyle/>
                    <a:p>
                      <a:pPr lvl="0" algn="ctr" eaLnBrk="1" hangingPunct="1">
                        <a:buNone/>
                      </a:pPr>
                      <a:r>
                        <a:rPr lang="zh-CN" altLang="en-US" dirty="0">
                          <a:solidFill>
                            <a:srgbClr val="FF0000"/>
                          </a:solidFill>
                          <a:latin typeface="黑体" panose="02010609060101010101" pitchFamily="49" charset="-122"/>
                          <a:ea typeface="黑体" panose="02010609060101010101" pitchFamily="49" charset="-122"/>
                        </a:rPr>
                        <a:t>沉默</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algn="ctr" eaLnBrk="1" hangingPunct="1">
                        <a:buNone/>
                      </a:pPr>
                      <a:r>
                        <a:rPr lang="en-US" altLang="zh-CN" dirty="0">
                          <a:latin typeface="幼圆" panose="02010509060101010101" pitchFamily="49" charset="-122"/>
                          <a:ea typeface="微软雅黑" panose="020B0503020204020204" pitchFamily="34" charset="-122"/>
                        </a:rPr>
                        <a:t>1</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eaLnBrk="1" hangingPunct="1">
                        <a:buNone/>
                      </a:pPr>
                      <a:r>
                        <a:rPr lang="en-US" altLang="zh-CN" dirty="0">
                          <a:latin typeface="幼圆" panose="02010509060101010101" pitchFamily="49" charset="-122"/>
                          <a:ea typeface="微软雅黑" panose="020B0503020204020204" pitchFamily="34" charset="-122"/>
                        </a:rPr>
                        <a:t>        </a:t>
                      </a:r>
                    </a:p>
                    <a:p>
                      <a:pPr lvl="0" eaLnBrk="1" hangingPunct="1">
                        <a:buNone/>
                      </a:pPr>
                      <a:r>
                        <a:rPr lang="en-US" altLang="zh-CN" dirty="0">
                          <a:latin typeface="幼圆" panose="02010509060101010101" pitchFamily="49" charset="-122"/>
                          <a:ea typeface="微软雅黑" panose="020B0503020204020204" pitchFamily="34" charset="-122"/>
                        </a:rPr>
                        <a:t>      0</a:t>
                      </a:r>
                    </a:p>
                    <a:p>
                      <a:pPr lvl="0" eaLnBrk="1" hangingPunct="1">
                        <a:buNone/>
                      </a:pPr>
                      <a:r>
                        <a:rPr lang="en-US" altLang="zh-CN" dirty="0">
                          <a:latin typeface="幼圆" panose="02010509060101010101" pitchFamily="49" charset="-122"/>
                          <a:ea typeface="微软雅黑" panose="020B0503020204020204" pitchFamily="34" charset="-122"/>
                        </a:rPr>
                        <a:t>10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extLst>
                  <a:ext uri="{0D108BD9-81ED-4DB2-BD59-A6C34878D82A}">
                    <a16:rowId xmlns:a16="http://schemas.microsoft.com/office/drawing/2014/main" val="10001"/>
                  </a:ext>
                </a:extLst>
              </a:tr>
              <a:tr h="914400">
                <a:tc>
                  <a:txBody>
                    <a:bodyPr/>
                    <a:lstStyle/>
                    <a:p>
                      <a:pPr lvl="0" algn="ctr" eaLnBrk="1" hangingPunct="1">
                        <a:buNone/>
                      </a:pPr>
                      <a:r>
                        <a:rPr lang="zh-CN" altLang="en-US" dirty="0">
                          <a:solidFill>
                            <a:srgbClr val="FF0000"/>
                          </a:solidFill>
                          <a:latin typeface="黑体" panose="02010609060101010101" pitchFamily="49" charset="-122"/>
                          <a:ea typeface="黑体" panose="02010609060101010101" pitchFamily="49" charset="-122"/>
                        </a:rPr>
                        <a:t>交代</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p>
                      <a:pPr lvl="0" eaLnBrk="1" hangingPunct="1">
                        <a:buNone/>
                      </a:pPr>
                      <a:r>
                        <a:rPr lang="en-US" altLang="zh-CN" dirty="0">
                          <a:latin typeface="幼圆" panose="02010509060101010101" pitchFamily="49" charset="-122"/>
                          <a:ea typeface="微软雅黑" panose="020B0503020204020204" pitchFamily="34" charset="-122"/>
                        </a:rPr>
                        <a:t>         </a:t>
                      </a:r>
                    </a:p>
                    <a:p>
                      <a:pPr lvl="0" eaLnBrk="1" hangingPunct="1">
                        <a:buNone/>
                      </a:pPr>
                      <a:r>
                        <a:rPr lang="en-US" altLang="zh-CN" dirty="0">
                          <a:latin typeface="幼圆" panose="02010509060101010101" pitchFamily="49" charset="-122"/>
                          <a:ea typeface="微软雅黑" panose="020B0503020204020204" pitchFamily="34" charset="-122"/>
                        </a:rPr>
                        <a:t>      10</a:t>
                      </a:r>
                    </a:p>
                    <a:p>
                      <a:pPr lvl="0" eaLnBrk="1" hangingPunct="1">
                        <a:buNone/>
                      </a:pPr>
                      <a:r>
                        <a:rPr lang="en-US" altLang="zh-CN" dirty="0">
                          <a:latin typeface="幼圆" panose="02010509060101010101" pitchFamily="49" charset="-122"/>
                          <a:ea typeface="微软雅黑" panose="020B0503020204020204" pitchFamily="34" charset="-122"/>
                        </a:rPr>
                        <a:t>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solidFill>
                      <a:schemeClr val="bg1"/>
                    </a:solidFill>
                  </a:tcPr>
                </a:tc>
                <a:tc>
                  <a:txBody>
                    <a:bodyPr/>
                    <a:lstStyle/>
                    <a:p>
                      <a:pPr lvl="0" algn="ctr" eaLnBrk="1" hangingPunct="1">
                        <a:buNone/>
                      </a:pPr>
                      <a:r>
                        <a:rPr lang="en-US" altLang="zh-CN" dirty="0">
                          <a:latin typeface="幼圆" panose="02010509060101010101" pitchFamily="49" charset="-122"/>
                          <a:ea typeface="微软雅黑" panose="020B0503020204020204" pitchFamily="34" charset="-122"/>
                        </a:rPr>
                        <a:t>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zh-CN" altLang="en-US"/>
              <a:t>解决囚徒困境的关键</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895475"/>
            <a:ext cx="525780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716A05PWBG">
  <a:themeElements>
    <a:clrScheme name="A000120150716A05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fontScheme name="A000120150716A05PWBG">
      <a:majorFont>
        <a:latin typeface="微软雅黑"/>
        <a:ea typeface="微软雅黑"/>
        <a:cs typeface=""/>
      </a:majorFont>
      <a:minorFont>
        <a:latin typeface="幼圆"/>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716A05PWBG 1">
        <a:dk1>
          <a:srgbClr val="47494B"/>
        </a:dk1>
        <a:lt1>
          <a:srgbClr val="FFFFFF"/>
        </a:lt1>
        <a:dk2>
          <a:srgbClr val="454749"/>
        </a:dk2>
        <a:lt2>
          <a:srgbClr val="EAF5FC"/>
        </a:lt2>
        <a:accent1>
          <a:srgbClr val="046FB6"/>
        </a:accent1>
        <a:accent2>
          <a:srgbClr val="22B1DE"/>
        </a:accent2>
        <a:accent3>
          <a:srgbClr val="FFFFFF"/>
        </a:accent3>
        <a:accent4>
          <a:srgbClr val="3B3D3F"/>
        </a:accent4>
        <a:accent5>
          <a:srgbClr val="AABBD7"/>
        </a:accent5>
        <a:accent6>
          <a:srgbClr val="1EA0C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2068</Words>
  <Characters>0</Characters>
  <Application>Microsoft Office PowerPoint</Application>
  <DocSecurity>0</DocSecurity>
  <PresentationFormat>全屏显示(4:3)</PresentationFormat>
  <Lines>0</Lines>
  <Paragraphs>177</Paragraphs>
  <Slides>14</Slides>
  <Notes>10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Arial</vt:lpstr>
      <vt:lpstr>Calibri</vt:lpstr>
      <vt:lpstr>新宋体</vt:lpstr>
      <vt:lpstr>宋体</vt:lpstr>
      <vt:lpstr>幼圆</vt:lpstr>
      <vt:lpstr>微软雅黑</vt:lpstr>
      <vt:lpstr>黑体</vt:lpstr>
      <vt:lpstr>Wingdings</vt:lpstr>
      <vt:lpstr>隶书</vt:lpstr>
      <vt:lpstr>默认设计模板</vt:lpstr>
      <vt:lpstr>A000120150716A05PWBG</vt:lpstr>
      <vt:lpstr> 计算思维本质—抽象</vt:lpstr>
      <vt:lpstr>热身练习</vt:lpstr>
      <vt:lpstr>抽象—发现规则</vt:lpstr>
      <vt:lpstr>七桥问题的解决 —图论</vt:lpstr>
      <vt:lpstr>七桥问题的解决 —计算机科学</vt:lpstr>
      <vt:lpstr>其他关于抽象的例子</vt:lpstr>
      <vt:lpstr>关于抽象的说明</vt:lpstr>
      <vt:lpstr>计算思维之博弈论</vt:lpstr>
      <vt:lpstr>解决囚徒困境的关键</vt:lpstr>
      <vt:lpstr>PowerPoint 演示文稿</vt:lpstr>
      <vt:lpstr>PowerPoint 演示文稿</vt:lpstr>
      <vt:lpstr>PowerPoint 演示文稿</vt:lpstr>
      <vt:lpstr>课后练习：</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什么是计算思维</dc:title>
  <dc:subject/>
  <dc:creator>Administrator</dc:creator>
  <cp:keywords/>
  <dc:description/>
  <cp:lastModifiedBy>Evan Zhao</cp:lastModifiedBy>
  <cp:revision>10</cp:revision>
  <dcterms:created xsi:type="dcterms:W3CDTF">2015-10-18T02:11:35Z</dcterms:created>
  <dcterms:modified xsi:type="dcterms:W3CDTF">2016-12-30T08:56:07Z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