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1" r:id="rId6"/>
    <p:sldId id="262" r:id="rId7"/>
    <p:sldId id="264" r:id="rId8"/>
    <p:sldId id="263" r:id="rId9"/>
    <p:sldId id="26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11" autoAdjust="0"/>
  </p:normalViewPr>
  <p:slideViewPr>
    <p:cSldViewPr>
      <p:cViewPr varScale="1">
        <p:scale>
          <a:sx n="78" d="100"/>
          <a:sy n="78" d="100"/>
        </p:scale>
        <p:origin x="1304" y="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94AE8-798E-40BD-81B3-B8C2196C5633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BE787-252C-422B-98FA-5EFB74B977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布尔在他</a:t>
            </a:r>
            <a:r>
              <a:rPr lang="en-US" altLang="zh-CN" dirty="0"/>
              <a:t>39</a:t>
            </a:r>
            <a:r>
              <a:rPr lang="zh-CN" altLang="en-US" dirty="0"/>
              <a:t>岁</a:t>
            </a:r>
            <a:r>
              <a:rPr lang="en-US" altLang="zh-CN" dirty="0"/>
              <a:t>1854</a:t>
            </a:r>
            <a:r>
              <a:rPr lang="zh-CN" altLang="en-US" dirty="0"/>
              <a:t>年的时候发明了布尔代数，成为计算机运算的基础。</a:t>
            </a:r>
            <a:endParaRPr lang="en-US" altLang="zh-CN" dirty="0"/>
          </a:p>
          <a:p>
            <a:r>
              <a:rPr lang="zh-CN" altLang="en-US" dirty="0"/>
              <a:t>布尔只收到过小学教育，剩下都是自学完成的，</a:t>
            </a:r>
            <a:r>
              <a:rPr lang="en-US" altLang="zh-CN" dirty="0"/>
              <a:t>20</a:t>
            </a:r>
            <a:r>
              <a:rPr lang="zh-CN" altLang="en-US" dirty="0"/>
              <a:t>岁当了老师，在给学生教书的过程中，发现当时的数学教科书简直糟糕透了，这是数学吗，于是开始了对数学的研究。</a:t>
            </a:r>
            <a:endParaRPr lang="en-US" altLang="zh-CN" dirty="0"/>
          </a:p>
          <a:p>
            <a:r>
              <a:rPr lang="zh-CN" altLang="en-US" dirty="0"/>
              <a:t>逻辑思维可以用数学来表达。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E787-252C-422B-98FA-5EFB74B977A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显性基因和隐性基因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E787-252C-422B-98FA-5EFB74B977A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39825" y="682625"/>
            <a:ext cx="4575175" cy="3430588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从逻辑运算可以得到数学运算，而当代计算机正是布尔逻辑代数思想的具体体现。</a:t>
            </a:r>
          </a:p>
          <a:p>
            <a:r>
              <a:rPr lang="zh-CN" altLang="en-US" dirty="0"/>
              <a:t>但布尔本人并不是逻辑电路的实现者，john atanstofo 是二值电路的倡导者。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计算机如何实现计算？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周庆国 </a:t>
            </a:r>
            <a:r>
              <a:rPr lang="en-US" altLang="zh-CN" dirty="0"/>
              <a:t>zhouqg@lzu.edu.cn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狄长艳 </a:t>
            </a:r>
            <a:r>
              <a:rPr lang="en-US" altLang="zh-CN" dirty="0"/>
              <a:t>dizhy@lzu.edu.cn</a:t>
            </a:r>
            <a:endParaRPr lang="zh-CN" altLang="en-US"/>
          </a:p>
          <a:p>
            <a:r>
              <a:rPr lang="en-US" altLang="zh-CN"/>
              <a:t>2016-10-8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48720"/>
          </a:xfrm>
        </p:spPr>
        <p:txBody>
          <a:bodyPr/>
          <a:lstStyle/>
          <a:p>
            <a:r>
              <a:rPr lang="zh-CN" altLang="en-US" dirty="0"/>
              <a:t>从逻辑运算到算术运算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45815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5004048" y="1916832"/>
            <a:ext cx="2520280" cy="360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基本逻辑运算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与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或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非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复合逻辑运算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同或 异或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与非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或非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与或非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1EF6-89A7-41B6-ABE0-A5A6169EF351}" type="slidenum">
              <a:rPr lang="zh-CN" altLang="en-US"/>
              <a:t>3</a:t>
            </a:fld>
            <a:endParaRPr lang="zh-CN" alt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逻辑或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圆角矩形 5"/>
          <p:cNvSpPr/>
          <p:nvPr/>
        </p:nvSpPr>
        <p:spPr>
          <a:xfrm>
            <a:off x="755576" y="2708920"/>
            <a:ext cx="2016224" cy="25922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真值表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dirty="0">
                <a:solidFill>
                  <a:schemeClr val="tx1"/>
                </a:solidFill>
              </a:rPr>
              <a:t>A   B      F</a:t>
            </a: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dirty="0">
                <a:solidFill>
                  <a:schemeClr val="tx1"/>
                </a:solidFill>
              </a:rPr>
              <a:t>0   </a:t>
            </a:r>
            <a:r>
              <a:rPr lang="en-US" altLang="zh-CN" dirty="0" err="1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dirty="0">
                <a:solidFill>
                  <a:schemeClr val="tx1"/>
                </a:solidFill>
              </a:rPr>
              <a:t>0   1      </a:t>
            </a:r>
            <a:r>
              <a:rPr lang="en-US" altLang="zh-CN" dirty="0" err="1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dirty="0">
                <a:solidFill>
                  <a:schemeClr val="tx1"/>
                </a:solidFill>
              </a:rPr>
              <a:t>1   0      1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dirty="0">
                <a:solidFill>
                  <a:schemeClr val="tx1"/>
                </a:solidFill>
              </a:rPr>
              <a:t>1   </a:t>
            </a:r>
            <a:r>
              <a:rPr lang="en-US" altLang="zh-CN" dirty="0" err="1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060848"/>
            <a:ext cx="4676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8CAE-ADC5-46F0-9CA8-7E210B42643E}" type="slidenum">
              <a:rPr lang="zh-CN" altLang="en-US"/>
              <a:t>4</a:t>
            </a:fld>
            <a:endParaRPr lang="zh-CN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239000" cy="1143000"/>
          </a:xfrm>
        </p:spPr>
        <p:txBody>
          <a:bodyPr/>
          <a:lstStyle/>
          <a:p>
            <a:r>
              <a:rPr lang="zh-CN" altLang="en-US" dirty="0"/>
              <a:t>逻辑与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824"/>
            <a:ext cx="475575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5364088" y="1988840"/>
            <a:ext cx="2016224" cy="25922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真值表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dirty="0">
                <a:solidFill>
                  <a:schemeClr val="tx1"/>
                </a:solidFill>
              </a:rPr>
              <a:t>A   B      F</a:t>
            </a: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dirty="0">
                <a:solidFill>
                  <a:schemeClr val="tx1"/>
                </a:solidFill>
              </a:rPr>
              <a:t>0   </a:t>
            </a:r>
            <a:r>
              <a:rPr lang="en-US" altLang="zh-CN" dirty="0" err="1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dirty="0">
                <a:solidFill>
                  <a:schemeClr val="tx1"/>
                </a:solidFill>
              </a:rPr>
              <a:t>0   1      0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dirty="0">
                <a:solidFill>
                  <a:schemeClr val="tx1"/>
                </a:solidFill>
              </a:rPr>
              <a:t>1   0      </a:t>
            </a:r>
            <a:r>
              <a:rPr lang="en-US" altLang="zh-CN" dirty="0" err="1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dirty="0">
                <a:solidFill>
                  <a:schemeClr val="tx1"/>
                </a:solidFill>
              </a:rPr>
              <a:t>1   </a:t>
            </a:r>
            <a:r>
              <a:rPr lang="en-US" altLang="zh-CN" dirty="0" err="1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958C-28FE-4D5E-8895-3872D5B9C574}" type="slidenum">
              <a:rPr lang="zh-CN" altLang="en-US"/>
              <a:t>5</a:t>
            </a:fld>
            <a:endParaRPr lang="zh-CN" alt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逻辑非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圆角矩形 5"/>
          <p:cNvSpPr/>
          <p:nvPr/>
        </p:nvSpPr>
        <p:spPr>
          <a:xfrm>
            <a:off x="755576" y="2708920"/>
            <a:ext cx="2016224" cy="25922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真值表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dirty="0">
                <a:solidFill>
                  <a:schemeClr val="tx1"/>
                </a:solidFill>
              </a:rPr>
              <a:t>A   B      F</a:t>
            </a: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dirty="0">
                <a:solidFill>
                  <a:schemeClr val="tx1"/>
                </a:solidFill>
              </a:rPr>
              <a:t>0   </a:t>
            </a:r>
            <a:r>
              <a:rPr lang="en-US" altLang="zh-CN" dirty="0" err="1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dirty="0">
                <a:solidFill>
                  <a:schemeClr val="tx1"/>
                </a:solidFill>
              </a:rPr>
              <a:t>0   1      </a:t>
            </a:r>
            <a:r>
              <a:rPr lang="en-US" altLang="zh-CN" dirty="0" err="1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dirty="0">
                <a:solidFill>
                  <a:schemeClr val="tx1"/>
                </a:solidFill>
              </a:rPr>
              <a:t>1   0      1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dirty="0">
                <a:solidFill>
                  <a:schemeClr val="tx1"/>
                </a:solidFill>
              </a:rPr>
              <a:t>1   </a:t>
            </a:r>
            <a:r>
              <a:rPr lang="en-US" altLang="zh-CN" dirty="0" err="1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132856"/>
            <a:ext cx="48101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110D-A721-455C-9945-42A2001138CA}" type="slidenum">
              <a:rPr lang="zh-CN" altLang="en-US"/>
              <a:t>6</a:t>
            </a:fld>
            <a:endParaRPr lang="zh-CN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7239000" cy="1143000"/>
          </a:xfrm>
        </p:spPr>
        <p:txBody>
          <a:bodyPr/>
          <a:lstStyle/>
          <a:p>
            <a:r>
              <a:rPr lang="zh-CN" altLang="en-US" dirty="0"/>
              <a:t>异或  同或</a:t>
            </a:r>
            <a:endParaRPr lang="zh-CN" altLang="zh-CN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9"/>
            <a:ext cx="730153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若A=1001 ，B=1011，如何求A+B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772816"/>
            <a:ext cx="2304255" cy="156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1403648" y="3634750"/>
            <a:ext cx="4861702" cy="2530554"/>
            <a:chOff x="1403648" y="3634750"/>
            <a:chExt cx="4861702" cy="253055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03648" y="3645023"/>
              <a:ext cx="4861702" cy="2520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直接连接符 7"/>
            <p:cNvCxnSpPr/>
            <p:nvPr/>
          </p:nvCxnSpPr>
          <p:spPr>
            <a:xfrm>
              <a:off x="6248732" y="3634750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275856" y="62280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半加器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D2-7167-49F6-9DDC-93E1305B7FB3}" type="slidenum">
              <a:rPr lang="zh-CN" altLang="en-US"/>
              <a:t>8</a:t>
            </a:fld>
            <a:endParaRPr lang="zh-CN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7239000" cy="1143000"/>
          </a:xfrm>
        </p:spPr>
        <p:txBody>
          <a:bodyPr/>
          <a:lstStyle/>
          <a:p>
            <a:r>
              <a:rPr lang="zh-CN" altLang="en-US" dirty="0"/>
              <a:t>全加器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12776"/>
            <a:ext cx="64960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了解更多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知乎搜索</a:t>
            </a:r>
            <a:r>
              <a:rPr lang="en-US" altLang="zh-CN"/>
              <a:t>“</a:t>
            </a:r>
            <a:r>
              <a:rPr lang="zh-CN" altLang="en-US"/>
              <a:t>计算机/电脑为什么拥有计算能力？</a:t>
            </a:r>
            <a:r>
              <a:rPr lang="en-US" altLang="zh-CN"/>
              <a:t>”</a:t>
            </a:r>
          </a:p>
        </p:txBody>
      </p:sp>
      <p:sp>
        <p:nvSpPr>
          <p:cNvPr id="4" name="矩形 3"/>
          <p:cNvSpPr/>
          <p:nvPr/>
        </p:nvSpPr>
        <p:spPr>
          <a:xfrm>
            <a:off x="2267744" y="2967335"/>
            <a:ext cx="4246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r>
              <a:rPr lang="zh-CN" alt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252</Words>
  <Application>Microsoft Office PowerPoint</Application>
  <PresentationFormat>全屏显示(4:3)</PresentationFormat>
  <Paragraphs>61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华文新魏</vt:lpstr>
      <vt:lpstr>宋体</vt:lpstr>
      <vt:lpstr>Calibri</vt:lpstr>
      <vt:lpstr>Trebuchet MS</vt:lpstr>
      <vt:lpstr>Wingdings</vt:lpstr>
      <vt:lpstr>Wingdings 2</vt:lpstr>
      <vt:lpstr>华丽</vt:lpstr>
      <vt:lpstr>计算机如何实现计算？</vt:lpstr>
      <vt:lpstr>从逻辑运算到算术运算</vt:lpstr>
      <vt:lpstr>逻辑或</vt:lpstr>
      <vt:lpstr>逻辑与</vt:lpstr>
      <vt:lpstr>逻辑非</vt:lpstr>
      <vt:lpstr>异或  同或</vt:lpstr>
      <vt:lpstr>若A=1001 ，B=1011，如何求A+B</vt:lpstr>
      <vt:lpstr>全加器</vt:lpstr>
      <vt:lpstr>了解更多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计算机如何实现计算？</dc:title>
  <dc:creator/>
  <cp:lastModifiedBy>Evan Zhao</cp:lastModifiedBy>
  <cp:revision>4</cp:revision>
  <dcterms:created xsi:type="dcterms:W3CDTF">2016-10-13T03:40:00Z</dcterms:created>
  <dcterms:modified xsi:type="dcterms:W3CDTF">2016-12-30T09:02:20Z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