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59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51" autoAdjust="0"/>
  </p:normalViewPr>
  <p:slideViewPr>
    <p:cSldViewPr>
      <p:cViewPr varScale="1">
        <p:scale>
          <a:sx n="74" d="100"/>
          <a:sy n="74" d="100"/>
        </p:scale>
        <p:origin x="1424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AFE21-CD4A-43CA-8658-E0C2E4A37CB6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B51E1-1043-4274-8816-84BCD4F213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用机器来模拟人们用纸笔进行数学运算的过程，他把这样的过程看作下列两种简单的动作：</a:t>
            </a:r>
          </a:p>
          <a:p>
            <a:pPr lvl="1"/>
            <a:r>
              <a:rPr lang="zh-CN" altLang="en-US" dirty="0"/>
              <a:t>在纸上写上或擦除某个符号；</a:t>
            </a:r>
          </a:p>
          <a:p>
            <a:pPr lvl="1"/>
            <a:r>
              <a:rPr lang="zh-CN" altLang="en-US" dirty="0"/>
              <a:t>把注意力从纸的一个位置移动到另一个位置；</a:t>
            </a:r>
          </a:p>
          <a:p>
            <a:pPr lvl="1"/>
            <a:r>
              <a:rPr lang="zh-CN" altLang="en-US" dirty="0"/>
              <a:t>而在每个阶段，人要决定下一步的动作，依赖于 (a) 此人当前所关注的纸上某个位置的符号和（b) 此人当前思维的状态。</a:t>
            </a:r>
          </a:p>
          <a:p>
            <a:pPr lvl="1"/>
            <a:r>
              <a:rPr lang="zh-CN" altLang="en-US" dirty="0"/>
              <a:t>为了模拟人的这种运算过程，图灵构造出一台假想的机器，该机器由以下几个部分组成：</a:t>
            </a:r>
          </a:p>
          <a:p>
            <a:r>
              <a:rPr lang="zh-CN" altLang="en-US" dirty="0"/>
              <a:t>           </a:t>
            </a:r>
            <a:r>
              <a:rPr lang="en-US" altLang="zh-CN" dirty="0"/>
              <a:t>1</a:t>
            </a:r>
            <a:r>
              <a:rPr lang="zh-CN" altLang="en-US" dirty="0"/>
              <a:t>）有一条无限长的纸带，纸带分成了一个一个的小方格；</a:t>
            </a:r>
          </a:p>
          <a:p>
            <a:r>
              <a:rPr lang="zh-CN" altLang="en-US" dirty="0"/>
              <a:t>           </a:t>
            </a:r>
            <a:r>
              <a:rPr lang="en-US" altLang="zh-CN" dirty="0"/>
              <a:t>2</a:t>
            </a:r>
            <a:r>
              <a:rPr lang="zh-CN" altLang="en-US" dirty="0"/>
              <a:t>）有一个机器头在纸带上移来移去。</a:t>
            </a:r>
          </a:p>
          <a:p>
            <a:r>
              <a:rPr lang="en-US" altLang="zh-CN" dirty="0"/>
              <a:t>           3</a:t>
            </a:r>
            <a:r>
              <a:rPr lang="zh-CN" altLang="en-US" dirty="0"/>
              <a:t>）机器头有一组内部状态</a:t>
            </a:r>
          </a:p>
          <a:p>
            <a:r>
              <a:rPr lang="zh-CN" altLang="en-US" dirty="0"/>
              <a:t>           </a:t>
            </a:r>
            <a:r>
              <a:rPr lang="en-US" altLang="zh-CN" dirty="0"/>
              <a:t>4</a:t>
            </a:r>
            <a:r>
              <a:rPr lang="zh-CN" altLang="en-US" dirty="0"/>
              <a:t>）还有一些固定的程序。</a:t>
            </a:r>
          </a:p>
          <a:p>
            <a:r>
              <a:rPr lang="zh-CN" altLang="en-US" dirty="0"/>
              <a:t>            在每个时刻，机器头都要从当前纸带上读入一个方格信息，然后结合自己的内部状态查找程序表，根据程序输出信息到纸带方格上，并转换自己的内部状态，然后进行移动。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B51E1-1043-4274-8816-84BCD4F2137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计算的方法：输入（</a:t>
            </a:r>
            <a:r>
              <a:rPr lang="en-US" altLang="zh-CN" dirty="0" err="1"/>
              <a:t>q,b</a:t>
            </a:r>
            <a:r>
              <a:rPr lang="en-US" altLang="zh-CN" dirty="0"/>
              <a:t>)--</a:t>
            </a:r>
            <a:r>
              <a:rPr lang="zh-CN" altLang="en-US" dirty="0"/>
              <a:t>程序表</a:t>
            </a:r>
            <a:r>
              <a:rPr lang="en-US" altLang="zh-CN" dirty="0"/>
              <a:t>--</a:t>
            </a:r>
            <a:r>
              <a:rPr lang="zh-CN" altLang="en-US" dirty="0"/>
              <a:t>输出（</a:t>
            </a:r>
            <a:r>
              <a:rPr lang="en-US" altLang="zh-CN" dirty="0" err="1"/>
              <a:t>a,m,q</a:t>
            </a:r>
            <a:r>
              <a:rPr lang="en-US" altLang="zh-CN" dirty="0"/>
              <a:t>’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B51E1-1043-4274-8816-84BCD4F2137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1139825" y="754063"/>
            <a:ext cx="4392613" cy="3294062"/>
          </a:xfrm>
          <a:ln/>
        </p:spPr>
      </p:sp>
      <p:sp>
        <p:nvSpPr>
          <p:cNvPr id="13314" name="文本占位符 2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33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fld id="{FE46F19C-BA85-4EDC-8A1F-F036D514FA76}" type="slidenum">
              <a:rPr lang="zh-CN" altLang="en-US">
                <a:latin typeface="Calibri" pitchFamily="34" charset="0"/>
              </a:rPr>
              <a:pPr/>
              <a:t>4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936363" y="754451"/>
            <a:ext cx="4798652" cy="3294038"/>
          </a:xfrm>
          <a:ln/>
        </p:spPr>
      </p:sp>
      <p:sp>
        <p:nvSpPr>
          <p:cNvPr id="16386" name="文本占位符 2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63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fld id="{DF702748-2A5B-40D0-9270-9D7E8C672567}" type="slidenum">
              <a:rPr lang="zh-CN" altLang="en-US">
                <a:latin typeface="Calibri" pitchFamily="34" charset="0"/>
              </a:rPr>
              <a:pPr/>
              <a:t>6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3313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1139825" y="750888"/>
            <a:ext cx="4391025" cy="3292475"/>
          </a:xfrm>
          <a:ln/>
        </p:spPr>
      </p:sp>
      <p:sp>
        <p:nvSpPr>
          <p:cNvPr id="18435" name="文本占位符 13314"/>
          <p:cNvSpPr>
            <a:spLocks noGrp="1" noChangeArrowheads="1"/>
          </p:cNvSpPr>
          <p:nvPr>
            <p:ph type="body" idx="4294967295"/>
          </p:nvPr>
        </p:nvSpPr>
        <p:spPr>
          <a:xfrm>
            <a:off x="535528" y="4385616"/>
            <a:ext cx="5780453" cy="3953439"/>
          </a:xfrm>
          <a:ln/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爱因斯坦有一句话：“只要你客观的观察这个世界，你就会发现，它是如此简单，以至于就像我们想象的一样。” 简洁和普适是科学追求的目标。</a:t>
            </a:r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停机问题如果有解，数学家就可以下班了。</a:t>
            </a:r>
            <a:endParaRPr lang="en-US" altLang="zh-CN" dirty="0"/>
          </a:p>
          <a:p>
            <a:r>
              <a:rPr lang="zh-CN" altLang="en-US" dirty="0"/>
              <a:t>比如：费马定理：存在满足这个方程的自然数集合吗？，费马大定理是</a:t>
            </a:r>
            <a:r>
              <a:rPr lang="en-US" altLang="zh-CN" dirty="0"/>
              <a:t>17</a:t>
            </a:r>
            <a:r>
              <a:rPr lang="zh-CN" altLang="en-US" dirty="0"/>
              <a:t>世纪法国数学家费马写在丢翻图的代数一书的空白处，宣称永远不可能被满足，而且，他知道如何证明，只是这里空白太小，写不下了，但是迄今为止无人能证，也无人能说出反例。</a:t>
            </a:r>
            <a:endParaRPr lang="en-US" altLang="zh-CN" dirty="0"/>
          </a:p>
          <a:p>
            <a:r>
              <a:rPr lang="zh-CN" altLang="en-US" dirty="0"/>
              <a:t>如果有停机程序，那么一切就简单，我们可以设计自然数穷举循环的程序，让方程跑遍所有的</a:t>
            </a:r>
            <a:r>
              <a:rPr lang="en-US" altLang="zh-CN" dirty="0"/>
              <a:t>4</a:t>
            </a:r>
            <a:r>
              <a:rPr lang="zh-CN" altLang="en-US" dirty="0"/>
              <a:t>字组，直到方程满足就停下来，如果我们可以知道这个程序永远不能停下来，还是能够停下来，问题就解决了。</a:t>
            </a:r>
            <a:endParaRPr lang="en-US" altLang="zh-CN" dirty="0"/>
          </a:p>
          <a:p>
            <a:r>
              <a:rPr lang="zh-CN" altLang="en-US" dirty="0"/>
              <a:t>可以用类似的办法解决很多数学问题：哥德巴赫猜想，断言任何比</a:t>
            </a:r>
            <a:r>
              <a:rPr lang="en-US" altLang="zh-CN" dirty="0"/>
              <a:t>2</a:t>
            </a:r>
            <a:r>
              <a:rPr lang="zh-CN" altLang="en-US" dirty="0"/>
              <a:t>大的偶数都是两素数之和。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康托尔对角线删除法</a:t>
            </a:r>
            <a:r>
              <a:rPr lang="en-US" altLang="zh-CN" dirty="0"/>
              <a:t>===</a:t>
            </a:r>
            <a:r>
              <a:rPr lang="zh-CN" altLang="en-US" dirty="0"/>
              <a:t>除了证明停机问题，还可以证明，分数、自然数和整数一样多，实数比自然数多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B51E1-1043-4274-8816-84BCD4F2137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如果说曾经你们是在老师和父母的督促下，才选择学习知识；现在我要告诉你们的是科学本身的魅力。</a:t>
            </a:r>
            <a:endParaRPr lang="en-US" altLang="zh-CN" dirty="0"/>
          </a:p>
          <a:p>
            <a:r>
              <a:rPr lang="zh-CN" altLang="en-US" dirty="0"/>
              <a:t>给你一双欣赏的眼睛，从另外一个角度看待知识、研究和学习。</a:t>
            </a:r>
            <a:endParaRPr lang="en-US" altLang="zh-CN" dirty="0"/>
          </a:p>
          <a:p>
            <a:r>
              <a:rPr lang="zh-CN" altLang="en-US" dirty="0"/>
              <a:t>知乎上有一个问题，除了酒肉色，人生还有什么意义。我想这也可能是你们这个时候的困惑。答案中给出了这么一个故事。</a:t>
            </a:r>
            <a:endParaRPr lang="en-US" altLang="zh-CN" dirty="0"/>
          </a:p>
          <a:p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克莱研究所在千禧年悬赏了数学界七大难题，在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年之内，每解决一个奖励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万美元。集齐七个难题，可以召唤出上帝。</a:t>
            </a:r>
            <a:r>
              <a:rPr lang="zh-CN" altLang="en-US" dirty="0"/>
              <a:t>沃尔夫凯勒是百年前的一个德国土豪。他曾经苦恋某美女，令美女十分感动，然后拒绝了他。在集齐十张好人卡之后，小沃感到生亦何欢，决定自杀。</a:t>
            </a:r>
            <a:br>
              <a:rPr lang="zh-CN" altLang="en-US" dirty="0"/>
            </a:br>
            <a:r>
              <a:rPr lang="zh-CN" altLang="en-US" dirty="0"/>
              <a:t>大家都知道德国人的严谨，于是小沃精心制定了自杀计划，准备了一把手枪，拟定于某月某日零点钟声响起之际，离开这个世界。在此之前他要处理一些生意上的事情，立好遗嘱，给每位亲友寄出一封告别信。</a:t>
            </a:r>
            <a:br>
              <a:rPr lang="zh-CN" altLang="en-US" dirty="0"/>
            </a:br>
            <a:r>
              <a:rPr lang="zh-CN" altLang="en-US" dirty="0"/>
              <a:t>大家也都知道德国人的高效，所以小沃在钟声响起之前就搞定了所有事情。剩下几个小时百无聊赖，他便翻出一本书来看。</a:t>
            </a:r>
            <a:br>
              <a:rPr lang="zh-CN" altLang="en-US" dirty="0"/>
            </a:br>
            <a:r>
              <a:rPr lang="zh-CN" altLang="en-US" dirty="0"/>
              <a:t>这本书上刊载了一篇库默尔的数学论文，证明为什么柯西和拉梅证明不了费马大定理。在零点钟声即将敲响的那一刻，数学系毕业的小沃忽然发现，库默尔的证明是有逻辑错误的！于是他一直演算到天亮，终于帮库默尔补上了这个漏洞。小沃欣喜若狂，顿时感觉美女和财富都是浮云，决定不再自杀，并捐出</a:t>
            </a:r>
            <a:r>
              <a:rPr lang="en-US" altLang="zh-CN" dirty="0"/>
              <a:t>10</a:t>
            </a:r>
            <a:r>
              <a:rPr lang="zh-CN" altLang="en-US" dirty="0"/>
              <a:t>万马克悬赏第一个证明费马大定理的人。</a:t>
            </a:r>
            <a:r>
              <a:rPr lang="en-US" altLang="zh-CN" dirty="0"/>
              <a:t>1908</a:t>
            </a:r>
            <a:r>
              <a:rPr lang="zh-CN" altLang="en-US" dirty="0"/>
              <a:t>年的十万马克，你们感受一下。</a:t>
            </a:r>
            <a:br>
              <a:rPr lang="zh-CN" altLang="en-US" dirty="0"/>
            </a:br>
            <a:r>
              <a:rPr lang="zh-CN" altLang="en-US" dirty="0"/>
              <a:t>后来库默尔的论文就成为数学爱好者的自杀必读。</a:t>
            </a:r>
            <a:br>
              <a:rPr lang="zh-CN" altLang="en-US" dirty="0"/>
            </a:br>
            <a:r>
              <a:rPr lang="zh-CN" altLang="en-US" dirty="0"/>
              <a:t>如果读完还没找到漏洞，那你就真的可以去死了。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如果你想要什么，那么请首先让你自己和他匹配的能力，东西不是求来的，而是你自己赚来的。少点功力，多点天真。</a:t>
            </a:r>
            <a:endParaRPr lang="en-US" altLang="zh-CN" dirty="0"/>
          </a:p>
          <a:p>
            <a:r>
              <a:rPr lang="zh-CN" altLang="en-US" dirty="0"/>
              <a:t>稳扎稳打。孩童的天真是人类探秘世界的原始且最有力的能源。</a:t>
            </a:r>
            <a:endParaRPr lang="en-US" altLang="zh-CN" dirty="0"/>
          </a:p>
          <a:p>
            <a:r>
              <a:rPr lang="zh-CN" altLang="en-US" dirty="0"/>
              <a:t>你所有的运气都是有标价的，就如同一个故事中说的，神给我一个穿越的能力，我希望可以穿越回古代，成为一个有权有势，富可敌国的人，结果醒来发现自己成了和珅，外面管家来报，和大人，皇帝驾崩了。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B51E1-1043-4274-8816-84BCD4F2137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1970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年，赞比亚修女 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Mary 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Jucunda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给 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Ernst 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Stuhlinger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博士写了一封信，他因在火星之旅工程中的原创性研究，成为 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NASA(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美国航空航天局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)Marshall 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太空航行中心的科学副总监。信中，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Mary 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Jucunda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修女问道：目前地球上还有这么多小孩子吃不上饭，他怎么能舍得为远在火星的项目花费数十亿美元。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B51E1-1043-4274-8816-84BCD4F2137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图灵机的工作原理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2016-10-5</a:t>
            </a:r>
          </a:p>
          <a:p>
            <a:r>
              <a:rPr lang="zh-CN" altLang="en-US" dirty="0"/>
              <a:t>周庆国 </a:t>
            </a:r>
            <a:r>
              <a:rPr lang="en-US" altLang="zh-CN" dirty="0"/>
              <a:t>zhouqg@lzu.edu.cn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狄长艳 </a:t>
            </a:r>
            <a:r>
              <a:rPr lang="en-US" altLang="zh-CN" dirty="0"/>
              <a:t>dizhy@lzu.edu.cn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用刚才的图灵规则尝试编程计算</a:t>
            </a:r>
            <a:r>
              <a:rPr lang="en-US" altLang="zh-CN" dirty="0"/>
              <a:t>3+5=8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如何证明实数比整数数量多？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阅读内容：</a:t>
            </a:r>
            <a:r>
              <a:rPr lang="en-US" altLang="zh-CN" dirty="0"/>
              <a:t>《</a:t>
            </a:r>
            <a:r>
              <a:rPr lang="zh-CN" altLang="en-US" dirty="0"/>
              <a:t>有这么多人吃不上饭 为什么还要探索宇宙？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图灵机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683568" y="1772816"/>
            <a:ext cx="3456384" cy="3528392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  <a:buFont typeface="Wingdings" pitchFamily="2" charset="2"/>
              <a:buChar char="u"/>
            </a:pPr>
            <a:r>
              <a:rPr lang="zh-CN" altLang="en-US" sz="2000" dirty="0">
                <a:solidFill>
                  <a:schemeClr val="tx1"/>
                </a:solidFill>
              </a:rPr>
              <a:t>图灵机的组成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一条双向都可无限延长的被分为一个个小方块的存储带；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一个有限状态控制器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一个读写磁头组成</a:t>
            </a: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916832"/>
            <a:ext cx="3001962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6600"/>
                </a:solidFill>
                <a:latin typeface="黑体" pitchFamily="49" charset="-122"/>
                <a:ea typeface="黑体" pitchFamily="49" charset="-122"/>
              </a:rPr>
              <a:t>图灵机的工作原理：1+1=10</a:t>
            </a:r>
            <a:endParaRPr lang="zh-CN" altLang="en-US" dirty="0"/>
          </a:p>
        </p:txBody>
      </p:sp>
      <p:grpSp>
        <p:nvGrpSpPr>
          <p:cNvPr id="18" name="组合 8194"/>
          <p:cNvGrpSpPr>
            <a:grpSpLocks/>
          </p:cNvGrpSpPr>
          <p:nvPr/>
        </p:nvGrpSpPr>
        <p:grpSpPr bwMode="auto">
          <a:xfrm>
            <a:off x="899592" y="2060848"/>
            <a:ext cx="6553200" cy="708025"/>
            <a:chOff x="0" y="0"/>
            <a:chExt cx="10318" cy="1114"/>
          </a:xfrm>
        </p:grpSpPr>
        <p:grpSp>
          <p:nvGrpSpPr>
            <p:cNvPr id="19" name="组合 8195"/>
            <p:cNvGrpSpPr>
              <a:grpSpLocks/>
            </p:cNvGrpSpPr>
            <p:nvPr/>
          </p:nvGrpSpPr>
          <p:grpSpPr bwMode="auto">
            <a:xfrm>
              <a:off x="0" y="0"/>
              <a:ext cx="10318" cy="1114"/>
              <a:chOff x="0" y="0"/>
              <a:chExt cx="10318" cy="1114"/>
            </a:xfrm>
          </p:grpSpPr>
          <p:sp>
            <p:nvSpPr>
              <p:cNvPr id="22" name="流程图: 过程 8196"/>
              <p:cNvSpPr>
                <a:spLocks noChangeArrowheads="1"/>
              </p:cNvSpPr>
              <p:nvPr/>
            </p:nvSpPr>
            <p:spPr bwMode="auto">
              <a:xfrm>
                <a:off x="0" y="47"/>
                <a:ext cx="10319" cy="1021"/>
              </a:xfrm>
              <a:prstGeom prst="flowChartProcess">
                <a:avLst/>
              </a:prstGeom>
              <a:solidFill>
                <a:srgbClr val="99CC00">
                  <a:alpha val="35999"/>
                </a:srgbClr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直接连接符 8197"/>
              <p:cNvSpPr>
                <a:spLocks noChangeShapeType="1"/>
              </p:cNvSpPr>
              <p:nvPr/>
            </p:nvSpPr>
            <p:spPr bwMode="auto">
              <a:xfrm>
                <a:off x="2268" y="47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直接连接符 8198"/>
              <p:cNvSpPr>
                <a:spLocks noChangeShapeType="1"/>
              </p:cNvSpPr>
              <p:nvPr/>
            </p:nvSpPr>
            <p:spPr bwMode="auto">
              <a:xfrm>
                <a:off x="1200" y="47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直接连接符 8199"/>
              <p:cNvSpPr>
                <a:spLocks noChangeShapeType="1"/>
              </p:cNvSpPr>
              <p:nvPr/>
            </p:nvSpPr>
            <p:spPr bwMode="auto">
              <a:xfrm>
                <a:off x="3402" y="47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直接连接符 8200"/>
              <p:cNvSpPr>
                <a:spLocks noChangeShapeType="1"/>
              </p:cNvSpPr>
              <p:nvPr/>
            </p:nvSpPr>
            <p:spPr bwMode="auto">
              <a:xfrm>
                <a:off x="3402" y="0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直接连接符 8201"/>
              <p:cNvSpPr>
                <a:spLocks noChangeShapeType="1"/>
              </p:cNvSpPr>
              <p:nvPr/>
            </p:nvSpPr>
            <p:spPr bwMode="auto">
              <a:xfrm>
                <a:off x="4570" y="47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直接连接符 8202"/>
              <p:cNvSpPr>
                <a:spLocks noChangeShapeType="1"/>
              </p:cNvSpPr>
              <p:nvPr/>
            </p:nvSpPr>
            <p:spPr bwMode="auto">
              <a:xfrm>
                <a:off x="5628" y="0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直接连接符 8203"/>
              <p:cNvSpPr>
                <a:spLocks noChangeShapeType="1"/>
              </p:cNvSpPr>
              <p:nvPr/>
            </p:nvSpPr>
            <p:spPr bwMode="auto">
              <a:xfrm>
                <a:off x="6805" y="94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直接连接符 8204"/>
              <p:cNvSpPr>
                <a:spLocks noChangeShapeType="1"/>
              </p:cNvSpPr>
              <p:nvPr/>
            </p:nvSpPr>
            <p:spPr bwMode="auto">
              <a:xfrm>
                <a:off x="7934" y="47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直接连接符 8205"/>
              <p:cNvSpPr>
                <a:spLocks noChangeShapeType="1"/>
              </p:cNvSpPr>
              <p:nvPr/>
            </p:nvSpPr>
            <p:spPr bwMode="auto">
              <a:xfrm>
                <a:off x="9191" y="47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" name="文本框 8206"/>
            <p:cNvSpPr txBox="1">
              <a:spLocks noChangeArrowheads="1"/>
            </p:cNvSpPr>
            <p:nvPr/>
          </p:nvSpPr>
          <p:spPr bwMode="auto">
            <a:xfrm>
              <a:off x="3471" y="152"/>
              <a:ext cx="952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21" name="文本框 8207"/>
            <p:cNvSpPr txBox="1">
              <a:spLocks noChangeArrowheads="1"/>
            </p:cNvSpPr>
            <p:nvPr/>
          </p:nvSpPr>
          <p:spPr bwMode="auto">
            <a:xfrm>
              <a:off x="5773" y="134"/>
              <a:ext cx="952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32" name="组合 8209"/>
          <p:cNvGrpSpPr>
            <a:grpSpLocks/>
          </p:cNvGrpSpPr>
          <p:nvPr/>
        </p:nvGrpSpPr>
        <p:grpSpPr bwMode="auto">
          <a:xfrm>
            <a:off x="2195737" y="2732088"/>
            <a:ext cx="2520280" cy="3793256"/>
            <a:chOff x="0" y="0"/>
            <a:chExt cx="4104" cy="6497"/>
          </a:xfrm>
        </p:grpSpPr>
        <p:sp>
          <p:nvSpPr>
            <p:cNvPr id="33" name="上箭头 8210"/>
            <p:cNvSpPr>
              <a:spLocks noChangeArrowheads="1"/>
            </p:cNvSpPr>
            <p:nvPr/>
          </p:nvSpPr>
          <p:spPr bwMode="auto">
            <a:xfrm>
              <a:off x="1814" y="0"/>
              <a:ext cx="454" cy="1587"/>
            </a:xfrm>
            <a:prstGeom prst="upArrow">
              <a:avLst>
                <a:gd name="adj1" fmla="val 50000"/>
                <a:gd name="adj2" fmla="val 87358"/>
              </a:avLst>
            </a:prstGeom>
            <a:solidFill>
              <a:schemeClr val="accent1">
                <a:alpha val="87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4" name="图片 82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1133"/>
              <a:ext cx="4104" cy="5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文本框 8212"/>
            <p:cNvSpPr txBox="1">
              <a:spLocks noChangeArrowheads="1"/>
            </p:cNvSpPr>
            <p:nvPr/>
          </p:nvSpPr>
          <p:spPr bwMode="auto">
            <a:xfrm>
              <a:off x="452" y="2607"/>
              <a:ext cx="3402" cy="34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0170" tIns="46990" rIns="90170" bIns="4699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q1   1 </a:t>
              </a:r>
              <a:r>
                <a:rPr lang="zh-CN" altLang="en-US" b="1" dirty="0"/>
                <a:t>   1    R   q1</a:t>
              </a:r>
            </a:p>
            <a:p>
              <a:endParaRPr lang="zh-CN" altLang="en-US" b="1" dirty="0"/>
            </a:p>
            <a:p>
              <a:r>
                <a:rPr lang="zh-CN" altLang="en-US" b="1" dirty="0">
                  <a:solidFill>
                    <a:srgbClr val="C00000"/>
                  </a:solidFill>
                </a:rPr>
                <a:t>q1   b</a:t>
              </a:r>
              <a:r>
                <a:rPr lang="zh-CN" altLang="en-US" b="1" dirty="0"/>
                <a:t>    b    R   q2</a:t>
              </a:r>
            </a:p>
            <a:p>
              <a:endParaRPr lang="zh-CN" altLang="en-US" b="1" dirty="0"/>
            </a:p>
            <a:p>
              <a:r>
                <a:rPr lang="zh-CN" altLang="en-US" b="1" dirty="0">
                  <a:solidFill>
                    <a:srgbClr val="C00000"/>
                  </a:solidFill>
                </a:rPr>
                <a:t>q2   1</a:t>
              </a:r>
              <a:r>
                <a:rPr lang="zh-CN" altLang="en-US" b="1" dirty="0"/>
                <a:t>    b    L   q3</a:t>
              </a:r>
            </a:p>
            <a:p>
              <a:endParaRPr lang="zh-CN" altLang="en-US" b="1" dirty="0"/>
            </a:p>
            <a:p>
              <a:r>
                <a:rPr lang="zh-CN" altLang="en-US" b="1" dirty="0">
                  <a:solidFill>
                    <a:srgbClr val="C00000"/>
                  </a:solidFill>
                </a:rPr>
                <a:t>q3   b</a:t>
              </a:r>
              <a:r>
                <a:rPr lang="zh-CN" altLang="en-US" b="1" dirty="0"/>
                <a:t>    0    H  q3</a:t>
              </a:r>
            </a:p>
          </p:txBody>
        </p:sp>
      </p:grpSp>
      <p:pic>
        <p:nvPicPr>
          <p:cNvPr id="36" name="图片 820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3964" y="3070275"/>
            <a:ext cx="19272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文本框 8213"/>
          <p:cNvSpPr txBox="1">
            <a:spLocks noChangeArrowheads="1"/>
          </p:cNvSpPr>
          <p:nvPr/>
        </p:nvSpPr>
        <p:spPr bwMode="auto">
          <a:xfrm>
            <a:off x="5219502" y="3573512"/>
            <a:ext cx="2316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2800" b="1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q,b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b="1">
                <a:solidFill>
                  <a:srgbClr val="339933"/>
                </a:solidFill>
                <a:latin typeface="黑体" pitchFamily="49" charset="-122"/>
                <a:ea typeface="黑体" pitchFamily="49" charset="-122"/>
              </a:rPr>
              <a:t>a,m,q'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sp>
        <p:nvSpPr>
          <p:cNvPr id="38" name="文本框 8214"/>
          <p:cNvSpPr txBox="1">
            <a:spLocks noChangeArrowheads="1"/>
          </p:cNvSpPr>
          <p:nvPr/>
        </p:nvSpPr>
        <p:spPr bwMode="auto">
          <a:xfrm>
            <a:off x="5148064" y="4437112"/>
            <a:ext cx="493713" cy="194945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</p:spPr>
        <p:txBody>
          <a:bodyPr lIns="90170" tIns="46990" rIns="90170" bIns="46990">
            <a:spAutoFit/>
          </a:bodyPr>
          <a:lstStyle/>
          <a:p>
            <a:r>
              <a:rPr lang="zh-CN" altLang="en-US" sz="2000">
                <a:ea typeface="黑体" pitchFamily="49" charset="-122"/>
              </a:rPr>
              <a:t>当前机器状态</a:t>
            </a:r>
          </a:p>
        </p:txBody>
      </p:sp>
      <p:sp>
        <p:nvSpPr>
          <p:cNvPr id="39" name="文本框 8215"/>
          <p:cNvSpPr txBox="1">
            <a:spLocks noChangeArrowheads="1"/>
          </p:cNvSpPr>
          <p:nvPr/>
        </p:nvSpPr>
        <p:spPr bwMode="auto">
          <a:xfrm>
            <a:off x="5652889" y="4437112"/>
            <a:ext cx="493713" cy="194945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</p:spPr>
        <p:txBody>
          <a:bodyPr lIns="90170" tIns="46990" rIns="90170" bIns="46990">
            <a:spAutoFit/>
          </a:bodyPr>
          <a:lstStyle/>
          <a:p>
            <a:r>
              <a:rPr lang="zh-CN" altLang="en-US" sz="2000">
                <a:ea typeface="黑体" pitchFamily="49" charset="-122"/>
              </a:rPr>
              <a:t>当前读入符号</a:t>
            </a:r>
          </a:p>
        </p:txBody>
      </p:sp>
      <p:sp>
        <p:nvSpPr>
          <p:cNvPr id="40" name="文本框 8216"/>
          <p:cNvSpPr txBox="1">
            <a:spLocks noChangeArrowheads="1"/>
          </p:cNvSpPr>
          <p:nvPr/>
        </p:nvSpPr>
        <p:spPr bwMode="auto">
          <a:xfrm>
            <a:off x="6408539" y="4437112"/>
            <a:ext cx="493713" cy="1949450"/>
          </a:xfrm>
          <a:prstGeom prst="rect">
            <a:avLst/>
          </a:prstGeom>
          <a:noFill/>
          <a:ln w="25400">
            <a:solidFill>
              <a:srgbClr val="339933"/>
            </a:solidFill>
            <a:miter lim="800000"/>
            <a:headEnd/>
            <a:tailEnd/>
          </a:ln>
        </p:spPr>
        <p:txBody>
          <a:bodyPr lIns="90170" tIns="46990" rIns="90170" bIns="46990">
            <a:spAutoFit/>
          </a:bodyPr>
          <a:lstStyle/>
          <a:p>
            <a:r>
              <a:rPr lang="zh-CN" altLang="en-US" sz="2000">
                <a:ea typeface="黑体" pitchFamily="49" charset="-122"/>
              </a:rPr>
              <a:t>当前写入符号</a:t>
            </a:r>
            <a:endParaRPr lang="zh-CN" altLang="en-US"/>
          </a:p>
        </p:txBody>
      </p:sp>
      <p:sp>
        <p:nvSpPr>
          <p:cNvPr id="41" name="文本框 8217"/>
          <p:cNvSpPr txBox="1">
            <a:spLocks noChangeArrowheads="1"/>
          </p:cNvSpPr>
          <p:nvPr/>
        </p:nvSpPr>
        <p:spPr bwMode="auto">
          <a:xfrm>
            <a:off x="6943527" y="4440287"/>
            <a:ext cx="493712" cy="1947863"/>
          </a:xfrm>
          <a:prstGeom prst="rect">
            <a:avLst/>
          </a:prstGeom>
          <a:noFill/>
          <a:ln w="25400">
            <a:solidFill>
              <a:srgbClr val="339933"/>
            </a:solidFill>
            <a:miter lim="800000"/>
            <a:headEnd/>
            <a:tailEnd/>
          </a:ln>
        </p:spPr>
        <p:txBody>
          <a:bodyPr lIns="90170" tIns="46990" rIns="90170" bIns="46990">
            <a:spAutoFit/>
          </a:bodyPr>
          <a:lstStyle/>
          <a:p>
            <a:r>
              <a:rPr lang="zh-CN" altLang="en-US" sz="2000">
                <a:ea typeface="黑体" pitchFamily="49" charset="-122"/>
                <a:sym typeface="Arial" pitchFamily="34" charset="0"/>
              </a:rPr>
              <a:t>读写头的动作</a:t>
            </a:r>
          </a:p>
        </p:txBody>
      </p:sp>
      <p:sp>
        <p:nvSpPr>
          <p:cNvPr id="42" name="文本框 8218"/>
          <p:cNvSpPr txBox="1">
            <a:spLocks noChangeArrowheads="1"/>
          </p:cNvSpPr>
          <p:nvPr/>
        </p:nvSpPr>
        <p:spPr bwMode="auto">
          <a:xfrm>
            <a:off x="7424539" y="4283125"/>
            <a:ext cx="493713" cy="2252662"/>
          </a:xfrm>
          <a:prstGeom prst="rect">
            <a:avLst/>
          </a:prstGeom>
          <a:noFill/>
          <a:ln w="25400">
            <a:solidFill>
              <a:srgbClr val="339933"/>
            </a:solidFill>
            <a:miter lim="800000"/>
            <a:headEnd/>
            <a:tailEnd/>
          </a:ln>
        </p:spPr>
        <p:txBody>
          <a:bodyPr lIns="90170" tIns="46990" rIns="90170" bIns="46990">
            <a:spAutoFit/>
          </a:bodyPr>
          <a:lstStyle/>
          <a:p>
            <a:r>
              <a:rPr lang="zh-CN" altLang="en-US" sz="2000">
                <a:ea typeface="黑体" pitchFamily="49" charset="-122"/>
              </a:rPr>
              <a:t>机器转入的状态</a:t>
            </a:r>
            <a:endParaRPr lang="zh-CN" altLang="en-US"/>
          </a:p>
        </p:txBody>
      </p:sp>
      <p:sp>
        <p:nvSpPr>
          <p:cNvPr id="43" name="箭头 257"/>
          <p:cNvSpPr>
            <a:spLocks noChangeShapeType="1"/>
          </p:cNvSpPr>
          <p:nvPr/>
        </p:nvSpPr>
        <p:spPr bwMode="auto">
          <a:xfrm flipV="1">
            <a:off x="5363964" y="4078337"/>
            <a:ext cx="28892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箭头 258"/>
          <p:cNvSpPr>
            <a:spLocks noChangeShapeType="1"/>
          </p:cNvSpPr>
          <p:nvPr/>
        </p:nvSpPr>
        <p:spPr bwMode="auto">
          <a:xfrm flipV="1">
            <a:off x="5868789" y="4078337"/>
            <a:ext cx="71438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箭头 259"/>
          <p:cNvSpPr>
            <a:spLocks noChangeShapeType="1"/>
          </p:cNvSpPr>
          <p:nvPr/>
        </p:nvSpPr>
        <p:spPr bwMode="auto">
          <a:xfrm flipH="1" flipV="1">
            <a:off x="6300589" y="4078337"/>
            <a:ext cx="35877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箭头 260"/>
          <p:cNvSpPr>
            <a:spLocks noChangeShapeType="1"/>
          </p:cNvSpPr>
          <p:nvPr/>
        </p:nvSpPr>
        <p:spPr bwMode="auto">
          <a:xfrm flipH="1" flipV="1">
            <a:off x="6732389" y="4078337"/>
            <a:ext cx="4318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箭头 261"/>
          <p:cNvSpPr>
            <a:spLocks noChangeShapeType="1"/>
          </p:cNvSpPr>
          <p:nvPr/>
        </p:nvSpPr>
        <p:spPr bwMode="auto">
          <a:xfrm flipH="1" flipV="1">
            <a:off x="7237214" y="4005312"/>
            <a:ext cx="50323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218"/>
          <p:cNvGrpSpPr>
            <a:grpSpLocks/>
          </p:cNvGrpSpPr>
          <p:nvPr/>
        </p:nvGrpSpPr>
        <p:grpSpPr bwMode="auto">
          <a:xfrm>
            <a:off x="611560" y="1124744"/>
            <a:ext cx="6553200" cy="708025"/>
            <a:chOff x="0" y="0"/>
            <a:chExt cx="10318" cy="1114"/>
          </a:xfrm>
        </p:grpSpPr>
        <p:grpSp>
          <p:nvGrpSpPr>
            <p:cNvPr id="3" name="组合 9219"/>
            <p:cNvGrpSpPr>
              <a:grpSpLocks/>
            </p:cNvGrpSpPr>
            <p:nvPr/>
          </p:nvGrpSpPr>
          <p:grpSpPr bwMode="auto">
            <a:xfrm>
              <a:off x="0" y="0"/>
              <a:ext cx="10318" cy="1114"/>
              <a:chOff x="0" y="0"/>
              <a:chExt cx="10318" cy="1114"/>
            </a:xfrm>
          </p:grpSpPr>
          <p:sp>
            <p:nvSpPr>
              <p:cNvPr id="12292" name="流程图: 过程 9220"/>
              <p:cNvSpPr>
                <a:spLocks noChangeArrowheads="1"/>
              </p:cNvSpPr>
              <p:nvPr/>
            </p:nvSpPr>
            <p:spPr bwMode="auto">
              <a:xfrm>
                <a:off x="0" y="47"/>
                <a:ext cx="10319" cy="1021"/>
              </a:xfrm>
              <a:prstGeom prst="flowChartProcess">
                <a:avLst/>
              </a:prstGeom>
              <a:solidFill>
                <a:srgbClr val="99CC00">
                  <a:alpha val="35999"/>
                </a:srgbClr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3" name="直接连接符 9221"/>
              <p:cNvSpPr>
                <a:spLocks noChangeShapeType="1"/>
              </p:cNvSpPr>
              <p:nvPr/>
            </p:nvSpPr>
            <p:spPr bwMode="auto">
              <a:xfrm>
                <a:off x="2268" y="47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4" name="直接连接符 9222"/>
              <p:cNvSpPr>
                <a:spLocks noChangeShapeType="1"/>
              </p:cNvSpPr>
              <p:nvPr/>
            </p:nvSpPr>
            <p:spPr bwMode="auto">
              <a:xfrm>
                <a:off x="1200" y="47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5" name="直接连接符 9223"/>
              <p:cNvSpPr>
                <a:spLocks noChangeShapeType="1"/>
              </p:cNvSpPr>
              <p:nvPr/>
            </p:nvSpPr>
            <p:spPr bwMode="auto">
              <a:xfrm>
                <a:off x="3402" y="47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6" name="直接连接符 9224"/>
              <p:cNvSpPr>
                <a:spLocks noChangeShapeType="1"/>
              </p:cNvSpPr>
              <p:nvPr/>
            </p:nvSpPr>
            <p:spPr bwMode="auto">
              <a:xfrm>
                <a:off x="3402" y="0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7" name="直接连接符 9225"/>
              <p:cNvSpPr>
                <a:spLocks noChangeShapeType="1"/>
              </p:cNvSpPr>
              <p:nvPr/>
            </p:nvSpPr>
            <p:spPr bwMode="auto">
              <a:xfrm>
                <a:off x="4570" y="47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8" name="直接连接符 9226"/>
              <p:cNvSpPr>
                <a:spLocks noChangeShapeType="1"/>
              </p:cNvSpPr>
              <p:nvPr/>
            </p:nvSpPr>
            <p:spPr bwMode="auto">
              <a:xfrm>
                <a:off x="5628" y="0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9" name="直接连接符 9227"/>
              <p:cNvSpPr>
                <a:spLocks noChangeShapeType="1"/>
              </p:cNvSpPr>
              <p:nvPr/>
            </p:nvSpPr>
            <p:spPr bwMode="auto">
              <a:xfrm>
                <a:off x="6805" y="94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0" name="直接连接符 9228"/>
              <p:cNvSpPr>
                <a:spLocks noChangeShapeType="1"/>
              </p:cNvSpPr>
              <p:nvPr/>
            </p:nvSpPr>
            <p:spPr bwMode="auto">
              <a:xfrm>
                <a:off x="7934" y="47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1" name="直接连接符 9229"/>
              <p:cNvSpPr>
                <a:spLocks noChangeShapeType="1"/>
              </p:cNvSpPr>
              <p:nvPr/>
            </p:nvSpPr>
            <p:spPr bwMode="auto">
              <a:xfrm>
                <a:off x="9191" y="47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02" name="文本框 9230"/>
            <p:cNvSpPr txBox="1">
              <a:spLocks noChangeArrowheads="1"/>
            </p:cNvSpPr>
            <p:nvPr/>
          </p:nvSpPr>
          <p:spPr bwMode="auto">
            <a:xfrm>
              <a:off x="3471" y="152"/>
              <a:ext cx="952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12303" name="文本框 9231"/>
            <p:cNvSpPr txBox="1">
              <a:spLocks noChangeArrowheads="1"/>
            </p:cNvSpPr>
            <p:nvPr/>
          </p:nvSpPr>
          <p:spPr bwMode="auto">
            <a:xfrm>
              <a:off x="5773" y="134"/>
              <a:ext cx="952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4" name="组合 9232"/>
          <p:cNvGrpSpPr>
            <a:grpSpLocks/>
          </p:cNvGrpSpPr>
          <p:nvPr/>
        </p:nvGrpSpPr>
        <p:grpSpPr bwMode="auto">
          <a:xfrm>
            <a:off x="1837110" y="1802607"/>
            <a:ext cx="2606675" cy="4125912"/>
            <a:chOff x="0" y="0"/>
            <a:chExt cx="4104" cy="6497"/>
          </a:xfrm>
        </p:grpSpPr>
        <p:sp>
          <p:nvSpPr>
            <p:cNvPr id="12305" name="上箭头 9233"/>
            <p:cNvSpPr>
              <a:spLocks noChangeArrowheads="1"/>
            </p:cNvSpPr>
            <p:nvPr/>
          </p:nvSpPr>
          <p:spPr bwMode="auto">
            <a:xfrm>
              <a:off x="1814" y="0"/>
              <a:ext cx="454" cy="1587"/>
            </a:xfrm>
            <a:prstGeom prst="upArrow">
              <a:avLst>
                <a:gd name="adj1" fmla="val 50000"/>
                <a:gd name="adj2" fmla="val 87358"/>
              </a:avLst>
            </a:prstGeom>
            <a:solidFill>
              <a:schemeClr val="accent1">
                <a:alpha val="87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2306" name="图片 923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1133"/>
              <a:ext cx="4104" cy="5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07" name="文本框 9235"/>
            <p:cNvSpPr txBox="1">
              <a:spLocks noChangeArrowheads="1"/>
            </p:cNvSpPr>
            <p:nvPr/>
          </p:nvSpPr>
          <p:spPr bwMode="auto">
            <a:xfrm>
              <a:off x="452" y="2607"/>
              <a:ext cx="3402" cy="31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0170" tIns="46990" rIns="90170" bIns="46990">
              <a:spAutoFit/>
            </a:bodyPr>
            <a:lstStyle/>
            <a:p>
              <a:r>
                <a:rPr lang="zh-CN" altLang="en-US" b="1"/>
                <a:t>q1   1    1    R   q1</a:t>
              </a:r>
            </a:p>
            <a:p>
              <a:endParaRPr lang="zh-CN" altLang="en-US" b="1"/>
            </a:p>
            <a:p>
              <a:r>
                <a:rPr lang="zh-CN" altLang="en-US" b="1">
                  <a:solidFill>
                    <a:srgbClr val="C00000"/>
                  </a:solidFill>
                </a:rPr>
                <a:t>q1   b </a:t>
              </a:r>
              <a:r>
                <a:rPr lang="zh-CN" altLang="en-US" b="1"/>
                <a:t>   b    R   q2</a:t>
              </a:r>
            </a:p>
            <a:p>
              <a:endParaRPr lang="zh-CN" altLang="en-US" b="1"/>
            </a:p>
            <a:p>
              <a:r>
                <a:rPr lang="zh-CN" altLang="en-US" b="1">
                  <a:solidFill>
                    <a:srgbClr val="C00000"/>
                  </a:solidFill>
                </a:rPr>
                <a:t>q2   1 </a:t>
              </a:r>
              <a:r>
                <a:rPr lang="zh-CN" altLang="en-US" b="1"/>
                <a:t>   b    L   q3</a:t>
              </a:r>
            </a:p>
            <a:p>
              <a:endParaRPr lang="zh-CN" altLang="en-US" b="1"/>
            </a:p>
            <a:p>
              <a:r>
                <a:rPr lang="zh-CN" altLang="en-US" b="1">
                  <a:solidFill>
                    <a:srgbClr val="C00000"/>
                  </a:solidFill>
                  <a:sym typeface="Arial" pitchFamily="34" charset="0"/>
                </a:rPr>
                <a:t>q3   b</a:t>
              </a:r>
              <a:r>
                <a:rPr lang="zh-CN" altLang="en-US" b="1">
                  <a:sym typeface="Arial" pitchFamily="34" charset="0"/>
                </a:rPr>
                <a:t>    0    H   q3</a:t>
              </a:r>
              <a:endParaRPr lang="zh-CN" altLang="en-US"/>
            </a:p>
          </p:txBody>
        </p:sp>
      </p:grpSp>
      <p:pic>
        <p:nvPicPr>
          <p:cNvPr id="12308" name="图片 923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2276872"/>
            <a:ext cx="3009900" cy="371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9" name="流程图: 过程 9237"/>
          <p:cNvSpPr>
            <a:spLocks noChangeArrowheads="1"/>
          </p:cNvSpPr>
          <p:nvPr/>
        </p:nvSpPr>
        <p:spPr bwMode="auto">
          <a:xfrm>
            <a:off x="2195885" y="3458369"/>
            <a:ext cx="1944688" cy="360363"/>
          </a:xfrm>
          <a:prstGeom prst="flowChartProcess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242"/>
          <p:cNvGrpSpPr>
            <a:grpSpLocks/>
          </p:cNvGrpSpPr>
          <p:nvPr/>
        </p:nvGrpSpPr>
        <p:grpSpPr bwMode="auto">
          <a:xfrm>
            <a:off x="469900" y="1168400"/>
            <a:ext cx="6553200" cy="708025"/>
            <a:chOff x="0" y="0"/>
            <a:chExt cx="10318" cy="1114"/>
          </a:xfrm>
        </p:grpSpPr>
        <p:grpSp>
          <p:nvGrpSpPr>
            <p:cNvPr id="3" name="组合 10243"/>
            <p:cNvGrpSpPr>
              <a:grpSpLocks/>
            </p:cNvGrpSpPr>
            <p:nvPr/>
          </p:nvGrpSpPr>
          <p:grpSpPr bwMode="auto">
            <a:xfrm>
              <a:off x="0" y="0"/>
              <a:ext cx="10318" cy="1114"/>
              <a:chOff x="0" y="0"/>
              <a:chExt cx="10318" cy="1114"/>
            </a:xfrm>
          </p:grpSpPr>
          <p:sp>
            <p:nvSpPr>
              <p:cNvPr id="14340" name="流程图: 过程 10244"/>
              <p:cNvSpPr>
                <a:spLocks noChangeArrowheads="1"/>
              </p:cNvSpPr>
              <p:nvPr/>
            </p:nvSpPr>
            <p:spPr bwMode="auto">
              <a:xfrm>
                <a:off x="0" y="47"/>
                <a:ext cx="10319" cy="1021"/>
              </a:xfrm>
              <a:prstGeom prst="flowChartProcess">
                <a:avLst/>
              </a:prstGeom>
              <a:solidFill>
                <a:srgbClr val="99CC00">
                  <a:alpha val="35999"/>
                </a:srgbClr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1" name="直接连接符 10245"/>
              <p:cNvSpPr>
                <a:spLocks noChangeShapeType="1"/>
              </p:cNvSpPr>
              <p:nvPr/>
            </p:nvSpPr>
            <p:spPr bwMode="auto">
              <a:xfrm>
                <a:off x="2268" y="47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2" name="直接连接符 10246"/>
              <p:cNvSpPr>
                <a:spLocks noChangeShapeType="1"/>
              </p:cNvSpPr>
              <p:nvPr/>
            </p:nvSpPr>
            <p:spPr bwMode="auto">
              <a:xfrm>
                <a:off x="1200" y="47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3" name="直接连接符 10247"/>
              <p:cNvSpPr>
                <a:spLocks noChangeShapeType="1"/>
              </p:cNvSpPr>
              <p:nvPr/>
            </p:nvSpPr>
            <p:spPr bwMode="auto">
              <a:xfrm>
                <a:off x="3402" y="47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4" name="直接连接符 10248"/>
              <p:cNvSpPr>
                <a:spLocks noChangeShapeType="1"/>
              </p:cNvSpPr>
              <p:nvPr/>
            </p:nvSpPr>
            <p:spPr bwMode="auto">
              <a:xfrm>
                <a:off x="3402" y="0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5" name="直接连接符 10249"/>
              <p:cNvSpPr>
                <a:spLocks noChangeShapeType="1"/>
              </p:cNvSpPr>
              <p:nvPr/>
            </p:nvSpPr>
            <p:spPr bwMode="auto">
              <a:xfrm>
                <a:off x="4570" y="47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6" name="直接连接符 10250"/>
              <p:cNvSpPr>
                <a:spLocks noChangeShapeType="1"/>
              </p:cNvSpPr>
              <p:nvPr/>
            </p:nvSpPr>
            <p:spPr bwMode="auto">
              <a:xfrm>
                <a:off x="5628" y="0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7" name="直接连接符 10251"/>
              <p:cNvSpPr>
                <a:spLocks noChangeShapeType="1"/>
              </p:cNvSpPr>
              <p:nvPr/>
            </p:nvSpPr>
            <p:spPr bwMode="auto">
              <a:xfrm>
                <a:off x="6805" y="94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8" name="直接连接符 10252"/>
              <p:cNvSpPr>
                <a:spLocks noChangeShapeType="1"/>
              </p:cNvSpPr>
              <p:nvPr/>
            </p:nvSpPr>
            <p:spPr bwMode="auto">
              <a:xfrm>
                <a:off x="7934" y="47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9" name="直接连接符 10253"/>
              <p:cNvSpPr>
                <a:spLocks noChangeShapeType="1"/>
              </p:cNvSpPr>
              <p:nvPr/>
            </p:nvSpPr>
            <p:spPr bwMode="auto">
              <a:xfrm>
                <a:off x="9191" y="47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50" name="文本框 10254"/>
            <p:cNvSpPr txBox="1">
              <a:spLocks noChangeArrowheads="1"/>
            </p:cNvSpPr>
            <p:nvPr/>
          </p:nvSpPr>
          <p:spPr bwMode="auto">
            <a:xfrm>
              <a:off x="3471" y="152"/>
              <a:ext cx="952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14351" name="文本框 10255"/>
            <p:cNvSpPr txBox="1">
              <a:spLocks noChangeArrowheads="1"/>
            </p:cNvSpPr>
            <p:nvPr/>
          </p:nvSpPr>
          <p:spPr bwMode="auto">
            <a:xfrm>
              <a:off x="5773" y="134"/>
              <a:ext cx="952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4" name="组合 10256"/>
          <p:cNvGrpSpPr>
            <a:grpSpLocks/>
          </p:cNvGrpSpPr>
          <p:nvPr/>
        </p:nvGrpSpPr>
        <p:grpSpPr bwMode="auto">
          <a:xfrm>
            <a:off x="2413000" y="1846263"/>
            <a:ext cx="2606675" cy="4125912"/>
            <a:chOff x="0" y="0"/>
            <a:chExt cx="4104" cy="6497"/>
          </a:xfrm>
        </p:grpSpPr>
        <p:sp>
          <p:nvSpPr>
            <p:cNvPr id="14353" name="上箭头 10257"/>
            <p:cNvSpPr>
              <a:spLocks noChangeArrowheads="1"/>
            </p:cNvSpPr>
            <p:nvPr/>
          </p:nvSpPr>
          <p:spPr bwMode="auto">
            <a:xfrm>
              <a:off x="1814" y="0"/>
              <a:ext cx="454" cy="1587"/>
            </a:xfrm>
            <a:prstGeom prst="upArrow">
              <a:avLst>
                <a:gd name="adj1" fmla="val 50000"/>
                <a:gd name="adj2" fmla="val 87358"/>
              </a:avLst>
            </a:prstGeom>
            <a:solidFill>
              <a:schemeClr val="accent1">
                <a:alpha val="87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354" name="图片 1025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133"/>
              <a:ext cx="4104" cy="5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5" name="文本框 10259"/>
            <p:cNvSpPr txBox="1">
              <a:spLocks noChangeArrowheads="1"/>
            </p:cNvSpPr>
            <p:nvPr/>
          </p:nvSpPr>
          <p:spPr bwMode="auto">
            <a:xfrm>
              <a:off x="452" y="2607"/>
              <a:ext cx="3402" cy="31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0170" tIns="46990" rIns="90170" bIns="46990">
              <a:spAutoFit/>
            </a:bodyPr>
            <a:lstStyle/>
            <a:p>
              <a:r>
                <a:rPr lang="zh-CN" altLang="en-US" b="1"/>
                <a:t>q1   1    1    R   q1</a:t>
              </a:r>
            </a:p>
            <a:p>
              <a:endParaRPr lang="zh-CN" altLang="en-US" b="1"/>
            </a:p>
            <a:p>
              <a:r>
                <a:rPr lang="zh-CN" altLang="en-US" b="1"/>
                <a:t>q1   b    b    R   q2</a:t>
              </a:r>
            </a:p>
            <a:p>
              <a:endParaRPr lang="zh-CN" altLang="en-US" b="1"/>
            </a:p>
            <a:p>
              <a:r>
                <a:rPr lang="zh-CN" altLang="en-US" b="1"/>
                <a:t>q2   1    b    L   q3</a:t>
              </a:r>
            </a:p>
            <a:p>
              <a:endParaRPr lang="zh-CN" altLang="en-US" b="1"/>
            </a:p>
            <a:p>
              <a:r>
                <a:rPr lang="zh-CN" altLang="en-US" b="1"/>
                <a:t>q3   b    0    H   q3</a:t>
              </a:r>
              <a:endParaRPr lang="zh-CN" altLang="en-US"/>
            </a:p>
          </p:txBody>
        </p:sp>
      </p:grpSp>
      <p:sp>
        <p:nvSpPr>
          <p:cNvPr id="14356" name="流程图: 过程 10260"/>
          <p:cNvSpPr>
            <a:spLocks noChangeArrowheads="1"/>
          </p:cNvSpPr>
          <p:nvPr/>
        </p:nvSpPr>
        <p:spPr bwMode="auto">
          <a:xfrm>
            <a:off x="2771775" y="4076700"/>
            <a:ext cx="1944688" cy="358775"/>
          </a:xfrm>
          <a:prstGeom prst="flowChartProcess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10261"/>
          <p:cNvGrpSpPr>
            <a:grpSpLocks/>
          </p:cNvGrpSpPr>
          <p:nvPr/>
        </p:nvGrpSpPr>
        <p:grpSpPr bwMode="auto">
          <a:xfrm>
            <a:off x="5076825" y="3937000"/>
            <a:ext cx="2595563" cy="609600"/>
            <a:chOff x="0" y="0"/>
            <a:chExt cx="4087" cy="960"/>
          </a:xfrm>
        </p:grpSpPr>
        <p:pic>
          <p:nvPicPr>
            <p:cNvPr id="14358" name="图片 1026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07" y="0"/>
              <a:ext cx="3180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9" name="箭头 407"/>
            <p:cNvSpPr>
              <a:spLocks noChangeShapeType="1"/>
            </p:cNvSpPr>
            <p:nvPr/>
          </p:nvSpPr>
          <p:spPr bwMode="auto">
            <a:xfrm>
              <a:off x="0" y="454"/>
              <a:ext cx="79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12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grpSp>
        <p:nvGrpSpPr>
          <p:cNvPr id="2" name="组合 11266"/>
          <p:cNvGrpSpPr>
            <a:grpSpLocks/>
          </p:cNvGrpSpPr>
          <p:nvPr/>
        </p:nvGrpSpPr>
        <p:grpSpPr bwMode="auto">
          <a:xfrm>
            <a:off x="111125" y="1168400"/>
            <a:ext cx="6553200" cy="708025"/>
            <a:chOff x="0" y="0"/>
            <a:chExt cx="10318" cy="1114"/>
          </a:xfrm>
        </p:grpSpPr>
        <p:grpSp>
          <p:nvGrpSpPr>
            <p:cNvPr id="3" name="组合 11267"/>
            <p:cNvGrpSpPr>
              <a:grpSpLocks/>
            </p:cNvGrpSpPr>
            <p:nvPr/>
          </p:nvGrpSpPr>
          <p:grpSpPr bwMode="auto">
            <a:xfrm>
              <a:off x="0" y="0"/>
              <a:ext cx="10318" cy="1114"/>
              <a:chOff x="0" y="0"/>
              <a:chExt cx="10318" cy="1114"/>
            </a:xfrm>
          </p:grpSpPr>
          <p:sp>
            <p:nvSpPr>
              <p:cNvPr id="15364" name="流程图: 过程 11268"/>
              <p:cNvSpPr>
                <a:spLocks noChangeArrowheads="1"/>
              </p:cNvSpPr>
              <p:nvPr/>
            </p:nvSpPr>
            <p:spPr bwMode="auto">
              <a:xfrm>
                <a:off x="0" y="47"/>
                <a:ext cx="10319" cy="1021"/>
              </a:xfrm>
              <a:prstGeom prst="flowChartProcess">
                <a:avLst/>
              </a:prstGeom>
              <a:solidFill>
                <a:srgbClr val="99CC00">
                  <a:alpha val="35999"/>
                </a:srgbClr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5" name="直接连接符 11269"/>
              <p:cNvSpPr>
                <a:spLocks noChangeShapeType="1"/>
              </p:cNvSpPr>
              <p:nvPr/>
            </p:nvSpPr>
            <p:spPr bwMode="auto">
              <a:xfrm>
                <a:off x="2268" y="47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6" name="直接连接符 11270"/>
              <p:cNvSpPr>
                <a:spLocks noChangeShapeType="1"/>
              </p:cNvSpPr>
              <p:nvPr/>
            </p:nvSpPr>
            <p:spPr bwMode="auto">
              <a:xfrm>
                <a:off x="1200" y="47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7" name="直接连接符 11271"/>
              <p:cNvSpPr>
                <a:spLocks noChangeShapeType="1"/>
              </p:cNvSpPr>
              <p:nvPr/>
            </p:nvSpPr>
            <p:spPr bwMode="auto">
              <a:xfrm>
                <a:off x="3402" y="47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8" name="直接连接符 11272"/>
              <p:cNvSpPr>
                <a:spLocks noChangeShapeType="1"/>
              </p:cNvSpPr>
              <p:nvPr/>
            </p:nvSpPr>
            <p:spPr bwMode="auto">
              <a:xfrm>
                <a:off x="3402" y="0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69" name="直接连接符 11273"/>
              <p:cNvSpPr>
                <a:spLocks noChangeShapeType="1"/>
              </p:cNvSpPr>
              <p:nvPr/>
            </p:nvSpPr>
            <p:spPr bwMode="auto">
              <a:xfrm>
                <a:off x="4570" y="47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0" name="直接连接符 11274"/>
              <p:cNvSpPr>
                <a:spLocks noChangeShapeType="1"/>
              </p:cNvSpPr>
              <p:nvPr/>
            </p:nvSpPr>
            <p:spPr bwMode="auto">
              <a:xfrm>
                <a:off x="5628" y="0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1" name="直接连接符 11275"/>
              <p:cNvSpPr>
                <a:spLocks noChangeShapeType="1"/>
              </p:cNvSpPr>
              <p:nvPr/>
            </p:nvSpPr>
            <p:spPr bwMode="auto">
              <a:xfrm>
                <a:off x="6805" y="94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2" name="直接连接符 11276"/>
              <p:cNvSpPr>
                <a:spLocks noChangeShapeType="1"/>
              </p:cNvSpPr>
              <p:nvPr/>
            </p:nvSpPr>
            <p:spPr bwMode="auto">
              <a:xfrm>
                <a:off x="7934" y="47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3" name="直接连接符 11277"/>
              <p:cNvSpPr>
                <a:spLocks noChangeShapeType="1"/>
              </p:cNvSpPr>
              <p:nvPr/>
            </p:nvSpPr>
            <p:spPr bwMode="auto">
              <a:xfrm>
                <a:off x="9191" y="47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74" name="文本框 11278"/>
            <p:cNvSpPr txBox="1">
              <a:spLocks noChangeArrowheads="1"/>
            </p:cNvSpPr>
            <p:nvPr/>
          </p:nvSpPr>
          <p:spPr bwMode="auto">
            <a:xfrm>
              <a:off x="3471" y="152"/>
              <a:ext cx="952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15375" name="文本框 11279"/>
            <p:cNvSpPr txBox="1">
              <a:spLocks noChangeArrowheads="1"/>
            </p:cNvSpPr>
            <p:nvPr/>
          </p:nvSpPr>
          <p:spPr bwMode="auto">
            <a:xfrm>
              <a:off x="5773" y="134"/>
              <a:ext cx="952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4" name="组合 11280"/>
          <p:cNvGrpSpPr>
            <a:grpSpLocks/>
          </p:cNvGrpSpPr>
          <p:nvPr/>
        </p:nvGrpSpPr>
        <p:grpSpPr bwMode="auto">
          <a:xfrm>
            <a:off x="2771775" y="1846263"/>
            <a:ext cx="2606675" cy="4125912"/>
            <a:chOff x="0" y="0"/>
            <a:chExt cx="4104" cy="6497"/>
          </a:xfrm>
        </p:grpSpPr>
        <p:sp>
          <p:nvSpPr>
            <p:cNvPr id="15377" name="上箭头 11281"/>
            <p:cNvSpPr>
              <a:spLocks noChangeArrowheads="1"/>
            </p:cNvSpPr>
            <p:nvPr/>
          </p:nvSpPr>
          <p:spPr bwMode="auto">
            <a:xfrm>
              <a:off x="1814" y="0"/>
              <a:ext cx="454" cy="1587"/>
            </a:xfrm>
            <a:prstGeom prst="upArrow">
              <a:avLst>
                <a:gd name="adj1" fmla="val 50000"/>
                <a:gd name="adj2" fmla="val 87358"/>
              </a:avLst>
            </a:prstGeom>
            <a:solidFill>
              <a:schemeClr val="accent1">
                <a:alpha val="87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5378" name="图片 1128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1133"/>
              <a:ext cx="4104" cy="5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79" name="文本框 11283"/>
            <p:cNvSpPr txBox="1">
              <a:spLocks noChangeArrowheads="1"/>
            </p:cNvSpPr>
            <p:nvPr/>
          </p:nvSpPr>
          <p:spPr bwMode="auto">
            <a:xfrm>
              <a:off x="452" y="2607"/>
              <a:ext cx="3402" cy="31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0170" tIns="46990" rIns="90170" bIns="46990">
              <a:spAutoFit/>
            </a:bodyPr>
            <a:lstStyle/>
            <a:p>
              <a:r>
                <a:rPr lang="zh-CN" altLang="en-US" b="1"/>
                <a:t>q1   1    1    R   q1</a:t>
              </a:r>
            </a:p>
            <a:p>
              <a:endParaRPr lang="zh-CN" altLang="en-US" b="1"/>
            </a:p>
            <a:p>
              <a:r>
                <a:rPr lang="zh-CN" altLang="en-US" b="1"/>
                <a:t>q1   b    b    R   q2</a:t>
              </a:r>
            </a:p>
            <a:p>
              <a:endParaRPr lang="zh-CN" altLang="en-US" b="1"/>
            </a:p>
            <a:p>
              <a:r>
                <a:rPr lang="zh-CN" altLang="en-US" b="1"/>
                <a:t>q2   1    b    L   q3</a:t>
              </a:r>
            </a:p>
            <a:p>
              <a:endParaRPr lang="zh-CN" altLang="en-US" b="1"/>
            </a:p>
            <a:p>
              <a:r>
                <a:rPr lang="zh-CN" altLang="en-US" b="1"/>
                <a:t>q3   b    0    H   q3</a:t>
              </a:r>
              <a:endParaRPr lang="zh-CN" altLang="en-US"/>
            </a:p>
          </p:txBody>
        </p:sp>
      </p:grpSp>
      <p:sp>
        <p:nvSpPr>
          <p:cNvPr id="15380" name="流程图: 过程 11284"/>
          <p:cNvSpPr>
            <a:spLocks noChangeArrowheads="1"/>
          </p:cNvSpPr>
          <p:nvPr/>
        </p:nvSpPr>
        <p:spPr bwMode="auto">
          <a:xfrm>
            <a:off x="3130550" y="4649788"/>
            <a:ext cx="1944688" cy="360362"/>
          </a:xfrm>
          <a:prstGeom prst="flowChartProcess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81" name="文本框 11285"/>
          <p:cNvSpPr txBox="1">
            <a:spLocks noChangeArrowheads="1"/>
          </p:cNvSpPr>
          <p:nvPr/>
        </p:nvSpPr>
        <p:spPr bwMode="auto">
          <a:xfrm>
            <a:off x="4429125" y="2781300"/>
            <a:ext cx="503238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>
            <a:spAutoFit/>
          </a:bodyPr>
          <a:lstStyle/>
          <a:p>
            <a:r>
              <a:rPr lang="zh-CN" altLang="en-US" sz="2200"/>
              <a:t>q2</a:t>
            </a:r>
          </a:p>
        </p:txBody>
      </p:sp>
      <p:grpSp>
        <p:nvGrpSpPr>
          <p:cNvPr id="5" name="组合 11286"/>
          <p:cNvGrpSpPr>
            <a:grpSpLocks/>
          </p:cNvGrpSpPr>
          <p:nvPr/>
        </p:nvGrpSpPr>
        <p:grpSpPr bwMode="auto">
          <a:xfrm>
            <a:off x="5364163" y="4511675"/>
            <a:ext cx="2595562" cy="609600"/>
            <a:chOff x="0" y="0"/>
            <a:chExt cx="4087" cy="960"/>
          </a:xfrm>
        </p:grpSpPr>
        <p:pic>
          <p:nvPicPr>
            <p:cNvPr id="15383" name="图片 1128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07" y="0"/>
              <a:ext cx="3180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84" name="箭头 407"/>
            <p:cNvSpPr>
              <a:spLocks noChangeShapeType="1"/>
            </p:cNvSpPr>
            <p:nvPr/>
          </p:nvSpPr>
          <p:spPr bwMode="auto">
            <a:xfrm>
              <a:off x="0" y="454"/>
              <a:ext cx="79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290"/>
          <p:cNvGrpSpPr>
            <a:grpSpLocks/>
          </p:cNvGrpSpPr>
          <p:nvPr/>
        </p:nvGrpSpPr>
        <p:grpSpPr bwMode="auto">
          <a:xfrm>
            <a:off x="828675" y="1168400"/>
            <a:ext cx="6553200" cy="708025"/>
            <a:chOff x="0" y="0"/>
            <a:chExt cx="10318" cy="1114"/>
          </a:xfrm>
        </p:grpSpPr>
        <p:grpSp>
          <p:nvGrpSpPr>
            <p:cNvPr id="3" name="组合 12291"/>
            <p:cNvGrpSpPr>
              <a:grpSpLocks/>
            </p:cNvGrpSpPr>
            <p:nvPr/>
          </p:nvGrpSpPr>
          <p:grpSpPr bwMode="auto">
            <a:xfrm>
              <a:off x="0" y="0"/>
              <a:ext cx="10318" cy="1114"/>
              <a:chOff x="0" y="0"/>
              <a:chExt cx="10318" cy="1114"/>
            </a:xfrm>
          </p:grpSpPr>
          <p:sp>
            <p:nvSpPr>
              <p:cNvPr id="17412" name="流程图: 过程 12292"/>
              <p:cNvSpPr>
                <a:spLocks noChangeArrowheads="1"/>
              </p:cNvSpPr>
              <p:nvPr/>
            </p:nvSpPr>
            <p:spPr bwMode="auto">
              <a:xfrm>
                <a:off x="0" y="47"/>
                <a:ext cx="10319" cy="1021"/>
              </a:xfrm>
              <a:prstGeom prst="flowChartProcess">
                <a:avLst/>
              </a:prstGeom>
              <a:solidFill>
                <a:srgbClr val="99CC00">
                  <a:alpha val="35999"/>
                </a:srgbClr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3" name="直接连接符 12293"/>
              <p:cNvSpPr>
                <a:spLocks noChangeShapeType="1"/>
              </p:cNvSpPr>
              <p:nvPr/>
            </p:nvSpPr>
            <p:spPr bwMode="auto">
              <a:xfrm>
                <a:off x="2268" y="47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4" name="直接连接符 12294"/>
              <p:cNvSpPr>
                <a:spLocks noChangeShapeType="1"/>
              </p:cNvSpPr>
              <p:nvPr/>
            </p:nvSpPr>
            <p:spPr bwMode="auto">
              <a:xfrm>
                <a:off x="1200" y="47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5" name="直接连接符 12295"/>
              <p:cNvSpPr>
                <a:spLocks noChangeShapeType="1"/>
              </p:cNvSpPr>
              <p:nvPr/>
            </p:nvSpPr>
            <p:spPr bwMode="auto">
              <a:xfrm>
                <a:off x="3402" y="47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6" name="直接连接符 12296"/>
              <p:cNvSpPr>
                <a:spLocks noChangeShapeType="1"/>
              </p:cNvSpPr>
              <p:nvPr/>
            </p:nvSpPr>
            <p:spPr bwMode="auto">
              <a:xfrm>
                <a:off x="3402" y="0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7" name="直接连接符 12297"/>
              <p:cNvSpPr>
                <a:spLocks noChangeShapeType="1"/>
              </p:cNvSpPr>
              <p:nvPr/>
            </p:nvSpPr>
            <p:spPr bwMode="auto">
              <a:xfrm>
                <a:off x="4570" y="47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8" name="直接连接符 12298"/>
              <p:cNvSpPr>
                <a:spLocks noChangeShapeType="1"/>
              </p:cNvSpPr>
              <p:nvPr/>
            </p:nvSpPr>
            <p:spPr bwMode="auto">
              <a:xfrm>
                <a:off x="5628" y="0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9" name="直接连接符 12299"/>
              <p:cNvSpPr>
                <a:spLocks noChangeShapeType="1"/>
              </p:cNvSpPr>
              <p:nvPr/>
            </p:nvSpPr>
            <p:spPr bwMode="auto">
              <a:xfrm>
                <a:off x="6805" y="94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0" name="直接连接符 12300"/>
              <p:cNvSpPr>
                <a:spLocks noChangeShapeType="1"/>
              </p:cNvSpPr>
              <p:nvPr/>
            </p:nvSpPr>
            <p:spPr bwMode="auto">
              <a:xfrm>
                <a:off x="7934" y="47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1" name="直接连接符 12301"/>
              <p:cNvSpPr>
                <a:spLocks noChangeShapeType="1"/>
              </p:cNvSpPr>
              <p:nvPr/>
            </p:nvSpPr>
            <p:spPr bwMode="auto">
              <a:xfrm>
                <a:off x="9191" y="47"/>
                <a:ext cx="1" cy="10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22" name="文本框 12302"/>
            <p:cNvSpPr txBox="1">
              <a:spLocks noChangeArrowheads="1"/>
            </p:cNvSpPr>
            <p:nvPr/>
          </p:nvSpPr>
          <p:spPr bwMode="auto">
            <a:xfrm>
              <a:off x="3471" y="152"/>
              <a:ext cx="952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17423" name="文本框 12303"/>
            <p:cNvSpPr txBox="1">
              <a:spLocks noChangeArrowheads="1"/>
            </p:cNvSpPr>
            <p:nvPr/>
          </p:nvSpPr>
          <p:spPr bwMode="auto">
            <a:xfrm>
              <a:off x="5773" y="134"/>
              <a:ext cx="952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>
                  <a:latin typeface="黑体" pitchFamily="49" charset="-122"/>
                  <a:ea typeface="黑体" pitchFamily="49" charset="-122"/>
                </a:rPr>
                <a:t> </a:t>
              </a:r>
              <a:endParaRPr lang="zh-CN" altLang="en-US" sz="2800" b="1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12304"/>
          <p:cNvGrpSpPr>
            <a:grpSpLocks/>
          </p:cNvGrpSpPr>
          <p:nvPr/>
        </p:nvGrpSpPr>
        <p:grpSpPr bwMode="auto">
          <a:xfrm>
            <a:off x="2771775" y="1846263"/>
            <a:ext cx="2606675" cy="4125912"/>
            <a:chOff x="0" y="0"/>
            <a:chExt cx="4104" cy="6497"/>
          </a:xfrm>
        </p:grpSpPr>
        <p:sp>
          <p:nvSpPr>
            <p:cNvPr id="17425" name="上箭头 12305"/>
            <p:cNvSpPr>
              <a:spLocks noChangeArrowheads="1"/>
            </p:cNvSpPr>
            <p:nvPr/>
          </p:nvSpPr>
          <p:spPr bwMode="auto">
            <a:xfrm>
              <a:off x="1814" y="0"/>
              <a:ext cx="454" cy="1587"/>
            </a:xfrm>
            <a:prstGeom prst="upArrow">
              <a:avLst>
                <a:gd name="adj1" fmla="val 50000"/>
                <a:gd name="adj2" fmla="val 87358"/>
              </a:avLst>
            </a:prstGeom>
            <a:solidFill>
              <a:schemeClr val="accent1">
                <a:alpha val="87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7426" name="图片 1230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1133"/>
              <a:ext cx="4104" cy="5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27" name="文本框 12307"/>
            <p:cNvSpPr txBox="1">
              <a:spLocks noChangeArrowheads="1"/>
            </p:cNvSpPr>
            <p:nvPr/>
          </p:nvSpPr>
          <p:spPr bwMode="auto">
            <a:xfrm>
              <a:off x="452" y="2607"/>
              <a:ext cx="3402" cy="31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0170" tIns="46990" rIns="90170" bIns="46990">
              <a:spAutoFit/>
            </a:bodyPr>
            <a:lstStyle/>
            <a:p>
              <a:r>
                <a:rPr lang="zh-CN" altLang="en-US" b="1"/>
                <a:t>q1   1    1    R   q1</a:t>
              </a:r>
            </a:p>
            <a:p>
              <a:endParaRPr lang="zh-CN" altLang="en-US" b="1"/>
            </a:p>
            <a:p>
              <a:r>
                <a:rPr lang="zh-CN" altLang="en-US" b="1"/>
                <a:t>q1   b    b    R   q2</a:t>
              </a:r>
            </a:p>
            <a:p>
              <a:endParaRPr lang="zh-CN" altLang="en-US" b="1"/>
            </a:p>
            <a:p>
              <a:r>
                <a:rPr lang="zh-CN" altLang="en-US" b="1"/>
                <a:t>q2   1    b    L   q3</a:t>
              </a:r>
            </a:p>
            <a:p>
              <a:endParaRPr lang="zh-CN" altLang="en-US" b="1"/>
            </a:p>
            <a:p>
              <a:r>
                <a:rPr lang="zh-CN" altLang="en-US" b="1"/>
                <a:t>q3   b    0    H   q3</a:t>
              </a:r>
              <a:endParaRPr lang="zh-CN" altLang="en-US"/>
            </a:p>
          </p:txBody>
        </p:sp>
      </p:grpSp>
      <p:sp>
        <p:nvSpPr>
          <p:cNvPr id="17428" name="流程图: 过程 12308"/>
          <p:cNvSpPr>
            <a:spLocks noChangeArrowheads="1"/>
          </p:cNvSpPr>
          <p:nvPr/>
        </p:nvSpPr>
        <p:spPr bwMode="auto">
          <a:xfrm>
            <a:off x="3130550" y="5153025"/>
            <a:ext cx="1944688" cy="358775"/>
          </a:xfrm>
          <a:prstGeom prst="flowChartProcess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9" name="文本框 12309"/>
          <p:cNvSpPr txBox="1">
            <a:spLocks noChangeArrowheads="1"/>
          </p:cNvSpPr>
          <p:nvPr/>
        </p:nvSpPr>
        <p:spPr bwMode="auto">
          <a:xfrm>
            <a:off x="4429125" y="2781300"/>
            <a:ext cx="503238" cy="42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>
            <a:spAutoFit/>
          </a:bodyPr>
          <a:lstStyle/>
          <a:p>
            <a:r>
              <a:rPr lang="zh-CN" altLang="en-US" sz="2200"/>
              <a:t>q3</a:t>
            </a:r>
          </a:p>
        </p:txBody>
      </p:sp>
      <p:sp>
        <p:nvSpPr>
          <p:cNvPr id="17430" name="文本框 12310"/>
          <p:cNvSpPr txBox="1">
            <a:spLocks noChangeArrowheads="1"/>
          </p:cNvSpPr>
          <p:nvPr/>
        </p:nvSpPr>
        <p:spPr bwMode="auto">
          <a:xfrm>
            <a:off x="3867150" y="1277938"/>
            <a:ext cx="561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黑体" pitchFamily="49" charset="-122"/>
                <a:ea typeface="黑体" pitchFamily="49" charset="-122"/>
                <a:sym typeface="Arial" pitchFamily="34" charset="0"/>
              </a:rPr>
              <a:t>0</a:t>
            </a:r>
          </a:p>
        </p:txBody>
      </p:sp>
      <p:grpSp>
        <p:nvGrpSpPr>
          <p:cNvPr id="5" name="组合 12311"/>
          <p:cNvGrpSpPr>
            <a:grpSpLocks/>
          </p:cNvGrpSpPr>
          <p:nvPr/>
        </p:nvGrpSpPr>
        <p:grpSpPr bwMode="auto">
          <a:xfrm>
            <a:off x="5364163" y="5086350"/>
            <a:ext cx="2595562" cy="609600"/>
            <a:chOff x="0" y="0"/>
            <a:chExt cx="4087" cy="960"/>
          </a:xfrm>
        </p:grpSpPr>
        <p:pic>
          <p:nvPicPr>
            <p:cNvPr id="17432" name="图片 123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07" y="0"/>
              <a:ext cx="3180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33" name="箭头 407"/>
            <p:cNvSpPr>
              <a:spLocks noChangeShapeType="1"/>
            </p:cNvSpPr>
            <p:nvPr/>
          </p:nvSpPr>
          <p:spPr bwMode="auto">
            <a:xfrm>
              <a:off x="0" y="454"/>
              <a:ext cx="79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34" name="八角星 12314"/>
          <p:cNvSpPr>
            <a:spLocks noChangeArrowheads="1"/>
          </p:cNvSpPr>
          <p:nvPr/>
        </p:nvSpPr>
        <p:spPr bwMode="auto">
          <a:xfrm>
            <a:off x="5868988" y="2925763"/>
            <a:ext cx="2160587" cy="1511300"/>
          </a:xfrm>
          <a:prstGeom prst="star8">
            <a:avLst>
              <a:gd name="adj" fmla="val 3825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7435" name="文本框 12315"/>
          <p:cNvSpPr txBox="1">
            <a:spLocks noChangeArrowheads="1"/>
          </p:cNvSpPr>
          <p:nvPr/>
        </p:nvSpPr>
        <p:spPr bwMode="auto">
          <a:xfrm>
            <a:off x="6300788" y="3429000"/>
            <a:ext cx="1533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黑体" pitchFamily="49" charset="-122"/>
              </a:rPr>
              <a:t>成功停机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停机问题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dirty="0"/>
              <a:t>是否存在一个程序，可以判断其他任何程序是死循环，还是可以停机？</a:t>
            </a:r>
            <a:endParaRPr lang="en-US" altLang="zh-CN" dirty="0"/>
          </a:p>
          <a:p>
            <a:pPr>
              <a:buFont typeface="Wingdings" pitchFamily="2" charset="2"/>
              <a:buChar char="u"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59632" y="4077072"/>
          <a:ext cx="4896544" cy="686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1993680" imgH="279360" progId="Equation.DSMT4">
                  <p:embed/>
                </p:oleObj>
              </mc:Choice>
              <mc:Fallback>
                <p:oleObj name="Equation" r:id="rId4" imgW="199368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077072"/>
                        <a:ext cx="4896544" cy="6861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9632" y="350100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费马大定理：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020728"/>
          </a:xfrm>
        </p:spPr>
        <p:txBody>
          <a:bodyPr/>
          <a:lstStyle/>
          <a:p>
            <a:r>
              <a:rPr lang="zh-CN" altLang="en-US" dirty="0"/>
              <a:t>结束语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dirty="0"/>
              <a:t>开启欣赏科学之美的眼睛。</a:t>
            </a:r>
            <a:endParaRPr lang="en-US" altLang="zh-CN" dirty="0"/>
          </a:p>
          <a:p>
            <a:pPr>
              <a:buFont typeface="Wingdings" pitchFamily="2" charset="2"/>
              <a:buChar char="u"/>
            </a:pPr>
            <a:endParaRPr lang="en-US" altLang="zh-CN" dirty="0"/>
          </a:p>
          <a:p>
            <a:pPr>
              <a:buFont typeface="Wingdings" pitchFamily="2" charset="2"/>
              <a:buChar char="u"/>
            </a:pPr>
            <a:r>
              <a:rPr lang="zh-CN" altLang="en-US" dirty="0"/>
              <a:t>保持一颗天真的心。</a:t>
            </a:r>
            <a:endParaRPr lang="en-US" altLang="zh-CN" dirty="0"/>
          </a:p>
          <a:p>
            <a:pPr>
              <a:buFont typeface="Wingdings" pitchFamily="2" charset="2"/>
              <a:buChar char="u"/>
            </a:pPr>
            <a:endParaRPr lang="en-US" altLang="zh-CN" dirty="0"/>
          </a:p>
          <a:p>
            <a:pPr>
              <a:buFont typeface="Wingdings" pitchFamily="2" charset="2"/>
              <a:buChar char="u"/>
            </a:pPr>
            <a:r>
              <a:rPr lang="zh-CN" altLang="en-US" dirty="0"/>
              <a:t>大学的意义在于让你看到一个不一样的世界。</a:t>
            </a:r>
            <a:endParaRPr lang="en-US" altLang="zh-CN" dirty="0"/>
          </a:p>
          <a:p>
            <a:pPr>
              <a:buFont typeface="Wingdings" pitchFamily="2" charset="2"/>
              <a:buChar char="u"/>
            </a:pP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147</TotalTime>
  <Words>1052</Words>
  <Application>Microsoft Office PowerPoint</Application>
  <PresentationFormat>全屏显示(4:3)</PresentationFormat>
  <Paragraphs>115</Paragraphs>
  <Slides>10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黑体</vt:lpstr>
      <vt:lpstr>华文新魏</vt:lpstr>
      <vt:lpstr>宋体</vt:lpstr>
      <vt:lpstr>Arial</vt:lpstr>
      <vt:lpstr>Calibri</vt:lpstr>
      <vt:lpstr>Trebuchet MS</vt:lpstr>
      <vt:lpstr>Wingdings</vt:lpstr>
      <vt:lpstr>Wingdings 2</vt:lpstr>
      <vt:lpstr>华丽</vt:lpstr>
      <vt:lpstr>Equation</vt:lpstr>
      <vt:lpstr>图灵机的工作原理</vt:lpstr>
      <vt:lpstr>图灵机</vt:lpstr>
      <vt:lpstr>图灵机的工作原理：1+1=10</vt:lpstr>
      <vt:lpstr>PowerPoint 演示文稿</vt:lpstr>
      <vt:lpstr>PowerPoint 演示文稿</vt:lpstr>
      <vt:lpstr>PowerPoint 演示文稿</vt:lpstr>
      <vt:lpstr>PowerPoint 演示文稿</vt:lpstr>
      <vt:lpstr>停机问题</vt:lpstr>
      <vt:lpstr>结束语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图灵机的工作原理</dc:title>
  <cp:lastModifiedBy>Evan Zhao</cp:lastModifiedBy>
  <cp:revision>5</cp:revision>
  <dcterms:modified xsi:type="dcterms:W3CDTF">2016-12-30T09:01:14Z</dcterms:modified>
</cp:coreProperties>
</file>