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1" r:id="rId2"/>
  </p:sldMasterIdLst>
  <p:notesMasterIdLst>
    <p:notesMasterId r:id="rId19"/>
  </p:notesMasterIdLst>
  <p:sldIdLst>
    <p:sldId id="256" r:id="rId3"/>
    <p:sldId id="459" r:id="rId4"/>
    <p:sldId id="460" r:id="rId5"/>
    <p:sldId id="471" r:id="rId6"/>
    <p:sldId id="462" r:id="rId7"/>
    <p:sldId id="452" r:id="rId8"/>
    <p:sldId id="461" r:id="rId9"/>
    <p:sldId id="484" r:id="rId10"/>
    <p:sldId id="472" r:id="rId11"/>
    <p:sldId id="473" r:id="rId12"/>
    <p:sldId id="474" r:id="rId13"/>
    <p:sldId id="475" r:id="rId14"/>
    <p:sldId id="476" r:id="rId15"/>
    <p:sldId id="463" r:id="rId16"/>
    <p:sldId id="464" r:id="rId17"/>
    <p:sldId id="470" r:id="rId1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06068B"/>
    <a:srgbClr val="0000FF"/>
    <a:srgbClr val="FF6600"/>
    <a:srgbClr val="339933"/>
    <a:srgbClr val="8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077" y="53"/>
      </p:cViewPr>
      <p:guideLst>
        <p:guide orient="horz" pos="2160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7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4097"/>
          <p:cNvSpPr>
            <a:spLocks noChangeArrowheads="1"/>
          </p:cNvSpPr>
          <p:nvPr>
            <p:ph type="sldImg" idx="4294967295"/>
          </p:nvPr>
        </p:nvSpPr>
        <p:spPr bwMode="auto">
          <a:xfrm>
            <a:off x="1085850" y="844550"/>
            <a:ext cx="4732338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文本占位符 4098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555625" y="4910138"/>
            <a:ext cx="5984875" cy="442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
第二级
第三级
第四级
第五级</a:t>
            </a:r>
          </a:p>
        </p:txBody>
      </p:sp>
      <p:sp>
        <p:nvSpPr>
          <p:cNvPr id="4100" name="页眉占位符 409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日期占位符 4100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8162" cy="5111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页脚占位符 4101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灯片编号占位符 4102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D97123-2A6A-436E-8CCD-AAE91C9821A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1pPr>
    <a:lvl2pPr marL="742950" lvl="1" indent="-28575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2pPr>
    <a:lvl3pPr marL="1143000" lvl="2" indent="-22860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3pPr>
    <a:lvl4pPr marL="1600200" lvl="3" indent="-22860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4pPr>
    <a:lvl5pPr marL="2057400" lvl="4" indent="-22860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7169"/>
          <p:cNvSpPr>
            <a:spLocks noGrp="1" noChangeArrowheads="1" noTextEdit="1"/>
          </p:cNvSpPr>
          <p:nvPr>
            <p:ph type="sldImg" idx="4294967295"/>
          </p:nvPr>
        </p:nvSpPr>
        <p:spPr>
          <a:xfrm>
            <a:off x="987425" y="762000"/>
            <a:ext cx="5118100" cy="3840163"/>
          </a:xfrm>
        </p:spPr>
      </p:sp>
      <p:sp>
        <p:nvSpPr>
          <p:cNvPr id="29699" name="文本占位符 7170"/>
          <p:cNvSpPr>
            <a:spLocks noGrp="1" noChangeArrowheads="1"/>
          </p:cNvSpPr>
          <p:nvPr>
            <p:ph type="body" idx="4294967295"/>
          </p:nvPr>
        </p:nvSpPr>
        <p:spPr>
          <a:xfrm>
            <a:off x="706438" y="4857750"/>
            <a:ext cx="5678487" cy="4608513"/>
          </a:xfrm>
        </p:spPr>
        <p:txBody>
          <a:bodyPr/>
          <a:lstStyle/>
          <a:p>
            <a:pPr eaLnBrk="1" hangingPunct="1"/>
            <a:r>
              <a:rPr lang="zh-CN" altLang="en-US"/>
              <a:t>北方有佳人。绝世而独立。一顾倾人城。再顾倾人国。宁不知倾城与倾国。佳人难再得。</a:t>
            </a:r>
          </a:p>
          <a:p>
            <a:pPr eaLnBrk="1" hangingPunct="1"/>
            <a:r>
              <a:rPr lang="zh-CN" altLang="en-US"/>
              <a:t>闭上眼睛，想象你以穿越历史，来到了，西周末期。周幽王为搏佳人一笑，点燃烽火，戏弄诸侯。</a:t>
            </a:r>
          </a:p>
          <a:p>
            <a:pPr eaLnBrk="1" hangingPunct="1"/>
            <a:r>
              <a:rPr lang="zh-CN" altLang="en-US"/>
              <a:t>睁开眼睛，我们今天的话题就从烽火戏诸侯开始说起。烽火是古代的一种通敌情传递工具。</a:t>
            </a:r>
            <a:endParaRPr lang="en-US" altLang="zh-CN"/>
          </a:p>
          <a:p>
            <a:pPr eaLnBrk="1" hangingPunct="1"/>
            <a:r>
              <a:rPr lang="zh-CN" altLang="en-US"/>
              <a:t>点燃烽火表示有敌人入侵，熄灭烽火表示安全。在古代相对薄弱的科技发展水平，采用这种简单的方式，做到了远距离信息传递。高效，便捷。</a:t>
            </a:r>
          </a:p>
          <a:p>
            <a:pPr eaLnBrk="1" hangingPunct="1"/>
            <a:r>
              <a:rPr lang="zh-CN" altLang="en-US"/>
              <a:t>而现代计算机内部数据处理，也只有两个状态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，这种数据表示方式，我们称为二进制。</a:t>
            </a:r>
          </a:p>
          <a:p>
            <a:pPr eaLnBrk="1" hangingPunct="1"/>
            <a:r>
              <a:rPr lang="zh-CN" altLang="en-US"/>
              <a:t>在前一章中我们知道第一台电子计算机采用十进制，结构复杂，体积庞大，冯诺依曼为了简化逻辑设计，引入了二进制，</a:t>
            </a:r>
            <a:r>
              <a:rPr lang="zh-CN" altLang="en-US">
                <a:sym typeface="Arial" panose="020B0604020202020204" pitchFamily="34" charset="0"/>
              </a:rPr>
              <a:t>原因无他，就是简单、简单。</a:t>
            </a:r>
            <a:br>
              <a:rPr lang="zh-CN" altLang="en-US"/>
            </a:br>
            <a:r>
              <a:rPr lang="zh-CN" altLang="en-US"/>
              <a:t>比如能表示两个状态的电子器件很多，而且很容易实现。开关的接通和断开、晶体管的导通和截止、磁原件的正负剩磁、电位电平的高低等都可以表示0和1两个数。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5363" y="844550"/>
            <a:ext cx="4913312" cy="3686175"/>
          </a:xfrm>
        </p:spPr>
      </p:sp>
      <p:sp>
        <p:nvSpPr>
          <p:cNvPr id="31746" name="文本占位符 2"/>
          <p:cNvSpPr>
            <a:spLocks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为了让大家更好的理解二进制，这里我设计了一个游戏，请</a:t>
            </a:r>
            <a:r>
              <a:rPr lang="en-US" altLang="zh-CN"/>
              <a:t>5</a:t>
            </a:r>
            <a:r>
              <a:rPr lang="zh-CN" altLang="en-US"/>
              <a:t>个同学到前面来，我们来直观的理解一下什么是逢二进一。</a:t>
            </a:r>
          </a:p>
          <a:p>
            <a:pPr eaLnBrk="1" hangingPunct="1"/>
            <a:r>
              <a:rPr lang="zh-CN" altLang="en-US">
                <a:sym typeface="Arial" panose="020B0604020202020204" pitchFamily="34" charset="0"/>
              </a:rPr>
              <a:t>每个同学按照你所占的位置，分别代表二进制的个位、十位、百位。</a:t>
            </a:r>
            <a:r>
              <a:rPr lang="zh-CN" altLang="en-US"/>
              <a:t>每个同学只有两个状态：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面对黑板，</a:t>
            </a:r>
            <a:r>
              <a:rPr lang="en-US" altLang="zh-CN"/>
              <a:t>1</a:t>
            </a:r>
            <a:r>
              <a:rPr lang="zh-CN" altLang="en-US"/>
              <a:t>面对观众。当低位同学要向高位进位时，</a:t>
            </a:r>
          </a:p>
          <a:p>
            <a:pPr eaLnBrk="1" hangingPunct="1"/>
            <a:r>
              <a:rPr lang="zh-CN" altLang="en-US"/>
              <a:t>好了，我们从</a:t>
            </a:r>
            <a:r>
              <a:rPr lang="en-US" altLang="zh-CN"/>
              <a:t>0</a:t>
            </a:r>
            <a:r>
              <a:rPr lang="zh-CN" altLang="en-US"/>
              <a:t>开始累加，请游戏的同学根据我说出的数字改变你的状态，是</a:t>
            </a:r>
            <a:r>
              <a:rPr lang="en-US" altLang="zh-CN"/>
              <a:t>0</a:t>
            </a:r>
            <a:r>
              <a:rPr lang="zh-CN" altLang="en-US"/>
              <a:t>还是</a:t>
            </a:r>
            <a:r>
              <a:rPr lang="en-US" altLang="zh-CN"/>
              <a:t>1。</a:t>
            </a:r>
            <a:r>
              <a:rPr lang="zh-CN" altLang="en-US"/>
              <a:t>也就是你该不该转身。</a:t>
            </a:r>
            <a:r>
              <a:rPr lang="zh-CN" altLang="en-US">
                <a:sym typeface="Arial" panose="020B0604020202020204" pitchFamily="34" charset="0"/>
              </a:rPr>
              <a:t>你可以打他一下，作为示意。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在这期间，请观众着重观察当我说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32</a:t>
            </a:r>
            <a:r>
              <a:rPr lang="zh-CN" altLang="en-US"/>
              <a:t>时各位同学的状态。</a:t>
            </a:r>
          </a:p>
          <a:p>
            <a:pPr eaLnBrk="1" hangingPunct="1"/>
            <a:r>
              <a:rPr lang="zh-CN" altLang="en-US"/>
              <a:t>根据刚才的游戏，大家有没有注意到一个规律，二进制的每一位和十进制的对应关系，</a:t>
            </a:r>
          </a:p>
        </p:txBody>
      </p:sp>
      <p:sp>
        <p:nvSpPr>
          <p:cNvPr id="317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AB7AEE-DDF2-4B7F-A118-1C5666E1D17A}" type="slidenum">
              <a:rPr kumimoji="0" lang="zh-CN" altLang="en-US" sz="1200">
                <a:latin typeface="Calibri" panose="020F0502020204030204" pitchFamily="34" charset="0"/>
              </a:rPr>
              <a:pPr/>
              <a:t>3</a:t>
            </a:fld>
            <a:endParaRPr kumimoji="0"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ChangeArrowheads="1"/>
          </p:cNvSpPr>
          <p:nvPr>
            <p:ph type="sldImg" idx="4294967295"/>
          </p:nvPr>
        </p:nvSpPr>
        <p:spPr>
          <a:xfrm>
            <a:off x="995363" y="844550"/>
            <a:ext cx="4913312" cy="3686175"/>
          </a:xfrm>
        </p:spPr>
      </p:sp>
      <p:sp>
        <p:nvSpPr>
          <p:cNvPr id="33794" name="文本占位符 2"/>
          <p:cNvSpPr>
            <a:spLocks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5363" y="844550"/>
            <a:ext cx="4913312" cy="3686175"/>
          </a:xfrm>
        </p:spPr>
      </p:sp>
      <p:sp>
        <p:nvSpPr>
          <p:cNvPr id="35842" name="文本占位符 2"/>
          <p:cNvSpPr>
            <a:spLocks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从刚才的游戏，我们总结一下二进制如何转化成十进制？</a:t>
            </a:r>
            <a:br>
              <a:rPr lang="zh-CN" altLang="en-US"/>
            </a:br>
            <a:r>
              <a:rPr lang="en-US" altLang="zh-CN"/>
              <a:t>1</a:t>
            </a:r>
            <a:r>
              <a:rPr lang="zh-CN" altLang="en-US"/>
              <a:t>）对于没有小数位数的二进制，其转化规律是各位的值</a:t>
            </a:r>
            <a:r>
              <a:rPr lang="en-US" altLang="zh-CN"/>
              <a:t>x</a:t>
            </a:r>
            <a:r>
              <a:rPr lang="zh-CN" altLang="en-US"/>
              <a:t>各位的权。</a:t>
            </a:r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）对于有小数的二进制如何处理？</a:t>
            </a:r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）这一规律不仅对二进制有效，对所有进制都有效</a:t>
            </a:r>
          </a:p>
        </p:txBody>
      </p:sp>
      <p:sp>
        <p:nvSpPr>
          <p:cNvPr id="3584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9BFA07-B7E4-44D5-BE01-D0ECFED62B20}" type="slidenum">
              <a:rPr kumimoji="0" lang="zh-CN" altLang="en-US" sz="1200">
                <a:latin typeface="Calibri" panose="020F0502020204030204" pitchFamily="34" charset="0"/>
              </a:rPr>
              <a:pPr/>
              <a:t>5</a:t>
            </a:fld>
            <a:endParaRPr kumimoji="0"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1265"/>
          <p:cNvSpPr>
            <a:spLocks noGrp="1" noChangeArrowheads="1" noTextEdit="1"/>
          </p:cNvSpPr>
          <p:nvPr>
            <p:ph type="sldImg" idx="4294967295"/>
          </p:nvPr>
        </p:nvSpPr>
        <p:spPr>
          <a:xfrm>
            <a:off x="987425" y="762000"/>
            <a:ext cx="5118100" cy="3840163"/>
          </a:xfrm>
        </p:spPr>
      </p:sp>
      <p:sp>
        <p:nvSpPr>
          <p:cNvPr id="37891" name="文本占位符 11266"/>
          <p:cNvSpPr>
            <a:spLocks noGrp="1" noChangeArrowheads="1"/>
          </p:cNvSpPr>
          <p:nvPr>
            <p:ph type="body" idx="4294967295"/>
          </p:nvPr>
        </p:nvSpPr>
        <p:spPr>
          <a:xfrm>
            <a:off x="706438" y="4857750"/>
            <a:ext cx="5678487" cy="4608513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 noTextEdit="1"/>
          </p:cNvSpPr>
          <p:nvPr>
            <p:ph type="sldImg" idx="4294967295"/>
          </p:nvPr>
        </p:nvSpPr>
        <p:spPr>
          <a:xfrm>
            <a:off x="989013" y="763588"/>
            <a:ext cx="5118100" cy="3840162"/>
          </a:xfrm>
        </p:spPr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再乘下去，小数部分将永远不会为</a:t>
            </a:r>
            <a:r>
              <a:rPr lang="en-US" altLang="zh-CN"/>
              <a:t>0</a:t>
            </a:r>
            <a:r>
              <a:rPr lang="zh-CN" altLang="en-US"/>
              <a:t>。按照指定的精度，取若干位小数截止。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5363" y="844550"/>
            <a:ext cx="4913312" cy="3686175"/>
          </a:xfrm>
        </p:spPr>
      </p:sp>
      <p:sp>
        <p:nvSpPr>
          <p:cNvPr id="48130" name="文本占位符 2"/>
          <p:cNvSpPr>
            <a:spLocks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十进制转换成二进制，我们还没有学习，但这并不妨碍我们采用一种简单的方法将这个</a:t>
            </a:r>
            <a:r>
              <a:rPr lang="en-US" altLang="zh-CN"/>
              <a:t>42</a:t>
            </a:r>
            <a:r>
              <a:rPr lang="zh-CN" altLang="en-US"/>
              <a:t>变成十进制。</a:t>
            </a:r>
          </a:p>
        </p:txBody>
      </p:sp>
      <p:sp>
        <p:nvSpPr>
          <p:cNvPr id="4813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D8C764-93B0-479C-B90E-0F6E362828F1}" type="slidenum">
              <a:rPr kumimoji="0" lang="zh-CN" altLang="en-US" sz="1200">
                <a:latin typeface="Calibri" panose="020F0502020204030204" pitchFamily="34" charset="0"/>
              </a:rPr>
              <a:pPr/>
              <a:t>14</a:t>
            </a:fld>
            <a:endParaRPr kumimoji="0"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5363" y="844550"/>
            <a:ext cx="4913312" cy="3686175"/>
          </a:xfrm>
        </p:spPr>
      </p:sp>
      <p:sp>
        <p:nvSpPr>
          <p:cNvPr id="50178" name="文本占位符 2"/>
          <p:cNvSpPr>
            <a:spLocks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我要告诉大家，我会读心术，你心里面想的什么我一清二楚，不信我们来试试吧。</a:t>
            </a:r>
          </a:p>
          <a:p>
            <a:pPr eaLnBrk="1" hangingPunct="1"/>
            <a:r>
              <a:rPr lang="zh-CN" altLang="en-US"/>
              <a:t>这个图片上有很多数字，你随便选一个数字记在心里，然后告诉我你选的这个数字在哪个卡片上出现，我就能告诉你，你的选择是什么？</a:t>
            </a:r>
          </a:p>
        </p:txBody>
      </p:sp>
      <p:sp>
        <p:nvSpPr>
          <p:cNvPr id="5017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FA213A-59DE-4148-92C1-0B0149F166A3}" type="slidenum">
              <a:rPr kumimoji="0" lang="zh-CN" altLang="en-US" sz="1200">
                <a:latin typeface="Calibri" panose="020F0502020204030204" pitchFamily="34" charset="0"/>
              </a:rPr>
              <a:pPr/>
              <a:t>15</a:t>
            </a:fld>
            <a:endParaRPr kumimoji="0"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47C0C-8AF4-445D-9653-CACA820BE1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12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E68519-BFBD-4795-8744-8680BD07B8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25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68C77-364B-4C26-B8FF-62E0A199A9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3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KSO_BC1"/>
          <p:cNvSpPr>
            <a:spLocks noGrp="1"/>
          </p:cNvSpPr>
          <p:nvPr>
            <p:ph type="subTitle" idx="1"/>
          </p:nvPr>
        </p:nvSpPr>
        <p:spPr>
          <a:xfrm>
            <a:off x="4619625" y="2262188"/>
            <a:ext cx="4033838" cy="5572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 algn="ctr">
              <a:buNone/>
              <a:defRPr sz="1800" kern="1200">
                <a:solidFill>
                  <a:srgbClr val="6D6D6D"/>
                </a:solidFill>
              </a:defRPr>
            </a:lvl1pPr>
            <a:lvl2pPr marL="0" lvl="1" indent="0" algn="ctr">
              <a:buNone/>
              <a:defRPr sz="1800" kern="1200">
                <a:solidFill>
                  <a:srgbClr val="6D6D6D"/>
                </a:solidFill>
              </a:defRPr>
            </a:lvl2pPr>
            <a:lvl3pPr marL="685800" lvl="2" indent="-685800" algn="ctr">
              <a:buNone/>
              <a:defRPr sz="1800" kern="1200">
                <a:solidFill>
                  <a:srgbClr val="6D6D6D"/>
                </a:solidFill>
              </a:defRPr>
            </a:lvl3pPr>
            <a:lvl4pPr marL="1028700" lvl="3" indent="-1028700" algn="ctr">
              <a:buNone/>
              <a:defRPr sz="1800" kern="1200">
                <a:solidFill>
                  <a:srgbClr val="6D6D6D"/>
                </a:solidFill>
              </a:defRPr>
            </a:lvl4pPr>
            <a:lvl5pPr marL="1371600" lvl="4" indent="-1371600" algn="ctr">
              <a:buNone/>
              <a:defRPr sz="1800" kern="1200">
                <a:solidFill>
                  <a:srgbClr val="6D6D6D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3079" name="KSO_BT1"/>
          <p:cNvSpPr>
            <a:spLocks noGrp="1"/>
          </p:cNvSpPr>
          <p:nvPr>
            <p:ph type="ctrTitle"/>
          </p:nvPr>
        </p:nvSpPr>
        <p:spPr>
          <a:xfrm>
            <a:off x="4622800" y="1306513"/>
            <a:ext cx="4021138" cy="9493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 algn="ctr">
              <a:defRPr sz="2800" kern="12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1B49EA5-1E7A-4E0B-9C19-AE032527D3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010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9C4D1-E6F2-4F7D-A789-86B1F8E206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9804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F7E20F-B54E-4590-9AC3-BD30F8BF55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094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54075" y="1133475"/>
            <a:ext cx="3854371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5767" y="1133475"/>
            <a:ext cx="3854371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8E27F-5479-4865-98A2-0F82A1EC5A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4962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9C3AA-CB19-47FE-A830-1A1B38C202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888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32EEE-6098-49E0-BA17-F94FEF6100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070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72952-11D0-4278-87AA-BB2C68324C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292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2E6FC8-B1B3-42C7-9FE0-D8B7434C91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24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60D8C1-DA13-460C-845A-48F1E115DD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73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FCCE6-D352-4E15-80AC-7B761CA42B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84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14805-F356-4DE6-8AF3-44C0A824E7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6853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6310" y="214313"/>
            <a:ext cx="2053828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214313"/>
            <a:ext cx="6042422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E3C8B1-2951-46AC-8009-EE4B8E4965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739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标题，图表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7BDD85-80F6-4C19-B800-223D72759A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976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9B551-2892-4562-8393-7EC681D09D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5A07E-3FFA-4B95-A246-BDBDD0106F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57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B800D-6F88-4110-B047-B1A8298E69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3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0D792-C705-4FB9-8156-68D7973792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6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7BE215-A9EF-4C89-B52E-30E69F6156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49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5E43A2-2B54-4EBF-BCD9-E683F8DBB4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2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D70321-6F21-4ABD-8B21-3C28E9E8B7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CF77193-404B-447A-91CA-F9F70EFEC47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3200" kern="1200">
          <a:solidFill>
            <a:srgbClr val="0066FF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3200">
          <a:solidFill>
            <a:srgbClr val="0066FF"/>
          </a:solidFill>
          <a:latin typeface="Arial" panose="020B060402020202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3200">
          <a:solidFill>
            <a:srgbClr val="0066FF"/>
          </a:solidFill>
          <a:latin typeface="Arial" panose="020B060402020202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3200">
          <a:solidFill>
            <a:srgbClr val="0066FF"/>
          </a:solidFill>
          <a:latin typeface="Arial" panose="020B060402020202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3200">
          <a:solidFill>
            <a:srgbClr val="0066FF"/>
          </a:solidFill>
          <a:latin typeface="Arial" panose="020B060402020202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0066FF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0066FF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0066FF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rgbClr val="0066FF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800100" lvl="1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Ø"/>
        <a:defRPr kumimoji="1" sz="2400" kern="1200">
          <a:solidFill>
            <a:srgbClr val="0066FF"/>
          </a:solidFill>
          <a:latin typeface="+mn-lt"/>
          <a:ea typeface="+mn-ea"/>
          <a:cs typeface="宋体" charset="0"/>
        </a:defRPr>
      </a:lvl2pPr>
      <a:lvl3pPr marL="1257300" lvl="2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ü"/>
        <a:defRPr kumimoji="1" sz="2000" kern="12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"/>
          <a:stretch>
            <a:fillRect/>
          </a:stretch>
        </p:blipFill>
        <p:spPr bwMode="auto">
          <a:xfrm>
            <a:off x="0" y="558800"/>
            <a:ext cx="8255000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FD"/>
          <p:cNvSpPr>
            <a:spLocks noGrp="1"/>
          </p:cNvSpPr>
          <p:nvPr>
            <p:ph type="dt" sz="half" idx="2"/>
          </p:nvPr>
        </p:nvSpPr>
        <p:spPr>
          <a:xfrm>
            <a:off x="628650" y="645160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2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29375"/>
            <a:ext cx="30861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5160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AF898D-28AF-4073-B5E0-13BD4FC1FDC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3318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54075" y="1133475"/>
            <a:ext cx="786606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19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482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kumimoji="1" sz="3200" kern="1200">
          <a:solidFill>
            <a:schemeClr val="accent1"/>
          </a:solidFill>
          <a:latin typeface="+mj-lt"/>
          <a:ea typeface="+mj-ea"/>
          <a:cs typeface="宋体" charset="0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kumimoji="1" sz="3200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宋体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kumimoji="1" sz="3200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宋体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kumimoji="1" sz="3200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宋体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kumimoji="1" sz="3200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宋体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61950" indent="-361950" algn="just" defTabSz="685800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361950" lvl="1" indent="-15875" algn="l" defTabSz="685800" rtl="0" eaLnBrk="0" fontAlgn="base" hangingPunct="0">
        <a:lnSpc>
          <a:spcPct val="120000"/>
        </a:lnSpc>
        <a:spcBef>
          <a:spcPct val="0"/>
        </a:spcBef>
        <a:spcAft>
          <a:spcPts val="1200"/>
        </a:spcAft>
        <a:buClr>
          <a:srgbClr val="7AD0EB"/>
        </a:buClr>
        <a:buSzPct val="100000"/>
        <a:buFont typeface="Wingdings" panose="05000000000000000000" pitchFamily="2" charset="2"/>
        <a:buChar char="Ø"/>
        <a:defRPr kumimoji="1" sz="2000" kern="1200">
          <a:solidFill>
            <a:schemeClr val="tx1"/>
          </a:solidFill>
          <a:latin typeface="+mn-lt"/>
          <a:ea typeface="+mn-ea"/>
          <a:cs typeface="宋体" charset="0"/>
        </a:defRPr>
      </a:lvl2pPr>
      <a:lvl3pPr marL="857250" lvl="2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SzPct val="100000"/>
        <a:buFont typeface="Wingdings" panose="05000000000000000000" pitchFamily="2" charset="2"/>
        <a:buChar char="ü"/>
        <a:defRPr kumimoji="1" sz="1500" kern="1200">
          <a:solidFill>
            <a:schemeClr val="tx1"/>
          </a:solidFill>
          <a:latin typeface="+mn-lt"/>
          <a:ea typeface="+mn-ea"/>
          <a:cs typeface="宋体" charset="0"/>
        </a:defRPr>
      </a:lvl3pPr>
      <a:lvl4pPr marL="1200150" lvl="3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宋体" charset="0"/>
        </a:defRPr>
      </a:lvl4pPr>
      <a:lvl5pPr marL="1543050" lvl="4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lvl="5" indent="-22860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14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5121"/>
          <p:cNvSpPr>
            <a:spLocks noGrp="1" noChangeArrowheads="1"/>
          </p:cNvSpPr>
          <p:nvPr>
            <p:ph type="ctrTitle"/>
          </p:nvPr>
        </p:nvSpPr>
        <p:spPr>
          <a:xfrm>
            <a:off x="4213225" y="1308100"/>
            <a:ext cx="4432300" cy="949325"/>
          </a:xfrm>
          <a:ln/>
        </p:spPr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计算机中的数制及转换</a:t>
            </a:r>
          </a:p>
        </p:txBody>
      </p:sp>
      <p:sp>
        <p:nvSpPr>
          <p:cNvPr id="27650" name="副标题 5122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周庆国 </a:t>
            </a:r>
            <a:r>
              <a:rPr lang="en-US" altLang="zh-CN" dirty="0"/>
              <a:t>zhouqg@lzu.edu.cn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狄长艳 </a:t>
            </a:r>
            <a:r>
              <a:rPr lang="en-US" altLang="zh-CN" dirty="0"/>
              <a:t>dizhy@lzu.edu.cn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6370AE-A5C0-4BF7-833C-75EC925A0C2F}" type="slidenum">
              <a:rPr kumimoji="0" lang="zh-CN" altLang="en-US" sz="1200"/>
              <a:pPr/>
              <a:t>10</a:t>
            </a:fld>
            <a:endParaRPr kumimoji="0" lang="zh-CN" altLang="en-US" sz="120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十进制如何转换成二进制？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整数、小数部分分别转换</a:t>
            </a:r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</a:rPr>
              <a:t>整数部分：</a:t>
            </a:r>
            <a:r>
              <a:rPr lang="zh-CN" altLang="en-US"/>
              <a:t>除</a:t>
            </a:r>
            <a:r>
              <a:rPr lang="en-US" altLang="zh-CN"/>
              <a:t>N</a:t>
            </a:r>
            <a:r>
              <a:rPr lang="zh-CN" altLang="en-US"/>
              <a:t>取余法、倒除法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2347913"/>
            <a:ext cx="4751388" cy="325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618DDA-5622-4609-997A-57DF739D9509}" type="slidenum">
              <a:rPr kumimoji="0" lang="zh-CN" altLang="en-US" sz="1200"/>
              <a:pPr/>
              <a:t>11</a:t>
            </a:fld>
            <a:endParaRPr kumimoji="0" lang="zh-CN" altLang="en-US" sz="120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/>
              <a:t>小数部分：乘</a:t>
            </a:r>
            <a:r>
              <a:rPr lang="en-US" altLang="zh-CN" sz="2400"/>
              <a:t>N</a:t>
            </a:r>
            <a:r>
              <a:rPr lang="zh-CN" altLang="en-US" sz="2400"/>
              <a:t>取整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88" y="1989138"/>
            <a:ext cx="3265487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005263"/>
            <a:ext cx="30956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0863F0-B576-43E6-956E-E0AD94ACC7EB}" type="slidenum">
              <a:rPr kumimoji="0" lang="zh-CN" altLang="en-US" sz="1200"/>
              <a:pPr/>
              <a:t>12</a:t>
            </a:fld>
            <a:endParaRPr kumimoji="0" lang="zh-CN" altLang="en-US" sz="12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试一试吧！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8563"/>
            <a:ext cx="8229600" cy="4814887"/>
          </a:xfrm>
        </p:spPr>
        <p:txBody>
          <a:bodyPr/>
          <a:lstStyle/>
          <a:p>
            <a:pPr eaLnBrk="1" hangingPunct="1"/>
            <a:endParaRPr lang="zh-CN" altLang="zh-CN"/>
          </a:p>
          <a:p>
            <a:pPr eaLnBrk="1" hangingPunct="1"/>
            <a:endParaRPr lang="zh-CN" altLang="zh-CN"/>
          </a:p>
          <a:p>
            <a:pPr eaLnBrk="1" hangingPunct="1"/>
            <a:endParaRPr lang="zh-CN" altLang="zh-CN"/>
          </a:p>
          <a:p>
            <a:pPr eaLnBrk="1" hangingPunct="1"/>
            <a:endParaRPr lang="zh-CN" altLang="zh-CN"/>
          </a:p>
          <a:p>
            <a:pPr eaLnBrk="1" hangingPunct="1"/>
            <a:endParaRPr lang="zh-CN" altLang="zh-CN"/>
          </a:p>
          <a:p>
            <a:pPr eaLnBrk="1" hangingPunct="1"/>
            <a:endParaRPr lang="zh-CN" altLang="zh-CN"/>
          </a:p>
          <a:p>
            <a:pPr eaLnBrk="1" hangingPunct="1"/>
            <a:endParaRPr lang="zh-CN" altLang="zh-CN"/>
          </a:p>
          <a:p>
            <a:pPr eaLnBrk="1" hangingPunct="1"/>
            <a:endParaRPr lang="zh-CN" altLang="zh-CN"/>
          </a:p>
          <a:p>
            <a:pPr eaLnBrk="1" hangingPunct="1"/>
            <a:endParaRPr lang="zh-CN" altLang="en-US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341438"/>
            <a:ext cx="307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17700"/>
            <a:ext cx="4067175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27163"/>
            <a:ext cx="18192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60575"/>
            <a:ext cx="2341563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36C15C-E504-4372-A821-8AE4E2F26FC4}" type="slidenum">
              <a:rPr kumimoji="0" lang="zh-CN" altLang="en-US" sz="1200"/>
              <a:pPr/>
              <a:t>13</a:t>
            </a:fld>
            <a:endParaRPr kumimoji="0" lang="zh-CN" altLang="en-US" sz="120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Bit &amp; Byte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现代计算机中，位是最小的单位b（bit）。</a:t>
            </a:r>
          </a:p>
          <a:p>
            <a:r>
              <a:rPr lang="zh-CN" altLang="en-US"/>
              <a:t>常用的单位 Byte ：8个二进制bit；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  <p:graphicFrame>
        <p:nvGraphicFramePr>
          <p:cNvPr id="46084" name="Object 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251075" y="3121025"/>
          <a:ext cx="3603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r:id="rId3" imgW="215980" imgH="190740" progId="Equation.3">
                  <p:embed/>
                </p:oleObj>
              </mc:Choice>
              <mc:Fallback>
                <p:oleObj r:id="rId3" imgW="215980" imgH="1907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3121025"/>
                        <a:ext cx="36036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08500"/>
            <a:ext cx="78946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226050"/>
            <a:ext cx="71437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6948488" y="1198563"/>
            <a:ext cx="360362" cy="3587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2124075" y="2349500"/>
            <a:ext cx="3859213" cy="381000"/>
            <a:chOff x="0" y="0"/>
            <a:chExt cx="6078" cy="601"/>
          </a:xfrm>
        </p:grpSpPr>
        <p:sp>
          <p:nvSpPr>
            <p:cNvPr id="46090" name="Oval 9"/>
            <p:cNvSpPr>
              <a:spLocks noChangeArrowheads="1"/>
            </p:cNvSpPr>
            <p:nvPr/>
          </p:nvSpPr>
          <p:spPr bwMode="auto">
            <a:xfrm>
              <a:off x="3190" y="13"/>
              <a:ext cx="567" cy="5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46091" name="Oval 10"/>
            <p:cNvSpPr>
              <a:spLocks noChangeArrowheads="1"/>
            </p:cNvSpPr>
            <p:nvPr/>
          </p:nvSpPr>
          <p:spPr bwMode="auto">
            <a:xfrm>
              <a:off x="3956" y="0"/>
              <a:ext cx="567" cy="5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46092" name="Oval 11"/>
            <p:cNvSpPr>
              <a:spLocks noChangeArrowheads="1"/>
            </p:cNvSpPr>
            <p:nvPr/>
          </p:nvSpPr>
          <p:spPr bwMode="auto">
            <a:xfrm>
              <a:off x="4705" y="13"/>
              <a:ext cx="567" cy="5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46093" name="Oval 12"/>
            <p:cNvSpPr>
              <a:spLocks noChangeArrowheads="1"/>
            </p:cNvSpPr>
            <p:nvPr/>
          </p:nvSpPr>
          <p:spPr bwMode="auto">
            <a:xfrm>
              <a:off x="5512" y="10"/>
              <a:ext cx="567" cy="5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46094" name="Oval 13"/>
            <p:cNvSpPr>
              <a:spLocks noChangeArrowheads="1"/>
            </p:cNvSpPr>
            <p:nvPr/>
          </p:nvSpPr>
          <p:spPr bwMode="auto">
            <a:xfrm>
              <a:off x="0" y="27"/>
              <a:ext cx="567" cy="5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46095" name="Oval 14"/>
            <p:cNvSpPr>
              <a:spLocks noChangeArrowheads="1"/>
            </p:cNvSpPr>
            <p:nvPr/>
          </p:nvSpPr>
          <p:spPr bwMode="auto">
            <a:xfrm>
              <a:off x="781" y="18"/>
              <a:ext cx="567" cy="5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46096" name="Oval 15"/>
            <p:cNvSpPr>
              <a:spLocks noChangeArrowheads="1"/>
            </p:cNvSpPr>
            <p:nvPr/>
          </p:nvSpPr>
          <p:spPr bwMode="auto">
            <a:xfrm>
              <a:off x="1556" y="37"/>
              <a:ext cx="567" cy="5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46097" name="Oval 16"/>
            <p:cNvSpPr>
              <a:spLocks noChangeArrowheads="1"/>
            </p:cNvSpPr>
            <p:nvPr/>
          </p:nvSpPr>
          <p:spPr bwMode="auto">
            <a:xfrm>
              <a:off x="2363" y="34"/>
              <a:ext cx="567" cy="5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</p:grpSp>
      <p:pic>
        <p:nvPicPr>
          <p:cNvPr id="46089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2892425"/>
            <a:ext cx="9144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3313"/>
          <p:cNvSpPr>
            <a:spLocks noGrp="1" noChangeArrowheads="1"/>
          </p:cNvSpPr>
          <p:nvPr>
            <p:ph type="title"/>
          </p:nvPr>
        </p:nvSpPr>
        <p:spPr>
          <a:xfrm>
            <a:off x="457200" y="276225"/>
            <a:ext cx="8229600" cy="849313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过生日</a:t>
            </a:r>
          </a:p>
        </p:txBody>
      </p:sp>
      <p:sp>
        <p:nvSpPr>
          <p:cNvPr id="47106" name="文本占位符 13314"/>
          <p:cNvSpPr>
            <a:spLocks noGrp="1" noChangeArrowheads="1"/>
          </p:cNvSpPr>
          <p:nvPr>
            <p:ph idx="1"/>
          </p:nvPr>
        </p:nvSpPr>
        <p:spPr>
          <a:xfrm>
            <a:off x="468313" y="1198563"/>
            <a:ext cx="8229600" cy="4814887"/>
          </a:xfrm>
        </p:spPr>
        <p:txBody>
          <a:bodyPr/>
          <a:lstStyle/>
          <a:p>
            <a:pPr eaLnBrk="1" hangingPunct="1"/>
            <a:r>
              <a:rPr lang="zh-CN" altLang="en-US"/>
              <a:t>从二进制规律中看二进制如何快速转换成十进制</a:t>
            </a:r>
          </a:p>
        </p:txBody>
      </p:sp>
      <p:sp>
        <p:nvSpPr>
          <p:cNvPr id="47107" name="矩形 26"/>
          <p:cNvSpPr>
            <a:spLocks noChangeArrowheads="1"/>
          </p:cNvSpPr>
          <p:nvPr/>
        </p:nvSpPr>
        <p:spPr bwMode="auto">
          <a:xfrm rot="5400000">
            <a:off x="1916112" y="3130551"/>
            <a:ext cx="1008063" cy="174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999">
                <a:srgbClr val="FFFFFF"/>
              </a:gs>
              <a:gs pos="49628">
                <a:srgbClr val="FF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kumimoji="0"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3317" name="Picture 6" descr="unlitcakenumber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63" y="1636713"/>
            <a:ext cx="29718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60575"/>
            <a:ext cx="28956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3318"/>
          <p:cNvGrpSpPr>
            <a:grpSpLocks/>
          </p:cNvGrpSpPr>
          <p:nvPr/>
        </p:nvGrpSpPr>
        <p:grpSpPr bwMode="auto">
          <a:xfrm>
            <a:off x="6121400" y="1665288"/>
            <a:ext cx="1025525" cy="384175"/>
            <a:chOff x="0" y="0"/>
            <a:chExt cx="645" cy="242"/>
          </a:xfrm>
        </p:grpSpPr>
        <p:sp>
          <p:nvSpPr>
            <p:cNvPr id="47120" name="Oval 9"/>
            <p:cNvSpPr>
              <a:spLocks noChangeArrowheads="1"/>
            </p:cNvSpPr>
            <p:nvPr/>
          </p:nvSpPr>
          <p:spPr bwMode="auto">
            <a:xfrm>
              <a:off x="0" y="50"/>
              <a:ext cx="48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latin typeface="Lucida Sans Unicode" panose="020B0602030504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7121" name="Oval 12"/>
            <p:cNvSpPr>
              <a:spLocks noChangeArrowheads="1"/>
            </p:cNvSpPr>
            <p:nvPr/>
          </p:nvSpPr>
          <p:spPr bwMode="auto">
            <a:xfrm>
              <a:off x="315" y="50"/>
              <a:ext cx="48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latin typeface="Lucida Sans Unicode" panose="020B0602030504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7122" name="Oval 12"/>
            <p:cNvSpPr>
              <a:spLocks noChangeArrowheads="1"/>
            </p:cNvSpPr>
            <p:nvPr/>
          </p:nvSpPr>
          <p:spPr bwMode="auto">
            <a:xfrm>
              <a:off x="597" y="0"/>
              <a:ext cx="48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latin typeface="Lucida Sans Unicode" panose="020B0602030504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7111" name="椭圆 37"/>
          <p:cNvSpPr>
            <a:spLocks noChangeArrowheads="1"/>
          </p:cNvSpPr>
          <p:nvPr/>
        </p:nvSpPr>
        <p:spPr bwMode="auto">
          <a:xfrm>
            <a:off x="9639300" y="1193800"/>
            <a:ext cx="504825" cy="503238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zh-CN" altLang="en-US" sz="3200" b="1">
                <a:solidFill>
                  <a:srgbClr val="7F7F7F"/>
                </a:solidFill>
                <a:latin typeface="Broadway" panose="04040905080B02020502" pitchFamily="82" charset="0"/>
                <a:ea typeface="微软雅黑" panose="020B0503020204020204" pitchFamily="34" charset="-122"/>
                <a:sym typeface="Broadway" panose="04040905080B02020502" pitchFamily="82" charset="0"/>
              </a:rPr>
              <a:t>3</a:t>
            </a:r>
            <a:endParaRPr kumimoji="0" lang="zh-CN" altLang="en-US" sz="1800"/>
          </a:p>
        </p:txBody>
      </p:sp>
      <p:sp>
        <p:nvSpPr>
          <p:cNvPr id="47112" name="文本框 13323"/>
          <p:cNvSpPr txBox="1">
            <a:spLocks noChangeArrowheads="1"/>
          </p:cNvSpPr>
          <p:nvPr/>
        </p:nvSpPr>
        <p:spPr bwMode="auto">
          <a:xfrm>
            <a:off x="1169988" y="4445000"/>
            <a:ext cx="24653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800"/>
              <a:t>Mikle,   1973-1</a:t>
            </a:r>
            <a:r>
              <a:rPr kumimoji="0" lang="en-US" altLang="zh-CN" sz="1800"/>
              <a:t>1</a:t>
            </a:r>
            <a:r>
              <a:rPr kumimoji="0" lang="zh-CN" altLang="en-US" sz="1800"/>
              <a:t>-16</a:t>
            </a:r>
          </a:p>
        </p:txBody>
      </p: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2771775" y="4868863"/>
            <a:ext cx="5613400" cy="1639887"/>
            <a:chOff x="4364" y="7668"/>
            <a:chExt cx="8840" cy="2582"/>
          </a:xfrm>
        </p:grpSpPr>
        <p:pic>
          <p:nvPicPr>
            <p:cNvPr id="4711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6" y="7668"/>
              <a:ext cx="7138" cy="2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7118" name="对象 1"/>
            <p:cNvGraphicFramePr>
              <a:graphicFrameLocks/>
            </p:cNvGraphicFramePr>
            <p:nvPr/>
          </p:nvGraphicFramePr>
          <p:xfrm>
            <a:off x="4364" y="7895"/>
            <a:ext cx="1708" cy="2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23" r:id="rId7" imgW="1990800" imgH="2048040" progId="Paint.Picture">
                    <p:embed/>
                  </p:oleObj>
                </mc:Choice>
                <mc:Fallback>
                  <p:oleObj r:id="rId7" imgW="1990800" imgH="2048040" progId="Paint.Picture">
                    <p:embed/>
                    <p:pic>
                      <p:nvPicPr>
                        <p:cNvPr id="0" name="对象 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4" y="7895"/>
                          <a:ext cx="1708" cy="2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" name="直接连接符 3"/>
            <p:cNvCxnSpPr/>
            <p:nvPr/>
          </p:nvCxnSpPr>
          <p:spPr>
            <a:xfrm>
              <a:off x="6067" y="8960"/>
              <a:ext cx="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4067175" y="5229225"/>
            <a:ext cx="701675" cy="1022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940425" y="5302250"/>
            <a:ext cx="701675" cy="10207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524750" y="5157788"/>
            <a:ext cx="701675" cy="102076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4337"/>
          <p:cNvSpPr>
            <a:spLocks noGrp="1" noChangeArrowheads="1"/>
          </p:cNvSpPr>
          <p:nvPr>
            <p:ph type="title"/>
          </p:nvPr>
        </p:nvSpPr>
        <p:spPr>
          <a:xfrm>
            <a:off x="457200" y="276225"/>
            <a:ext cx="8229600" cy="849313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神奇的读心术</a:t>
            </a:r>
          </a:p>
        </p:txBody>
      </p:sp>
      <p:pic>
        <p:nvPicPr>
          <p:cNvPr id="49154" name="Picture 1" descr="Card Tri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125538"/>
            <a:ext cx="4941888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94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1202" name="文本占位符 1945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8675" name="矩形 19459"/>
          <p:cNvSpPr>
            <a:spLocks noChangeArrowheads="1" noChangeShapeType="1" noTextEdit="1"/>
          </p:cNvSpPr>
          <p:nvPr/>
        </p:nvSpPr>
        <p:spPr bwMode="auto">
          <a:xfrm>
            <a:off x="2197100" y="2493963"/>
            <a:ext cx="5400675" cy="177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Font typeface="Arial" charset="0"/>
              <a:buNone/>
              <a:defRPr/>
            </a:pPr>
            <a:r>
              <a:rPr lang="en-US" altLang="zh-CN" sz="3600" kern="10">
                <a:ln w="12700">
                  <a:solidFill>
                    <a:srgbClr val="EAEAEA"/>
                  </a:solidFill>
                  <a:bevel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8998"/>
                    </a:srgbClr>
                  </a:prstShdw>
                </a:effectLst>
                <a:latin typeface="宋体"/>
                <a:ea typeface="宋体"/>
                <a:cs typeface="宋体"/>
              </a:rPr>
              <a:t>Thank You</a:t>
            </a:r>
            <a:r>
              <a:rPr lang="zh-CN" altLang="en-US" sz="3600" kern="10">
                <a:ln w="12700">
                  <a:solidFill>
                    <a:srgbClr val="EAEAEA"/>
                  </a:solidFill>
                  <a:bevel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8998"/>
                    </a:srgbClr>
                  </a:prstShdw>
                </a:effectLst>
                <a:latin typeface="宋体"/>
                <a:ea typeface="宋体"/>
                <a:cs typeface="宋体"/>
              </a:rPr>
              <a:t>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84213" y="1052513"/>
            <a:ext cx="6192837" cy="1871662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二进制</a:t>
            </a:r>
          </a:p>
        </p:txBody>
      </p:sp>
      <p:sp>
        <p:nvSpPr>
          <p:cNvPr id="28675" name="内容占位符 614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计算机中采用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两种状态来表示数据。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/>
              <a:t>简单、简单、简单。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第一台采用二进制的计算机是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EDVAC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/>
            <a:endParaRPr lang="zh-CN" altLang="en-US"/>
          </a:p>
        </p:txBody>
      </p:sp>
      <p:pic>
        <p:nvPicPr>
          <p:cNvPr id="28676" name="图片 61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284538"/>
            <a:ext cx="424815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6147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628775"/>
            <a:ext cx="533400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71550" y="1268413"/>
            <a:ext cx="6899275" cy="1454150"/>
          </a:xfrm>
          <a:prstGeom prst="roundRect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30722" name="标题 8193"/>
          <p:cNvSpPr>
            <a:spLocks noGrp="1" noChangeArrowheads="1"/>
          </p:cNvSpPr>
          <p:nvPr>
            <p:ph type="title"/>
          </p:nvPr>
        </p:nvSpPr>
        <p:spPr>
          <a:xfrm>
            <a:off x="457200" y="276225"/>
            <a:ext cx="8229600" cy="849313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二进制规则</a:t>
            </a:r>
          </a:p>
        </p:txBody>
      </p:sp>
      <p:sp>
        <p:nvSpPr>
          <p:cNvPr id="30723" name="文本占位符 8194"/>
          <p:cNvSpPr>
            <a:spLocks noGrp="1" noChangeArrowheads="1"/>
          </p:cNvSpPr>
          <p:nvPr>
            <p:ph idx="1"/>
          </p:nvPr>
        </p:nvSpPr>
        <p:spPr>
          <a:xfrm>
            <a:off x="971550" y="1343025"/>
            <a:ext cx="6964363" cy="1300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技术符号：0、1；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基数为2；计数规则为逢二进一。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位权：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二进制数制的某一位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所代表的十进制数值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N=2</a:t>
            </a:r>
            <a:r>
              <a:rPr lang="en-US" altLang="zh-CN" sz="2200" baseline="3000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1588" lvl="1" indent="455613" eaLnBrk="1" hangingPunct="1">
              <a:lnSpc>
                <a:spcPct val="100000"/>
              </a:lnSpc>
            </a:pPr>
            <a:endParaRPr lang="zh-CN" altLang="en-US" b="1"/>
          </a:p>
          <a:p>
            <a:pPr marL="1588" lvl="1" indent="455613" eaLnBrk="1" hangingPunct="1">
              <a:lnSpc>
                <a:spcPct val="100000"/>
              </a:lnSpc>
            </a:pPr>
            <a:endParaRPr lang="zh-CN" altLang="en-US" b="1"/>
          </a:p>
          <a:p>
            <a:pPr marL="1588" lvl="1" indent="455613" eaLnBrk="1" hangingPunct="1">
              <a:lnSpc>
                <a:spcPct val="100000"/>
              </a:lnSpc>
            </a:pPr>
            <a:endParaRPr lang="zh-CN" altLang="en-US" b="1"/>
          </a:p>
          <a:p>
            <a:pPr marL="1588" lvl="1" indent="455613" eaLnBrk="1" hangingPunct="1">
              <a:lnSpc>
                <a:spcPct val="100000"/>
              </a:lnSpc>
            </a:pPr>
            <a:endParaRPr lang="zh-CN" altLang="en-US" b="1"/>
          </a:p>
          <a:p>
            <a:pPr marL="1588" lvl="1" indent="455613" eaLnBrk="1" hangingPunct="1">
              <a:lnSpc>
                <a:spcPct val="100000"/>
              </a:lnSpc>
            </a:pPr>
            <a:endParaRPr lang="zh-CN" altLang="en-US" b="1"/>
          </a:p>
          <a:p>
            <a:pPr eaLnBrk="1" hangingPunct="1">
              <a:lnSpc>
                <a:spcPct val="100000"/>
              </a:lnSpc>
            </a:pPr>
            <a:endParaRPr lang="zh-CN" altLang="en-US" b="1"/>
          </a:p>
          <a:p>
            <a:pPr marL="1588" lvl="1" indent="455613" eaLnBrk="1" hangingPunct="1">
              <a:lnSpc>
                <a:spcPct val="100000"/>
              </a:lnSpc>
            </a:pPr>
            <a:endParaRPr lang="zh-CN" altLang="en-US" b="1"/>
          </a:p>
          <a:p>
            <a:pPr marL="1588" lvl="1" indent="455613" eaLnBrk="1" hangingPunct="1">
              <a:lnSpc>
                <a:spcPct val="100000"/>
              </a:lnSpc>
            </a:pPr>
            <a:endParaRPr lang="zh-CN" altLang="en-US" b="1"/>
          </a:p>
          <a:p>
            <a:pPr marL="1588" lvl="1" indent="455613" eaLnBrk="1" hangingPunct="1">
              <a:lnSpc>
                <a:spcPct val="100000"/>
              </a:lnSpc>
            </a:pPr>
            <a:endParaRPr lang="zh-CN" altLang="en-US" b="1"/>
          </a:p>
          <a:p>
            <a:pPr marL="1588" lvl="1" indent="455613" eaLnBrk="1" hangingPunct="1">
              <a:lnSpc>
                <a:spcPct val="100000"/>
              </a:lnSpc>
            </a:pPr>
            <a:endParaRPr lang="zh-CN" altLang="en-US" b="1"/>
          </a:p>
          <a:p>
            <a:pPr marL="1588" lvl="1" indent="455613" eaLnBrk="1" hangingPunct="1">
              <a:lnSpc>
                <a:spcPct val="100000"/>
              </a:lnSpc>
            </a:pPr>
            <a:endParaRPr lang="zh-CN" altLang="en-US" b="1"/>
          </a:p>
          <a:p>
            <a:pPr marL="1588" lvl="1" indent="455613" eaLnBrk="1" hangingPunct="1">
              <a:lnSpc>
                <a:spcPct val="100000"/>
              </a:lnSpc>
            </a:pPr>
            <a:endParaRPr lang="zh-CN" altLang="en-US" b="1"/>
          </a:p>
          <a:p>
            <a:pPr marL="1588" lvl="1" indent="455613" eaLnBrk="1" hangingPunct="1">
              <a:lnSpc>
                <a:spcPct val="100000"/>
              </a:lnSpc>
            </a:pPr>
            <a:endParaRPr lang="zh-CN" altLang="en-US" b="1"/>
          </a:p>
          <a:p>
            <a:pPr eaLnBrk="1" hangingPunct="1">
              <a:lnSpc>
                <a:spcPct val="100000"/>
              </a:lnSpc>
            </a:pPr>
            <a:endParaRPr lang="zh-CN" altLang="en-US" b="1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221163"/>
            <a:ext cx="338455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8196"/>
          <p:cNvGrpSpPr>
            <a:grpSpLocks noChangeAspect="1"/>
          </p:cNvGrpSpPr>
          <p:nvPr/>
        </p:nvGrpSpPr>
        <p:grpSpPr bwMode="auto">
          <a:xfrm>
            <a:off x="5003800" y="4365625"/>
            <a:ext cx="3175000" cy="1162050"/>
            <a:chOff x="0" y="0"/>
            <a:chExt cx="4724400" cy="1685934"/>
          </a:xfrm>
        </p:grpSpPr>
        <p:pic>
          <p:nvPicPr>
            <p:cNvPr id="307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724400" cy="130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5" y="142876"/>
              <a:ext cx="836845" cy="10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46" y="142876"/>
              <a:ext cx="836845" cy="10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652" y="142876"/>
              <a:ext cx="836845" cy="10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54" y="1285884"/>
              <a:ext cx="28575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48" y="1285884"/>
              <a:ext cx="28575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2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404" y="1285884"/>
              <a:ext cx="3524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60" y="1285884"/>
              <a:ext cx="3524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4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28" y="1285884"/>
              <a:ext cx="3524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547813" y="1196975"/>
            <a:ext cx="5761037" cy="1079500"/>
          </a:xfrm>
          <a:prstGeom prst="roundRect">
            <a:avLst/>
          </a:prstGeom>
          <a:solidFill>
            <a:schemeClr val="accent3"/>
          </a:solidFill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327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二进制转化成十进制</a:t>
            </a:r>
            <a:endParaRPr lang="zh-CN" altLang="en-US"/>
          </a:p>
        </p:txBody>
      </p:sp>
      <p:sp>
        <p:nvSpPr>
          <p:cNvPr id="32771" name="内容占位符 2"/>
          <p:cNvSpPr>
            <a:spLocks noGrp="1" noChangeArrowheads="1"/>
          </p:cNvSpPr>
          <p:nvPr>
            <p:ph idx="1"/>
          </p:nvPr>
        </p:nvSpPr>
        <p:spPr>
          <a:xfrm>
            <a:off x="684213" y="2492375"/>
            <a:ext cx="7866062" cy="1223963"/>
          </a:xfrm>
        </p:spPr>
        <p:txBody>
          <a:bodyPr/>
          <a:lstStyle/>
          <a:p>
            <a:pPr lvl="1" indent="-361950" algn="just" eaLnBrk="1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zh-CN" altLang="en-US" b="1"/>
              <a:t>其中：Ai是该数第i位上的数码，n为整数部分位数，</a:t>
            </a:r>
            <a:endParaRPr lang="en-US" altLang="zh-CN" b="1"/>
          </a:p>
          <a:p>
            <a:pPr lvl="1" indent="-361950" algn="just" eaLnBrk="1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/>
              <a:t>              </a:t>
            </a:r>
            <a:r>
              <a:rPr lang="zh-CN" altLang="en-US" b="1"/>
              <a:t> m为小数部分位数。</a:t>
            </a:r>
            <a:endParaRPr lang="en-US" altLang="zh-CN" b="1"/>
          </a:p>
          <a:p>
            <a:pPr lvl="1" indent="-361950" algn="just" eaLnBrk="1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zh-CN" altLang="en-US" b="1"/>
              <a:t>练习：</a:t>
            </a:r>
            <a:endParaRPr lang="en-US" altLang="zh-CN" b="1"/>
          </a:p>
          <a:p>
            <a:pPr lvl="1" indent="-361950" algn="just" eaLnBrk="1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b="1"/>
          </a:p>
          <a:p>
            <a:pPr eaLnBrk="1" hangingPunct="1"/>
            <a:endParaRPr lang="zh-CN" altLang="en-US"/>
          </a:p>
        </p:txBody>
      </p:sp>
      <p:graphicFrame>
        <p:nvGraphicFramePr>
          <p:cNvPr id="32772" name="Object 2"/>
          <p:cNvGraphicFramePr>
            <a:graphicFrameLocks noChangeAspect="1"/>
          </p:cNvGraphicFramePr>
          <p:nvPr/>
        </p:nvGraphicFramePr>
        <p:xfrm>
          <a:off x="1692275" y="1412875"/>
          <a:ext cx="216058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r:id="rId4" imgW="888614" imgH="431613" progId="Equation.DSMT4">
                  <p:embed/>
                </p:oleObj>
              </mc:Choice>
              <mc:Fallback>
                <p:oleObj r:id="rId4" imgW="888614" imgH="43161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412875"/>
                        <a:ext cx="216058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910138" y="1412875"/>
          <a:ext cx="22542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r:id="rId6" imgW="926698" imgH="431613" progId="Equation.DSMT4">
                  <p:embed/>
                </p:oleObj>
              </mc:Choice>
              <mc:Fallback>
                <p:oleObj r:id="rId6" imgW="926698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1412875"/>
                        <a:ext cx="22542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>
          <a:xfrm>
            <a:off x="3995738" y="1700213"/>
            <a:ext cx="720725" cy="2159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4" name="对象 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051050" y="3860800"/>
          <a:ext cx="388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r:id="rId8" imgW="1993680" imgH="241200" progId="Equation.KSEE3">
                  <p:embed/>
                </p:oleObj>
              </mc:Choice>
              <mc:Fallback>
                <p:oleObj r:id="rId8" imgW="1993680" imgH="241200" progId="Equation.KSEE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860800"/>
                        <a:ext cx="3886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3"/>
          <p:cNvGraphicFramePr>
            <a:graphicFrameLocks/>
          </p:cNvGraphicFramePr>
          <p:nvPr/>
        </p:nvGraphicFramePr>
        <p:xfrm>
          <a:off x="2066925" y="4384675"/>
          <a:ext cx="48815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r:id="rId10" imgW="2705040" imgH="241200" progId="Equation.KSEE3">
                  <p:embed/>
                </p:oleObj>
              </mc:Choice>
              <mc:Fallback>
                <p:oleObj r:id="rId10" imgW="2705040" imgH="241200" progId="Equation.KSEE3">
                  <p:embed/>
                  <p:pic>
                    <p:nvPicPr>
                      <p:cNvPr id="0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4384675"/>
                        <a:ext cx="48815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3"/>
          <p:cNvGraphicFramePr>
            <a:graphicFrameLocks/>
          </p:cNvGraphicFramePr>
          <p:nvPr/>
        </p:nvGraphicFramePr>
        <p:xfrm>
          <a:off x="2051050" y="4941888"/>
          <a:ext cx="53403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r:id="rId12" imgW="2957816" imgH="482391" progId="Equation.DSMT4">
                  <p:embed/>
                </p:oleObj>
              </mc:Choice>
              <mc:Fallback>
                <p:oleObj r:id="rId12" imgW="2957816" imgH="482391" progId="Equation.DSMT4">
                  <p:embed/>
                  <p:pic>
                    <p:nvPicPr>
                      <p:cNvPr id="0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41888"/>
                        <a:ext cx="534035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圆角矩形 9217"/>
          <p:cNvSpPr>
            <a:spLocks noChangeArrowheads="1"/>
          </p:cNvSpPr>
          <p:nvPr/>
        </p:nvSpPr>
        <p:spPr bwMode="auto">
          <a:xfrm>
            <a:off x="1763713" y="2133600"/>
            <a:ext cx="5184775" cy="863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00FF">
                  <a:alpha val="42999"/>
                </a:srgbClr>
              </a:gs>
              <a:gs pos="50000">
                <a:schemeClr val="bg1"/>
              </a:gs>
              <a:gs pos="100000">
                <a:srgbClr val="0000FF">
                  <a:alpha val="42999"/>
                </a:srgbClr>
              </a:gs>
            </a:gsLst>
            <a:lin ang="5400000" scaled="1"/>
          </a:gra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820" name="标题 92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进制转化成十进制</a:t>
            </a:r>
          </a:p>
        </p:txBody>
      </p:sp>
      <p:graphicFrame>
        <p:nvGraphicFramePr>
          <p:cNvPr id="34821" name="对象 9219"/>
          <p:cNvGraphicFramePr>
            <a:graphicFrameLocks noChangeAspect="1"/>
          </p:cNvGraphicFramePr>
          <p:nvPr/>
        </p:nvGraphicFramePr>
        <p:xfrm>
          <a:off x="877888" y="1270000"/>
          <a:ext cx="18224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r:id="rId4" imgW="889891" imgH="432150" progId="Equation.3">
                  <p:embed/>
                </p:oleObj>
              </mc:Choice>
              <mc:Fallback>
                <p:oleObj r:id="rId4" imgW="889891" imgH="432150" progId="Equation.3">
                  <p:embed/>
                  <p:pic>
                    <p:nvPicPr>
                      <p:cNvPr id="0" name="对象 9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1270000"/>
                        <a:ext cx="18224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箭头 311"/>
          <p:cNvSpPr/>
          <p:nvPr/>
        </p:nvSpPr>
        <p:spPr>
          <a:xfrm>
            <a:off x="2771140" y="1628774"/>
            <a:ext cx="576263" cy="1588"/>
          </a:xfrm>
          <a:prstGeom prst="line">
            <a:avLst/>
          </a:prstGeom>
          <a:ln w="50800" cap="flat" cmpd="sng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triangl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zh-CN" altLang="en-US" noProof="1"/>
          </a:p>
        </p:txBody>
      </p:sp>
      <p:graphicFrame>
        <p:nvGraphicFramePr>
          <p:cNvPr id="34825" name="对象 9224"/>
          <p:cNvGraphicFramePr>
            <a:graphicFrameLocks noChangeAspect="1"/>
          </p:cNvGraphicFramePr>
          <p:nvPr/>
        </p:nvGraphicFramePr>
        <p:xfrm>
          <a:off x="3463925" y="1270000"/>
          <a:ext cx="19748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r:id="rId6" imgW="915481" imgH="432150" progId="Equation.3">
                  <p:embed/>
                </p:oleObj>
              </mc:Choice>
              <mc:Fallback>
                <p:oleObj r:id="rId6" imgW="915481" imgH="432150" progId="Equation.3">
                  <p:embed/>
                  <p:pic>
                    <p:nvPicPr>
                      <p:cNvPr id="0" name="对象 9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1270000"/>
                        <a:ext cx="19748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箭头 311"/>
          <p:cNvSpPr/>
          <p:nvPr/>
        </p:nvSpPr>
        <p:spPr>
          <a:xfrm>
            <a:off x="5481638" y="1684338"/>
            <a:ext cx="576262" cy="1587"/>
          </a:xfrm>
          <a:prstGeom prst="line">
            <a:avLst/>
          </a:prstGeom>
          <a:ln w="50800" cap="flat" cmpd="sng">
            <a:solidFill>
              <a:srgbClr val="800000"/>
            </a:solidFill>
            <a:prstDash val="solid"/>
            <a:miter/>
            <a:headEnd type="none" w="med" len="med"/>
            <a:tailEnd type="triangle" w="med" len="med"/>
          </a:ln>
          <a:effectLst>
            <a:glow rad="63500">
              <a:srgbClr val="800000">
                <a:alpha val="40000"/>
              </a:srgbClr>
            </a:glow>
          </a:effectLst>
        </p:spPr>
        <p:txBody>
          <a:bodyPr/>
          <a:lstStyle/>
          <a:p>
            <a:pPr>
              <a:defRPr/>
            </a:pPr>
            <a:endParaRPr lang="zh-CN" altLang="en-US" noProof="1"/>
          </a:p>
        </p:txBody>
      </p:sp>
      <p:graphicFrame>
        <p:nvGraphicFramePr>
          <p:cNvPr id="34829" name="对象 9226"/>
          <p:cNvGraphicFramePr>
            <a:graphicFrameLocks noChangeAspect="1"/>
          </p:cNvGraphicFramePr>
          <p:nvPr/>
        </p:nvGraphicFramePr>
        <p:xfrm>
          <a:off x="6288088" y="1271588"/>
          <a:ext cx="18859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r:id="rId8" imgW="967299" imgH="432739" progId="Equation.3">
                  <p:embed/>
                </p:oleObj>
              </mc:Choice>
              <mc:Fallback>
                <p:oleObj r:id="rId8" imgW="967299" imgH="432739" progId="Equation.3">
                  <p:embed/>
                  <p:pic>
                    <p:nvPicPr>
                      <p:cNvPr id="0" name="对象 9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1271588"/>
                        <a:ext cx="18859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圆角矩形 9230"/>
          <p:cNvSpPr>
            <a:spLocks noChangeArrowheads="1"/>
          </p:cNvSpPr>
          <p:nvPr/>
        </p:nvSpPr>
        <p:spPr bwMode="auto">
          <a:xfrm>
            <a:off x="1620838" y="5443538"/>
            <a:ext cx="1584325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4831" name="文本框 9231"/>
          <p:cNvSpPr txBox="1">
            <a:spLocks noChangeArrowheads="1"/>
          </p:cNvSpPr>
          <p:nvPr/>
        </p:nvSpPr>
        <p:spPr bwMode="auto">
          <a:xfrm>
            <a:off x="1836738" y="2205038"/>
            <a:ext cx="495776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其中：N为基数，Ai是该数第i位上的数码，m为</a:t>
            </a:r>
          </a:p>
          <a:p>
            <a:pPr>
              <a:lnSpc>
                <a:spcPct val="120000"/>
              </a:lnSpc>
            </a:pPr>
            <a:r>
              <a:rPr kumimoji="0"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小数部分位数，n为整数部分位数，起始值为0</a:t>
            </a:r>
          </a:p>
        </p:txBody>
      </p:sp>
      <p:graphicFrame>
        <p:nvGraphicFramePr>
          <p:cNvPr id="3" name="对象 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195513" y="3408363"/>
          <a:ext cx="388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r:id="rId10" imgW="1993680" imgH="241200" progId="Equation.KSEE3">
                  <p:embed/>
                </p:oleObj>
              </mc:Choice>
              <mc:Fallback>
                <p:oleObj r:id="rId10" imgW="1993680" imgH="241200" progId="Equation.KSEE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408363"/>
                        <a:ext cx="3886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/>
          </p:cNvGraphicFramePr>
          <p:nvPr/>
        </p:nvGraphicFramePr>
        <p:xfrm>
          <a:off x="1979613" y="3932238"/>
          <a:ext cx="48815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r:id="rId12" imgW="2705040" imgH="241200" progId="Equation.KSEE3">
                  <p:embed/>
                </p:oleObj>
              </mc:Choice>
              <mc:Fallback>
                <p:oleObj r:id="rId12" imgW="2705040" imgH="241200" progId="Equation.KSEE3">
                  <p:embed/>
                  <p:pic>
                    <p:nvPicPr>
                      <p:cNvPr id="0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932238"/>
                        <a:ext cx="48815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/>
          </p:cNvGraphicFramePr>
          <p:nvPr/>
        </p:nvGraphicFramePr>
        <p:xfrm>
          <a:off x="1979613" y="4508500"/>
          <a:ext cx="52260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r:id="rId14" imgW="2895480" imgH="241200" progId="Equation.KSEE3">
                  <p:embed/>
                </p:oleObj>
              </mc:Choice>
              <mc:Fallback>
                <p:oleObj r:id="rId14" imgW="2895480" imgH="241200" progId="Equation.KSEE3">
                  <p:embed/>
                  <p:pic>
                    <p:nvPicPr>
                      <p:cNvPr id="0" name="对象 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508500"/>
                        <a:ext cx="52260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/>
          </p:cNvGraphicFramePr>
          <p:nvPr/>
        </p:nvGraphicFramePr>
        <p:xfrm>
          <a:off x="1979613" y="5084763"/>
          <a:ext cx="56848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r:id="rId16" imgW="3149280" imgH="228600" progId="Equation.KSEE3">
                  <p:embed/>
                </p:oleObj>
              </mc:Choice>
              <mc:Fallback>
                <p:oleObj r:id="rId16" imgW="3149280" imgH="228600" progId="Equation.KSEE3">
                  <p:embed/>
                  <p:pic>
                    <p:nvPicPr>
                      <p:cNvPr id="0" name="对象 7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84763"/>
                        <a:ext cx="56848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16075" y="1196975"/>
            <a:ext cx="5400675" cy="2606675"/>
          </a:xfrm>
          <a:prstGeom prst="roundRect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36866" name="文本占位符 10241"/>
          <p:cNvSpPr>
            <a:spLocks noGrp="1"/>
          </p:cNvSpPr>
          <p:nvPr>
            <p:ph type="body" sz="half" idx="2"/>
          </p:nvPr>
        </p:nvSpPr>
        <p:spPr>
          <a:xfrm>
            <a:off x="1689100" y="1266825"/>
            <a:ext cx="5286375" cy="2305050"/>
          </a:xfrm>
        </p:spPr>
        <p:txBody>
          <a:bodyPr/>
          <a:lstStyle/>
          <a:p>
            <a:pPr marL="1588" indent="-1588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八进制：</a:t>
            </a:r>
          </a:p>
          <a:p>
            <a:pPr marL="447675" lvl="1" indent="454025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技术符号：0、1、2、3、4、5、6、7</a:t>
            </a:r>
          </a:p>
          <a:p>
            <a:pPr marL="447675" lvl="1" indent="454025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基数为8；计数规则为逢八进一。</a:t>
            </a:r>
          </a:p>
          <a:p>
            <a:pPr marL="1588" indent="-1588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十六进制：</a:t>
            </a:r>
          </a:p>
          <a:p>
            <a:pPr marL="447675" lvl="1" indent="454025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技术符号：0、1、2、3、4、5、6、7、8、9、A、B、C、D、E、F</a:t>
            </a:r>
          </a:p>
          <a:p>
            <a:pPr marL="447675" lvl="1" indent="454025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基数为16；计数规则为逢十六进一。</a:t>
            </a:r>
          </a:p>
        </p:txBody>
      </p:sp>
      <p:pic>
        <p:nvPicPr>
          <p:cNvPr id="36867" name="图片 102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076700"/>
            <a:ext cx="2144712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图片 102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076700"/>
            <a:ext cx="211931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标题 8193"/>
          <p:cNvSpPr>
            <a:spLocks noGrp="1" noChangeArrowheads="1"/>
          </p:cNvSpPr>
          <p:nvPr>
            <p:ph type="title"/>
          </p:nvPr>
        </p:nvSpPr>
        <p:spPr>
          <a:xfrm>
            <a:off x="457200" y="276225"/>
            <a:ext cx="8229600" cy="849313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八进制和十六进制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椭圆 12289"/>
          <p:cNvSpPr>
            <a:spLocks noChangeArrowheads="1"/>
          </p:cNvSpPr>
          <p:nvPr/>
        </p:nvSpPr>
        <p:spPr bwMode="auto">
          <a:xfrm>
            <a:off x="971550" y="3860800"/>
            <a:ext cx="1296988" cy="504825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50000">
                <a:schemeClr val="bg1"/>
              </a:gs>
              <a:gs pos="100000">
                <a:srgbClr val="FFFF00"/>
              </a:gs>
            </a:gsLst>
            <a:lin ang="5400000" scaled="1"/>
          </a:gradFill>
          <a:ln w="38100">
            <a:solidFill>
              <a:srgbClr val="FF660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8914" name="标题 122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二进制和八进制转换</a:t>
            </a:r>
          </a:p>
        </p:txBody>
      </p:sp>
      <p:grpSp>
        <p:nvGrpSpPr>
          <p:cNvPr id="2" name="组合 12291"/>
          <p:cNvGrpSpPr>
            <a:grpSpLocks/>
          </p:cNvGrpSpPr>
          <p:nvPr/>
        </p:nvGrpSpPr>
        <p:grpSpPr bwMode="auto">
          <a:xfrm>
            <a:off x="2555875" y="5013325"/>
            <a:ext cx="4373563" cy="376238"/>
            <a:chOff x="0" y="0"/>
            <a:chExt cx="6886" cy="592"/>
          </a:xfrm>
        </p:grpSpPr>
        <p:sp>
          <p:nvSpPr>
            <p:cNvPr id="38928" name="文本框 12292"/>
            <p:cNvSpPr txBox="1">
              <a:spLocks noChangeArrowheads="1"/>
            </p:cNvSpPr>
            <p:nvPr/>
          </p:nvSpPr>
          <p:spPr bwMode="auto">
            <a:xfrm>
              <a:off x="0" y="16"/>
              <a:ext cx="1671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1800"/>
                <a:t>二进制</a:t>
              </a:r>
            </a:p>
          </p:txBody>
        </p:sp>
        <p:sp>
          <p:nvSpPr>
            <p:cNvPr id="38929" name="文本框 12293"/>
            <p:cNvSpPr txBox="1">
              <a:spLocks noChangeArrowheads="1"/>
            </p:cNvSpPr>
            <p:nvPr/>
          </p:nvSpPr>
          <p:spPr bwMode="auto">
            <a:xfrm>
              <a:off x="4958" y="0"/>
              <a:ext cx="192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1800"/>
                <a:t>十六进制</a:t>
              </a:r>
            </a:p>
          </p:txBody>
        </p:sp>
        <p:sp>
          <p:nvSpPr>
            <p:cNvPr id="38930" name="箭头 282"/>
            <p:cNvSpPr>
              <a:spLocks noChangeShapeType="1"/>
            </p:cNvSpPr>
            <p:nvPr/>
          </p:nvSpPr>
          <p:spPr bwMode="auto">
            <a:xfrm>
              <a:off x="1329" y="192"/>
              <a:ext cx="3516" cy="1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箭头 284"/>
            <p:cNvSpPr>
              <a:spLocks noChangeShapeType="1"/>
            </p:cNvSpPr>
            <p:nvPr/>
          </p:nvSpPr>
          <p:spPr bwMode="auto">
            <a:xfrm flipH="1">
              <a:off x="1329" y="418"/>
              <a:ext cx="3516" cy="1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16" name="组合 12296"/>
          <p:cNvGrpSpPr>
            <a:grpSpLocks/>
          </p:cNvGrpSpPr>
          <p:nvPr/>
        </p:nvGrpSpPr>
        <p:grpSpPr bwMode="auto">
          <a:xfrm>
            <a:off x="2844800" y="1271588"/>
            <a:ext cx="3529013" cy="790575"/>
            <a:chOff x="0" y="0"/>
            <a:chExt cx="5558" cy="1246"/>
          </a:xfrm>
        </p:grpSpPr>
        <p:sp>
          <p:nvSpPr>
            <p:cNvPr id="38926" name="文本框 12297"/>
            <p:cNvSpPr txBox="1">
              <a:spLocks noChangeArrowheads="1"/>
            </p:cNvSpPr>
            <p:nvPr/>
          </p:nvSpPr>
          <p:spPr bwMode="auto">
            <a:xfrm>
              <a:off x="89" y="152"/>
              <a:ext cx="5469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1800">
                  <a:solidFill>
                    <a:srgbClr val="339933"/>
                  </a:solidFill>
                  <a:ea typeface="黑体" panose="02010609060101010101" pitchFamily="49" charset="-122"/>
                </a:rPr>
                <a:t>整数部分：从右向左三位并一位</a:t>
              </a:r>
            </a:p>
            <a:p>
              <a:r>
                <a:rPr kumimoji="0" lang="zh-CN" altLang="en-US" sz="1800">
                  <a:solidFill>
                    <a:srgbClr val="339933"/>
                  </a:solidFill>
                  <a:ea typeface="黑体" panose="02010609060101010101" pitchFamily="49" charset="-122"/>
                </a:rPr>
                <a:t>小数部分：从左向右三位并一位</a:t>
              </a:r>
            </a:p>
          </p:txBody>
        </p:sp>
        <p:sp>
          <p:nvSpPr>
            <p:cNvPr id="38927" name="圆角矩形 12298"/>
            <p:cNvSpPr>
              <a:spLocks noChangeArrowheads="1"/>
            </p:cNvSpPr>
            <p:nvPr/>
          </p:nvSpPr>
          <p:spPr bwMode="auto">
            <a:xfrm>
              <a:off x="0" y="0"/>
              <a:ext cx="5558" cy="1247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</p:grpSp>
      <p:grpSp>
        <p:nvGrpSpPr>
          <p:cNvPr id="38917" name="组合 12299"/>
          <p:cNvGrpSpPr>
            <a:grpSpLocks/>
          </p:cNvGrpSpPr>
          <p:nvPr/>
        </p:nvGrpSpPr>
        <p:grpSpPr bwMode="auto">
          <a:xfrm>
            <a:off x="2628900" y="2278063"/>
            <a:ext cx="4371975" cy="376237"/>
            <a:chOff x="0" y="0"/>
            <a:chExt cx="6886" cy="592"/>
          </a:xfrm>
        </p:grpSpPr>
        <p:sp>
          <p:nvSpPr>
            <p:cNvPr id="38922" name="文本框 12300"/>
            <p:cNvSpPr txBox="1">
              <a:spLocks noChangeArrowheads="1"/>
            </p:cNvSpPr>
            <p:nvPr/>
          </p:nvSpPr>
          <p:spPr bwMode="auto">
            <a:xfrm>
              <a:off x="0" y="16"/>
              <a:ext cx="1671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1800"/>
                <a:t>二进制</a:t>
              </a:r>
            </a:p>
          </p:txBody>
        </p:sp>
        <p:sp>
          <p:nvSpPr>
            <p:cNvPr id="38923" name="文本框 12301"/>
            <p:cNvSpPr txBox="1">
              <a:spLocks noChangeArrowheads="1"/>
            </p:cNvSpPr>
            <p:nvPr/>
          </p:nvSpPr>
          <p:spPr bwMode="auto">
            <a:xfrm>
              <a:off x="4958" y="0"/>
              <a:ext cx="192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1800"/>
                <a:t>八进制</a:t>
              </a:r>
            </a:p>
          </p:txBody>
        </p:sp>
        <p:sp>
          <p:nvSpPr>
            <p:cNvPr id="38924" name="箭头 282"/>
            <p:cNvSpPr>
              <a:spLocks noChangeShapeType="1"/>
            </p:cNvSpPr>
            <p:nvPr/>
          </p:nvSpPr>
          <p:spPr bwMode="auto">
            <a:xfrm>
              <a:off x="1329" y="192"/>
              <a:ext cx="3516" cy="1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箭头 284"/>
            <p:cNvSpPr>
              <a:spLocks noChangeShapeType="1"/>
            </p:cNvSpPr>
            <p:nvPr/>
          </p:nvSpPr>
          <p:spPr bwMode="auto">
            <a:xfrm flipH="1">
              <a:off x="1329" y="418"/>
              <a:ext cx="3516" cy="1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2" name="椭圆 12304"/>
          <p:cNvSpPr>
            <a:spLocks noChangeArrowheads="1"/>
          </p:cNvSpPr>
          <p:nvPr/>
        </p:nvSpPr>
        <p:spPr bwMode="auto">
          <a:xfrm>
            <a:off x="3636963" y="2709863"/>
            <a:ext cx="2087562" cy="647700"/>
          </a:xfrm>
          <a:prstGeom prst="ellipse">
            <a:avLst/>
          </a:prstGeom>
          <a:gradFill rotWithShape="0">
            <a:gsLst>
              <a:gs pos="0">
                <a:srgbClr val="0066FF"/>
              </a:gs>
              <a:gs pos="50000">
                <a:schemeClr val="bg1"/>
              </a:gs>
              <a:gs pos="100000">
                <a:srgbClr val="0066FF"/>
              </a:gs>
            </a:gsLst>
            <a:lin ang="5400000" scaled="1"/>
          </a:gradFill>
          <a:ln w="9525">
            <a:noFill/>
            <a:round/>
          </a:ln>
        </p:spPr>
        <p:txBody>
          <a:bodyPr wrap="none" lIns="90170" tIns="46990" rIns="90170" bIns="46990" anchor="ctr"/>
          <a:lstStyle/>
          <a:p>
            <a:pPr algn="ctr">
              <a:defRPr/>
            </a:pPr>
            <a:r>
              <a:rPr lang="zh-CN" altLang="en-US">
                <a:solidFill>
                  <a:srgbClr val="800000"/>
                </a:solidFill>
                <a:ea typeface="黑体" panose="02010609060101010101" pitchFamily="49" charset="-122"/>
              </a:rPr>
              <a:t>一位拆三位</a:t>
            </a:r>
          </a:p>
        </p:txBody>
      </p:sp>
      <p:pic>
        <p:nvPicPr>
          <p:cNvPr id="3" name="图片 123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860800"/>
            <a:ext cx="37115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23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941888"/>
            <a:ext cx="5905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12307"/>
          <p:cNvSpPr txBox="1">
            <a:spLocks noChangeArrowheads="1"/>
          </p:cNvSpPr>
          <p:nvPr/>
        </p:nvSpPr>
        <p:spPr bwMode="auto">
          <a:xfrm>
            <a:off x="1044575" y="3860800"/>
            <a:ext cx="1425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000">
                <a:solidFill>
                  <a:srgbClr val="06068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Example：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椭圆 12289"/>
          <p:cNvSpPr>
            <a:spLocks noChangeArrowheads="1"/>
          </p:cNvSpPr>
          <p:nvPr/>
        </p:nvSpPr>
        <p:spPr bwMode="auto">
          <a:xfrm>
            <a:off x="971550" y="3860800"/>
            <a:ext cx="1296988" cy="504825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50000">
                <a:schemeClr val="bg1"/>
              </a:gs>
              <a:gs pos="100000">
                <a:srgbClr val="FFFF00"/>
              </a:gs>
            </a:gsLst>
            <a:lin ang="5400000" scaled="1"/>
          </a:gradFill>
          <a:ln w="38100">
            <a:solidFill>
              <a:srgbClr val="FF660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938" name="标题 122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二进制和十六进制转换</a:t>
            </a:r>
          </a:p>
        </p:txBody>
      </p:sp>
      <p:grpSp>
        <p:nvGrpSpPr>
          <p:cNvPr id="2" name="组合 12291"/>
          <p:cNvGrpSpPr>
            <a:grpSpLocks/>
          </p:cNvGrpSpPr>
          <p:nvPr/>
        </p:nvGrpSpPr>
        <p:grpSpPr bwMode="auto">
          <a:xfrm>
            <a:off x="2555875" y="5443538"/>
            <a:ext cx="4373563" cy="376237"/>
            <a:chOff x="0" y="0"/>
            <a:chExt cx="6886" cy="592"/>
          </a:xfrm>
        </p:grpSpPr>
        <p:sp>
          <p:nvSpPr>
            <p:cNvPr id="39963" name="文本框 12292"/>
            <p:cNvSpPr txBox="1">
              <a:spLocks noChangeArrowheads="1"/>
            </p:cNvSpPr>
            <p:nvPr/>
          </p:nvSpPr>
          <p:spPr bwMode="auto">
            <a:xfrm>
              <a:off x="0" y="16"/>
              <a:ext cx="1671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1800"/>
                <a:t>八进制</a:t>
              </a:r>
            </a:p>
          </p:txBody>
        </p:sp>
        <p:sp>
          <p:nvSpPr>
            <p:cNvPr id="39964" name="文本框 12293"/>
            <p:cNvSpPr txBox="1">
              <a:spLocks noChangeArrowheads="1"/>
            </p:cNvSpPr>
            <p:nvPr/>
          </p:nvSpPr>
          <p:spPr bwMode="auto">
            <a:xfrm>
              <a:off x="4958" y="0"/>
              <a:ext cx="192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1800"/>
                <a:t>十六进制</a:t>
              </a:r>
            </a:p>
          </p:txBody>
        </p:sp>
        <p:sp>
          <p:nvSpPr>
            <p:cNvPr id="39965" name="箭头 282"/>
            <p:cNvSpPr>
              <a:spLocks noChangeShapeType="1"/>
            </p:cNvSpPr>
            <p:nvPr/>
          </p:nvSpPr>
          <p:spPr bwMode="auto">
            <a:xfrm>
              <a:off x="1329" y="192"/>
              <a:ext cx="3516" cy="1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箭头 284"/>
            <p:cNvSpPr>
              <a:spLocks noChangeShapeType="1"/>
            </p:cNvSpPr>
            <p:nvPr/>
          </p:nvSpPr>
          <p:spPr bwMode="auto">
            <a:xfrm flipH="1">
              <a:off x="1329" y="418"/>
              <a:ext cx="3516" cy="1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940" name="组合 12296"/>
          <p:cNvGrpSpPr>
            <a:grpSpLocks/>
          </p:cNvGrpSpPr>
          <p:nvPr/>
        </p:nvGrpSpPr>
        <p:grpSpPr bwMode="auto">
          <a:xfrm>
            <a:off x="2844800" y="1271588"/>
            <a:ext cx="3529013" cy="790575"/>
            <a:chOff x="0" y="0"/>
            <a:chExt cx="5558" cy="1247"/>
          </a:xfrm>
        </p:grpSpPr>
        <p:sp>
          <p:nvSpPr>
            <p:cNvPr id="39961" name="文本框 12297"/>
            <p:cNvSpPr txBox="1">
              <a:spLocks noChangeArrowheads="1"/>
            </p:cNvSpPr>
            <p:nvPr/>
          </p:nvSpPr>
          <p:spPr bwMode="auto">
            <a:xfrm>
              <a:off x="89" y="152"/>
              <a:ext cx="5469" cy="1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1800">
                  <a:solidFill>
                    <a:srgbClr val="339933"/>
                  </a:solidFill>
                  <a:ea typeface="黑体" panose="02010609060101010101" pitchFamily="49" charset="-122"/>
                </a:rPr>
                <a:t>整数部分：从右向左四位并一位</a:t>
              </a:r>
            </a:p>
            <a:p>
              <a:r>
                <a:rPr kumimoji="0" lang="zh-CN" altLang="en-US" sz="1800">
                  <a:solidFill>
                    <a:srgbClr val="339933"/>
                  </a:solidFill>
                  <a:ea typeface="黑体" panose="02010609060101010101" pitchFamily="49" charset="-122"/>
                </a:rPr>
                <a:t>小数部分：从左向右四位并一位</a:t>
              </a:r>
            </a:p>
          </p:txBody>
        </p:sp>
        <p:sp>
          <p:nvSpPr>
            <p:cNvPr id="39962" name="圆角矩形 12298"/>
            <p:cNvSpPr>
              <a:spLocks noChangeArrowheads="1"/>
            </p:cNvSpPr>
            <p:nvPr/>
          </p:nvSpPr>
          <p:spPr bwMode="auto">
            <a:xfrm>
              <a:off x="0" y="0"/>
              <a:ext cx="5558" cy="1247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</p:grpSp>
      <p:grpSp>
        <p:nvGrpSpPr>
          <p:cNvPr id="39941" name="组合 12299"/>
          <p:cNvGrpSpPr>
            <a:grpSpLocks/>
          </p:cNvGrpSpPr>
          <p:nvPr/>
        </p:nvGrpSpPr>
        <p:grpSpPr bwMode="auto">
          <a:xfrm>
            <a:off x="2628900" y="2278063"/>
            <a:ext cx="4371975" cy="376237"/>
            <a:chOff x="0" y="0"/>
            <a:chExt cx="6886" cy="592"/>
          </a:xfrm>
        </p:grpSpPr>
        <p:sp>
          <p:nvSpPr>
            <p:cNvPr id="39957" name="文本框 12300"/>
            <p:cNvSpPr txBox="1">
              <a:spLocks noChangeArrowheads="1"/>
            </p:cNvSpPr>
            <p:nvPr/>
          </p:nvSpPr>
          <p:spPr bwMode="auto">
            <a:xfrm>
              <a:off x="0" y="16"/>
              <a:ext cx="1671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1800"/>
                <a:t>二进制</a:t>
              </a:r>
            </a:p>
          </p:txBody>
        </p:sp>
        <p:sp>
          <p:nvSpPr>
            <p:cNvPr id="39958" name="文本框 12301"/>
            <p:cNvSpPr txBox="1">
              <a:spLocks noChangeArrowheads="1"/>
            </p:cNvSpPr>
            <p:nvPr/>
          </p:nvSpPr>
          <p:spPr bwMode="auto">
            <a:xfrm>
              <a:off x="4958" y="0"/>
              <a:ext cx="192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1800"/>
                <a:t>十六进制</a:t>
              </a:r>
            </a:p>
          </p:txBody>
        </p:sp>
        <p:sp>
          <p:nvSpPr>
            <p:cNvPr id="39959" name="箭头 282"/>
            <p:cNvSpPr>
              <a:spLocks noChangeShapeType="1"/>
            </p:cNvSpPr>
            <p:nvPr/>
          </p:nvSpPr>
          <p:spPr bwMode="auto">
            <a:xfrm>
              <a:off x="1329" y="192"/>
              <a:ext cx="3516" cy="1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箭头 284"/>
            <p:cNvSpPr>
              <a:spLocks noChangeShapeType="1"/>
            </p:cNvSpPr>
            <p:nvPr/>
          </p:nvSpPr>
          <p:spPr bwMode="auto">
            <a:xfrm flipH="1">
              <a:off x="1329" y="418"/>
              <a:ext cx="3516" cy="1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2" name="椭圆 12304"/>
          <p:cNvSpPr>
            <a:spLocks noChangeArrowheads="1"/>
          </p:cNvSpPr>
          <p:nvPr/>
        </p:nvSpPr>
        <p:spPr bwMode="auto">
          <a:xfrm>
            <a:off x="3636963" y="2709863"/>
            <a:ext cx="2087562" cy="647700"/>
          </a:xfrm>
          <a:prstGeom prst="ellipse">
            <a:avLst/>
          </a:prstGeom>
          <a:gradFill rotWithShape="0">
            <a:gsLst>
              <a:gs pos="0">
                <a:srgbClr val="0066FF"/>
              </a:gs>
              <a:gs pos="50000">
                <a:schemeClr val="bg1"/>
              </a:gs>
              <a:gs pos="100000">
                <a:srgbClr val="0066FF"/>
              </a:gs>
            </a:gsLst>
            <a:lin ang="5400000" scaled="1"/>
          </a:gradFill>
          <a:ln w="9525">
            <a:noFill/>
            <a:round/>
          </a:ln>
        </p:spPr>
        <p:txBody>
          <a:bodyPr wrap="none" lIns="90170" tIns="46990" rIns="90170" bIns="46990" anchor="ctr"/>
          <a:lstStyle/>
          <a:p>
            <a:pPr algn="ctr">
              <a:defRPr/>
            </a:pPr>
            <a:r>
              <a:rPr lang="zh-CN" altLang="en-US">
                <a:solidFill>
                  <a:srgbClr val="800000"/>
                </a:solidFill>
                <a:ea typeface="黑体" panose="02010609060101010101" pitchFamily="49" charset="-122"/>
              </a:rPr>
              <a:t>一位拆四位</a:t>
            </a:r>
          </a:p>
        </p:txBody>
      </p:sp>
      <p:pic>
        <p:nvPicPr>
          <p:cNvPr id="4" name="图片 123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372100"/>
            <a:ext cx="5905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12307"/>
          <p:cNvSpPr txBox="1">
            <a:spLocks noChangeArrowheads="1"/>
          </p:cNvSpPr>
          <p:nvPr/>
        </p:nvSpPr>
        <p:spPr bwMode="auto">
          <a:xfrm>
            <a:off x="1044575" y="3860800"/>
            <a:ext cx="1425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000">
                <a:solidFill>
                  <a:srgbClr val="06068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Example：</a:t>
            </a:r>
          </a:p>
        </p:txBody>
      </p:sp>
      <p:sp>
        <p:nvSpPr>
          <p:cNvPr id="39945" name="文本框 5"/>
          <p:cNvSpPr txBox="1">
            <a:spLocks noChangeArrowheads="1"/>
          </p:cNvSpPr>
          <p:nvPr/>
        </p:nvSpPr>
        <p:spPr bwMode="auto">
          <a:xfrm>
            <a:off x="2901950" y="3657600"/>
            <a:ext cx="470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/>
              <a:t>0001 1100 1011.1101 1000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987675" y="4076700"/>
            <a:ext cx="620713" cy="47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759200" y="4081463"/>
            <a:ext cx="619125" cy="4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575175" y="4076700"/>
            <a:ext cx="619125" cy="47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310188" y="4076700"/>
            <a:ext cx="619125" cy="47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07100" y="4071938"/>
            <a:ext cx="619125" cy="4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 rot="5400000">
            <a:off x="2938463" y="4340225"/>
            <a:ext cx="577850" cy="120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noProof="1"/>
          </a:p>
        </p:txBody>
      </p:sp>
      <p:sp>
        <p:nvSpPr>
          <p:cNvPr id="14" name="右箭头 13"/>
          <p:cNvSpPr/>
          <p:nvPr/>
        </p:nvSpPr>
        <p:spPr>
          <a:xfrm rot="5400000">
            <a:off x="3706018" y="4342607"/>
            <a:ext cx="576263" cy="120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noProof="1"/>
          </a:p>
        </p:txBody>
      </p:sp>
      <p:sp>
        <p:nvSpPr>
          <p:cNvPr id="15" name="右箭头 14"/>
          <p:cNvSpPr/>
          <p:nvPr/>
        </p:nvSpPr>
        <p:spPr>
          <a:xfrm rot="5400000">
            <a:off x="4596606" y="4304507"/>
            <a:ext cx="576263" cy="120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noProof="1"/>
          </a:p>
        </p:txBody>
      </p:sp>
      <p:sp>
        <p:nvSpPr>
          <p:cNvPr id="16" name="右箭头 15"/>
          <p:cNvSpPr/>
          <p:nvPr/>
        </p:nvSpPr>
        <p:spPr>
          <a:xfrm rot="5400000">
            <a:off x="5357018" y="4342607"/>
            <a:ext cx="576263" cy="120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noProof="1"/>
          </a:p>
        </p:txBody>
      </p:sp>
      <p:sp>
        <p:nvSpPr>
          <p:cNvPr id="17" name="右箭头 16"/>
          <p:cNvSpPr/>
          <p:nvPr/>
        </p:nvSpPr>
        <p:spPr>
          <a:xfrm rot="5400000">
            <a:off x="6027738" y="4340225"/>
            <a:ext cx="577850" cy="120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noProof="1"/>
          </a:p>
        </p:txBody>
      </p:sp>
      <p:sp>
        <p:nvSpPr>
          <p:cNvPr id="39956" name="文本框 17"/>
          <p:cNvSpPr txBox="1">
            <a:spLocks noChangeArrowheads="1"/>
          </p:cNvSpPr>
          <p:nvPr/>
        </p:nvSpPr>
        <p:spPr bwMode="auto">
          <a:xfrm>
            <a:off x="2771775" y="4691063"/>
            <a:ext cx="470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/>
              <a:t> ( 1      D         C.     E      8)</a:t>
            </a:r>
            <a:r>
              <a:rPr kumimoji="0" lang="en-US" altLang="zh-CN" baseline="-25000"/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F6AE8C2-BD74-4D14-A4B2-2C16728CD3FE}" type="slidenum">
              <a:rPr kumimoji="0" lang="zh-CN" altLang="en-US" sz="1200"/>
              <a:pPr/>
              <a:t>9</a:t>
            </a:fld>
            <a:endParaRPr kumimoji="0" lang="zh-CN" altLang="en-US" sz="12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头脑风暴--敢不敢试一试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40713" cy="5327650"/>
          </a:xfrm>
          <a:solidFill>
            <a:schemeClr val="bg1"/>
          </a:soli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en-US" altLang="zh-CN" sz="2800">
                <a:latin typeface="Times New Roman" panose="02020603050405020304" pitchFamily="18" charset="0"/>
              </a:rPr>
              <a:t>(1001111)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zh-CN" altLang="en-US" sz="2800" baseline="-25000">
                <a:latin typeface="Times New Roman" panose="02020603050405020304" pitchFamily="18" charset="0"/>
              </a:rPr>
              <a:t> </a:t>
            </a:r>
            <a:r>
              <a:rPr lang="en-US" altLang="zh-CN" sz="2800" baseline="-250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= 1×2</a:t>
            </a:r>
            <a:r>
              <a:rPr lang="en-US" altLang="zh-CN" sz="2800" baseline="30000">
                <a:latin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</a:rPr>
              <a:t>＋</a:t>
            </a:r>
            <a:r>
              <a:rPr lang="en-US" altLang="zh-CN" sz="2800">
                <a:latin typeface="Times New Roman" panose="02020603050405020304" pitchFamily="18" charset="0"/>
              </a:rPr>
              <a:t>1×2</a:t>
            </a:r>
            <a:r>
              <a:rPr lang="en-US" altLang="zh-CN" sz="2800" baseline="300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＋</a:t>
            </a:r>
            <a:r>
              <a:rPr lang="en-US" altLang="zh-CN" sz="2800">
                <a:latin typeface="Times New Roman" panose="02020603050405020304" pitchFamily="18" charset="0"/>
              </a:rPr>
              <a:t>1×2</a:t>
            </a:r>
            <a:r>
              <a:rPr lang="en-US" altLang="zh-CN" sz="2800" baseline="300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</a:rPr>
              <a:t>＋</a:t>
            </a:r>
            <a:r>
              <a:rPr lang="en-US" altLang="zh-CN" sz="2800">
                <a:latin typeface="Times New Roman" panose="02020603050405020304" pitchFamily="18" charset="0"/>
              </a:rPr>
              <a:t>1×2</a:t>
            </a:r>
            <a:r>
              <a:rPr lang="en-US" altLang="zh-CN" sz="2800" baseline="30000">
                <a:latin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</a:rPr>
              <a:t>＋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                    0×2</a:t>
            </a:r>
            <a:r>
              <a:rPr lang="en-US" altLang="zh-CN" sz="2800" baseline="30000">
                <a:latin typeface="Times New Roman" panose="02020603050405020304" pitchFamily="18" charset="0"/>
              </a:rPr>
              <a:t>4</a:t>
            </a:r>
            <a:r>
              <a:rPr lang="zh-CN" altLang="en-US" sz="2800">
                <a:latin typeface="Times New Roman" panose="02020603050405020304" pitchFamily="18" charset="0"/>
              </a:rPr>
              <a:t>＋</a:t>
            </a:r>
            <a:r>
              <a:rPr lang="en-US" altLang="zh-CN" sz="2800">
                <a:latin typeface="Times New Roman" panose="02020603050405020304" pitchFamily="18" charset="0"/>
              </a:rPr>
              <a:t>0×2</a:t>
            </a:r>
            <a:r>
              <a:rPr lang="en-US" altLang="zh-CN" sz="2800" baseline="30000">
                <a:latin typeface="Times New Roman" panose="02020603050405020304" pitchFamily="18" charset="0"/>
              </a:rPr>
              <a:t>5</a:t>
            </a:r>
            <a:r>
              <a:rPr lang="zh-CN" altLang="en-US" sz="2800">
                <a:latin typeface="Times New Roman" panose="02020603050405020304" pitchFamily="18" charset="0"/>
              </a:rPr>
              <a:t>＋</a:t>
            </a:r>
            <a:r>
              <a:rPr lang="en-US" altLang="zh-CN" sz="2800">
                <a:latin typeface="Times New Roman" panose="02020603050405020304" pitchFamily="18" charset="0"/>
              </a:rPr>
              <a:t>1×2</a:t>
            </a:r>
            <a:r>
              <a:rPr lang="en-US" altLang="zh-CN" sz="2800" baseline="30000">
                <a:latin typeface="Times New Roman" panose="02020603050405020304" pitchFamily="18" charset="0"/>
              </a:rPr>
              <a:t>6</a:t>
            </a:r>
            <a:r>
              <a:rPr lang="zh-CN" altLang="en-US" sz="2800">
                <a:latin typeface="Times New Roman" panose="02020603050405020304" pitchFamily="18" charset="0"/>
              </a:rPr>
              <a:t>＝</a:t>
            </a:r>
            <a:r>
              <a:rPr lang="en-US" altLang="zh-CN" sz="2800">
                <a:latin typeface="Times New Roman" panose="02020603050405020304" pitchFamily="18" charset="0"/>
              </a:rPr>
              <a:t>79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(0.1101)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zh-CN" altLang="en-US" sz="2800" baseline="-25000">
                <a:latin typeface="Times New Roman" panose="02020603050405020304" pitchFamily="18" charset="0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</a:rPr>
              <a:t>=1×2</a:t>
            </a:r>
            <a:r>
              <a:rPr lang="en-US" altLang="zh-CN" sz="2800" baseline="30000">
                <a:latin typeface="Times New Roman" panose="02020603050405020304" pitchFamily="18" charset="0"/>
              </a:rPr>
              <a:t>-1</a:t>
            </a:r>
            <a:r>
              <a:rPr lang="zh-CN" altLang="en-US" sz="2800">
                <a:latin typeface="Times New Roman" panose="02020603050405020304" pitchFamily="18" charset="0"/>
              </a:rPr>
              <a:t>＋</a:t>
            </a:r>
            <a:r>
              <a:rPr lang="en-US" altLang="zh-CN" sz="2800">
                <a:latin typeface="Times New Roman" panose="02020603050405020304" pitchFamily="18" charset="0"/>
              </a:rPr>
              <a:t>1×2</a:t>
            </a:r>
            <a:r>
              <a:rPr lang="en-US" altLang="zh-CN" sz="2800" baseline="30000">
                <a:latin typeface="Times New Roman" panose="02020603050405020304" pitchFamily="18" charset="0"/>
              </a:rPr>
              <a:t>-2</a:t>
            </a:r>
            <a:r>
              <a:rPr lang="zh-CN" altLang="en-US" sz="2800">
                <a:latin typeface="Times New Roman" panose="02020603050405020304" pitchFamily="18" charset="0"/>
              </a:rPr>
              <a:t>＋</a:t>
            </a:r>
            <a:r>
              <a:rPr lang="en-US" altLang="zh-CN" sz="2800">
                <a:latin typeface="Times New Roman" panose="02020603050405020304" pitchFamily="18" charset="0"/>
              </a:rPr>
              <a:t>0×2</a:t>
            </a:r>
            <a:r>
              <a:rPr lang="en-US" altLang="zh-CN" sz="2800" baseline="30000">
                <a:latin typeface="Times New Roman" panose="02020603050405020304" pitchFamily="18" charset="0"/>
              </a:rPr>
              <a:t>-3</a:t>
            </a:r>
            <a:r>
              <a:rPr lang="zh-CN" altLang="en-US" sz="2800">
                <a:latin typeface="Times New Roman" panose="02020603050405020304" pitchFamily="18" charset="0"/>
              </a:rPr>
              <a:t>＋</a:t>
            </a:r>
            <a:r>
              <a:rPr lang="en-US" altLang="zh-CN" sz="2800">
                <a:latin typeface="Times New Roman" panose="02020603050405020304" pitchFamily="18" charset="0"/>
              </a:rPr>
              <a:t>1×2</a:t>
            </a:r>
            <a:r>
              <a:rPr lang="en-US" altLang="zh-CN" sz="2800" baseline="30000">
                <a:latin typeface="Times New Roman" panose="02020603050405020304" pitchFamily="18" charset="0"/>
              </a:rPr>
              <a:t>‑4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aseline="30000">
                <a:latin typeface="Times New Roman" panose="02020603050405020304" pitchFamily="18" charset="0"/>
              </a:rPr>
              <a:t>                              </a:t>
            </a:r>
            <a:r>
              <a:rPr lang="zh-CN" altLang="en-US" sz="2800" baseline="30000">
                <a:latin typeface="Times New Roman" panose="02020603050405020304" pitchFamily="18" charset="0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</a:rPr>
              <a:t>=0.8125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(3DB)</a:t>
            </a:r>
            <a:r>
              <a:rPr lang="en-US" altLang="zh-CN" sz="2800" baseline="-25000">
                <a:latin typeface="Times New Roman" panose="02020603050405020304" pitchFamily="18" charset="0"/>
              </a:rPr>
              <a:t>16</a:t>
            </a:r>
            <a:r>
              <a:rPr lang="zh-CN" altLang="en-US" sz="2800" baseline="-25000">
                <a:latin typeface="Times New Roman" panose="02020603050405020304" pitchFamily="18" charset="0"/>
              </a:rPr>
              <a:t>        </a:t>
            </a:r>
            <a:r>
              <a:rPr lang="en-US" altLang="zh-CN" sz="2800">
                <a:latin typeface="Times New Roman" panose="02020603050405020304" pitchFamily="18" charset="0"/>
              </a:rPr>
              <a:t>=B×16</a:t>
            </a:r>
            <a:r>
              <a:rPr lang="en-US" altLang="zh-CN" sz="2800" baseline="30000">
                <a:latin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</a:rPr>
              <a:t>＋</a:t>
            </a:r>
            <a:r>
              <a:rPr lang="en-US" altLang="zh-CN" sz="2800">
                <a:latin typeface="Times New Roman" panose="02020603050405020304" pitchFamily="18" charset="0"/>
              </a:rPr>
              <a:t>D×16</a:t>
            </a:r>
            <a:r>
              <a:rPr lang="en-US" altLang="zh-CN" sz="2800" baseline="300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＋</a:t>
            </a:r>
            <a:r>
              <a:rPr lang="en-US" altLang="zh-CN" sz="2800">
                <a:latin typeface="Times New Roman" panose="02020603050405020304" pitchFamily="18" charset="0"/>
              </a:rPr>
              <a:t>3×16</a:t>
            </a:r>
            <a:r>
              <a:rPr lang="en-US" altLang="zh-CN" sz="2800" baseline="30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=987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楷体_GB2312" pitchFamily="1" charset="-122"/>
              </a:rPr>
              <a:t>(111001.011)</a:t>
            </a:r>
            <a:r>
              <a:rPr lang="en-US" altLang="zh-CN" baseline="-30000">
                <a:solidFill>
                  <a:srgbClr val="000000"/>
                </a:solidFill>
                <a:latin typeface="楷体_GB2312" pitchFamily="1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楷体_GB2312" pitchFamily="1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楷体_GB2312" pitchFamily="1" charset="-122"/>
              </a:rPr>
              <a:t>(111,001.011)</a:t>
            </a:r>
            <a:r>
              <a:rPr lang="en-US" altLang="zh-CN" baseline="-30000">
                <a:solidFill>
                  <a:srgbClr val="000000"/>
                </a:solidFill>
                <a:latin typeface="楷体_GB2312" pitchFamily="1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楷体_GB2312" pitchFamily="1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楷体_GB2312" pitchFamily="1" charset="-122"/>
              </a:rPr>
              <a:t>(71.3)</a:t>
            </a:r>
            <a:r>
              <a:rPr lang="en-US" altLang="zh-CN" baseline="-30000">
                <a:solidFill>
                  <a:srgbClr val="000000"/>
                </a:solidFill>
                <a:latin typeface="楷体_GB2312" pitchFamily="1" charset="-122"/>
              </a:rPr>
              <a:t>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(127.72)</a:t>
            </a:r>
            <a:r>
              <a:rPr lang="en-US" altLang="zh-CN" baseline="-3000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8</a:t>
            </a:r>
            <a:r>
              <a:rPr lang="zh-CN" altLang="en-US" baseline="-3000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en-US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(001,010,111.111,010)</a:t>
            </a:r>
            <a:r>
              <a:rPr lang="en-US" altLang="zh-CN" baseline="-3000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2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aseline="-3000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                    </a:t>
            </a:r>
            <a:r>
              <a:rPr lang="zh-CN" altLang="en-US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＝   </a:t>
            </a:r>
            <a:r>
              <a:rPr lang="en-US" altLang="zh-CN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(1010111.11101)</a:t>
            </a:r>
            <a:r>
              <a:rPr lang="en-US" altLang="zh-CN" baseline="-3000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2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125538"/>
            <a:ext cx="61912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716A05PW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046FB6"/>
      </a:accent1>
      <a:accent2>
        <a:srgbClr val="22B1DE"/>
      </a:accent2>
      <a:accent3>
        <a:srgbClr val="FFFFFF"/>
      </a:accent3>
      <a:accent4>
        <a:srgbClr val="3C3E3F"/>
      </a:accent4>
      <a:accent5>
        <a:srgbClr val="AABBD7"/>
      </a:accent5>
      <a:accent6>
        <a:srgbClr val="1E9EC7"/>
      </a:accent6>
      <a:hlink>
        <a:srgbClr val="00B0F0"/>
      </a:hlink>
      <a:folHlink>
        <a:srgbClr val="AFB2B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000120150716A05PWBG 1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046FB6"/>
        </a:accent1>
        <a:accent2>
          <a:srgbClr val="22B1DE"/>
        </a:accent2>
        <a:accent3>
          <a:srgbClr val="FFFFFF"/>
        </a:accent3>
        <a:accent4>
          <a:srgbClr val="3B3D3F"/>
        </a:accent4>
        <a:accent5>
          <a:srgbClr val="AABBD7"/>
        </a:accent5>
        <a:accent6>
          <a:srgbClr val="1EA0C9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948</Words>
  <Characters>0</Characters>
  <Application>Microsoft Office PowerPoint</Application>
  <DocSecurity>0</DocSecurity>
  <PresentationFormat>全屏显示(4:3)</PresentationFormat>
  <Lines>0</Lines>
  <Paragraphs>115</Paragraphs>
  <Slides>16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幼圆</vt:lpstr>
      <vt:lpstr>黑体</vt:lpstr>
      <vt:lpstr>Times New Roman</vt:lpstr>
      <vt:lpstr>楷体_GB2312</vt:lpstr>
      <vt:lpstr>Lucida Sans Unicode</vt:lpstr>
      <vt:lpstr>Broadway</vt:lpstr>
      <vt:lpstr>Calibri</vt:lpstr>
      <vt:lpstr>默认设计模板</vt:lpstr>
      <vt:lpstr>A000120150716A05PWBG</vt:lpstr>
      <vt:lpstr>Equation.DSMT4</vt:lpstr>
      <vt:lpstr>Equation.KSEE3</vt:lpstr>
      <vt:lpstr>Equation.3</vt:lpstr>
      <vt:lpstr>Paint.Picture</vt:lpstr>
      <vt:lpstr>计算机中的数制及转换</vt:lpstr>
      <vt:lpstr>二进制</vt:lpstr>
      <vt:lpstr>二进制规则</vt:lpstr>
      <vt:lpstr>二进制转化成十进制</vt:lpstr>
      <vt:lpstr>N进制转化成十进制</vt:lpstr>
      <vt:lpstr>八进制和十六进制</vt:lpstr>
      <vt:lpstr>二进制和八进制转换</vt:lpstr>
      <vt:lpstr>二进制和十六进制转换</vt:lpstr>
      <vt:lpstr>头脑风暴--敢不敢试一试</vt:lpstr>
      <vt:lpstr>十进制如何转换成二进制？</vt:lpstr>
      <vt:lpstr>PowerPoint 演示文稿</vt:lpstr>
      <vt:lpstr>试一试吧！</vt:lpstr>
      <vt:lpstr>Bit &amp; Byte</vt:lpstr>
      <vt:lpstr> 过生日</vt:lpstr>
      <vt:lpstr> 神奇的读心术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计算机中的数制及转换</dc:title>
  <dc:subject/>
  <dc:creator>Administrator</dc:creator>
  <cp:keywords/>
  <dc:description/>
  <cp:lastModifiedBy>Evan Zhao</cp:lastModifiedBy>
  <cp:revision>12</cp:revision>
  <dcterms:created xsi:type="dcterms:W3CDTF">2015-10-18T02:11:35Z</dcterms:created>
  <dcterms:modified xsi:type="dcterms:W3CDTF">2016-12-30T09:02:01Z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