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5" r:id="rId3"/>
    <p:sldId id="266" r:id="rId4"/>
    <p:sldId id="267" r:id="rId5"/>
    <p:sldId id="268" r:id="rId6"/>
    <p:sldId id="269" r:id="rId7"/>
    <p:sldId id="270" r:id="rId8"/>
    <p:sldId id="272" r:id="rId9"/>
    <p:sldId id="271" r:id="rId1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85" d="100"/>
          <a:sy n="85" d="100"/>
        </p:scale>
        <p:origin x="-153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9"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6" name=""/>
        <p:cNvGrpSpPr/>
        <p:nvPr/>
      </p:nvGrpSpPr>
      <p:grpSpPr>
        <a:xfrm>
          <a:off x="0" y="0"/>
          <a:ext cx="0" cy="0"/>
          <a:chOff x="0" y="0"/>
          <a:chExt cx="0" cy="0"/>
        </a:xfrm>
      </p:grpSpPr>
      <p:sp>
        <p:nvSpPr>
          <p:cNvPr id="1048594"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8595" name="副标题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lang="zh-CN" smtClean="0"/>
              <a:t>单击此处编辑母版副标题样式</a:t>
            </a:r>
            <a:endParaRPr altLang="en-US" lang="zh-CN"/>
          </a:p>
        </p:txBody>
      </p:sp>
      <p:sp>
        <p:nvSpPr>
          <p:cNvPr id="1048596" name="日期占位符 3"/>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597" name="页脚占位符 4"/>
          <p:cNvSpPr>
            <a:spLocks noGrp="1"/>
          </p:cNvSpPr>
          <p:nvPr>
            <p:ph type="ftr" sz="quarter" idx="11"/>
          </p:nvPr>
        </p:nvSpPr>
        <p:spPr/>
        <p:txBody>
          <a:bodyPr/>
          <a:p>
            <a:endParaRPr altLang="en-US" lang="zh-CN"/>
          </a:p>
        </p:txBody>
      </p:sp>
      <p:sp>
        <p:nvSpPr>
          <p:cNvPr id="1048598" name="灯片编号占位符 5"/>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7" name=""/>
        <p:cNvGrpSpPr/>
        <p:nvPr/>
      </p:nvGrpSpPr>
      <p:grpSpPr>
        <a:xfrm>
          <a:off x="0" y="0"/>
          <a:ext cx="0" cy="0"/>
          <a:chOff x="0" y="0"/>
          <a:chExt cx="0" cy="0"/>
        </a:xfrm>
      </p:grpSpPr>
      <p:sp>
        <p:nvSpPr>
          <p:cNvPr id="1048642" name="标题 1"/>
          <p:cNvSpPr>
            <a:spLocks noGrp="1"/>
          </p:cNvSpPr>
          <p:nvPr>
            <p:ph type="title"/>
          </p:nvPr>
        </p:nvSpPr>
        <p:spPr/>
        <p:txBody>
          <a:bodyPr/>
          <a:p>
            <a:r>
              <a:rPr altLang="en-US" lang="zh-CN" smtClean="0"/>
              <a:t>单击此处编辑母版标题样式</a:t>
            </a:r>
            <a:endParaRPr altLang="en-US" lang="zh-CN"/>
          </a:p>
        </p:txBody>
      </p:sp>
      <p:sp>
        <p:nvSpPr>
          <p:cNvPr id="1048643"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4" name="日期占位符 3"/>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45" name="页脚占位符 4"/>
          <p:cNvSpPr>
            <a:spLocks noGrp="1"/>
          </p:cNvSpPr>
          <p:nvPr>
            <p:ph type="ftr" sz="quarter" idx="11"/>
          </p:nvPr>
        </p:nvSpPr>
        <p:spPr/>
        <p:txBody>
          <a:bodyPr/>
          <a:p>
            <a:endParaRPr altLang="en-US" lang="zh-CN"/>
          </a:p>
        </p:txBody>
      </p:sp>
      <p:sp>
        <p:nvSpPr>
          <p:cNvPr id="1048646" name="灯片编号占位符 5"/>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3" name=""/>
        <p:cNvGrpSpPr/>
        <p:nvPr/>
      </p:nvGrpSpPr>
      <p:grpSpPr>
        <a:xfrm>
          <a:off x="0" y="0"/>
          <a:ext cx="0" cy="0"/>
          <a:chOff x="0" y="0"/>
          <a:chExt cx="0" cy="0"/>
        </a:xfrm>
      </p:grpSpPr>
      <p:sp>
        <p:nvSpPr>
          <p:cNvPr id="1048623"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24"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5" name="日期占位符 3"/>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26" name="页脚占位符 4"/>
          <p:cNvSpPr>
            <a:spLocks noGrp="1"/>
          </p:cNvSpPr>
          <p:nvPr>
            <p:ph type="ftr" sz="quarter" idx="11"/>
          </p:nvPr>
        </p:nvSpPr>
        <p:spPr/>
        <p:txBody>
          <a:bodyPr/>
          <a:p>
            <a:endParaRPr altLang="en-US" lang="zh-CN"/>
          </a:p>
        </p:txBody>
      </p:sp>
      <p:sp>
        <p:nvSpPr>
          <p:cNvPr id="1048627" name="灯片编号占位符 5"/>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1" name=""/>
        <p:cNvGrpSpPr/>
        <p:nvPr/>
      </p:nvGrpSpPr>
      <p:grpSpPr>
        <a:xfrm>
          <a:off x="0" y="0"/>
          <a:ext cx="0" cy="0"/>
          <a:chOff x="0" y="0"/>
          <a:chExt cx="0" cy="0"/>
        </a:xfrm>
      </p:grpSpPr>
      <p:sp>
        <p:nvSpPr>
          <p:cNvPr id="1048581" name="标题 1"/>
          <p:cNvSpPr>
            <a:spLocks noGrp="1"/>
          </p:cNvSpPr>
          <p:nvPr>
            <p:ph type="title"/>
          </p:nvPr>
        </p:nvSpPr>
        <p:spPr/>
        <p:txBody>
          <a:bodyPr/>
          <a:p>
            <a:r>
              <a:rPr altLang="en-US" lang="zh-CN" smtClean="0"/>
              <a:t>单击此处编辑母版标题样式</a:t>
            </a:r>
            <a:endParaRPr altLang="en-US" lang="zh-CN"/>
          </a:p>
        </p:txBody>
      </p:sp>
      <p:sp>
        <p:nvSpPr>
          <p:cNvPr id="1048582"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83" name="日期占位符 3"/>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6" name=""/>
        <p:cNvGrpSpPr/>
        <p:nvPr/>
      </p:nvGrpSpPr>
      <p:grpSpPr>
        <a:xfrm>
          <a:off x="0" y="0"/>
          <a:ext cx="0" cy="0"/>
          <a:chOff x="0" y="0"/>
          <a:chExt cx="0" cy="0"/>
        </a:xfrm>
      </p:grpSpPr>
      <p:sp>
        <p:nvSpPr>
          <p:cNvPr id="1048637"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38" name="文本占位符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smtClean="0"/>
              <a:t>单击此处编辑母版文本样式</a:t>
            </a:r>
          </a:p>
        </p:txBody>
      </p:sp>
      <p:sp>
        <p:nvSpPr>
          <p:cNvPr id="1048639" name="日期占位符 3"/>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40" name="页脚占位符 4"/>
          <p:cNvSpPr>
            <a:spLocks noGrp="1"/>
          </p:cNvSpPr>
          <p:nvPr>
            <p:ph type="ftr" sz="quarter" idx="11"/>
          </p:nvPr>
        </p:nvSpPr>
        <p:spPr/>
        <p:txBody>
          <a:bodyPr/>
          <a:p>
            <a:endParaRPr altLang="en-US" lang="zh-CN"/>
          </a:p>
        </p:txBody>
      </p:sp>
      <p:sp>
        <p:nvSpPr>
          <p:cNvPr id="1048641" name="灯片编号占位符 5"/>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0" name=""/>
        <p:cNvGrpSpPr/>
        <p:nvPr/>
      </p:nvGrpSpPr>
      <p:grpSpPr>
        <a:xfrm>
          <a:off x="0" y="0"/>
          <a:ext cx="0" cy="0"/>
          <a:chOff x="0" y="0"/>
          <a:chExt cx="0" cy="0"/>
        </a:xfrm>
      </p:grpSpPr>
      <p:sp>
        <p:nvSpPr>
          <p:cNvPr id="1048605" name="标题 1"/>
          <p:cNvSpPr>
            <a:spLocks noGrp="1"/>
          </p:cNvSpPr>
          <p:nvPr>
            <p:ph type="title"/>
          </p:nvPr>
        </p:nvSpPr>
        <p:spPr/>
        <p:txBody>
          <a:bodyPr/>
          <a:p>
            <a:r>
              <a:rPr altLang="en-US" lang="zh-CN" smtClean="0"/>
              <a:t>单击此处编辑母版标题样式</a:t>
            </a:r>
            <a:endParaRPr altLang="en-US" lang="zh-CN"/>
          </a:p>
        </p:txBody>
      </p:sp>
      <p:sp>
        <p:nvSpPr>
          <p:cNvPr id="1048606"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07"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08" name="日期占位符 4"/>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09" name="页脚占位符 5"/>
          <p:cNvSpPr>
            <a:spLocks noGrp="1"/>
          </p:cNvSpPr>
          <p:nvPr>
            <p:ph type="ftr" sz="quarter" idx="11"/>
          </p:nvPr>
        </p:nvSpPr>
        <p:spPr/>
        <p:txBody>
          <a:bodyPr/>
          <a:p>
            <a:endParaRPr altLang="en-US" lang="zh-CN"/>
          </a:p>
        </p:txBody>
      </p:sp>
      <p:sp>
        <p:nvSpPr>
          <p:cNvPr id="1048610" name="灯片编号占位符 6"/>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1" name=""/>
        <p:cNvGrpSpPr/>
        <p:nvPr/>
      </p:nvGrpSpPr>
      <p:grpSpPr>
        <a:xfrm>
          <a:off x="0" y="0"/>
          <a:ext cx="0" cy="0"/>
          <a:chOff x="0" y="0"/>
          <a:chExt cx="0" cy="0"/>
        </a:xfrm>
      </p:grpSpPr>
      <p:sp>
        <p:nvSpPr>
          <p:cNvPr id="1048611" name="标题 1"/>
          <p:cNvSpPr>
            <a:spLocks noGrp="1"/>
          </p:cNvSpPr>
          <p:nvPr>
            <p:ph type="title"/>
          </p:nvPr>
        </p:nvSpPr>
        <p:spPr/>
        <p:txBody>
          <a:bodyPr/>
          <a:p>
            <a:r>
              <a:rPr altLang="en-US" lang="zh-CN" smtClean="0"/>
              <a:t>单击此处编辑母版标题样式</a:t>
            </a:r>
            <a:endParaRPr altLang="en-US" lang="zh-CN"/>
          </a:p>
        </p:txBody>
      </p:sp>
      <p:sp>
        <p:nvSpPr>
          <p:cNvPr id="1048612"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13"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4"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15"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6" name="日期占位符 6"/>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17" name="页脚占位符 7"/>
          <p:cNvSpPr>
            <a:spLocks noGrp="1"/>
          </p:cNvSpPr>
          <p:nvPr>
            <p:ph type="ftr" sz="quarter" idx="11"/>
          </p:nvPr>
        </p:nvSpPr>
        <p:spPr/>
        <p:txBody>
          <a:bodyPr/>
          <a:p>
            <a:endParaRPr altLang="en-US" lang="zh-CN"/>
          </a:p>
        </p:txBody>
      </p:sp>
      <p:sp>
        <p:nvSpPr>
          <p:cNvPr id="1048618" name="灯片编号占位符 8"/>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2" name=""/>
        <p:cNvGrpSpPr/>
        <p:nvPr/>
      </p:nvGrpSpPr>
      <p:grpSpPr>
        <a:xfrm>
          <a:off x="0" y="0"/>
          <a:ext cx="0" cy="0"/>
          <a:chOff x="0" y="0"/>
          <a:chExt cx="0" cy="0"/>
        </a:xfrm>
      </p:grpSpPr>
      <p:sp>
        <p:nvSpPr>
          <p:cNvPr id="1048619" name="标题 1"/>
          <p:cNvSpPr>
            <a:spLocks noGrp="1"/>
          </p:cNvSpPr>
          <p:nvPr>
            <p:ph type="title"/>
          </p:nvPr>
        </p:nvSpPr>
        <p:spPr/>
        <p:txBody>
          <a:bodyPr/>
          <a:p>
            <a:r>
              <a:rPr altLang="en-US" lang="zh-CN" smtClean="0"/>
              <a:t>单击此处编辑母版标题样式</a:t>
            </a:r>
            <a:endParaRPr altLang="en-US" lang="zh-CN"/>
          </a:p>
        </p:txBody>
      </p:sp>
      <p:sp>
        <p:nvSpPr>
          <p:cNvPr id="1048620" name="日期占位符 2"/>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21" name="页脚占位符 3"/>
          <p:cNvSpPr>
            <a:spLocks noGrp="1"/>
          </p:cNvSpPr>
          <p:nvPr>
            <p:ph type="ftr" sz="quarter" idx="11"/>
          </p:nvPr>
        </p:nvSpPr>
        <p:spPr/>
        <p:txBody>
          <a:bodyPr/>
          <a:p>
            <a:endParaRPr altLang="en-US" lang="zh-CN"/>
          </a:p>
        </p:txBody>
      </p:sp>
      <p:sp>
        <p:nvSpPr>
          <p:cNvPr id="1048622" name="灯片编号占位符 4"/>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4" name=""/>
        <p:cNvGrpSpPr/>
        <p:nvPr/>
      </p:nvGrpSpPr>
      <p:grpSpPr>
        <a:xfrm>
          <a:off x="0" y="0"/>
          <a:ext cx="0" cy="0"/>
          <a:chOff x="0" y="0"/>
          <a:chExt cx="0" cy="0"/>
        </a:xfrm>
      </p:grpSpPr>
      <p:sp>
        <p:nvSpPr>
          <p:cNvPr id="1048628" name="日期占位符 1"/>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29" name="页脚占位符 2"/>
          <p:cNvSpPr>
            <a:spLocks noGrp="1"/>
          </p:cNvSpPr>
          <p:nvPr>
            <p:ph type="ftr" sz="quarter" idx="11"/>
          </p:nvPr>
        </p:nvSpPr>
        <p:spPr/>
        <p:txBody>
          <a:bodyPr/>
          <a:p>
            <a:endParaRPr altLang="en-US" lang="zh-CN"/>
          </a:p>
        </p:txBody>
      </p:sp>
      <p:sp>
        <p:nvSpPr>
          <p:cNvPr id="1048630" name="灯片编号占位符 3"/>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8" name=""/>
        <p:cNvGrpSpPr/>
        <p:nvPr/>
      </p:nvGrpSpPr>
      <p:grpSpPr>
        <a:xfrm>
          <a:off x="0" y="0"/>
          <a:ext cx="0" cy="0"/>
          <a:chOff x="0" y="0"/>
          <a:chExt cx="0" cy="0"/>
        </a:xfrm>
      </p:grpSpPr>
      <p:sp>
        <p:nvSpPr>
          <p:cNvPr id="1048647"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48"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9"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0" name="日期占位符 4"/>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51" name="页脚占位符 5"/>
          <p:cNvSpPr>
            <a:spLocks noGrp="1"/>
          </p:cNvSpPr>
          <p:nvPr>
            <p:ph type="ftr" sz="quarter" idx="11"/>
          </p:nvPr>
        </p:nvSpPr>
        <p:spPr/>
        <p:txBody>
          <a:bodyPr/>
          <a:p>
            <a:endParaRPr altLang="en-US" lang="zh-CN"/>
          </a:p>
        </p:txBody>
      </p:sp>
      <p:sp>
        <p:nvSpPr>
          <p:cNvPr id="1048652" name="灯片编号占位符 6"/>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5" name=""/>
        <p:cNvGrpSpPr/>
        <p:nvPr/>
      </p:nvGrpSpPr>
      <p:grpSpPr>
        <a:xfrm>
          <a:off x="0" y="0"/>
          <a:ext cx="0" cy="0"/>
          <a:chOff x="0" y="0"/>
          <a:chExt cx="0" cy="0"/>
        </a:xfrm>
      </p:grpSpPr>
      <p:sp>
        <p:nvSpPr>
          <p:cNvPr id="1048631"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32"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33"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34" name="日期占位符 4"/>
          <p:cNvSpPr>
            <a:spLocks noGrp="1"/>
          </p:cNvSpPr>
          <p:nvPr>
            <p:ph type="dt" sz="half" idx="10"/>
          </p:nvPr>
        </p:nvSpPr>
        <p:spPr/>
        <p:txBody>
          <a:bodyPr/>
          <a:p>
            <a:fld id="{1BC006F5-741A-4324-ABE9-0FCE20BA0B57}" type="datetimeFigureOut">
              <a:rPr altLang="en-US" lang="zh-CN" smtClean="0"/>
            </a:fld>
            <a:endParaRPr altLang="en-US" lang="zh-CN"/>
          </a:p>
        </p:txBody>
      </p:sp>
      <p:sp>
        <p:nvSpPr>
          <p:cNvPr id="1048635" name="页脚占位符 5"/>
          <p:cNvSpPr>
            <a:spLocks noGrp="1"/>
          </p:cNvSpPr>
          <p:nvPr>
            <p:ph type="ftr" sz="quarter" idx="11"/>
          </p:nvPr>
        </p:nvSpPr>
        <p:spPr/>
        <p:txBody>
          <a:bodyPr/>
          <a:p>
            <a:endParaRPr altLang="en-US" lang="zh-CN"/>
          </a:p>
        </p:txBody>
      </p:sp>
      <p:sp>
        <p:nvSpPr>
          <p:cNvPr id="1048636" name="灯片编号占位符 6"/>
          <p:cNvSpPr>
            <a:spLocks noGrp="1"/>
          </p:cNvSpPr>
          <p:nvPr>
            <p:ph type="sldNum" sz="quarter" idx="12"/>
          </p:nvPr>
        </p:nvSpPr>
        <p:spPr/>
        <p:txBody>
          <a:bodyPr/>
          <a:p>
            <a:fld id="{252F3486-0C2C-448E-9E4D-3A6B6A0DC5E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标题占位符 1"/>
          <p:cNvSpPr>
            <a:spLocks noGrp="1"/>
          </p:cNvSpPr>
          <p:nvPr>
            <p:ph type="title"/>
          </p:nvPr>
        </p:nvSpPr>
        <p:spPr>
          <a:xfrm>
            <a:off x="457200" y="274638"/>
            <a:ext cx="8229600" cy="1143000"/>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BC006F5-741A-4324-ABE9-0FCE20BA0B57}" type="datetimeFigureOut">
              <a:rPr altLang="en-US" lang="zh-CN" smtClean="0"/>
            </a:fld>
            <a:endParaRPr altLang="en-US" lang="zh-CN"/>
          </a:p>
        </p:txBody>
      </p:sp>
      <p:sp>
        <p:nvSpPr>
          <p:cNvPr id="1048579" name="页脚占位符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252F3486-0C2C-448E-9E4D-3A6B6A0DC5E4}"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标题 1"/>
          <p:cNvSpPr>
            <a:spLocks noGrp="1"/>
          </p:cNvSpPr>
          <p:nvPr>
            <p:ph type="ctrTitle"/>
          </p:nvPr>
        </p:nvSpPr>
        <p:spPr>
          <a:xfrm>
            <a:off x="571472" y="285729"/>
            <a:ext cx="7886728" cy="1357321"/>
          </a:xfrm>
        </p:spPr>
        <p:txBody>
          <a:bodyPr/>
          <a:p>
            <a:r>
              <a:rPr altLang="en-US" dirty="0" lang="zh-CN" smtClean="0"/>
              <a:t>智能机器人小车实践</a:t>
            </a:r>
            <a:endParaRPr altLang="en-US" dirty="0" lang="zh-CN"/>
          </a:p>
        </p:txBody>
      </p:sp>
      <p:sp>
        <p:nvSpPr>
          <p:cNvPr id="1048600" name="副标题 2"/>
          <p:cNvSpPr>
            <a:spLocks noGrp="1"/>
          </p:cNvSpPr>
          <p:nvPr>
            <p:ph type="subTitle" idx="1"/>
          </p:nvPr>
        </p:nvSpPr>
        <p:spPr>
          <a:xfrm>
            <a:off x="1357290" y="2214554"/>
            <a:ext cx="6400800" cy="857256"/>
          </a:xfrm>
        </p:spPr>
        <p:txBody>
          <a:bodyPr/>
          <a:p>
            <a:r>
              <a:rPr altLang="en-US" dirty="0" lang="zh-CN" smtClean="0">
                <a:solidFill>
                  <a:srgbClr val="00B050"/>
                </a:solidFill>
              </a:rPr>
              <a:t>第二组</a:t>
            </a:r>
            <a:endParaRPr altLang="en-US" dirty="0" lang="zh-CN">
              <a:solidFill>
                <a:srgbClr val="00B050"/>
              </a:solidFill>
            </a:endParaRPr>
          </a:p>
        </p:txBody>
      </p:sp>
      <p:sp>
        <p:nvSpPr>
          <p:cNvPr id="1048601" name="TextBox 4"/>
          <p:cNvSpPr txBox="1"/>
          <p:nvPr/>
        </p:nvSpPr>
        <p:spPr>
          <a:xfrm>
            <a:off x="1285852" y="4500570"/>
            <a:ext cx="7643866" cy="369332"/>
          </a:xfrm>
          <a:prstGeom prst="rect"/>
          <a:noFill/>
        </p:spPr>
        <p:txBody>
          <a:bodyPr rtlCol="0" wrap="square">
            <a:spAutoFit/>
          </a:bodyPr>
          <a:p>
            <a:r>
              <a:rPr altLang="en-US" b="1" dirty="0" i="1" lang="zh-CN" smtClean="0">
                <a:solidFill>
                  <a:srgbClr val="FF0000"/>
                </a:solidFill>
                <a:effectLst>
                  <a:outerShdw algn="tl" blurRad="38100" dir="2700000" dist="38100">
                    <a:srgbClr val="000000">
                      <a:alpha val="43137"/>
                    </a:srgbClr>
                  </a:outerShdw>
                </a:effectLst>
                <a:ea typeface="华文行楷" pitchFamily="2" charset="-122"/>
              </a:rPr>
              <a:t>成员</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 </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 </a:t>
            </a:r>
            <a:r>
              <a:rPr altLang="en-US" b="1" dirty="0" i="1" lang="zh-CN" smtClean="0">
                <a:solidFill>
                  <a:srgbClr val="FF0000"/>
                </a:solidFill>
                <a:effectLst>
                  <a:outerShdw algn="tl" blurRad="38100" dir="2700000" dist="38100">
                    <a:srgbClr val="000000">
                      <a:alpha val="43137"/>
                    </a:srgbClr>
                  </a:outerShdw>
                </a:effectLst>
                <a:ea typeface="华文行楷" pitchFamily="2" charset="-122"/>
              </a:rPr>
              <a:t>李木星   汪成    贺伟    胡剑波  </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 </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 </a:t>
            </a:r>
            <a:r>
              <a:rPr altLang="en-US" b="1" dirty="0" i="1" lang="zh-CN" smtClean="0">
                <a:solidFill>
                  <a:srgbClr val="FF0000"/>
                </a:solidFill>
                <a:effectLst>
                  <a:outerShdw algn="tl" blurRad="38100" dir="2700000" dist="38100">
                    <a:srgbClr val="000000">
                      <a:alpha val="43137"/>
                    </a:srgbClr>
                  </a:outerShdw>
                </a:effectLst>
                <a:ea typeface="华文行楷" pitchFamily="2" charset="-122"/>
              </a:rPr>
              <a:t>张丽月 </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 </a:t>
            </a:r>
            <a:r>
              <a:rPr altLang="zh-CN" b="1" dirty="0" i="1" lang="en-US" smtClean="0">
                <a:solidFill>
                  <a:srgbClr val="FF0000"/>
                </a:solidFill>
                <a:effectLst>
                  <a:outerShdw algn="tl" blurRad="38100" dir="2700000" dist="38100">
                    <a:srgbClr val="000000">
                      <a:alpha val="43137"/>
                    </a:srgbClr>
                  </a:outerShdw>
                </a:effectLst>
                <a:ea typeface="华文行楷" pitchFamily="2" charset="-122"/>
              </a:rPr>
              <a:t> </a:t>
            </a:r>
            <a:r>
              <a:rPr altLang="en-US" b="1" dirty="0" i="1" lang="zh-CN" smtClean="0">
                <a:solidFill>
                  <a:srgbClr val="FF0000"/>
                </a:solidFill>
                <a:effectLst>
                  <a:outerShdw algn="tl" blurRad="38100" dir="2700000" dist="38100">
                    <a:srgbClr val="000000">
                      <a:alpha val="43137"/>
                    </a:srgbClr>
                  </a:outerShdw>
                </a:effectLst>
                <a:ea typeface="华文行楷" pitchFamily="2" charset="-122"/>
              </a:rPr>
              <a:t> 张诗瑶</a:t>
            </a:r>
            <a:endParaRPr altLang="en-US" b="1" dirty="0" i="1" lang="zh-CN">
              <a:solidFill>
                <a:srgbClr val="FF0000"/>
              </a:solidFill>
              <a:effectLst>
                <a:outerShdw algn="tl" blurRad="38100" dir="2700000" dist="38100">
                  <a:srgbClr val="000000">
                    <a:alpha val="43137"/>
                  </a:srgbClr>
                </a:outerShdw>
              </a:effectLst>
              <a:ea typeface="华文行楷" pitchFamily="2"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00">
        <p14:prism dir="l" isContent="0" isInverted="0"/>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标题 1"/>
          <p:cNvSpPr>
            <a:spLocks noGrp="1"/>
          </p:cNvSpPr>
          <p:nvPr>
            <p:ph type="title"/>
          </p:nvPr>
        </p:nvSpPr>
        <p:spPr/>
        <p:txBody>
          <a:bodyPr/>
          <a:p>
            <a:r>
              <a:rPr altLang="en-US" dirty="0" lang="zh-CN" smtClean="0"/>
              <a:t>小车的组成与组装</a:t>
            </a:r>
            <a:endParaRPr altLang="en-US" dirty="0" lang="zh-CN"/>
          </a:p>
        </p:txBody>
      </p:sp>
      <p:sp>
        <p:nvSpPr>
          <p:cNvPr id="1048591" name="内容占位符 2"/>
          <p:cNvSpPr>
            <a:spLocks noGrp="1"/>
          </p:cNvSpPr>
          <p:nvPr>
            <p:ph idx="1"/>
          </p:nvPr>
        </p:nvSpPr>
        <p:spPr>
          <a:xfrm>
            <a:off x="161378" y="1600200"/>
            <a:ext cx="8788853" cy="5095325"/>
          </a:xfrm>
        </p:spPr>
        <p:txBody>
          <a:bodyPr>
            <a:normAutofit/>
          </a:bodyPr>
          <a:p>
            <a:r>
              <a:rPr altLang="en-US" dirty="0" lang="zh-CN" smtClean="0">
                <a:solidFill>
                  <a:srgbClr val="0070C0"/>
                </a:solidFill>
                <a:ea typeface="宋体" pitchFamily="2" charset="-122"/>
              </a:rPr>
              <a:t>主要部件：</a:t>
            </a:r>
            <a:r>
              <a:rPr altLang="en-US" dirty="0" lang="zh-CN" smtClean="0">
                <a:solidFill>
                  <a:srgbClr val="0070C0"/>
                </a:solidFill>
                <a:ea typeface="宋体" pitchFamily="2" charset="-122"/>
              </a:rPr>
              <a:t>底座及其连接器x4、锂电池x1、电池充电器x1、主轮x2、辅助轮x1、电机x2、亚历克板x1、超声波传感器x2、超声波传感器支架x2（配套螺丝）、miniand开发板x1ArduinoSensorShieldv5.0x1、VNH5019x1、ArduinoMega2560</a:t>
            </a:r>
            <a:r>
              <a:rPr altLang="en-US" dirty="0" lang="zh-CN" smtClean="0">
                <a:solidFill>
                  <a:srgbClr val="0070C0"/>
                </a:solidFill>
                <a:ea typeface="宋体" pitchFamily="2" charset="-122"/>
              </a:rPr>
              <a:t>，</a:t>
            </a:r>
            <a:r>
              <a:rPr altLang="en-US" dirty="0" lang="zh-CN" smtClean="0">
                <a:solidFill>
                  <a:srgbClr val="0070C0"/>
                </a:solidFill>
                <a:ea typeface="宋体" pitchFamily="2" charset="-122"/>
              </a:rPr>
              <a:t>降压元件x1</a:t>
            </a:r>
            <a:r>
              <a:rPr altLang="en-US" dirty="0" lang="zh-CN" smtClean="0">
                <a:solidFill>
                  <a:srgbClr val="0070C0"/>
                </a:solidFill>
                <a:ea typeface="宋体" pitchFamily="2" charset="-122"/>
              </a:rPr>
              <a:t>。</a:t>
            </a:r>
            <a:endParaRPr altLang="zh-CN" dirty="0" lang="en-US" smtClean="0">
              <a:solidFill>
                <a:srgbClr val="00B0F0"/>
              </a:solidFill>
            </a:endParaRPr>
          </a:p>
          <a:p>
            <a:r>
              <a:rPr altLang="en-US" dirty="0" lang="zh-CN" smtClean="0">
                <a:solidFill>
                  <a:srgbClr val="00B0F0"/>
                </a:solidFill>
                <a:ea typeface="华文楷体" pitchFamily="2" charset="-122"/>
              </a:rPr>
              <a:t>组装：各成员分工合作将各部件按一定的规律及顺序在螺丝和胶布的固定下组合连接成小车，最后连接线路</a:t>
            </a:r>
            <a:r>
              <a:rPr altLang="en-US" dirty="0" lang="zh-CN" smtClean="0">
                <a:solidFill>
                  <a:srgbClr val="00B0F0"/>
                </a:solidFill>
              </a:rPr>
              <a:t>。</a:t>
            </a:r>
            <a:endParaRPr altLang="zh-CN" dirty="0" lang="en-US" smtClean="0">
              <a:solidFill>
                <a:srgbClr val="00B0F0"/>
              </a:solidFill>
            </a:endParaRPr>
          </a:p>
          <a:p>
            <a:pPr indent="0" marL="0">
              <a:buNone/>
            </a:pPr>
            <a:r>
              <a:rPr altLang="en-US" dirty="0" lang="zh-CN" smtClean="0">
                <a:solidFill>
                  <a:srgbClr val="0070C0"/>
                </a:solidFill>
                <a:ea typeface="宋体" pitchFamily="2" charset="-122"/>
              </a:rPr>
              <a:t>
</a:t>
            </a:r>
            <a:endParaRPr altLang="zh-CN" dirty="0" lang="en-US" smtClean="0">
              <a:solidFill>
                <a:srgbClr val="0070C0"/>
              </a:solidFill>
              <a:ea typeface="宋体" pitchFamily="2" charset="-122"/>
            </a:endParaRPr>
          </a:p>
          <a:p>
            <a:endParaRPr altLang="zh-CN" dirty="0" lang="en-US">
              <a:ea typeface="华文宋体" pitchFamily="2" charset="-122"/>
            </a:endParaRPr>
          </a:p>
          <a:p>
            <a:endParaRPr altLang="zh-CN" dirty="0" lang="en-US" smtClean="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250">
        <p14:switc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标题 1"/>
          <p:cNvSpPr>
            <a:spLocks noGrp="1"/>
          </p:cNvSpPr>
          <p:nvPr>
            <p:ph type="title"/>
          </p:nvPr>
        </p:nvSpPr>
        <p:spPr/>
        <p:txBody>
          <a:bodyPr/>
          <a:p>
            <a:r>
              <a:rPr altLang="en-US" dirty="0" lang="zh-CN" smtClean="0"/>
              <a:t>通过软件</a:t>
            </a:r>
            <a:r>
              <a:rPr altLang="zh-CN" dirty="0" lang="en-US" smtClean="0"/>
              <a:t>VIPLE</a:t>
            </a:r>
            <a:r>
              <a:rPr altLang="en-US" dirty="0" lang="zh-CN" smtClean="0"/>
              <a:t>控制小车</a:t>
            </a:r>
            <a:endParaRPr altLang="en-US" dirty="0" lang="zh-CN"/>
          </a:p>
        </p:txBody>
      </p:sp>
      <p:sp>
        <p:nvSpPr>
          <p:cNvPr id="1048587" name="内容占位符 2"/>
          <p:cNvSpPr>
            <a:spLocks noGrp="1"/>
          </p:cNvSpPr>
          <p:nvPr>
            <p:ph idx="1"/>
          </p:nvPr>
        </p:nvSpPr>
        <p:spPr/>
        <p:txBody>
          <a:bodyPr/>
          <a:p>
            <a:r>
              <a:rPr altLang="en-US" dirty="0" lang="zh-CN">
                <a:solidFill>
                  <a:srgbClr val="800000"/>
                </a:solidFill>
              </a:rPr>
              <a:t>在前方没有障碍物时向前走</a:t>
            </a:r>
            <a:endParaRPr altLang="en-US" dirty="0" lang="zh-CN">
              <a:solidFill>
                <a:srgbClr val="800000"/>
              </a:solidFill>
            </a:endParaRPr>
          </a:p>
          <a:p>
            <a:r>
              <a:rPr altLang="en-US" dirty="0" lang="zh-CN">
                <a:solidFill>
                  <a:srgbClr val="800000"/>
                </a:solidFill>
              </a:rPr>
              <a:t>判定</a:t>
            </a:r>
            <a:r>
              <a:rPr altLang="en-US" dirty="0" lang="zh-CN">
                <a:solidFill>
                  <a:srgbClr val="800000"/>
                </a:solidFill>
              </a:rPr>
              <a:t>条件</a:t>
            </a:r>
            <a:r>
              <a:rPr altLang="zh-CN" dirty="0" lang="en-US">
                <a:solidFill>
                  <a:srgbClr val="800000"/>
                </a:solidFill>
              </a:rPr>
              <a:t>:</a:t>
            </a:r>
            <a:r>
              <a:rPr altLang="en-US" dirty="0" lang="zh-CN">
                <a:solidFill>
                  <a:srgbClr val="800000"/>
                </a:solidFill>
              </a:rPr>
              <a:t>在前方有障碍物且右边没有障碍物</a:t>
            </a:r>
            <a:r>
              <a:rPr altLang="en-US" dirty="0" lang="zh-CN">
                <a:solidFill>
                  <a:srgbClr val="800000"/>
                </a:solidFill>
              </a:rPr>
              <a:t>。</a:t>
            </a:r>
            <a:r>
              <a:rPr altLang="en-US" dirty="0" lang="zh-CN">
                <a:solidFill>
                  <a:srgbClr val="800000"/>
                </a:solidFill>
              </a:rPr>
              <a:t>执行</a:t>
            </a:r>
            <a:r>
              <a:rPr altLang="en-US" dirty="0" lang="zh-CN">
                <a:solidFill>
                  <a:srgbClr val="800000"/>
                </a:solidFill>
              </a:rPr>
              <a:t>指令</a:t>
            </a:r>
            <a:r>
              <a:rPr altLang="zh-CN" dirty="0" lang="en-US">
                <a:solidFill>
                  <a:srgbClr val="800000"/>
                </a:solidFill>
              </a:rPr>
              <a:t>:</a:t>
            </a:r>
            <a:r>
              <a:rPr altLang="en-US" dirty="0" lang="zh-CN">
                <a:solidFill>
                  <a:srgbClr val="800000"/>
                </a:solidFill>
              </a:rPr>
              <a:t>向右转</a:t>
            </a:r>
            <a:r>
              <a:rPr altLang="en-US" dirty="0" lang="zh-CN">
                <a:solidFill>
                  <a:srgbClr val="800000"/>
                </a:solidFill>
              </a:rPr>
              <a:t>。</a:t>
            </a:r>
            <a:endParaRPr altLang="en-US" dirty="0" lang="zh-CN">
              <a:solidFill>
                <a:srgbClr val="800000"/>
              </a:solidFill>
            </a:endParaRPr>
          </a:p>
          <a:p>
            <a:r>
              <a:rPr altLang="en-US" dirty="0" lang="zh-CN">
                <a:solidFill>
                  <a:srgbClr val="800000"/>
                </a:solidFill>
              </a:rPr>
              <a:t>判定</a:t>
            </a:r>
            <a:r>
              <a:rPr altLang="en-US" dirty="0" lang="zh-CN">
                <a:solidFill>
                  <a:srgbClr val="800000"/>
                </a:solidFill>
              </a:rPr>
              <a:t>条件</a:t>
            </a:r>
            <a:r>
              <a:rPr altLang="zh-CN" dirty="0" lang="en-US">
                <a:solidFill>
                  <a:srgbClr val="800000"/>
                </a:solidFill>
              </a:rPr>
              <a:t>:</a:t>
            </a:r>
            <a:r>
              <a:rPr altLang="en-US" dirty="0" lang="zh-CN">
                <a:solidFill>
                  <a:srgbClr val="800000"/>
                </a:solidFill>
              </a:rPr>
              <a:t>当前方有走障碍物且右边有障碍物</a:t>
            </a:r>
            <a:r>
              <a:rPr altLang="en-US" dirty="0" lang="zh-CN">
                <a:solidFill>
                  <a:srgbClr val="800000"/>
                </a:solidFill>
              </a:rPr>
              <a:t>。</a:t>
            </a:r>
            <a:r>
              <a:rPr altLang="en-US" dirty="0" lang="zh-CN">
                <a:solidFill>
                  <a:srgbClr val="800000"/>
                </a:solidFill>
              </a:rPr>
              <a:t>执行</a:t>
            </a:r>
            <a:r>
              <a:rPr altLang="en-US" dirty="0" lang="zh-CN">
                <a:solidFill>
                  <a:srgbClr val="800000"/>
                </a:solidFill>
              </a:rPr>
              <a:t>指令</a:t>
            </a:r>
            <a:r>
              <a:rPr altLang="zh-CN" dirty="0" lang="en-US">
                <a:solidFill>
                  <a:srgbClr val="800000"/>
                </a:solidFill>
              </a:rPr>
              <a:t>:</a:t>
            </a:r>
            <a:r>
              <a:rPr altLang="en-US" dirty="0" lang="zh-CN">
                <a:solidFill>
                  <a:srgbClr val="800000"/>
                </a:solidFill>
              </a:rPr>
              <a:t>向左转</a:t>
            </a:r>
            <a:r>
              <a:rPr altLang="en-US" dirty="0" lang="zh-CN">
                <a:solidFill>
                  <a:srgbClr val="800000"/>
                </a:solidFill>
              </a:rPr>
              <a:t>。</a:t>
            </a:r>
            <a:endParaRPr altLang="en-US" dirty="0" lang="zh-CN">
              <a:solidFill>
                <a:srgbClr val="800000"/>
              </a:solidFill>
            </a:endParaRP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8" name="标题 1"/>
          <p:cNvSpPr>
            <a:spLocks noGrp="1"/>
          </p:cNvSpPr>
          <p:nvPr>
            <p:ph type="title"/>
          </p:nvPr>
        </p:nvSpPr>
        <p:spPr/>
        <p:txBody>
          <a:bodyPr/>
          <a:p>
            <a:r>
              <a:rPr altLang="en-US" dirty="0" lang="zh-CN" smtClean="0">
                <a:solidFill>
                  <a:srgbClr val="92D050"/>
                </a:solidFill>
              </a:rPr>
              <a:t>出现的问题及解决方案</a:t>
            </a:r>
            <a:endParaRPr altLang="en-US" dirty="0" lang="zh-CN">
              <a:solidFill>
                <a:srgbClr val="92D050"/>
              </a:solidFill>
            </a:endParaRPr>
          </a:p>
        </p:txBody>
      </p:sp>
      <p:sp>
        <p:nvSpPr>
          <p:cNvPr id="1048589" name="内容占位符 2"/>
          <p:cNvSpPr>
            <a:spLocks noGrp="1"/>
          </p:cNvSpPr>
          <p:nvPr>
            <p:ph idx="1"/>
          </p:nvPr>
        </p:nvSpPr>
        <p:spPr>
          <a:xfrm>
            <a:off x="285720" y="2000240"/>
            <a:ext cx="8229600" cy="4525963"/>
          </a:xfrm>
        </p:spPr>
        <p:txBody>
          <a:bodyPr/>
          <a:p>
            <a:pPr>
              <a:buNone/>
            </a:pPr>
            <a:r>
              <a:rPr altLang="en-US" dirty="0" lang="zh-CN" spc="600" smtClean="0">
                <a:solidFill>
                  <a:srgbClr val="0070C0"/>
                </a:solidFill>
                <a:ea typeface="华文彩云" pitchFamily="2" charset="-122"/>
              </a:rPr>
              <a:t>小车硬件性能方面：</a:t>
            </a:r>
            <a:endParaRPr altLang="zh-CN" dirty="0" lang="en-US" spc="600" smtClean="0">
              <a:solidFill>
                <a:srgbClr val="0070C0"/>
              </a:solidFill>
              <a:ea typeface="华文彩云" pitchFamily="2" charset="-122"/>
            </a:endParaRPr>
          </a:p>
          <a:p>
            <a:pPr>
              <a:buFont typeface="Wingdings" pitchFamily="2" charset="2"/>
              <a:buChar char="u"/>
            </a:pPr>
            <a:r>
              <a:rPr altLang="en-US" dirty="0" lang="zh-CN" spc="600" smtClean="0">
                <a:solidFill>
                  <a:srgbClr val="0070C0"/>
                </a:solidFill>
                <a:ea typeface="华文彩云" pitchFamily="2" charset="-122"/>
              </a:rPr>
              <a:t>直线行走时会偏向左边</a:t>
            </a:r>
            <a:endParaRPr altLang="zh-CN" dirty="0" lang="en-US" spc="600" smtClean="0">
              <a:solidFill>
                <a:srgbClr val="0070C0"/>
              </a:solidFill>
              <a:ea typeface="华文彩云" pitchFamily="2" charset="-122"/>
            </a:endParaRPr>
          </a:p>
          <a:p>
            <a:pPr>
              <a:buNone/>
            </a:pPr>
            <a:r>
              <a:rPr altLang="en-US" dirty="0" lang="zh-CN" spc="600" smtClean="0">
                <a:solidFill>
                  <a:srgbClr val="0070C0"/>
                </a:solidFill>
                <a:ea typeface="华文彩云" pitchFamily="2" charset="-122"/>
              </a:rPr>
              <a:t>解决方案：调整左右车轮转速</a:t>
            </a:r>
            <a:endParaRPr altLang="zh-CN" dirty="0" lang="en-US" spc="600" smtClean="0">
              <a:solidFill>
                <a:srgbClr val="0070C0"/>
              </a:solidFill>
              <a:ea typeface="华文彩云" pitchFamily="2" charset="-122"/>
            </a:endParaRPr>
          </a:p>
          <a:p>
            <a:pPr>
              <a:buNone/>
            </a:pPr>
            <a:endParaRPr altLang="zh-CN" dirty="0" lang="en-US" spc="600" smtClean="0"/>
          </a:p>
          <a:p>
            <a:pPr>
              <a:buFont typeface="Wingdings" pitchFamily="2" charset="2"/>
              <a:buChar char="u"/>
            </a:pPr>
            <a:r>
              <a:rPr altLang="en-US" dirty="0" lang="zh-CN" spc="600" smtClean="0">
                <a:solidFill>
                  <a:srgbClr val="0070C0"/>
                </a:solidFill>
                <a:ea typeface="华文彩云" pitchFamily="2" charset="-122"/>
              </a:rPr>
              <a:t>传感器的有效探测范围未知</a:t>
            </a:r>
            <a:endParaRPr altLang="zh-CN" dirty="0" lang="en-US" spc="600" smtClean="0">
              <a:solidFill>
                <a:srgbClr val="0070C0"/>
              </a:solidFill>
              <a:ea typeface="华文彩云" pitchFamily="2" charset="-122"/>
            </a:endParaRPr>
          </a:p>
          <a:p>
            <a:pPr>
              <a:buNone/>
            </a:pPr>
            <a:r>
              <a:rPr altLang="en-US" dirty="0" lang="zh-CN" spc="600" smtClean="0">
                <a:solidFill>
                  <a:srgbClr val="0070C0"/>
                </a:solidFill>
                <a:ea typeface="华文彩云" pitchFamily="2" charset="-122"/>
              </a:rPr>
              <a:t>解决方案：多次调试并记录传感器探测范围</a:t>
            </a:r>
            <a:endParaRPr altLang="en-US" dirty="0" lang="zh-CN" spc="600">
              <a:solidFill>
                <a:srgbClr val="0070C0"/>
              </a:solidFill>
              <a:ea typeface="华文彩云" pitchFamily="2"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2" name="标题 1"/>
          <p:cNvSpPr>
            <a:spLocks noGrp="1"/>
          </p:cNvSpPr>
          <p:nvPr>
            <p:ph type="title"/>
          </p:nvPr>
        </p:nvSpPr>
        <p:spPr/>
        <p:txBody>
          <a:bodyPr/>
          <a:p>
            <a:r>
              <a:rPr altLang="en-US" dirty="0" lang="zh-CN" smtClean="0">
                <a:solidFill>
                  <a:srgbClr val="808000"/>
                </a:solidFill>
              </a:rPr>
              <a:t>程序方面</a:t>
            </a:r>
            <a:endParaRPr altLang="en-US" dirty="0" lang="zh-CN">
              <a:solidFill>
                <a:srgbClr val="808000"/>
              </a:solidFill>
            </a:endParaRPr>
          </a:p>
        </p:txBody>
      </p:sp>
      <p:sp>
        <p:nvSpPr>
          <p:cNvPr id="1048593" name="内容占位符 2"/>
          <p:cNvSpPr>
            <a:spLocks noGrp="1"/>
          </p:cNvSpPr>
          <p:nvPr>
            <p:ph idx="1"/>
          </p:nvPr>
        </p:nvSpPr>
        <p:spPr/>
        <p:txBody>
          <a:bodyPr/>
          <a:p>
            <a:pPr indent="0" marL="0">
              <a:buNone/>
            </a:pPr>
            <a:r>
              <a:rPr altLang="zh-CN" lang="en-US">
                <a:solidFill>
                  <a:srgbClr val="000080"/>
                </a:solidFill>
              </a:rPr>
              <a:t> </a:t>
            </a:r>
            <a:r>
              <a:rPr altLang="zh-CN" lang="en-US">
                <a:solidFill>
                  <a:srgbClr val="000080"/>
                </a:solidFill>
              </a:rPr>
              <a:t> </a:t>
            </a:r>
            <a:r>
              <a:rPr altLang="zh-CN" lang="en-US">
                <a:solidFill>
                  <a:srgbClr val="000080"/>
                </a:solidFill>
              </a:rPr>
              <a:t> </a:t>
            </a:r>
            <a:r>
              <a:rPr altLang="zh-CN" lang="en-US">
                <a:solidFill>
                  <a:srgbClr val="000080"/>
                </a:solidFill>
              </a:rPr>
              <a:t> </a:t>
            </a:r>
            <a:r>
              <a:rPr altLang="zh-CN" lang="en-US">
                <a:solidFill>
                  <a:srgbClr val="000080"/>
                </a:solidFill>
              </a:rPr>
              <a:t> </a:t>
            </a:r>
            <a:r>
              <a:rPr altLang="en-US" lang="zh-CN">
                <a:solidFill>
                  <a:srgbClr val="000080"/>
                </a:solidFill>
              </a:rPr>
              <a:t>使用</a:t>
            </a:r>
            <a:r>
              <a:rPr altLang="en-US" lang="zh-CN">
                <a:solidFill>
                  <a:srgbClr val="000080"/>
                </a:solidFill>
              </a:rPr>
              <a:t>“</a:t>
            </a:r>
            <a:r>
              <a:rPr altLang="en-US" lang="zh-CN">
                <a:solidFill>
                  <a:srgbClr val="000080"/>
                </a:solidFill>
              </a:rPr>
              <a:t>与</a:t>
            </a:r>
            <a:r>
              <a:rPr altLang="en-US" lang="zh-CN">
                <a:solidFill>
                  <a:srgbClr val="000080"/>
                </a:solidFill>
              </a:rPr>
              <a:t>”</a:t>
            </a:r>
            <a:r>
              <a:rPr altLang="en-US" lang="zh-CN">
                <a:solidFill>
                  <a:srgbClr val="000080"/>
                </a:solidFill>
              </a:rPr>
              <a:t>和</a:t>
            </a:r>
            <a:r>
              <a:rPr altLang="en-US" lang="zh-CN">
                <a:solidFill>
                  <a:srgbClr val="000080"/>
                </a:solidFill>
              </a:rPr>
              <a:t>“</a:t>
            </a:r>
            <a:r>
              <a:rPr altLang="en-US" lang="zh-CN">
                <a:solidFill>
                  <a:srgbClr val="000080"/>
                </a:solidFill>
              </a:rPr>
              <a:t>或</a:t>
            </a:r>
            <a:r>
              <a:rPr altLang="en-US" lang="zh-CN">
                <a:solidFill>
                  <a:srgbClr val="000080"/>
                </a:solidFill>
              </a:rPr>
              <a:t>”</a:t>
            </a:r>
            <a:r>
              <a:rPr altLang="en-US" lang="zh-CN">
                <a:solidFill>
                  <a:srgbClr val="000080"/>
                </a:solidFill>
              </a:rPr>
              <a:t>条件</a:t>
            </a:r>
            <a:r>
              <a:rPr altLang="en-US" lang="zh-CN">
                <a:solidFill>
                  <a:srgbClr val="000080"/>
                </a:solidFill>
              </a:rPr>
              <a:t>判定</a:t>
            </a:r>
            <a:r>
              <a:rPr altLang="en-US" lang="zh-CN">
                <a:solidFill>
                  <a:srgbClr val="000080"/>
                </a:solidFill>
              </a:rPr>
              <a:t>时</a:t>
            </a:r>
            <a:r>
              <a:rPr altLang="en-US" lang="zh-CN">
                <a:solidFill>
                  <a:srgbClr val="000080"/>
                </a:solidFill>
              </a:rPr>
              <a:t>无法</a:t>
            </a:r>
            <a:r>
              <a:rPr altLang="en-US" lang="zh-CN">
                <a:solidFill>
                  <a:srgbClr val="000080"/>
                </a:solidFill>
              </a:rPr>
              <a:t>进行</a:t>
            </a:r>
            <a:r>
              <a:rPr altLang="en-US" lang="zh-CN">
                <a:solidFill>
                  <a:srgbClr val="000080"/>
                </a:solidFill>
              </a:rPr>
              <a:t>与</a:t>
            </a:r>
            <a:r>
              <a:rPr altLang="en-US" lang="zh-CN">
                <a:solidFill>
                  <a:srgbClr val="000080"/>
                </a:solidFill>
              </a:rPr>
              <a:t>预期</a:t>
            </a:r>
            <a:r>
              <a:rPr altLang="en-US" lang="zh-CN">
                <a:solidFill>
                  <a:srgbClr val="000080"/>
                </a:solidFill>
              </a:rPr>
              <a:t>相同</a:t>
            </a:r>
            <a:r>
              <a:rPr altLang="en-US" lang="zh-CN">
                <a:solidFill>
                  <a:srgbClr val="000080"/>
                </a:solidFill>
              </a:rPr>
              <a:t>的</a:t>
            </a:r>
            <a:r>
              <a:rPr altLang="en-US" lang="zh-CN">
                <a:solidFill>
                  <a:srgbClr val="000080"/>
                </a:solidFill>
              </a:rPr>
              <a:t>指令</a:t>
            </a:r>
            <a:endParaRPr altLang="en-US" lang="zh-CN">
              <a:solidFill>
                <a:srgbClr val="000080"/>
              </a:solidFill>
            </a:endParaRPr>
          </a:p>
          <a:p>
            <a:pPr indent="0" marL="0">
              <a:buNone/>
            </a:pPr>
            <a:r>
              <a:rPr altLang="zh-CN" lang="en-US">
                <a:solidFill>
                  <a:srgbClr val="000080"/>
                </a:solidFill>
              </a:rPr>
              <a:t> </a:t>
            </a:r>
            <a:r>
              <a:rPr altLang="zh-CN" lang="en-US">
                <a:solidFill>
                  <a:srgbClr val="000080"/>
                </a:solidFill>
              </a:rPr>
              <a:t> </a:t>
            </a:r>
            <a:r>
              <a:rPr altLang="zh-CN" lang="en-US">
                <a:solidFill>
                  <a:srgbClr val="000080"/>
                </a:solidFill>
              </a:rPr>
              <a:t> </a:t>
            </a:r>
            <a:r>
              <a:rPr altLang="zh-CN" lang="en-US">
                <a:solidFill>
                  <a:srgbClr val="000080"/>
                </a:solidFill>
              </a:rPr>
              <a:t> </a:t>
            </a:r>
            <a:r>
              <a:rPr altLang="en-US" lang="zh-CN">
                <a:solidFill>
                  <a:srgbClr val="000080"/>
                </a:solidFill>
              </a:rPr>
              <a:t>解决</a:t>
            </a:r>
            <a:r>
              <a:rPr altLang="en-US" lang="zh-CN">
                <a:solidFill>
                  <a:srgbClr val="000080"/>
                </a:solidFill>
              </a:rPr>
              <a:t>方案</a:t>
            </a:r>
            <a:r>
              <a:rPr altLang="zh-CN" lang="en-US">
                <a:solidFill>
                  <a:srgbClr val="000080"/>
                </a:solidFill>
              </a:rPr>
              <a:t>:</a:t>
            </a:r>
            <a:r>
              <a:rPr altLang="en-US" lang="zh-CN">
                <a:solidFill>
                  <a:srgbClr val="000080"/>
                </a:solidFill>
              </a:rPr>
              <a:t>只</a:t>
            </a:r>
            <a:r>
              <a:rPr altLang="en-US" lang="zh-CN">
                <a:solidFill>
                  <a:srgbClr val="000080"/>
                </a:solidFill>
              </a:rPr>
              <a:t>使用</a:t>
            </a:r>
            <a:r>
              <a:rPr altLang="en-US" lang="zh-CN">
                <a:solidFill>
                  <a:srgbClr val="000080"/>
                </a:solidFill>
              </a:rPr>
              <a:t>“</a:t>
            </a:r>
            <a:r>
              <a:rPr altLang="zh-CN" lang="en-US">
                <a:solidFill>
                  <a:srgbClr val="000080"/>
                </a:solidFill>
              </a:rPr>
              <a:t>if</a:t>
            </a:r>
            <a:r>
              <a:rPr altLang="en-US" lang="zh-CN">
                <a:solidFill>
                  <a:srgbClr val="000080"/>
                </a:solidFill>
              </a:rPr>
              <a:t>”</a:t>
            </a:r>
            <a:r>
              <a:rPr altLang="en-US" lang="zh-CN">
                <a:solidFill>
                  <a:srgbClr val="000080"/>
                </a:solidFill>
              </a:rPr>
              <a:t>判断</a:t>
            </a:r>
            <a:r>
              <a:rPr altLang="en-US" lang="zh-CN">
                <a:solidFill>
                  <a:srgbClr val="000080"/>
                </a:solidFill>
              </a:rPr>
              <a:t>语句</a:t>
            </a:r>
            <a:endParaRPr altLang="en-US" lang="zh-CN">
              <a:solidFill>
                <a:srgbClr val="000080"/>
              </a:solidFill>
            </a:endParaRPr>
          </a:p>
          <a:p>
            <a:pPr indent="0" marL="0">
              <a:buNone/>
            </a:pPr>
            <a:endParaRPr altLang="en-US" lang="zh-CN">
              <a:solidFill>
                <a:srgbClr val="000080"/>
              </a:solidFill>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标题 1"/>
          <p:cNvSpPr>
            <a:spLocks noGrp="1"/>
          </p:cNvSpPr>
          <p:nvPr>
            <p:ph type="title"/>
          </p:nvPr>
        </p:nvSpPr>
        <p:spPr/>
        <p:txBody>
          <a:bodyPr/>
          <a:p>
            <a:r>
              <a:rPr altLang="en-US" dirty="0" lang="zh-CN" smtClean="0">
                <a:solidFill>
                  <a:srgbClr val="7030A0"/>
                </a:solidFill>
              </a:rPr>
              <a:t>结果与反思</a:t>
            </a:r>
            <a:endParaRPr altLang="en-US" dirty="0" lang="zh-CN">
              <a:solidFill>
                <a:srgbClr val="7030A0"/>
              </a:solidFill>
            </a:endParaRPr>
          </a:p>
        </p:txBody>
      </p:sp>
      <p:sp>
        <p:nvSpPr>
          <p:cNvPr id="1048603" name="内容占位符 2"/>
          <p:cNvSpPr>
            <a:spLocks noGrp="1"/>
          </p:cNvSpPr>
          <p:nvPr>
            <p:ph idx="1"/>
          </p:nvPr>
        </p:nvSpPr>
        <p:spPr>
          <a:xfrm>
            <a:off x="457200" y="1846126"/>
            <a:ext cx="8229600" cy="4869022"/>
          </a:xfrm>
        </p:spPr>
        <p:txBody>
          <a:bodyPr>
            <a:normAutofit fontScale="96875" lnSpcReduction="20000"/>
          </a:bodyPr>
          <a:p>
            <a:r>
              <a:rPr altLang="en-US" dirty="0" lang="zh-CN" smtClean="0">
                <a:solidFill>
                  <a:srgbClr val="C00000"/>
                </a:solidFill>
              </a:rPr>
              <a:t>虽然最后的结果差强人意，不过在考试前的成绩都让我们很满意很骄傲，只是小车在考试前硬件的各种掉链子是我们所遗憾的。</a:t>
            </a:r>
            <a:endParaRPr altLang="zh-CN" dirty="0" lang="en-US" smtClean="0">
              <a:solidFill>
                <a:srgbClr val="C00000"/>
              </a:solidFill>
            </a:endParaRPr>
          </a:p>
          <a:p>
            <a:pPr indent="0" marL="0">
              <a:buNone/>
            </a:pPr>
            <a:endParaRPr altLang="zh-CN" dirty="0" lang="en-US" smtClean="0">
              <a:solidFill>
                <a:srgbClr val="C00000"/>
              </a:solidFill>
            </a:endParaRPr>
          </a:p>
          <a:p>
            <a:r>
              <a:rPr altLang="en-US" dirty="0" lang="zh-CN" smtClean="0">
                <a:solidFill>
                  <a:srgbClr val="C00000"/>
                </a:solidFill>
              </a:rPr>
              <a:t>然而在这过程中还是存在林林总总的问题，比如说，小车前行偏移是由于我们有个车轮装歪了。这说明我们不过专注，之后没认真观察，发现问题时考虑不全面，剖析问题角度太小。除此之外，还有许许多多大的小问题我们下次需要注意的。我一直相信我们是最好的，在未来我们会做得</a:t>
            </a:r>
            <a:r>
              <a:rPr altLang="en-US" dirty="0" lang="zh-CN" smtClean="0">
                <a:solidFill>
                  <a:srgbClr val="C00000"/>
                </a:solidFill>
              </a:rPr>
              <a:t>更好</a:t>
            </a:r>
            <a:r>
              <a:rPr altLang="en-US" dirty="0" lang="zh-CN" smtClean="0">
                <a:solidFill>
                  <a:srgbClr val="C00000"/>
                </a:solidFill>
              </a:rPr>
              <a:t>。</a:t>
            </a:r>
            <a:endParaRPr altLang="zh-CN" dirty="0" lang="en-US" smtClean="0">
              <a:solidFill>
                <a:srgbClr val="C00000"/>
              </a:solidFill>
            </a:endParaRPr>
          </a:p>
        </p:txBody>
      </p:sp>
    </p:spTree>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9" name=""/>
          <p:cNvSpPr>
            <a:spLocks noGrp="1"/>
          </p:cNvSpPr>
          <p:nvPr>
            <p:ph type="title"/>
          </p:nvPr>
        </p:nvSpPr>
        <p:spPr/>
        <p:txBody>
          <a:bodyPr/>
          <a:p>
            <a:r>
              <a:rPr lang="zh-CN">
                <a:solidFill>
                  <a:srgbClr val="FFCC00"/>
                </a:solidFill>
              </a:rPr>
              <a:t>总结</a:t>
            </a:r>
            <a:endParaRPr lang="zh-CN">
              <a:solidFill>
                <a:srgbClr val="FFCC00"/>
              </a:solidFill>
            </a:endParaRPr>
          </a:p>
        </p:txBody>
      </p:sp>
      <p:sp>
        <p:nvSpPr>
          <p:cNvPr id="1048660" name=""/>
          <p:cNvSpPr>
            <a:spLocks noGrp="1"/>
          </p:cNvSpPr>
          <p:nvPr>
            <p:ph idx="1"/>
          </p:nvPr>
        </p:nvSpPr>
        <p:spPr/>
        <p:txBody>
          <a:bodyPr/>
          <a:p>
            <a:r>
              <a:rPr altLang="en-US" dirty="0" lang="zh-CN" smtClean="0">
                <a:solidFill>
                  <a:srgbClr val="C00000"/>
                </a:solidFill>
              </a:rPr>
              <a:t>最</a:t>
            </a:r>
            <a:r>
              <a:rPr altLang="en-US" dirty="0" lang="zh-CN" smtClean="0">
                <a:solidFill>
                  <a:srgbClr val="C00000"/>
                </a:solidFill>
              </a:rPr>
              <a:t>后</a:t>
            </a:r>
            <a:r>
              <a:rPr altLang="en-US" dirty="0" lang="zh-CN" smtClean="0">
                <a:solidFill>
                  <a:srgbClr val="C00000"/>
                </a:solidFill>
              </a:rPr>
              <a:t>的</a:t>
            </a:r>
            <a:r>
              <a:rPr altLang="en-US" dirty="0" lang="zh-CN" smtClean="0">
                <a:solidFill>
                  <a:srgbClr val="C00000"/>
                </a:solidFill>
              </a:rPr>
              <a:t>结果</a:t>
            </a:r>
            <a:r>
              <a:rPr altLang="en-US" dirty="0" lang="zh-CN" smtClean="0">
                <a:solidFill>
                  <a:srgbClr val="C00000"/>
                </a:solidFill>
              </a:rPr>
              <a:t>的确</a:t>
            </a:r>
            <a:r>
              <a:rPr altLang="en-US" dirty="0" lang="zh-CN" smtClean="0">
                <a:solidFill>
                  <a:srgbClr val="C00000"/>
                </a:solidFill>
              </a:rPr>
              <a:t>让</a:t>
            </a:r>
            <a:r>
              <a:rPr altLang="en-US" dirty="0" lang="zh-CN" smtClean="0">
                <a:solidFill>
                  <a:srgbClr val="C00000"/>
                </a:solidFill>
              </a:rPr>
              <a:t>我</a:t>
            </a:r>
            <a:r>
              <a:rPr altLang="en-US" dirty="0" lang="zh-CN" smtClean="0">
                <a:solidFill>
                  <a:srgbClr val="C00000"/>
                </a:solidFill>
              </a:rPr>
              <a:t>们</a:t>
            </a:r>
            <a:r>
              <a:rPr altLang="en-US" dirty="0" lang="zh-CN" smtClean="0">
                <a:solidFill>
                  <a:srgbClr val="C00000"/>
                </a:solidFill>
              </a:rPr>
              <a:t>十分</a:t>
            </a:r>
            <a:r>
              <a:rPr altLang="en-US" dirty="0" lang="zh-CN" smtClean="0">
                <a:solidFill>
                  <a:srgbClr val="C00000"/>
                </a:solidFill>
              </a:rPr>
              <a:t>惋惜</a:t>
            </a:r>
            <a:r>
              <a:rPr altLang="en-US" dirty="0" lang="zh-CN" smtClean="0">
                <a:solidFill>
                  <a:srgbClr val="C00000"/>
                </a:solidFill>
              </a:rPr>
              <a:t>，</a:t>
            </a:r>
            <a:r>
              <a:rPr altLang="en-US" dirty="0" lang="zh-CN" smtClean="0">
                <a:solidFill>
                  <a:srgbClr val="C00000"/>
                </a:solidFill>
              </a:rPr>
              <a:t>虽然</a:t>
            </a:r>
            <a:r>
              <a:rPr altLang="en-US" dirty="0" lang="zh-CN" smtClean="0">
                <a:solidFill>
                  <a:srgbClr val="C00000"/>
                </a:solidFill>
              </a:rPr>
              <a:t>我们</a:t>
            </a:r>
            <a:r>
              <a:rPr altLang="en-US" dirty="0" lang="zh-CN" smtClean="0">
                <a:solidFill>
                  <a:srgbClr val="C00000"/>
                </a:solidFill>
              </a:rPr>
              <a:t>没有收获胜利的喜悦，但在实践中我们</a:t>
            </a:r>
            <a:r>
              <a:rPr altLang="en-US" dirty="0" lang="zh-CN" smtClean="0">
                <a:solidFill>
                  <a:srgbClr val="C00000"/>
                </a:solidFill>
              </a:rPr>
              <a:t>所</a:t>
            </a:r>
            <a:r>
              <a:rPr altLang="en-US" dirty="0" lang="zh-CN" smtClean="0">
                <a:solidFill>
                  <a:srgbClr val="C00000"/>
                </a:solidFill>
              </a:rPr>
              <a:t>表现</a:t>
            </a:r>
            <a:r>
              <a:rPr altLang="en-US" dirty="0" lang="zh-CN" smtClean="0">
                <a:solidFill>
                  <a:srgbClr val="C00000"/>
                </a:solidFill>
              </a:rPr>
              <a:t>的团结协作，互相配合，大胆尝试，同伴间的相互支持等</a:t>
            </a:r>
            <a:r>
              <a:rPr altLang="en-US" dirty="0" lang="zh-CN" smtClean="0">
                <a:solidFill>
                  <a:srgbClr val="C00000"/>
                </a:solidFill>
              </a:rPr>
              <a:t>精神</a:t>
            </a:r>
            <a:r>
              <a:rPr altLang="en-US" dirty="0" lang="zh-CN" smtClean="0">
                <a:solidFill>
                  <a:srgbClr val="C00000"/>
                </a:solidFill>
              </a:rPr>
              <a:t>，都是更值得我们珍惜和日后长久回忆的。</a:t>
            </a:r>
            <a:endParaRPr altLang="zh-CN" dirty="0" lang="en-US" smtClean="0">
              <a:solidFill>
                <a:srgbClr val="C00000"/>
              </a:solidFill>
            </a:endParaRPr>
          </a:p>
          <a:p>
            <a:endParaRPr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4" name="矩形 5"/>
          <p:cNvSpPr/>
          <p:nvPr/>
        </p:nvSpPr>
        <p:spPr>
          <a:xfrm>
            <a:off x="653298" y="2967334"/>
            <a:ext cx="7276288" cy="878840"/>
          </a:xfrm>
          <a:prstGeom prst="rect"/>
          <a:noFill/>
        </p:spPr>
        <p:txBody>
          <a:bodyPr bIns="45720" lIns="91440" rIns="91440" tIns="45720" wrap="square">
            <a:spAutoFit/>
            <a:scene3d>
              <a:camera prst="orthographicFront"/>
              <a:lightRig dir="tl" rig="glow">
                <a:rot lat="0" lon="0" rev="5400000"/>
              </a:lightRig>
            </a:scene3d>
            <a:sp3d contourW="12700">
              <a:bevelT w="25400" h="25400"/>
              <a:contourClr>
                <a:schemeClr val="accent6">
                  <a:shade val="73000"/>
                </a:schemeClr>
              </a:contourClr>
            </a:sp3d>
          </a:bodyPr>
          <a:p>
            <a:pPr algn="ctr"/>
            <a:r>
              <a:rPr altLang="en-US" b="1" dirty="0" sz="5400" lang="zh-CN">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algn="tl" blurRad="80000" dir="5040000" dist="40000">
                    <a:srgbClr val="000000">
                      <a:alpha val="30000"/>
                    </a:srgbClr>
                  </a:outerShdw>
                </a:effectLst>
              </a:rPr>
              <a:t>谢谢</a:t>
            </a:r>
            <a:endParaRPr altLang="en-US" b="1" cap="none" dirty="0" sz="5400" lang="zh-CN" spc="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algn="tl" blurRad="80000" dir="5040000" dist="40000">
                  <a:srgbClr val="000000">
                    <a:alpha val="30000"/>
                  </a:srgbClr>
                </a:outerShdw>
              </a:effectLst>
            </a:endParaRPr>
          </a:p>
        </p:txBody>
      </p:sp>
    </p:spTree>
  </p:cSld>
  <p:clrMapOvr>
    <a:masterClrMapping/>
  </p:clrMapOvr>
  <p:transition spd="slow">
    <p:blinds dir="vert"/>
  </p:transition>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Sky123.Org</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智能机器人小车实践</dc:title>
  <dc:creator>lal</dc:creator>
  <cp:lastModifiedBy>lal</cp:lastModifiedBy>
  <dcterms:created xsi:type="dcterms:W3CDTF">2016-12-29T17:51:31Z</dcterms:created>
  <dcterms:modified xsi:type="dcterms:W3CDTF">2017-01-01T15:13:05Z</dcterms:modified>
</cp:coreProperties>
</file>