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714" autoAdjust="0"/>
  </p:normalViewPr>
  <p:slideViewPr>
    <p:cSldViewPr>
      <p:cViewPr varScale="1">
        <p:scale>
          <a:sx n="85" d="100"/>
          <a:sy n="85" d="100"/>
        </p:scale>
        <p:origin x="-15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3666" y="1277938"/>
            <a:ext cx="7541683" cy="849312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05375"/>
            <a:ext cx="6400800" cy="7334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200"/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5" name="Oval 4" descr="#wm#_48_01_*Z"/>
          <p:cNvSpPr>
            <a:spLocks noChangeArrowheads="1"/>
          </p:cNvSpPr>
          <p:nvPr/>
        </p:nvSpPr>
        <p:spPr bwMode="auto">
          <a:xfrm>
            <a:off x="7081838" y="4975225"/>
            <a:ext cx="433387" cy="433388"/>
          </a:xfrm>
          <a:prstGeom prst="ellipse">
            <a:avLst/>
          </a:prstGeom>
          <a:solidFill>
            <a:srgbClr val="3366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20000"/>
              </a:spcBef>
              <a:defRPr sz="2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algn="ctr">
              <a:spcBef>
                <a:spcPct val="20000"/>
              </a:spcBef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marL="12700" indent="-12700" algn="l">
              <a:buFont typeface="Arial" panose="020B0604020202020204" pitchFamily="34" charset="0"/>
              <a:buChar char="•"/>
            </a:pPr>
            <a:endParaRPr lang="zh-CN" altLang="zh-CN" sz="2000"/>
          </a:p>
        </p:txBody>
      </p:sp>
      <p:sp>
        <p:nvSpPr>
          <p:cNvPr id="2056" name="Oval 5" descr="#wm#_48_01_*Z"/>
          <p:cNvSpPr>
            <a:spLocks noChangeArrowheads="1"/>
          </p:cNvSpPr>
          <p:nvPr/>
        </p:nvSpPr>
        <p:spPr bwMode="auto">
          <a:xfrm>
            <a:off x="1384300" y="541338"/>
            <a:ext cx="434975" cy="433387"/>
          </a:xfrm>
          <a:prstGeom prst="ellipse">
            <a:avLst/>
          </a:prstGeom>
          <a:solidFill>
            <a:srgbClr val="FF99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20000"/>
              </a:spcBef>
              <a:defRPr sz="2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algn="ctr">
              <a:spcBef>
                <a:spcPct val="20000"/>
              </a:spcBef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marL="12700" indent="-12700" algn="l">
              <a:buFont typeface="Arial" panose="020B0604020202020204" pitchFamily="34" charset="0"/>
              <a:buChar char="•"/>
            </a:pPr>
            <a:endParaRPr lang="zh-CN" altLang="zh-CN" sz="2000"/>
          </a:p>
        </p:txBody>
      </p:sp>
      <p:sp>
        <p:nvSpPr>
          <p:cNvPr id="2057" name="Oval 6" descr="#wm#_48_01_*Z"/>
          <p:cNvSpPr>
            <a:spLocks noChangeArrowheads="1"/>
          </p:cNvSpPr>
          <p:nvPr/>
        </p:nvSpPr>
        <p:spPr bwMode="auto">
          <a:xfrm>
            <a:off x="1487488" y="720725"/>
            <a:ext cx="868362" cy="866775"/>
          </a:xfrm>
          <a:prstGeom prst="ellipse">
            <a:avLst/>
          </a:prstGeom>
          <a:solidFill>
            <a:srgbClr val="6699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20000"/>
              </a:spcBef>
              <a:defRPr sz="2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algn="ctr">
              <a:spcBef>
                <a:spcPct val="20000"/>
              </a:spcBef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marL="12700" indent="-12700" algn="l">
              <a:buFont typeface="Arial" panose="020B0604020202020204" pitchFamily="34" charset="0"/>
              <a:buChar char="•"/>
            </a:pPr>
            <a:endParaRPr lang="zh-CN" altLang="zh-CN" sz="2000"/>
          </a:p>
        </p:txBody>
      </p:sp>
      <p:sp>
        <p:nvSpPr>
          <p:cNvPr id="2058" name="Oval 7" descr="#wm#_48_01_*Z"/>
          <p:cNvSpPr>
            <a:spLocks noChangeArrowheads="1"/>
          </p:cNvSpPr>
          <p:nvPr/>
        </p:nvSpPr>
        <p:spPr bwMode="auto">
          <a:xfrm>
            <a:off x="7251700" y="5118100"/>
            <a:ext cx="866775" cy="868363"/>
          </a:xfrm>
          <a:prstGeom prst="ellipse">
            <a:avLst/>
          </a:prstGeom>
          <a:solidFill>
            <a:srgbClr val="9933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20000"/>
              </a:spcBef>
              <a:defRPr sz="2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algn="ctr">
              <a:spcBef>
                <a:spcPct val="20000"/>
              </a:spcBef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marL="12700" indent="-12700" algn="l">
              <a:buFont typeface="Arial" panose="020B0604020202020204" pitchFamily="34" charset="0"/>
              <a:buChar char="•"/>
            </a:pPr>
            <a:endParaRPr lang="zh-CN" altLang="zh-CN" sz="2000"/>
          </a:p>
        </p:txBody>
      </p:sp>
      <p:pic>
        <p:nvPicPr>
          <p:cNvPr id="2059" name="Picture 2" descr="#wm#_48_01_*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241550"/>
            <a:ext cx="5986463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D55-E5D5-401F-9C18-CD0719F6139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FC3B-59C7-4D9B-94F4-92A2D8E4C7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513605"/>
            <a:ext cx="7049857" cy="55274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3228" y="6245225"/>
            <a:ext cx="2133600" cy="476250"/>
          </a:xfrm>
        </p:spPr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97172" y="6245225"/>
            <a:ext cx="2133600" cy="476250"/>
          </a:xfrm>
        </p:spPr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00" y="933006"/>
            <a:ext cx="7576199" cy="7812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00" y="1880934"/>
            <a:ext cx="7585200" cy="35100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lvl1pPr>
            <a:lvl4pPr marL="1160780" indent="-14605">
              <a:lnSpc>
                <a:spcPct val="150000"/>
              </a:lnSpc>
              <a:spcBef>
                <a:spcPts val="0"/>
              </a:spcBef>
              <a:defRPr/>
            </a:lvl4pPr>
            <a:lvl5pPr marL="1611630" indent="-142875">
              <a:lnSpc>
                <a:spcPct val="15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单击此处编辑母版文本样式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1"/>
            <a:r>
              <a:rPr lang="zh-CN" altLang="zh-CN" dirty="0" smtClean="0">
                <a:sym typeface="Arial" panose="020B0604020202020204" pitchFamily="34" charset="0"/>
              </a:rPr>
              <a:t>第二级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2"/>
            <a:r>
              <a:rPr lang="zh-CN" altLang="zh-CN" dirty="0" smtClean="0">
                <a:sym typeface="Arial" panose="020B0604020202020204" pitchFamily="34" charset="0"/>
              </a:rPr>
              <a:t>第三级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3"/>
            <a:r>
              <a:rPr lang="zh-CN" altLang="zh-CN" dirty="0" smtClean="0">
                <a:sym typeface="Arial" panose="020B0604020202020204" pitchFamily="34" charset="0"/>
              </a:rPr>
              <a:t>第四级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4"/>
            <a:r>
              <a:rPr lang="zh-CN" altLang="zh-CN" dirty="0" smtClean="0">
                <a:sym typeface="Arial" panose="020B0604020202020204" pitchFamily="34" charset="0"/>
              </a:rPr>
              <a:t>第五级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pic>
        <p:nvPicPr>
          <p:cNvPr id="7" name="Picture 4" descr="#wm#_48_18_*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75" y="5051956"/>
            <a:ext cx="2371725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D55-E5D5-401F-9C18-CD0719F6139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FC3B-59C7-4D9B-94F4-92A2D8E4C7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968" y="3306890"/>
            <a:ext cx="4935600" cy="457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9968" y="3870135"/>
            <a:ext cx="4935600" cy="1296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8" name="Group 5" descr="#wm#_48_07_*Z"/>
          <p:cNvGrpSpPr/>
          <p:nvPr/>
        </p:nvGrpSpPr>
        <p:grpSpPr bwMode="auto">
          <a:xfrm>
            <a:off x="3519488" y="2182813"/>
            <a:ext cx="903287" cy="969962"/>
            <a:chOff x="0" y="0"/>
            <a:chExt cx="1496" cy="1603"/>
          </a:xfrm>
        </p:grpSpPr>
        <p:sp>
          <p:nvSpPr>
            <p:cNvPr id="9" name="Oval 6" descr="#wm#_48_07_*Z"/>
            <p:cNvSpPr>
              <a:spLocks noChangeArrowheads="1"/>
            </p:cNvSpPr>
            <p:nvPr/>
          </p:nvSpPr>
          <p:spPr bwMode="auto">
            <a:xfrm>
              <a:off x="156" y="0"/>
              <a:ext cx="1341" cy="1341"/>
            </a:xfrm>
            <a:prstGeom prst="ellipse">
              <a:avLst/>
            </a:prstGeom>
            <a:solidFill>
              <a:srgbClr val="FFFFFF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10" name="Oval 7" descr="#wm#_48_07_*Z"/>
            <p:cNvSpPr>
              <a:spLocks noChangeArrowheads="1"/>
            </p:cNvSpPr>
            <p:nvPr/>
          </p:nvSpPr>
          <p:spPr bwMode="auto">
            <a:xfrm>
              <a:off x="0" y="1001"/>
              <a:ext cx="602" cy="602"/>
            </a:xfrm>
            <a:prstGeom prst="ellipse">
              <a:avLst/>
            </a:prstGeom>
            <a:solidFill>
              <a:srgbClr val="CC9900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D55-E5D5-401F-9C18-CD0719F6139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FC3B-59C7-4D9B-94F4-92A2D8E4C7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389" y="530670"/>
            <a:ext cx="7681141" cy="73933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7389" y="1414590"/>
            <a:ext cx="3754726" cy="38250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6530" y="1414590"/>
            <a:ext cx="3852000" cy="38250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D55-E5D5-401F-9C18-CD0719F6139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FC3B-59C7-4D9B-94F4-92A2D8E4C7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91067"/>
            <a:ext cx="7886700" cy="78740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36988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193795"/>
            <a:ext cx="3868737" cy="298780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6988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193795"/>
            <a:ext cx="3887788" cy="298780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D55-E5D5-401F-9C18-CD0719F6139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FC3B-59C7-4D9B-94F4-92A2D8E4C7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" descr="#wm#_48_26_400_10000_a_1_16#clear#"/>
          <p:cNvSpPr>
            <a:spLocks noChangeArrowheads="1"/>
          </p:cNvSpPr>
          <p:nvPr/>
        </p:nvSpPr>
        <p:spPr bwMode="auto">
          <a:xfrm>
            <a:off x="2985156" y="2211388"/>
            <a:ext cx="2830492" cy="2731135"/>
          </a:xfrm>
          <a:prstGeom prst="ellipse">
            <a:avLst/>
          </a:prstGeom>
          <a:solidFill>
            <a:srgbClr val="FFFF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3600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986278" y="2204529"/>
            <a:ext cx="2829600" cy="2732400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11" name="Oval 4" descr="#wm#_48_26_*Z"/>
          <p:cNvSpPr>
            <a:spLocks noChangeArrowheads="1"/>
          </p:cNvSpPr>
          <p:nvPr/>
        </p:nvSpPr>
        <p:spPr bwMode="auto">
          <a:xfrm>
            <a:off x="2784475" y="2211388"/>
            <a:ext cx="1002135" cy="1002665"/>
          </a:xfrm>
          <a:prstGeom prst="ellipse">
            <a:avLst/>
          </a:prstGeom>
          <a:solidFill>
            <a:srgbClr val="CC99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D55-E5D5-401F-9C18-CD0719F6139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FC3B-59C7-4D9B-94F4-92A2D8E4C7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D55-E5D5-401F-9C18-CD0719F6139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FC3B-59C7-4D9B-94F4-92A2D8E4C7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7138037" cy="774000"/>
          </a:xfrm>
        </p:spPr>
        <p:txBody>
          <a:bodyPr anchor="b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29841" y="1392425"/>
            <a:ext cx="7138037" cy="3875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000" y="5486400"/>
            <a:ext cx="7137878" cy="597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91368"/>
            <a:ext cx="1092200" cy="5668962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91368"/>
            <a:ext cx="6019800" cy="5668962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D55-E5D5-401F-9C18-CD0719F6139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FC3B-59C7-4D9B-94F4-92A2D8E4C7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1638"/>
            <a:ext cx="8229600" cy="94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44638"/>
            <a:ext cx="8229600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单击此处编辑母版文本样式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1"/>
            <a:r>
              <a:rPr lang="zh-CN" altLang="zh-CN" dirty="0" smtClean="0">
                <a:sym typeface="Arial" panose="020B0604020202020204" pitchFamily="34" charset="0"/>
              </a:rPr>
              <a:t>第二级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2"/>
            <a:r>
              <a:rPr lang="zh-CN" altLang="zh-CN" dirty="0" smtClean="0">
                <a:sym typeface="Arial" panose="020B0604020202020204" pitchFamily="34" charset="0"/>
              </a:rPr>
              <a:t>第三级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3"/>
            <a:r>
              <a:rPr lang="zh-CN" altLang="zh-CN" dirty="0" smtClean="0">
                <a:sym typeface="Arial" panose="020B0604020202020204" pitchFamily="34" charset="0"/>
              </a:rPr>
              <a:t>第四级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4"/>
            <a:r>
              <a:rPr lang="zh-CN" altLang="zh-CN" dirty="0" smtClean="0">
                <a:sym typeface="Arial" panose="020B0604020202020204" pitchFamily="34" charset="0"/>
              </a:rPr>
              <a:t>第五级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2863"/>
            <a:ext cx="21336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fld id="{6A4E8D55-E5D5-401F-9C18-CD0719F61390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2863"/>
            <a:ext cx="28956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2863"/>
            <a:ext cx="21336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fld id="{0073FC3B-59C7-4D9B-94F4-92A2D8E4C767}" type="slidenum">
              <a:rPr lang="zh-CN" altLang="en-US" smtClean="0"/>
            </a:fld>
            <a:endParaRPr lang="zh-CN" altLang="en-US"/>
          </a:p>
        </p:txBody>
      </p:sp>
      <p:pic>
        <p:nvPicPr>
          <p:cNvPr id="1031" name="Picture 4" descr="#wm#_48_22_*Z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25" y="5140325"/>
            <a:ext cx="1173163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12700" indent="-127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973666" y="1277938"/>
            <a:ext cx="7541683" cy="8493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latin typeface="Arial" panose="020B0604020202020204" pitchFamily="34" charset="0"/>
              </a:rPr>
              <a:t>兰州大学</a:t>
            </a:r>
            <a:br>
              <a:rPr lang="zh-CN" altLang="en-US" dirty="0" smtClean="0">
                <a:latin typeface="Arial" panose="020B0604020202020204" pitchFamily="34" charset="0"/>
              </a:rPr>
            </a:br>
            <a:r>
              <a:rPr lang="zh-CN" altLang="en-US" dirty="0" smtClean="0">
                <a:latin typeface="Arial" panose="020B0604020202020204" pitchFamily="34" charset="0"/>
              </a:rPr>
              <a:t>《基于机器人的实践方法》课程项目报告</a:t>
            </a:r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643050"/>
            <a:ext cx="821537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项目题目：关于机器小车自动避开障碍物行驶的项目报告</a:t>
            </a:r>
            <a:endParaRPr lang="zh-CN" altLang="en-US" sz="2400" dirty="0" smtClean="0">
              <a:solidFill>
                <a:schemeClr val="bg1"/>
              </a:solidFill>
            </a:endParaRPr>
          </a:p>
          <a:p>
            <a:endParaRPr lang="zh-CN" altLang="en-US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姓名：薛嘉祥 李江华 王建元 倪婷婷  姚希玥 冯啸澄</a:t>
            </a:r>
            <a:endParaRPr lang="zh-CN" altLang="en-US" sz="2400" dirty="0" smtClean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组</a:t>
            </a:r>
            <a:r>
              <a:rPr lang="zh-CN" altLang="en-US" sz="2400" dirty="0" smtClean="0">
                <a:solidFill>
                  <a:schemeClr val="bg1"/>
                </a:solidFill>
              </a:rPr>
              <a:t>别：第四组</a:t>
            </a:r>
            <a:endParaRPr lang="zh-CN" altLang="en-US" sz="2400" dirty="0" smtClean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指导</a:t>
            </a:r>
            <a:r>
              <a:rPr lang="zh-CN" altLang="en-US" sz="2400" dirty="0" smtClean="0">
                <a:solidFill>
                  <a:schemeClr val="bg1"/>
                </a:solidFill>
              </a:rPr>
              <a:t>老师：周庆国，赵益民，谢启荣</a:t>
            </a:r>
            <a:endParaRPr lang="zh-CN" altLang="en-US" sz="2400" dirty="0" smtClean="0">
              <a:solidFill>
                <a:schemeClr val="bg1"/>
              </a:solidFill>
            </a:endParaRPr>
          </a:p>
          <a:p>
            <a:endParaRPr lang="zh-CN" altLang="en-US" sz="2400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2691" y="1142984"/>
            <a:ext cx="4297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项目课题目的和要求</a:t>
            </a:r>
            <a:endParaRPr lang="zh-CN" altLang="en-US" sz="36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2071678"/>
            <a:ext cx="8361680" cy="2011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目的：掌握</a:t>
            </a:r>
            <a:r>
              <a:rPr lang="en-US" altLang="zh-CN" sz="2400" dirty="0" smtClean="0">
                <a:solidFill>
                  <a:schemeClr val="bg1"/>
                </a:solidFill>
              </a:rPr>
              <a:t>VIPLE</a:t>
            </a:r>
            <a:r>
              <a:rPr lang="zh-CN" altLang="en-US" sz="2400" dirty="0" smtClean="0">
                <a:solidFill>
                  <a:schemeClr val="bg1"/>
                </a:solidFill>
              </a:rPr>
              <a:t>的基本用法并应用该程序设计算法实现小车</a:t>
            </a:r>
            <a:endParaRPr lang="zh-CN" altLang="en-US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的运行及避开相应障碍物</a:t>
            </a:r>
            <a:endParaRPr lang="zh-CN" altLang="en-US" sz="2400" dirty="0" smtClean="0">
              <a:solidFill>
                <a:schemeClr val="bg1"/>
              </a:solidFill>
            </a:endParaRPr>
          </a:p>
          <a:p>
            <a:endParaRPr lang="zh-CN" altLang="en-US" sz="2000" dirty="0" smtClean="0">
              <a:solidFill>
                <a:schemeClr val="bg1"/>
              </a:solidFill>
            </a:endParaRP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endParaRPr lang="zh-CN" altLang="en-US" sz="16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要求：顺利快速走出迷宫并解释相应算法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4678" y="7143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项目课程内容及原理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1428736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内容：小车分为距离感应器与驱动马达两部分，通过改变小车的动力方向及敏感度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实现迷宫的走出。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原理：通过对</a:t>
            </a:r>
            <a:r>
              <a:rPr lang="en-US" altLang="zh-CN" dirty="0" smtClean="0">
                <a:solidFill>
                  <a:schemeClr val="bg1"/>
                </a:solidFill>
              </a:rPr>
              <a:t>Robot Drive</a:t>
            </a:r>
            <a:r>
              <a:rPr lang="zh-CN" altLang="en-US" dirty="0">
                <a:solidFill>
                  <a:schemeClr val="bg1"/>
                </a:solidFill>
              </a:rPr>
              <a:t>内</a:t>
            </a:r>
            <a:r>
              <a:rPr lang="zh-CN" altLang="en-US" dirty="0" smtClean="0">
                <a:solidFill>
                  <a:schemeClr val="bg1"/>
                </a:solidFill>
              </a:rPr>
              <a:t>数据的调控改变小车的速度及方向，即改变</a:t>
            </a:r>
            <a:r>
              <a:rPr lang="en-US" altLang="zh-CN" dirty="0" smtClean="0">
                <a:solidFill>
                  <a:schemeClr val="bg1"/>
                </a:solidFill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</a:rPr>
              <a:t>、车轮转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速对</a:t>
            </a:r>
            <a:r>
              <a:rPr lang="en-US" altLang="zh-CN" dirty="0" smtClean="0">
                <a:solidFill>
                  <a:schemeClr val="bg1"/>
                </a:solidFill>
              </a:rPr>
              <a:t>Distance Sensor</a:t>
            </a:r>
            <a:r>
              <a:rPr lang="zh-CN" altLang="en-US" dirty="0" smtClean="0">
                <a:solidFill>
                  <a:schemeClr val="bg1"/>
                </a:solidFill>
              </a:rPr>
              <a:t>的距离调控改变小车的敏感度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39090" y="2754630"/>
            <a:ext cx="8234680" cy="16700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l"/>
            <a:r>
              <a:rPr lang="en-US" altLang="zh-CN" sz="2200" b="0" u="none" baseline="-25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200" b="0" u="none" baseline="-25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认领一套履带机器人套件，按照安装装配手册装配好机器人的车体。在认领的套件上贴上自己组的标签。</a:t>
            </a:r>
            <a:endParaRPr lang="zh-CN" altLang="en-US" sz="2200" b="0" u="none" baseline="-25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66700" algn="l"/>
            <a:r>
              <a:rPr lang="zh-CN" altLang="en-US" sz="2200" b="0" u="none" baseline="-25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</a:t>
            </a:r>
            <a:r>
              <a:rPr lang="zh-CN" altLang="en-US" sz="1500" b="0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500" b="0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500" b="0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根据资料内容链接硬件电气电路。</a:t>
            </a:r>
            <a:endParaRPr lang="zh-CN" altLang="en-US" sz="1500" b="0" u="none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66700" algn="l"/>
            <a:r>
              <a:rPr lang="zh-CN" altLang="en-US" sz="1500" b="0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  </a:t>
            </a:r>
            <a:r>
              <a:rPr lang="en-US" altLang="zh-CN" sz="1500" b="0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500" b="0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</a:t>
            </a:r>
            <a:r>
              <a:rPr lang="en-US" altLang="zh-CN" sz="1500" b="0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Viple</a:t>
            </a:r>
            <a:r>
              <a:rPr lang="zh-CN" altLang="en-US" sz="1500" b="0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程序实现机器人车体的前进、后退、左转及右转的运动。利用传感器</a:t>
            </a:r>
            <a:r>
              <a:rPr lang="zh-CN" altLang="en-US" sz="1400" b="0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实现小车</a:t>
            </a:r>
            <a:r>
              <a:rPr lang="zh-CN" altLang="en-US" sz="1500" b="0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自动避开障碍物行驶</a:t>
            </a:r>
            <a:endParaRPr lang="zh-CN" altLang="en-US" sz="1500" b="0" u="none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87220" y="781050"/>
            <a:ext cx="5080000" cy="3962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ctr"/>
            <a:r>
              <a:rPr lang="zh-CN" altLang="en-US" sz="2000" b="1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项目课题环境</a:t>
            </a:r>
            <a:endParaRPr lang="zh-CN" altLang="en-US" sz="2000" b="1" u="none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3620" y="1459865"/>
            <a:ext cx="6806565" cy="3749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2000" b="0" u="none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000" b="0" u="none">
                <a:solidFill>
                  <a:schemeClr val="bg1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远古时期地球上诞生了无组织的单细胞生物，然后形成了具有一定组织结构的多细胞生物，最后形成了具有复杂系统的高等生物，而我们人类则是其中的佼佼者。人类具有复杂的神经系统，具有超强处理能力和自我意识的大脑，以及灵活坚韧的身躯，这使得人类在长期自然竞争中生存下来。随着科技的发展的，很多问题的解决需要耗费很多人力，人们迫切需要一种机器来代替自己做事情，这就形成了机器人的雏形。随着科技的发展，以及认知心理学，神经心理学，和计算科学的发展，人们提出了制造具有判断，推理，学习，自我意识的机器人的想法，这就是人工智能。智能机器人就是基于人工智能的具有判断，思维，推理，学习的能力的新一代机器人，他们在一定程度上具有了人类的思维方式。</a:t>
            </a:r>
            <a:endParaRPr lang="zh-CN" altLang="en-US" sz="2000" b="0" u="none">
              <a:solidFill>
                <a:schemeClr val="bg1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635" y="2190750"/>
            <a:ext cx="3848100" cy="38328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pic>
      <p:sp>
        <p:nvSpPr>
          <p:cNvPr id="2" name="文本框 1"/>
          <p:cNvSpPr txBox="1"/>
          <p:nvPr/>
        </p:nvSpPr>
        <p:spPr>
          <a:xfrm>
            <a:off x="320040" y="1276350"/>
            <a:ext cx="4251960" cy="17297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000" b="1" u="none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项目课题方案设计</a:t>
            </a:r>
            <a:r>
              <a:rPr lang="en-US" altLang="zh-CN" sz="1050" b="0" u="none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Viple</a:t>
            </a:r>
            <a:r>
              <a:rPr lang="zh-CN" altLang="en-US" sz="1050" b="0" u="none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控制器是一个兼容</a:t>
            </a:r>
            <a:r>
              <a:rPr lang="en-US" altLang="zh-CN" sz="1050" b="0" u="none">
                <a:highlight>
                  <a:srgbClr val="FFFFFF"/>
                </a:highlight>
                <a:latin typeface="Times" charset="0"/>
                <a:ea typeface="Times" charset="0"/>
                <a:cs typeface="Times" charset="0"/>
              </a:rPr>
              <a:t>Arduino</a:t>
            </a:r>
            <a:r>
              <a:rPr lang="zh-CN" altLang="en-US" sz="1050" b="0" u="none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的专为机器人应用而设计的，受益</a:t>
            </a:r>
            <a:r>
              <a:rPr lang="en-US" altLang="zh-CN" sz="1050" b="0" u="none">
                <a:highlight>
                  <a:srgbClr val="FFFFFF"/>
                </a:highlight>
                <a:latin typeface="Times" charset="0"/>
                <a:ea typeface="Times" charset="0"/>
                <a:cs typeface="Times" charset="0"/>
              </a:rPr>
              <a:t>Arduino</a:t>
            </a:r>
            <a:r>
              <a:rPr lang="zh-CN" altLang="en-US" sz="1050" b="0" u="none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开源平台，因此受到成千上万的开放源码的支持，并可以很容易地扩展</a:t>
            </a:r>
            <a:r>
              <a:rPr lang="en-US" altLang="zh-CN" sz="1050" b="0" u="none">
                <a:highlight>
                  <a:srgbClr val="FFFFFF"/>
                </a:highlight>
                <a:latin typeface="Times" charset="0"/>
                <a:ea typeface="Times" charset="0"/>
                <a:cs typeface="Times" charset="0"/>
              </a:rPr>
              <a:t>arduino</a:t>
            </a:r>
            <a:r>
              <a:rPr lang="zh-CN" altLang="en-US" sz="1050" b="0" u="none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模块。使用</a:t>
            </a:r>
            <a:r>
              <a:rPr lang="en-US" altLang="zh-CN" sz="1050" b="0" u="none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wifi</a:t>
            </a:r>
            <a:r>
              <a:rPr lang="zh-CN" altLang="en-US" sz="1050" b="0" u="none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信号器实现小车与电脑的链接，通过</a:t>
            </a:r>
            <a:r>
              <a:rPr lang="en-US" altLang="zh-CN" sz="1050" b="0" u="none">
                <a:highlight>
                  <a:srgbClr val="FFFFFF"/>
                </a:highlight>
                <a:latin typeface="Times" charset="0"/>
                <a:ea typeface="Times" charset="0"/>
                <a:cs typeface="Times" charset="0"/>
              </a:rPr>
              <a:t>viple</a:t>
            </a:r>
            <a:r>
              <a:rPr lang="zh-CN" altLang="en-US" sz="1050" b="0" u="none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程序设计小车运行程序，设置小车的连接端口和</a:t>
            </a:r>
            <a:r>
              <a:rPr lang="en-US" altLang="zh-CN" sz="1050" b="0" u="none">
                <a:highlight>
                  <a:srgbClr val="FFFFFF"/>
                </a:highlight>
                <a:latin typeface="Times" charset="0"/>
                <a:ea typeface="Times" charset="0"/>
                <a:cs typeface="Times" charset="0"/>
              </a:rPr>
              <a:t>ip</a:t>
            </a:r>
            <a:r>
              <a:rPr lang="zh-CN" altLang="en-US" sz="1050" b="0" u="none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地址。使用声波传感器，通过对距离的检测，利用算法实现对前方障碍物的规避。</a:t>
            </a:r>
            <a:r>
              <a:rPr lang="zh-CN" altLang="en-US" sz="1400" b="0" u="none">
                <a:latin typeface="Cambria" panose="02040503050406030204" charset="0"/>
                <a:ea typeface="Cambria" panose="02040503050406030204" charset="0"/>
                <a:cs typeface="Cambria" panose="02040503050406030204" charset="0"/>
              </a:rPr>
              <a:t></a:t>
            </a:r>
            <a:r>
              <a:rPr lang="en-US" altLang="zh-CN" sz="1400" b="0" u="none">
                <a:latin typeface="Cambria" panose="02040503050406030204" charset="0"/>
                <a:ea typeface="Cambria" panose="02040503050406030204" charset="0"/>
                <a:cs typeface="Cambria" panose="02040503050406030204" charset="0"/>
              </a:rPr>
              <a:t>RoMeo</a:t>
            </a:r>
            <a:r>
              <a:rPr lang="zh-CN" altLang="en-US" sz="1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控制器</a:t>
            </a:r>
            <a:r>
              <a:rPr lang="en-US" altLang="zh-CN" sz="1400" b="0" u="none">
                <a:latin typeface="Cambria" panose="02040503050406030204" charset="0"/>
                <a:ea typeface="Cambria" panose="02040503050406030204" charset="0"/>
                <a:cs typeface="Cambria" panose="02040503050406030204" charset="0"/>
              </a:rPr>
              <a:t>V1.1 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320675" y="3006090"/>
            <a:ext cx="4251960" cy="30175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pic>
      <p:sp>
        <p:nvSpPr>
          <p:cNvPr id="101" name="文本框 100"/>
          <p:cNvSpPr txBox="1"/>
          <p:nvPr/>
        </p:nvSpPr>
        <p:spPr>
          <a:xfrm>
            <a:off x="4572000" y="1276350"/>
            <a:ext cx="3848735" cy="91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1050" b="0" u="none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</a:t>
            </a:r>
            <a:r>
              <a:rPr lang="en-US" altLang="zh-CN" sz="1500" b="0" u="none">
                <a:highlight>
                  <a:srgbClr val="FFFFFF"/>
                </a:highlight>
                <a:latin typeface="Times" charset="0"/>
                <a:ea typeface="Times" charset="0"/>
                <a:cs typeface="Times" charset="0"/>
              </a:rPr>
              <a:t> </a:t>
            </a:r>
            <a:r>
              <a:rPr lang="en-US" altLang="zh-CN" sz="1800" b="0" u="none">
                <a:latin typeface="Cambria" panose="02040503050406030204" charset="0"/>
                <a:ea typeface="Cambria" panose="02040503050406030204" charset="0"/>
                <a:cs typeface="Cambria" panose="02040503050406030204" charset="0"/>
              </a:rPr>
              <a:t>Arduino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2578735" y="856615"/>
            <a:ext cx="5080000" cy="3962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marL="0" indent="0" algn="l"/>
            <a:r>
              <a:rPr lang="zh-CN" altLang="en-US" sz="2000" b="1" u="none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项目课题数据记录和处理</a:t>
            </a:r>
            <a:endParaRPr lang="zh-CN" altLang="en-US" sz="2000" b="1" u="none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278765" y="1762125"/>
            <a:ext cx="5148580" cy="439229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5427345" y="1762125"/>
            <a:ext cx="3186430" cy="139890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pic>
      <p:pic>
        <p:nvPicPr>
          <p:cNvPr id="104" name="图片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5427345" y="3161030"/>
            <a:ext cx="3187065" cy="146240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pic>
      <p:pic>
        <p:nvPicPr>
          <p:cNvPr id="105" name="图片 104"/>
          <p:cNvPicPr/>
          <p:nvPr/>
        </p:nvPicPr>
        <p:blipFill>
          <a:blip r:embed="rId4"/>
          <a:stretch>
            <a:fillRect/>
          </a:stretch>
        </p:blipFill>
        <p:spPr>
          <a:xfrm>
            <a:off x="5427345" y="4623435"/>
            <a:ext cx="3187065" cy="153098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pic>
      <p:sp>
        <p:nvSpPr>
          <p:cNvPr id="106" name="文本框 105"/>
          <p:cNvSpPr txBox="1"/>
          <p:nvPr/>
        </p:nvSpPr>
        <p:spPr>
          <a:xfrm>
            <a:off x="1680845" y="984885"/>
            <a:ext cx="5080000" cy="7772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zh-CN" sz="1500" b="0" u="none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</a:t>
            </a:r>
            <a:r>
              <a:rPr lang="zh-CN" altLang="en-US" sz="1500" b="0" u="none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程序如下</a:t>
            </a:r>
            <a:r>
              <a:rPr lang="zh-CN" altLang="en-US" sz="1500" b="0" u="none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，我们组使用的是左方与前方传感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" name="文本框 105"/>
          <p:cNvSpPr txBox="1"/>
          <p:nvPr/>
        </p:nvSpPr>
        <p:spPr>
          <a:xfrm>
            <a:off x="1578610" y="1554480"/>
            <a:ext cx="6362065" cy="3627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3200" b="1" u="none">
                <a:solidFill>
                  <a:schemeClr val="bg1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项目课题结果与分析</a:t>
            </a:r>
            <a:r>
              <a:rPr lang="zh-CN" altLang="en-US" sz="2400" b="0" u="none">
                <a:solidFill>
                  <a:schemeClr val="bg1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本次的创新课程耗时一学期，期间遇到了很多的问题，例如，程序写完，调试机器时发现，前进能正常运行，但是转弯却发生了问题，检查程序却发现不了问题，最后老师指出电机只接受</a:t>
            </a:r>
            <a:r>
              <a:rPr lang="en-US" altLang="zh-CN" sz="2400" b="0" u="none">
                <a:solidFill>
                  <a:schemeClr val="bg1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pwm</a:t>
            </a:r>
            <a:r>
              <a:rPr lang="zh-CN" altLang="en-US" sz="2800" b="0" u="none">
                <a:solidFill>
                  <a:schemeClr val="bg1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和低电平，我们写的程序中却出现了高电平，导致了错误。</a:t>
            </a:r>
            <a:r>
              <a:rPr lang="zh-CN" altLang="en-US" sz="2400" b="0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还有轮胎打滑，</a:t>
            </a:r>
            <a:r>
              <a:rPr lang="en-US" altLang="zh-CN" sz="2400" b="0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arduino</a:t>
            </a:r>
            <a:r>
              <a:rPr lang="zh-CN" altLang="en-US" sz="2400" b="0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板出现错误，</a:t>
            </a:r>
            <a:r>
              <a:rPr lang="en-US" altLang="zh-CN" sz="2400" b="0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wifi</a:t>
            </a:r>
            <a:r>
              <a:rPr lang="zh-CN" altLang="en-US" sz="2400" b="0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信号接收不好，不一一列举。</a:t>
            </a:r>
            <a:endParaRPr lang="zh-CN" altLang="en-US" sz="2400" b="0" u="none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" name="文本框 105"/>
          <p:cNvSpPr txBox="1"/>
          <p:nvPr/>
        </p:nvSpPr>
        <p:spPr>
          <a:xfrm>
            <a:off x="1031240" y="471170"/>
            <a:ext cx="6978015" cy="5547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000" b="1" u="none">
                <a:solidFill>
                  <a:schemeClr val="bg1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讨论、心得</a:t>
            </a:r>
            <a:r>
              <a:rPr lang="zh-CN" altLang="en-US" sz="1600" b="0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首先组装小车机器人，让其可以通过</a:t>
            </a:r>
            <a:r>
              <a:rPr lang="en-US" altLang="zh-CN" sz="1600" b="0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viple</a:t>
            </a:r>
            <a:r>
              <a:rPr lang="zh-CN" altLang="en-US" sz="1600" b="0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程序实现机器人车体的前进、后退、左转及右转的运动，并且可以通过传感器数据自动避开障碍物行驶。在课程完成过程中，我们最深的体会就是要善于勤于思考，主动动手动脑。创新实验不是课上的实验，只要按着老师讲的、实验指导书上步骤做就行了。做的课题对于我们来说，是一个几乎没有接触过的新领域，没有人告诉我们每一步该怎么做。需要自己去找文献查资料，去弄明白课程的原理，然后确定要创新的方向。按照这个方向一点点努力，所以每一步都需要独立思考。在项目进行过程中，越是做到后面，越是进展得深入，我们越发觉自己不懂的太多了。就以课程中编程来说，对我们完全是一个陌生的东西。虽然我们学习过</a:t>
            </a:r>
            <a:r>
              <a:rPr lang="en-US" altLang="zh-CN" sz="1600" b="0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1600" b="0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，但是用于一个之前完全没有涉及过的领域，是一个巨大的挑战。于是我们只有认真查阅资料，去学习，问老师，一步步去试验，去挑战。我们成功了，正如老师说的：没有什么困难可以阻挡一群乐观而且好学的人。做创新的过程真是一个不断在学习的过程。</a:t>
            </a:r>
            <a:r>
              <a:rPr lang="zh-CN" altLang="en-US" sz="1600" b="0" u="none">
                <a:solidFill>
                  <a:schemeClr val="bg1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当然我们遇到的困难远远不止在程序上，对于小车的组装还是十分简单的，只要按照书上说的就好。但是真正到了去控制它的时候就不是那么简单了，就说小车转向这件事来说，就花了我们好长时间。我们想了好多方法，一开始只是去调节车轮转速，始终达不到想要的结果。我们只能放弃，换另一种方法：尝试改变转向时间最终找到了相对好的方法。现实告诉我们只有你不要放弃，开动大脑去寻找方法，就一定可以成功。</a:t>
            </a:r>
            <a:r>
              <a:rPr lang="zh-CN" altLang="en-US" b="0" u="none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b="0" u="none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48"/>
  <p:tag name="KSO_WM_UNIT_TYPE" val="a"/>
  <p:tag name="KSO_WM_UNIT_INDEX" val="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ID" val="custom48_1*a*1"/>
  <p:tag name="KSO_WM_UNIT_PRESET_TEXT" val="同学们，开学啦!!!!!"/>
</p:tagLst>
</file>

<file path=ppt/tags/tag10.xml><?xml version="1.0" encoding="utf-8"?>
<p:tagLst xmlns:p="http://schemas.openxmlformats.org/presentationml/2006/main">
  <p:tag name="KSO_WM_TEMPLATE_CATEGORY" val="custom"/>
  <p:tag name="KSO_WM_TEMPLATE_INDEX" val="48"/>
</p:tagLst>
</file>

<file path=ppt/tags/tag2.xml><?xml version="1.0" encoding="utf-8"?>
<p:tagLst xmlns:p="http://schemas.openxmlformats.org/presentationml/2006/main">
  <p:tag name="KSO_WM_TEMPLATE_THUMBS_INDEX" val="1、9、11、14、16、21、22、26、27"/>
  <p:tag name="KSO_WM_SLIDE_ID" val="custom48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48"/>
  <p:tag name="KSO_WM_TAG_VERSION" val="1.0"/>
</p:tagLst>
</file>

<file path=ppt/tags/tag3.xml><?xml version="1.0" encoding="utf-8"?>
<p:tagLst xmlns:p="http://schemas.openxmlformats.org/presentationml/2006/main">
  <p:tag name="KSO_WM_TEMPLATE_CATEGORY" val="custom"/>
  <p:tag name="KSO_WM_TEMPLATE_INDEX" val="48"/>
</p:tagLst>
</file>

<file path=ppt/tags/tag4.xml><?xml version="1.0" encoding="utf-8"?>
<p:tagLst xmlns:p="http://schemas.openxmlformats.org/presentationml/2006/main">
  <p:tag name="KSO_WM_TEMPLATE_CATEGORY" val="custom"/>
  <p:tag name="KSO_WM_TEMPLATE_INDEX" val="48"/>
</p:tagLst>
</file>

<file path=ppt/tags/tag5.xml><?xml version="1.0" encoding="utf-8"?>
<p:tagLst xmlns:p="http://schemas.openxmlformats.org/presentationml/2006/main">
  <p:tag name="KSO_WM_TEMPLATE_CATEGORY" val="custom"/>
  <p:tag name="KSO_WM_TEMPLATE_INDEX" val="48"/>
</p:tagLst>
</file>

<file path=ppt/tags/tag6.xml><?xml version="1.0" encoding="utf-8"?>
<p:tagLst xmlns:p="http://schemas.openxmlformats.org/presentationml/2006/main">
  <p:tag name="KSO_WM_TEMPLATE_CATEGORY" val="custom"/>
  <p:tag name="KSO_WM_TEMPLATE_INDEX" val="48"/>
</p:tagLst>
</file>

<file path=ppt/tags/tag7.xml><?xml version="1.0" encoding="utf-8"?>
<p:tagLst xmlns:p="http://schemas.openxmlformats.org/presentationml/2006/main">
  <p:tag name="KSO_WM_TEMPLATE_CATEGORY" val="custom"/>
  <p:tag name="KSO_WM_TEMPLATE_INDEX" val="48"/>
</p:tagLst>
</file>

<file path=ppt/tags/tag8.xml><?xml version="1.0" encoding="utf-8"?>
<p:tagLst xmlns:p="http://schemas.openxmlformats.org/presentationml/2006/main">
  <p:tag name="KSO_WM_TEMPLATE_CATEGORY" val="custom"/>
  <p:tag name="KSO_WM_TEMPLATE_INDEX" val="48"/>
</p:tagLst>
</file>

<file path=ppt/tags/tag9.xml><?xml version="1.0" encoding="utf-8"?>
<p:tagLst xmlns:p="http://schemas.openxmlformats.org/presentationml/2006/main">
  <p:tag name="KSO_WM_TEMPLATE_CATEGORY" val="custom"/>
  <p:tag name="KSO_WM_TEMPLATE_INDEX" val="48"/>
</p:tagLst>
</file>

<file path=ppt/theme/theme1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WPS 演示</Application>
  <PresentationFormat>全屏显示(4:3)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Times</vt:lpstr>
      <vt:lpstr>Cambria</vt:lpstr>
      <vt:lpstr>Times New Roman</vt:lpstr>
      <vt:lpstr>黑体</vt:lpstr>
      <vt:lpstr>1_自定义设计方案</vt:lpstr>
      <vt:lpstr>兰州大学 《基于机器人的实践方法》课程项目报告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兰州大学 《基于机器人的实践方法》课程项目报告</dc:title>
  <dc:creator>la</dc:creator>
  <cp:lastModifiedBy>ASUS</cp:lastModifiedBy>
  <cp:revision>12</cp:revision>
  <dcterms:created xsi:type="dcterms:W3CDTF">2016-12-19T11:02:00Z</dcterms:created>
  <dcterms:modified xsi:type="dcterms:W3CDTF">2017-01-02T03:35:50Z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