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7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94D8A-DBEF-4131-B4AE-FBC619C3543A}" v="4" dt="2022-04-19T20:04:10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user" userId="109c32e6516cf710" providerId="LiveId" clId="{8FB94D8A-DBEF-4131-B4AE-FBC619C3543A}"/>
    <pc:docChg chg="undo custSel addSld delSld modSld sldOrd">
      <pc:chgData name="David Hauser" userId="109c32e6516cf710" providerId="LiveId" clId="{8FB94D8A-DBEF-4131-B4AE-FBC619C3543A}" dt="2022-04-19T20:04:30.320" v="1703"/>
      <pc:docMkLst>
        <pc:docMk/>
      </pc:docMkLst>
      <pc:sldChg chg="add ord">
        <pc:chgData name="David Hauser" userId="109c32e6516cf710" providerId="LiveId" clId="{8FB94D8A-DBEF-4131-B4AE-FBC619C3543A}" dt="2022-04-19T20:01:12.295" v="1660"/>
        <pc:sldMkLst>
          <pc:docMk/>
          <pc:sldMk cId="0" sldId="256"/>
        </pc:sldMkLst>
      </pc:sldChg>
      <pc:sldChg chg="modSp new mod">
        <pc:chgData name="David Hauser" userId="109c32e6516cf710" providerId="LiveId" clId="{8FB94D8A-DBEF-4131-B4AE-FBC619C3543A}" dt="2022-04-19T19:59:02.300" v="1655" actId="20577"/>
        <pc:sldMkLst>
          <pc:docMk/>
          <pc:sldMk cId="4056852993" sldId="259"/>
        </pc:sldMkLst>
        <pc:spChg chg="mod">
          <ac:chgData name="David Hauser" userId="109c32e6516cf710" providerId="LiveId" clId="{8FB94D8A-DBEF-4131-B4AE-FBC619C3543A}" dt="2022-04-19T19:17:03.256" v="10" actId="20577"/>
          <ac:spMkLst>
            <pc:docMk/>
            <pc:sldMk cId="4056852993" sldId="259"/>
            <ac:spMk id="2" creationId="{ECEA0410-D298-4A00-8E6B-4E0292A814AF}"/>
          </ac:spMkLst>
        </pc:spChg>
        <pc:spChg chg="mod">
          <ac:chgData name="David Hauser" userId="109c32e6516cf710" providerId="LiveId" clId="{8FB94D8A-DBEF-4131-B4AE-FBC619C3543A}" dt="2022-04-19T19:59:02.300" v="1655" actId="20577"/>
          <ac:spMkLst>
            <pc:docMk/>
            <pc:sldMk cId="4056852993" sldId="259"/>
            <ac:spMk id="3" creationId="{BDED0B3F-A2F4-4092-9162-573518E14589}"/>
          </ac:spMkLst>
        </pc:spChg>
      </pc:sldChg>
      <pc:sldChg chg="modSp add mod ord">
        <pc:chgData name="David Hauser" userId="109c32e6516cf710" providerId="LiveId" clId="{8FB94D8A-DBEF-4131-B4AE-FBC619C3543A}" dt="2022-04-19T20:02:34.082" v="1695" actId="404"/>
        <pc:sldMkLst>
          <pc:docMk/>
          <pc:sldMk cId="0" sldId="260"/>
        </pc:sldMkLst>
        <pc:spChg chg="mod">
          <ac:chgData name="David Hauser" userId="109c32e6516cf710" providerId="LiveId" clId="{8FB94D8A-DBEF-4131-B4AE-FBC619C3543A}" dt="2022-04-19T20:02:09.518" v="1672" actId="404"/>
          <ac:spMkLst>
            <pc:docMk/>
            <pc:sldMk cId="0" sldId="260"/>
            <ac:spMk id="151" creationId="{00000000-0000-0000-0000-000000000000}"/>
          </ac:spMkLst>
        </pc:spChg>
        <pc:spChg chg="mod">
          <ac:chgData name="David Hauser" userId="109c32e6516cf710" providerId="LiveId" clId="{8FB94D8A-DBEF-4131-B4AE-FBC619C3543A}" dt="2022-04-19T20:02:14.561" v="1678" actId="404"/>
          <ac:spMkLst>
            <pc:docMk/>
            <pc:sldMk cId="0" sldId="260"/>
            <ac:spMk id="152" creationId="{00000000-0000-0000-0000-000000000000}"/>
          </ac:spMkLst>
        </pc:spChg>
        <pc:spChg chg="mod">
          <ac:chgData name="David Hauser" userId="109c32e6516cf710" providerId="LiveId" clId="{8FB94D8A-DBEF-4131-B4AE-FBC619C3543A}" dt="2022-04-19T20:02:34.082" v="1695" actId="404"/>
          <ac:spMkLst>
            <pc:docMk/>
            <pc:sldMk cId="0" sldId="260"/>
            <ac:spMk id="153" creationId="{00000000-0000-0000-0000-000000000000}"/>
          </ac:spMkLst>
        </pc:spChg>
      </pc:sldChg>
      <pc:sldChg chg="modSp add del mod">
        <pc:chgData name="David Hauser" userId="109c32e6516cf710" providerId="LiveId" clId="{8FB94D8A-DBEF-4131-B4AE-FBC619C3543A}" dt="2022-04-19T20:04:10.434" v="1700"/>
        <pc:sldMkLst>
          <pc:docMk/>
          <pc:sldMk cId="0" sldId="261"/>
        </pc:sldMkLst>
        <pc:spChg chg="mod">
          <ac:chgData name="David Hauser" userId="109c32e6516cf710" providerId="LiveId" clId="{8FB94D8A-DBEF-4131-B4AE-FBC619C3543A}" dt="2022-04-19T20:03:56.119" v="1697" actId="27636"/>
          <ac:spMkLst>
            <pc:docMk/>
            <pc:sldMk cId="0" sldId="261"/>
            <ac:spMk id="151" creationId="{00000000-0000-0000-0000-000000000000}"/>
          </ac:spMkLst>
        </pc:spChg>
        <pc:spChg chg="mod">
          <ac:chgData name="David Hauser" userId="109c32e6516cf710" providerId="LiveId" clId="{8FB94D8A-DBEF-4131-B4AE-FBC619C3543A}" dt="2022-04-19T20:03:56.134" v="1698" actId="27636"/>
          <ac:spMkLst>
            <pc:docMk/>
            <pc:sldMk cId="0" sldId="261"/>
            <ac:spMk id="152" creationId="{00000000-0000-0000-0000-000000000000}"/>
          </ac:spMkLst>
        </pc:spChg>
      </pc:sldChg>
      <pc:sldChg chg="new ord">
        <pc:chgData name="David Hauser" userId="109c32e6516cf710" providerId="LiveId" clId="{8FB94D8A-DBEF-4131-B4AE-FBC619C3543A}" dt="2022-04-19T20:04:30.320" v="1703"/>
        <pc:sldMkLst>
          <pc:docMk/>
          <pc:sldMk cId="4256974215" sldId="262"/>
        </pc:sldMkLst>
      </pc:sldChg>
    </pc:docChg>
  </pc:docChgLst>
  <pc:docChgLst>
    <pc:chgData name="David Hauser" userId="109c32e6516cf710" providerId="LiveId" clId="{A43C14E2-CE4B-41AA-AE4E-7093BA5DB30D}"/>
    <pc:docChg chg="custSel modSld">
      <pc:chgData name="David Hauser" userId="109c32e6516cf710" providerId="LiveId" clId="{A43C14E2-CE4B-41AA-AE4E-7093BA5DB30D}" dt="2022-04-14T18:03:35.613" v="156" actId="20577"/>
      <pc:docMkLst>
        <pc:docMk/>
      </pc:docMkLst>
      <pc:sldChg chg="addSp delSp modSp mod">
        <pc:chgData name="David Hauser" userId="109c32e6516cf710" providerId="LiveId" clId="{A43C14E2-CE4B-41AA-AE4E-7093BA5DB30D}" dt="2022-04-14T18:03:35.613" v="156" actId="20577"/>
        <pc:sldMkLst>
          <pc:docMk/>
          <pc:sldMk cId="927380828" sldId="257"/>
        </pc:sldMkLst>
        <pc:spChg chg="add del">
          <ac:chgData name="David Hauser" userId="109c32e6516cf710" providerId="LiveId" clId="{A43C14E2-CE4B-41AA-AE4E-7093BA5DB30D}" dt="2022-04-14T18:03:31.537" v="150" actId="478"/>
          <ac:spMkLst>
            <pc:docMk/>
            <pc:sldMk cId="927380828" sldId="257"/>
            <ac:spMk id="2" creationId="{5717D66B-E627-4C71-810A-20A70E858705}"/>
          </ac:spMkLst>
        </pc:spChg>
        <pc:spChg chg="add del mod">
          <ac:chgData name="David Hauser" userId="109c32e6516cf710" providerId="LiveId" clId="{A43C14E2-CE4B-41AA-AE4E-7093BA5DB30D}" dt="2022-04-14T18:03:35.613" v="156" actId="20577"/>
          <ac:spMkLst>
            <pc:docMk/>
            <pc:sldMk cId="927380828" sldId="257"/>
            <ac:spMk id="3" creationId="{3D1C4F42-A570-4E9D-A811-1BCD9B9C8383}"/>
          </ac:spMkLst>
        </pc:spChg>
        <pc:spChg chg="add del mod">
          <ac:chgData name="David Hauser" userId="109c32e6516cf710" providerId="LiveId" clId="{A43C14E2-CE4B-41AA-AE4E-7093BA5DB30D}" dt="2022-04-14T18:03:28.935" v="149" actId="478"/>
          <ac:spMkLst>
            <pc:docMk/>
            <pc:sldMk cId="927380828" sldId="257"/>
            <ac:spMk id="4" creationId="{1C285460-5352-44BA-B19F-77069755FC85}"/>
          </ac:spMkLst>
        </pc:spChg>
        <pc:spChg chg="add del mod">
          <ac:chgData name="David Hauser" userId="109c32e6516cf710" providerId="LiveId" clId="{A43C14E2-CE4B-41AA-AE4E-7093BA5DB30D}" dt="2022-04-14T18:03:17.283" v="146" actId="478"/>
          <ac:spMkLst>
            <pc:docMk/>
            <pc:sldMk cId="927380828" sldId="257"/>
            <ac:spMk id="5" creationId="{F3A050B3-A9C7-42B5-86FF-892F5F390F46}"/>
          </ac:spMkLst>
        </pc:spChg>
        <pc:spChg chg="add del mod">
          <ac:chgData name="David Hauser" userId="109c32e6516cf710" providerId="LiveId" clId="{A43C14E2-CE4B-41AA-AE4E-7093BA5DB30D}" dt="2022-04-14T18:03:22.764" v="148" actId="478"/>
          <ac:spMkLst>
            <pc:docMk/>
            <pc:sldMk cId="927380828" sldId="257"/>
            <ac:spMk id="7" creationId="{F9441E55-FDB2-47E2-8294-8BA320EDF3D1}"/>
          </ac:spMkLst>
        </pc:spChg>
      </pc:sldChg>
      <pc:sldChg chg="modSp mod">
        <pc:chgData name="David Hauser" userId="109c32e6516cf710" providerId="LiveId" clId="{A43C14E2-CE4B-41AA-AE4E-7093BA5DB30D}" dt="2022-04-14T17:59:01.102" v="88" actId="1076"/>
        <pc:sldMkLst>
          <pc:docMk/>
          <pc:sldMk cId="206271688" sldId="258"/>
        </pc:sldMkLst>
        <pc:picChg chg="mod">
          <ac:chgData name="David Hauser" userId="109c32e6516cf710" providerId="LiveId" clId="{A43C14E2-CE4B-41AA-AE4E-7093BA5DB30D}" dt="2022-04-14T17:59:01.102" v="88" actId="1076"/>
          <ac:picMkLst>
            <pc:docMk/>
            <pc:sldMk cId="206271688" sldId="258"/>
            <ac:picMk id="5" creationId="{163601D8-326F-454D-842B-E081F07E8B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5D1D-F96A-4D61-92EB-4FFEA814A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78887-0724-4798-B818-843D1AFDE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9B3A-7505-448D-BFFA-D4FAD5C2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75D9-0772-4E2A-820E-EB7F5DE2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9BD2-800C-402E-8A89-32E782B2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FD92-6132-485E-A9DF-A17927B1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CAE3A-B7D9-493D-8E53-93602517A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2840-1324-41B8-BB59-FA374824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D34E-E740-4B68-ABF2-9B1D44F7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5ACA-FAE6-4FC1-927A-2817FC6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F19F6-0BC3-4E77-AF07-109958C6B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F9B5-C8F2-4F05-B657-06A82E14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AB2F-1137-4A48-B8CD-25F9992B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AC80-8F42-40AC-81DC-5ACB4C25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00B8-6A85-4FFA-B886-3AC1218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51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2688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CBA-442E-4E11-8A7A-724F778E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0427-CB2B-43CB-B08E-76F0D8F0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5CD8-39CA-4A02-B5C1-5E25186A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548A-666B-4EAF-83FC-1672559E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CFD2-A5E5-4DFD-997D-631F9EA3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6C39-F57E-45BA-A1E5-B508E00B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04FE-2A52-4BA1-B8E8-8B4FF3ABF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89D9-AE35-4882-B629-F23270A0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C8E1-DC45-492C-9248-16412480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704E-1996-4BEA-8D15-F20C5719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79E-3F55-4F49-8F07-AA9E883E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51B9-1A5E-4108-9B31-869AA6812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01EA1-66E6-4A0B-A9BB-BE9356D36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82E8-ABA6-4490-A3A6-ACA4161F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8713B-C771-47F5-ABD5-C22021F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3925B-FC9F-43C6-90D1-61B829E7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BFAD-6739-4C09-8A75-B7763528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1F17B-8011-42EC-9B02-AE89FCDF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9B389-ACBA-45FC-B651-0A0D3CB12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DCA3C-1B38-4490-8BD3-6E125BD90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75615-0FB5-4964-8398-814F85A4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42156-AA4F-4EF4-BF89-A3056B86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3C09F-1F5C-4735-954B-84905A6D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E7160-0B6C-4AF6-BE0B-5AD9CF3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6816-8676-46FA-A037-6540C2C9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1AAC0-761C-40AA-BC9C-FC8DB457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FF5F8-702E-4006-9C38-44E1CAA3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71F8F-8EE1-493C-80EE-7F932AB3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B31B1-8DFF-4F0B-89E7-478C5334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01C7B-D1FB-4822-B47F-9817EEED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AA322-CD09-46A2-BC40-901A17D4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4E3C-D4E4-43FB-820A-7691AA29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6E3E-55EC-4C1A-ABD9-345D12E5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7C5EA-094B-43F2-B9DB-5A913FCA1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6BD7A-BF04-4392-8890-C31291B9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1F266-6F80-40E2-942F-1E2C3D31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A590F-F206-43CD-91B7-FF8631E0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F697-7321-409E-827F-997EB0FE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6B51C-4901-414C-BCE8-670733AF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DD216-4D3E-4AEB-B5CF-0D5D146EF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7A939-B2CE-4941-9FEA-C2DDD17B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BA81-F65E-489D-B76F-C256ED1E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0465-4B00-4FCF-B271-16BD7F0F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3F31E-1034-47A6-A8C6-42AE97BA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B7D9-4862-4688-8933-AD2DC5A1B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7DE3A-3FDE-410C-AFC0-5B0343802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F9D9-A818-4CA7-8A91-8380F8FF977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234D2-BEDE-4912-8935-0BF8D6525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65C27-16CD-4473-8C82-DDE719031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83A4-2797-48E1-BB4F-405ACE3E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8481-D721-4F3F-AE0F-E17CCA02B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AD440-85C4-4296-9752-45519E369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569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ow consistent are the emotion annota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65188">
              <a:defRPr sz="8245" spc="-164"/>
            </a:lvl1pPr>
          </a:lstStyle>
          <a:p>
            <a:r>
              <a:rPr sz="4000" dirty="0"/>
              <a:t>How consistent are the emotion annotations?</a:t>
            </a:r>
          </a:p>
        </p:txBody>
      </p:sp>
      <p:sp>
        <p:nvSpPr>
          <p:cNvPr id="152" name="Do different annotators agree in their ratings of the same excerpt?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defTabSz="817244">
              <a:defRPr sz="5445"/>
            </a:lvl1pPr>
          </a:lstStyle>
          <a:p>
            <a:r>
              <a:rPr sz="1800" dirty="0"/>
              <a:t>Do different annotators agree in their ratings of the same excerpt?</a:t>
            </a:r>
          </a:p>
        </p:txBody>
      </p:sp>
      <p:sp>
        <p:nvSpPr>
          <p:cNvPr id="153" name="It depends!"/>
          <p:cNvSpPr txBox="1">
            <a:spLocks noGrp="1"/>
          </p:cNvSpPr>
          <p:nvPr>
            <p:ph type="body" idx="1"/>
          </p:nvPr>
        </p:nvSpPr>
        <p:spPr>
          <a:xfrm>
            <a:off x="612438" y="1839435"/>
            <a:ext cx="10985501" cy="4128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spc="-50"/>
            </a:lvl1pPr>
          </a:lstStyle>
          <a:p>
            <a:r>
              <a:rPr sz="2800" dirty="0"/>
              <a:t>It </a:t>
            </a:r>
            <a:r>
              <a:rPr sz="2400" dirty="0"/>
              <a:t>depends</a:t>
            </a:r>
            <a:r>
              <a:rPr sz="2800" dirty="0"/>
              <a:t>!</a:t>
            </a:r>
          </a:p>
        </p:txBody>
      </p:sp>
      <p:pic>
        <p:nvPicPr>
          <p:cNvPr id="154" name="Bildschirmfoto 2022-04-13 um 22.21.33.png" descr="Bildschirmfoto 2022-04-13 um 22.21.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02" y="2363278"/>
            <a:ext cx="1689606" cy="3466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Bildschirmfoto 2022-04-13 um 21.29.00.png" descr="Bildschirmfoto 2022-04-13 um 21.29.00.png"/>
          <p:cNvPicPr>
            <a:picLocks noChangeAspect="1"/>
          </p:cNvPicPr>
          <p:nvPr/>
        </p:nvPicPr>
        <p:blipFill>
          <a:blip r:embed="rId3"/>
          <a:srcRect l="2720" t="1360" b="1360"/>
          <a:stretch>
            <a:fillRect/>
          </a:stretch>
        </p:blipFill>
        <p:spPr>
          <a:xfrm>
            <a:off x="2424817" y="2618120"/>
            <a:ext cx="9563659" cy="871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Bildschirmfoto 2022-04-13 um 21.50.34.png" descr="Bildschirmfoto 2022-04-13 um 21.50.3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897" y="4920068"/>
            <a:ext cx="9769536" cy="95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tandard deviation is a good indicator for annotation consistency."/>
          <p:cNvSpPr txBox="1"/>
          <p:nvPr/>
        </p:nvSpPr>
        <p:spPr>
          <a:xfrm>
            <a:off x="2537394" y="3825207"/>
            <a:ext cx="918042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lnSpc>
                <a:spcPct val="100000"/>
              </a:lnSpc>
              <a:spcBef>
                <a:spcPts val="1800"/>
              </a:spcBef>
              <a:defRPr sz="5000" spc="-50"/>
            </a:lvl1pPr>
          </a:lstStyle>
          <a:p>
            <a:r>
              <a:rPr sz="2500"/>
              <a:t>Standard deviation is a good indicator for annotation consistency.</a:t>
            </a:r>
          </a:p>
        </p:txBody>
      </p:sp>
      <p:sp>
        <p:nvSpPr>
          <p:cNvPr id="158" name="low std → high consistency"/>
          <p:cNvSpPr txBox="1"/>
          <p:nvPr/>
        </p:nvSpPr>
        <p:spPr>
          <a:xfrm>
            <a:off x="5258764" y="2261058"/>
            <a:ext cx="2201180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/>
            </a:lvl1pPr>
          </a:lstStyle>
          <a:p>
            <a:r>
              <a:rPr sz="1500"/>
              <a:t>low std → high consistency </a:t>
            </a:r>
          </a:p>
        </p:txBody>
      </p:sp>
      <p:sp>
        <p:nvSpPr>
          <p:cNvPr id="159" name="high std → low consistency"/>
          <p:cNvSpPr txBox="1"/>
          <p:nvPr/>
        </p:nvSpPr>
        <p:spPr>
          <a:xfrm>
            <a:off x="5258764" y="4657056"/>
            <a:ext cx="2201180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/>
            </a:lvl1pPr>
          </a:lstStyle>
          <a:p>
            <a:r>
              <a:rPr sz="1500"/>
              <a:t>high std → low consistency </a:t>
            </a:r>
          </a:p>
        </p:txBody>
      </p:sp>
      <p:sp>
        <p:nvSpPr>
          <p:cNvPr id="160" name="Conclusion: Some emotions are more objective than others."/>
          <p:cNvSpPr txBox="1"/>
          <p:nvPr/>
        </p:nvSpPr>
        <p:spPr>
          <a:xfrm>
            <a:off x="2896920" y="5985660"/>
            <a:ext cx="7847276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000"/>
            </a:lvl1pPr>
          </a:lstStyle>
          <a:p>
            <a:r>
              <a:rPr sz="2500"/>
              <a:t>Conclusion: Some emotions are more objective than others.</a:t>
            </a:r>
          </a:p>
        </p:txBody>
      </p:sp>
      <p:sp>
        <p:nvSpPr>
          <p:cNvPr id="161" name="Form"/>
          <p:cNvSpPr/>
          <p:nvPr/>
        </p:nvSpPr>
        <p:spPr>
          <a:xfrm>
            <a:off x="821327" y="2177290"/>
            <a:ext cx="11066678" cy="1386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406" extrusionOk="0">
                <a:moveTo>
                  <a:pt x="29" y="8982"/>
                </a:moveTo>
                <a:cubicBezTo>
                  <a:pt x="549" y="8825"/>
                  <a:pt x="1070" y="8729"/>
                  <a:pt x="1591" y="8692"/>
                </a:cubicBezTo>
                <a:cubicBezTo>
                  <a:pt x="2077" y="8658"/>
                  <a:pt x="2564" y="8677"/>
                  <a:pt x="3051" y="8749"/>
                </a:cubicBezTo>
                <a:cubicBezTo>
                  <a:pt x="3076" y="8108"/>
                  <a:pt x="3113" y="7501"/>
                  <a:pt x="3160" y="6948"/>
                </a:cubicBezTo>
                <a:cubicBezTo>
                  <a:pt x="3209" y="6385"/>
                  <a:pt x="3269" y="5885"/>
                  <a:pt x="3337" y="5466"/>
                </a:cubicBezTo>
                <a:cubicBezTo>
                  <a:pt x="6445" y="1743"/>
                  <a:pt x="9586" y="-83"/>
                  <a:pt x="12730" y="3"/>
                </a:cubicBezTo>
                <a:cubicBezTo>
                  <a:pt x="15602" y="82"/>
                  <a:pt x="18471" y="1758"/>
                  <a:pt x="21314" y="5018"/>
                </a:cubicBezTo>
                <a:cubicBezTo>
                  <a:pt x="21404" y="6688"/>
                  <a:pt x="21471" y="8431"/>
                  <a:pt x="21514" y="10217"/>
                </a:cubicBezTo>
                <a:cubicBezTo>
                  <a:pt x="21597" y="13733"/>
                  <a:pt x="21584" y="17349"/>
                  <a:pt x="21475" y="20821"/>
                </a:cubicBezTo>
                <a:cubicBezTo>
                  <a:pt x="18468" y="21344"/>
                  <a:pt x="15459" y="21517"/>
                  <a:pt x="12451" y="21339"/>
                </a:cubicBezTo>
                <a:cubicBezTo>
                  <a:pt x="9467" y="21163"/>
                  <a:pt x="6483" y="20642"/>
                  <a:pt x="3501" y="19777"/>
                </a:cubicBezTo>
                <a:cubicBezTo>
                  <a:pt x="3343" y="18896"/>
                  <a:pt x="3215" y="17718"/>
                  <a:pt x="3129" y="16348"/>
                </a:cubicBezTo>
                <a:cubicBezTo>
                  <a:pt x="3034" y="14843"/>
                  <a:pt x="2993" y="13161"/>
                  <a:pt x="3010" y="11483"/>
                </a:cubicBezTo>
                <a:cubicBezTo>
                  <a:pt x="2514" y="11529"/>
                  <a:pt x="2019" y="11583"/>
                  <a:pt x="1524" y="11648"/>
                </a:cubicBezTo>
                <a:cubicBezTo>
                  <a:pt x="1031" y="11712"/>
                  <a:pt x="538" y="11786"/>
                  <a:pt x="46" y="11869"/>
                </a:cubicBezTo>
                <a:cubicBezTo>
                  <a:pt x="20" y="11434"/>
                  <a:pt x="4" y="10964"/>
                  <a:pt x="1" y="10483"/>
                </a:cubicBezTo>
                <a:cubicBezTo>
                  <a:pt x="-3" y="9973"/>
                  <a:pt x="7" y="9462"/>
                  <a:pt x="29" y="8982"/>
                </a:cubicBezTo>
                <a:close/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2" name="Form"/>
          <p:cNvSpPr/>
          <p:nvPr/>
        </p:nvSpPr>
        <p:spPr>
          <a:xfrm>
            <a:off x="1110552" y="4589717"/>
            <a:ext cx="10814824" cy="132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74" extrusionOk="0">
                <a:moveTo>
                  <a:pt x="29" y="17227"/>
                </a:moveTo>
                <a:lnTo>
                  <a:pt x="2476" y="16824"/>
                </a:lnTo>
                <a:cubicBezTo>
                  <a:pt x="2479" y="14104"/>
                  <a:pt x="2523" y="11396"/>
                  <a:pt x="2605" y="8759"/>
                </a:cubicBezTo>
                <a:cubicBezTo>
                  <a:pt x="2638" y="7679"/>
                  <a:pt x="2679" y="6613"/>
                  <a:pt x="2725" y="5565"/>
                </a:cubicBezTo>
                <a:cubicBezTo>
                  <a:pt x="5867" y="1863"/>
                  <a:pt x="9038" y="3"/>
                  <a:pt x="12213" y="0"/>
                </a:cubicBezTo>
                <a:cubicBezTo>
                  <a:pt x="15315" y="-3"/>
                  <a:pt x="18413" y="1767"/>
                  <a:pt x="21485" y="5296"/>
                </a:cubicBezTo>
                <a:cubicBezTo>
                  <a:pt x="21565" y="7903"/>
                  <a:pt x="21600" y="10587"/>
                  <a:pt x="21589" y="13273"/>
                </a:cubicBezTo>
                <a:cubicBezTo>
                  <a:pt x="21579" y="15700"/>
                  <a:pt x="21532" y="18108"/>
                  <a:pt x="21448" y="20440"/>
                </a:cubicBezTo>
                <a:cubicBezTo>
                  <a:pt x="17872" y="21171"/>
                  <a:pt x="14294" y="21548"/>
                  <a:pt x="10716" y="21573"/>
                </a:cubicBezTo>
                <a:cubicBezTo>
                  <a:pt x="7144" y="21597"/>
                  <a:pt x="3571" y="21269"/>
                  <a:pt x="0" y="20589"/>
                </a:cubicBezTo>
                <a:lnTo>
                  <a:pt x="29" y="17227"/>
                </a:lnTo>
                <a:close/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755" y="273423"/>
            <a:ext cx="10971300" cy="59735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buNone/>
            </a:pPr>
            <a:r>
              <a:rPr lang="de-AT" sz="3870" spc="-1">
                <a:latin typeface="Arial"/>
              </a:rPr>
              <a:t>Data Exploration / derive quadrant-based labels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600" y="1088466"/>
            <a:ext cx="6330953" cy="101967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r>
              <a:rPr lang="en-US" sz="1693" spc="-1" dirty="0">
                <a:latin typeface="Arial"/>
                <a:ea typeface="Noto Sans CJK SC"/>
              </a:rPr>
              <a:t>Distribution of arousal and valence in </a:t>
            </a:r>
            <a:r>
              <a:rPr lang="en-US" sz="1693" b="1" spc="-1" dirty="0">
                <a:latin typeface="Arial"/>
                <a:ea typeface="Noto Sans CJK SC"/>
              </a:rPr>
              <a:t>raw annotation</a:t>
            </a:r>
            <a:r>
              <a:rPr lang="en-US" sz="1693" spc="-1" dirty="0">
                <a:latin typeface="Arial"/>
                <a:ea typeface="Noto Sans CJK SC"/>
              </a:rPr>
              <a:t> </a:t>
            </a:r>
            <a:r>
              <a:rPr lang="en-US" sz="1572" spc="-1" dirty="0">
                <a:latin typeface="Arial"/>
                <a:ea typeface="Noto Sans CJK SC"/>
              </a:rPr>
              <a:t>data</a:t>
            </a:r>
            <a:r>
              <a:rPr lang="en-US" sz="1693" spc="-1" dirty="0">
                <a:latin typeface="Arial"/>
                <a:ea typeface="Noto Sans CJK SC"/>
              </a:rPr>
              <a:t>:</a:t>
            </a:r>
            <a:endParaRPr lang="de-AT" sz="1693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72" spc="-1" dirty="0">
                <a:latin typeface="Arial"/>
                <a:ea typeface="Noto Sans CJK SC"/>
              </a:rPr>
              <a:t>Looks a bit of Gaussian normal distribution.</a:t>
            </a:r>
            <a:endParaRPr lang="de-AT" sz="1572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72" spc="-1" dirty="0">
                <a:latin typeface="Arial"/>
                <a:ea typeface="Noto Sans CJK SC"/>
              </a:rPr>
              <a:t>So it is important how the middle values are classified.</a:t>
            </a:r>
            <a:endParaRPr lang="de-AT" sz="1572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72" spc="-1" dirty="0">
                <a:latin typeface="Arial"/>
                <a:ea typeface="Noto Sans CJK SC"/>
              </a:rPr>
              <a:t>Overall means: arousal: 2.93, valence: 0.02.</a:t>
            </a:r>
            <a:endParaRPr lang="de-AT" sz="1572" spc="-1" dirty="0"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6966395" y="1088466"/>
            <a:ext cx="2394625" cy="1088466"/>
          </a:xfrm>
          <a:prstGeom prst="rect">
            <a:avLst/>
          </a:prstGeom>
          <a:ln w="0">
            <a:noFill/>
          </a:ln>
        </p:spPr>
      </p:pic>
      <p:pic>
        <p:nvPicPr>
          <p:cNvPr id="44" name="Picture 43"/>
          <p:cNvPicPr/>
          <p:nvPr/>
        </p:nvPicPr>
        <p:blipFill>
          <a:blip r:embed="rId3"/>
          <a:stretch/>
        </p:blipFill>
        <p:spPr>
          <a:xfrm>
            <a:off x="9620946" y="1088466"/>
            <a:ext cx="2352392" cy="1088466"/>
          </a:xfrm>
          <a:prstGeom prst="rect">
            <a:avLst/>
          </a:prstGeom>
          <a:ln w="0"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417750" y="2150373"/>
            <a:ext cx="2965416" cy="1497294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r>
              <a:rPr lang="de-AT" sz="1451" spc="-1">
                <a:latin typeface="Arial"/>
              </a:rPr>
              <a:t>Therefore we have decided </a:t>
            </a:r>
          </a:p>
          <a:p>
            <a:r>
              <a:rPr lang="de-AT" sz="1451" spc="-1">
                <a:latin typeface="Arial"/>
              </a:rPr>
              <a:t>on the following classification:</a:t>
            </a:r>
          </a:p>
          <a:p>
            <a:endParaRPr lang="de-AT" sz="1451" spc="-1">
              <a:latin typeface="Arial"/>
            </a:endParaRPr>
          </a:p>
          <a:p>
            <a:r>
              <a:rPr lang="de-AT" sz="1330" spc="-1">
                <a:latin typeface="Arial"/>
                <a:ea typeface="Noto Sans CJK SC"/>
              </a:rPr>
              <a:t>Angry: 	    arousal &gt;= 3, valence &lt;= 0</a:t>
            </a:r>
            <a:endParaRPr lang="de-AT" sz="1330" spc="-1">
              <a:latin typeface="Arial"/>
            </a:endParaRPr>
          </a:p>
          <a:p>
            <a:r>
              <a:rPr lang="de-AT" sz="1330" spc="-1">
                <a:latin typeface="Arial"/>
                <a:ea typeface="Noto Sans CJK SC"/>
              </a:rPr>
              <a:t>Happy:	    arousal &gt;=3,  valence &gt; 0</a:t>
            </a:r>
            <a:br>
              <a:rPr sz="2177"/>
            </a:br>
            <a:r>
              <a:rPr lang="de-AT" sz="1330" spc="-1">
                <a:latin typeface="Arial"/>
                <a:ea typeface="Noto Sans CJK SC"/>
              </a:rPr>
              <a:t>Sad:	    arousal &lt; 3,   valence &lt;= 0</a:t>
            </a:r>
            <a:endParaRPr lang="de-AT" sz="1330" spc="-1">
              <a:latin typeface="Arial"/>
            </a:endParaRPr>
          </a:p>
          <a:p>
            <a:r>
              <a:rPr lang="de-AT" sz="1330" spc="-1">
                <a:latin typeface="Arial"/>
                <a:ea typeface="Noto Sans CJK SC"/>
              </a:rPr>
              <a:t>Relaxed: arousal &lt; 3,   valence &gt; 0</a:t>
            </a:r>
            <a:endParaRPr lang="de-AT" sz="1330" spc="-1"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6855" y="2249206"/>
            <a:ext cx="3069909" cy="138017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AT" sz="1330" spc="-1">
                <a:latin typeface="Arial"/>
              </a:rPr>
              <a:t>A slightly different classification </a:t>
            </a:r>
            <a:r>
              <a:rPr lang="de-AT" sz="1270" spc="-1">
                <a:latin typeface="Arial"/>
              </a:rPr>
              <a:t>results</a:t>
            </a:r>
          </a:p>
          <a:p>
            <a:pPr>
              <a:lnSpc>
                <a:spcPct val="100000"/>
              </a:lnSpc>
              <a:buNone/>
            </a:pPr>
            <a:r>
              <a:rPr lang="de-AT" sz="1330" spc="-1">
                <a:latin typeface="Arial"/>
              </a:rPr>
              <a:t>in a total different distribution:</a:t>
            </a:r>
          </a:p>
          <a:p>
            <a:endParaRPr lang="de-AT" sz="1330" spc="-1">
              <a:latin typeface="Arial"/>
            </a:endParaRPr>
          </a:p>
          <a:p>
            <a:r>
              <a:rPr lang="de-AT" sz="1270" spc="-1">
                <a:latin typeface="Arial"/>
                <a:ea typeface="Noto Sans CJK SC"/>
              </a:rPr>
              <a:t>Angry: 	    arousal &gt; 3,   valence = 0</a:t>
            </a:r>
            <a:endParaRPr lang="de-AT" sz="1270" spc="-1">
              <a:latin typeface="Arial"/>
            </a:endParaRPr>
          </a:p>
          <a:p>
            <a:r>
              <a:rPr lang="de-AT" sz="1270" spc="-1">
                <a:latin typeface="Arial"/>
                <a:ea typeface="Noto Sans CJK SC"/>
              </a:rPr>
              <a:t>Happy:	    arousal &gt; 3,   valence &gt;= 0</a:t>
            </a:r>
            <a:br>
              <a:rPr sz="2177"/>
            </a:br>
            <a:r>
              <a:rPr lang="de-AT" sz="1270" spc="-1">
                <a:latin typeface="Arial"/>
                <a:ea typeface="Noto Sans CJK SC"/>
              </a:rPr>
              <a:t>Sad:	    arousal &lt;= 3, valence = 0</a:t>
            </a:r>
            <a:endParaRPr lang="de-AT" sz="1270" spc="-1">
              <a:latin typeface="Arial"/>
            </a:endParaRPr>
          </a:p>
          <a:p>
            <a:r>
              <a:rPr lang="de-AT" sz="1270" spc="-1">
                <a:latin typeface="Arial"/>
                <a:ea typeface="Noto Sans CJK SC"/>
              </a:rPr>
              <a:t>Relaxed:  arousal &lt;= 3, valence &gt;= 0</a:t>
            </a:r>
            <a:endParaRPr lang="de-AT" sz="1270" spc="-1"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4"/>
          <a:stretch/>
        </p:blipFill>
        <p:spPr>
          <a:xfrm>
            <a:off x="3570382" y="2351086"/>
            <a:ext cx="2491281" cy="1306159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5"/>
          <a:stretch/>
        </p:blipFill>
        <p:spPr>
          <a:xfrm>
            <a:off x="9592646" y="2351086"/>
            <a:ext cx="2380692" cy="1219082"/>
          </a:xfrm>
          <a:prstGeom prst="rect">
            <a:avLst/>
          </a:prstGeom>
          <a:ln w="0">
            <a:noFill/>
          </a:ln>
        </p:spPr>
      </p:pic>
      <p:sp>
        <p:nvSpPr>
          <p:cNvPr id="49" name="TextBox 48"/>
          <p:cNvSpPr txBox="1"/>
          <p:nvPr/>
        </p:nvSpPr>
        <p:spPr>
          <a:xfrm>
            <a:off x="432117" y="3700784"/>
            <a:ext cx="11535561" cy="122387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r>
              <a:rPr lang="de-AT" sz="1572" spc="-1" dirty="0">
                <a:latin typeface="Arial"/>
              </a:rPr>
              <a:t>To label the aggregated data over all annotators, there are many possibilities. We can take the median of arousal and valence </a:t>
            </a:r>
          </a:p>
          <a:p>
            <a:r>
              <a:rPr lang="de-AT" sz="1572" spc="-1" dirty="0">
                <a:latin typeface="Arial"/>
              </a:rPr>
              <a:t>or we can do a </a:t>
            </a:r>
            <a:r>
              <a:rPr lang="de-AT" sz="1451" spc="-1" dirty="0">
                <a:latin typeface="Arial"/>
              </a:rPr>
              <a:t>majority</a:t>
            </a:r>
            <a:r>
              <a:rPr lang="de-AT" sz="1572" spc="-1" dirty="0">
                <a:latin typeface="Arial"/>
              </a:rPr>
              <a:t> vote over the raw labels. But in both cases, the result is very dependent on the assignment of the </a:t>
            </a:r>
          </a:p>
          <a:p>
            <a:r>
              <a:rPr lang="de-AT" sz="1572" spc="-1" dirty="0">
                <a:latin typeface="Arial"/>
              </a:rPr>
              <a:t>values 3 and 0 for arousal and valence respectively. </a:t>
            </a:r>
            <a:r>
              <a:rPr lang="de-AT" sz="1572" spc="-1" dirty="0">
                <a:latin typeface="Arial"/>
                <a:ea typeface="Noto Sans CJK SC"/>
              </a:rPr>
              <a:t>So we decided to take the mean of </a:t>
            </a:r>
            <a:r>
              <a:rPr lang="de-AT" sz="1572" spc="-1" dirty="0">
                <a:latin typeface="Arial"/>
              </a:rPr>
              <a:t>arousal and valence over all annotators</a:t>
            </a:r>
          </a:p>
          <a:p>
            <a:r>
              <a:rPr lang="de-AT" sz="1572" spc="-1" dirty="0">
                <a:latin typeface="Arial"/>
              </a:rPr>
              <a:t>and thus do not have the clustering at 3 and 0 respectively. The values 3 and 0 were assinged in such a way that the distribution </a:t>
            </a:r>
          </a:p>
          <a:p>
            <a:r>
              <a:rPr lang="de-AT" sz="1572" spc="-1" dirty="0">
                <a:latin typeface="Arial"/>
              </a:rPr>
              <a:t>is as balanced as possible. Outliers are not a problem with the mean, as the annotations must be within a fixed range.</a:t>
            </a:r>
          </a:p>
        </p:txBody>
      </p:sp>
      <p:pic>
        <p:nvPicPr>
          <p:cNvPr id="50" name="Picture 49"/>
          <p:cNvPicPr/>
          <p:nvPr/>
        </p:nvPicPr>
        <p:blipFill>
          <a:blip r:embed="rId6"/>
          <a:stretch/>
        </p:blipFill>
        <p:spPr>
          <a:xfrm>
            <a:off x="3799831" y="5050046"/>
            <a:ext cx="2295792" cy="1309642"/>
          </a:xfrm>
          <a:prstGeom prst="rect">
            <a:avLst/>
          </a:prstGeom>
          <a:ln w="0">
            <a:noFill/>
          </a:ln>
        </p:spPr>
      </p:pic>
      <p:pic>
        <p:nvPicPr>
          <p:cNvPr id="51" name="Picture 50"/>
          <p:cNvPicPr/>
          <p:nvPr/>
        </p:nvPicPr>
        <p:blipFill>
          <a:blip r:embed="rId7"/>
          <a:stretch/>
        </p:blipFill>
        <p:spPr>
          <a:xfrm>
            <a:off x="9750255" y="4919866"/>
            <a:ext cx="2223083" cy="1343602"/>
          </a:xfrm>
          <a:prstGeom prst="rect">
            <a:avLst/>
          </a:prstGeom>
          <a:ln w="0">
            <a:noFill/>
          </a:ln>
        </p:spPr>
      </p:pic>
      <p:sp>
        <p:nvSpPr>
          <p:cNvPr id="52" name="TextBox 51"/>
          <p:cNvSpPr txBox="1"/>
          <p:nvPr/>
        </p:nvSpPr>
        <p:spPr>
          <a:xfrm>
            <a:off x="432117" y="4969500"/>
            <a:ext cx="3008955" cy="129092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r>
              <a:rPr lang="de-AT" sz="1451" spc="-1">
                <a:latin typeface="Arial"/>
              </a:rPr>
              <a:t>With the mean-value not in the „=“</a:t>
            </a:r>
          </a:p>
          <a:p>
            <a:endParaRPr lang="de-AT" sz="1451" spc="-1">
              <a:latin typeface="Arial"/>
            </a:endParaRPr>
          </a:p>
          <a:p>
            <a:r>
              <a:rPr lang="de-AT" sz="1330" spc="-1">
                <a:latin typeface="Arial"/>
                <a:ea typeface="Noto Sans CJK SC"/>
              </a:rPr>
              <a:t>Angry: 	    arousal &gt;= 3, valence &lt;= 0</a:t>
            </a:r>
            <a:endParaRPr lang="de-AT" sz="1330" spc="-1">
              <a:latin typeface="Arial"/>
            </a:endParaRPr>
          </a:p>
          <a:p>
            <a:r>
              <a:rPr lang="de-AT" sz="1330" spc="-1">
                <a:latin typeface="Arial"/>
                <a:ea typeface="Noto Sans CJK SC"/>
              </a:rPr>
              <a:t>Happy:	    arousal &gt;=3,  valence &gt; 0</a:t>
            </a:r>
            <a:br>
              <a:rPr sz="2177"/>
            </a:br>
            <a:r>
              <a:rPr lang="de-AT" sz="1330" spc="-1">
                <a:latin typeface="Arial"/>
                <a:ea typeface="Noto Sans CJK SC"/>
              </a:rPr>
              <a:t>Sad:	    arousal &lt; 3,   valence &lt;= 0</a:t>
            </a:r>
            <a:endParaRPr lang="de-AT" sz="1330" spc="-1">
              <a:latin typeface="Arial"/>
            </a:endParaRPr>
          </a:p>
          <a:p>
            <a:r>
              <a:rPr lang="de-AT" sz="1330" spc="-1">
                <a:latin typeface="Arial"/>
                <a:ea typeface="Noto Sans CJK SC"/>
              </a:rPr>
              <a:t>Relaxed: arousal &lt; 3,   valence &gt; 0</a:t>
            </a:r>
            <a:endParaRPr lang="de-AT" sz="1330" spc="-1">
              <a:latin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31009" y="4918560"/>
            <a:ext cx="3079052" cy="1237803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AT" sz="1451" spc="-1">
                <a:latin typeface="Arial"/>
              </a:rPr>
              <a:t>Not so balanced, if the mean-value</a:t>
            </a:r>
          </a:p>
          <a:p>
            <a:pPr>
              <a:lnSpc>
                <a:spcPct val="100000"/>
              </a:lnSpc>
              <a:buNone/>
            </a:pPr>
            <a:r>
              <a:rPr lang="de-AT" sz="1451" spc="-1">
                <a:latin typeface="Arial"/>
              </a:rPr>
              <a:t>is in the range with „=“:</a:t>
            </a:r>
          </a:p>
          <a:p>
            <a:pPr>
              <a:lnSpc>
                <a:spcPct val="100000"/>
              </a:lnSpc>
              <a:buNone/>
            </a:pPr>
            <a:r>
              <a:rPr lang="de-AT" sz="1270" spc="-1">
                <a:latin typeface="Arial"/>
                <a:ea typeface="Noto Sans CJK SC"/>
              </a:rPr>
              <a:t>Angry: 	    arousal &gt; 3,   valence = 0</a:t>
            </a:r>
            <a:endParaRPr lang="de-AT" sz="1270" spc="-1">
              <a:latin typeface="Arial"/>
            </a:endParaRPr>
          </a:p>
          <a:p>
            <a:r>
              <a:rPr lang="de-AT" sz="1270" spc="-1">
                <a:latin typeface="Arial"/>
                <a:ea typeface="Noto Sans CJK SC"/>
              </a:rPr>
              <a:t>Happy:	    arousal &gt; 3,   valence &gt;= 0</a:t>
            </a:r>
            <a:br>
              <a:rPr sz="2177"/>
            </a:br>
            <a:r>
              <a:rPr lang="de-AT" sz="1270" spc="-1">
                <a:latin typeface="Arial"/>
                <a:ea typeface="Noto Sans CJK SC"/>
              </a:rPr>
              <a:t>Sad:	    arousal &lt;= 3, valence = 0</a:t>
            </a:r>
            <a:endParaRPr lang="de-AT" sz="1270" spc="-1">
              <a:latin typeface="Arial"/>
            </a:endParaRPr>
          </a:p>
          <a:p>
            <a:r>
              <a:rPr lang="de-AT" sz="1270" spc="-1">
                <a:latin typeface="Arial"/>
                <a:ea typeface="Noto Sans CJK SC"/>
              </a:rPr>
              <a:t>Relaxed:  arousal &lt;= 3, valence &gt;= 0</a:t>
            </a:r>
            <a:endParaRPr lang="de-AT" sz="1270" spc="-1">
              <a:latin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600" y="6313102"/>
            <a:ext cx="10980443" cy="365289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r>
              <a:rPr lang="de-AT" sz="1814" spc="-1">
                <a:latin typeface="Arial"/>
              </a:rPr>
              <a:t>Conclusion: First we aggregate the raw data and derive the labels from the mean of arousal and valence.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C4F42-A570-4E9D-A811-1BCD9B9C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6300" y="428625"/>
                <a:ext cx="10439400" cy="611406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AT" sz="2400" dirty="0"/>
                  <a:t>Most frequent </a:t>
                </a:r>
                <a:r>
                  <a:rPr lang="de-AT" sz="2400" dirty="0" err="1"/>
                  <a:t>label</a:t>
                </a:r>
                <a:r>
                  <a:rPr lang="de-AT" sz="2400" dirty="0"/>
                  <a:t> is </a:t>
                </a:r>
                <a:r>
                  <a:rPr lang="de-AT" sz="2400" dirty="0" err="1"/>
                  <a:t>angry</a:t>
                </a:r>
                <a:r>
                  <a:rPr lang="de-AT" sz="2400" dirty="0"/>
                  <a:t>, </a:t>
                </a:r>
                <a:br>
                  <a:rPr lang="de-AT" sz="2400" dirty="0"/>
                </a:br>
                <a:r>
                  <a:rPr lang="de-AT" sz="2400" dirty="0" err="1"/>
                  <a:t>most</a:t>
                </a:r>
                <a:r>
                  <a:rPr lang="de-AT" sz="2400" dirty="0"/>
                  <a:t> </a:t>
                </a:r>
                <a:r>
                  <a:rPr lang="de-AT" sz="2400" dirty="0" err="1"/>
                  <a:t>infrequent</a:t>
                </a:r>
                <a:r>
                  <a:rPr lang="de-AT" sz="2400" dirty="0"/>
                  <a:t> </a:t>
                </a:r>
                <a:r>
                  <a:rPr lang="de-AT" sz="2400" dirty="0" err="1"/>
                  <a:t>label</a:t>
                </a:r>
                <a:r>
                  <a:rPr lang="de-AT" sz="2400" dirty="0"/>
                  <a:t> is relaxed</a:t>
                </a:r>
              </a:p>
              <a:p>
                <a:pPr marL="0" indent="0">
                  <a:buNone/>
                </a:pPr>
                <a:endParaRPr lang="de-AT" sz="2400" dirty="0"/>
              </a:p>
              <a:p>
                <a:pPr marL="0" indent="0">
                  <a:buNone/>
                </a:pPr>
                <a:endParaRPr lang="de-AT" sz="2400" dirty="0"/>
              </a:p>
              <a:p>
                <a:pPr marL="0" indent="0">
                  <a:buNone/>
                </a:pPr>
                <a:endParaRPr lang="de-AT" sz="2400" dirty="0"/>
              </a:p>
              <a:p>
                <a:pPr marL="0" indent="0">
                  <a:buNone/>
                </a:pPr>
                <a:endParaRPr lang="de-AT" sz="2400" dirty="0"/>
              </a:p>
              <a:p>
                <a:pPr marL="0" indent="0">
                  <a:buNone/>
                </a:pPr>
                <a:r>
                  <a:rPr lang="de-AT" sz="2400" dirty="0"/>
                  <a:t>The </a:t>
                </a:r>
                <a:r>
                  <a:rPr lang="de-AT" sz="2400" dirty="0" err="1"/>
                  <a:t>classes</a:t>
                </a:r>
                <a:r>
                  <a:rPr lang="de-AT" sz="2400" dirty="0"/>
                  <a:t> </a:t>
                </a:r>
                <a:r>
                  <a:rPr lang="de-AT" sz="2400" dirty="0" err="1"/>
                  <a:t>are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fairly</a:t>
                </a:r>
                <a:r>
                  <a:rPr lang="de-AT" sz="2400" dirty="0"/>
                  <a:t> </a:t>
                </a:r>
                <a:r>
                  <a:rPr lang="de-AT" sz="2400" dirty="0" err="1"/>
                  <a:t>balanced</a:t>
                </a:r>
                <a:r>
                  <a:rPr lang="de-AT" sz="2400" dirty="0"/>
                  <a:t>. </a:t>
                </a:r>
                <a:r>
                  <a:rPr lang="de-AT" sz="2400" dirty="0" err="1"/>
                  <a:t>We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define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as</a:t>
                </a:r>
                <a:r>
                  <a:rPr lang="de-AT" sz="2400" dirty="0"/>
                  <a:t> a </a:t>
                </a:r>
                <a:r>
                  <a:rPr lang="de-AT" sz="2400" dirty="0" err="1"/>
                  <a:t>measure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of</a:t>
                </a:r>
                <a:r>
                  <a:rPr lang="de-AT" sz="2400" dirty="0"/>
                  <a:t> </a:t>
                </a:r>
                <a:r>
                  <a:rPr lang="de-AT" sz="2400" dirty="0" err="1"/>
                  <a:t>balance</a:t>
                </a:r>
                <a:r>
                  <a:rPr lang="de-AT" sz="2400" dirty="0"/>
                  <a:t>, </a:t>
                </a:r>
                <a:r>
                  <a:rPr lang="de-AT" sz="2400" dirty="0" err="1"/>
                  <a:t>the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entropy</a:t>
                </a:r>
                <a:r>
                  <a:rPr lang="de-AT" sz="2400" dirty="0"/>
                  <a:t> </a:t>
                </a:r>
                <a:r>
                  <a:rPr lang="de-AT" sz="2400" dirty="0" err="1"/>
                  <a:t>divided</a:t>
                </a:r>
                <a:r>
                  <a:rPr lang="de-AT" sz="2400" dirty="0"/>
                  <a:t> </a:t>
                </a:r>
                <a:r>
                  <a:rPr lang="de-AT" sz="2400" dirty="0" err="1"/>
                  <a:t>by</a:t>
                </a:r>
                <a:r>
                  <a:rPr lang="de-AT" sz="2400" dirty="0"/>
                  <a:t> log(k), </a:t>
                </a:r>
                <a:r>
                  <a:rPr lang="de-AT" sz="2400" dirty="0" err="1"/>
                  <a:t>where</a:t>
                </a:r>
                <a:r>
                  <a:rPr lang="de-AT" sz="2400" dirty="0"/>
                  <a:t> k is </a:t>
                </a:r>
                <a:r>
                  <a:rPr lang="de-AT" sz="2400" dirty="0" err="1"/>
                  <a:t>the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number</a:t>
                </a:r>
                <a:r>
                  <a:rPr lang="de-AT" sz="2400" dirty="0"/>
                  <a:t> </a:t>
                </a:r>
                <a:r>
                  <a:rPr lang="de-AT" sz="2400" dirty="0" err="1"/>
                  <a:t>of</a:t>
                </a:r>
                <a:r>
                  <a:rPr lang="de-AT" sz="2400" dirty="0"/>
                  <a:t> </a:t>
                </a:r>
                <a:r>
                  <a:rPr lang="de-AT" sz="2400" dirty="0" err="1"/>
                  <a:t>classes</a:t>
                </a:r>
                <a:r>
                  <a:rPr lang="de-AT" sz="2400" dirty="0"/>
                  <a:t> and </a:t>
                </a:r>
                <a:r>
                  <a:rPr lang="de-AT" sz="2400" dirty="0" err="1"/>
                  <a:t>c_i</a:t>
                </a:r>
                <a:r>
                  <a:rPr lang="de-AT" sz="2400" dirty="0"/>
                  <a:t> </a:t>
                </a:r>
                <a:r>
                  <a:rPr lang="de-AT" sz="2400" dirty="0" err="1"/>
                  <a:t>the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number</a:t>
                </a:r>
                <a:r>
                  <a:rPr lang="de-AT" sz="2400" dirty="0"/>
                  <a:t> </a:t>
                </a:r>
                <a:r>
                  <a:rPr lang="de-AT" sz="2400" dirty="0" err="1"/>
                  <a:t>of</a:t>
                </a:r>
                <a:r>
                  <a:rPr lang="de-AT" sz="2400" dirty="0"/>
                  <a:t> </a:t>
                </a:r>
                <a:r>
                  <a:rPr lang="de-AT" sz="2400" dirty="0" err="1"/>
                  <a:t>samples</a:t>
                </a:r>
                <a:r>
                  <a:rPr lang="de-AT" sz="2400" dirty="0"/>
                  <a:t> per </a:t>
                </a:r>
                <a:r>
                  <a:rPr lang="de-AT" sz="2400" dirty="0" err="1"/>
                  <a:t>class</a:t>
                </a:r>
                <a:r>
                  <a:rPr lang="de-AT" sz="2400" dirty="0"/>
                  <a:t>. This </a:t>
                </a:r>
                <a:r>
                  <a:rPr lang="de-AT" sz="2400" dirty="0" err="1"/>
                  <a:t>gives</a:t>
                </a:r>
                <a:r>
                  <a:rPr lang="de-AT" sz="2400" dirty="0"/>
                  <a:t> a </a:t>
                </a:r>
                <a:r>
                  <a:rPr lang="de-AT" sz="2400" dirty="0" err="1"/>
                  <a:t>range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between</a:t>
                </a:r>
                <a:r>
                  <a:rPr lang="de-AT" sz="2400" dirty="0"/>
                  <a:t> 0 and 1. The </a:t>
                </a:r>
                <a:r>
                  <a:rPr lang="de-AT" sz="2400" dirty="0" err="1"/>
                  <a:t>balance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for</a:t>
                </a:r>
                <a:r>
                  <a:rPr lang="de-AT" sz="2400" dirty="0"/>
                  <a:t> </a:t>
                </a:r>
                <a:r>
                  <a:rPr lang="de-AT" sz="2400" dirty="0" err="1"/>
                  <a:t>the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given</a:t>
                </a:r>
                <a:r>
                  <a:rPr lang="de-AT" sz="2400" dirty="0"/>
                  <a:t> </a:t>
                </a:r>
                <a:r>
                  <a:rPr lang="de-AT" sz="2400" dirty="0" err="1"/>
                  <a:t>dataset</a:t>
                </a:r>
                <a:r>
                  <a:rPr lang="de-AT" sz="2400" dirty="0"/>
                  <a:t> </a:t>
                </a:r>
                <a:r>
                  <a:rPr lang="de-AT" sz="2400"/>
                  <a:t>is  0.954</a:t>
                </a:r>
                <a:endParaRPr lang="de-AT" sz="240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A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AT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AT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  <m:r>
                            <a:rPr lang="de-AT" sz="1800" b="0" i="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m:rPr>
                              <m:sty m:val="p"/>
                            </m:rPr>
                            <a:rPr lang="de-AT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AT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de-AT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AT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r>
                  <a:rPr lang="de-AT" sz="2400" dirty="0" err="1"/>
                  <a:t>We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calculated</a:t>
                </a:r>
                <a:r>
                  <a:rPr lang="de-AT" sz="2400" dirty="0"/>
                  <a:t> </a:t>
                </a:r>
                <a:r>
                  <a:rPr lang="de-AT" sz="2400" dirty="0" err="1"/>
                  <a:t>the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covariance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matrix</a:t>
                </a:r>
                <a:r>
                  <a:rPr lang="de-AT" sz="2400" dirty="0"/>
                  <a:t> and </a:t>
                </a:r>
                <a:r>
                  <a:rPr lang="de-AT" sz="2400" dirty="0" err="1"/>
                  <a:t>found</a:t>
                </a:r>
                <a:r>
                  <a:rPr lang="de-AT" sz="2400" dirty="0"/>
                  <a:t> </a:t>
                </a:r>
                <a:r>
                  <a:rPr lang="de-AT" sz="2400" dirty="0" err="1"/>
                  <a:t>that</a:t>
                </a:r>
                <a:r>
                  <a:rPr lang="de-AT" sz="2400" dirty="0"/>
                  <a:t> </a:t>
                </a:r>
                <a:r>
                  <a:rPr lang="de-AT" sz="2400" dirty="0" err="1"/>
                  <a:t>many</a:t>
                </a:r>
                <a:r>
                  <a:rPr lang="de-AT" sz="2400" dirty="0"/>
                  <a:t> </a:t>
                </a:r>
                <a:r>
                  <a:rPr lang="de-AT" sz="2400" dirty="0" err="1"/>
                  <a:t>features</a:t>
                </a:r>
                <a:r>
                  <a:rPr lang="de-AT" sz="2400" dirty="0"/>
                  <a:t> </a:t>
                </a:r>
                <a:r>
                  <a:rPr lang="de-AT" sz="2400" dirty="0" err="1"/>
                  <a:t>are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highly</a:t>
                </a:r>
                <a:r>
                  <a:rPr lang="de-AT" sz="2400" dirty="0"/>
                  <a:t> </a:t>
                </a:r>
                <a:r>
                  <a:rPr lang="de-AT" sz="2400" dirty="0" err="1"/>
                  <a:t>correlated</a:t>
                </a:r>
                <a:r>
                  <a:rPr lang="de-AT" sz="2400" dirty="0"/>
                  <a:t>, </a:t>
                </a:r>
                <a:r>
                  <a:rPr lang="de-AT" sz="2400" dirty="0" err="1"/>
                  <a:t>with</a:t>
                </a:r>
                <a:r>
                  <a:rPr lang="de-AT" sz="2400" dirty="0"/>
                  <a:t> 36 feature </a:t>
                </a:r>
                <a:r>
                  <a:rPr lang="de-AT" sz="2400" dirty="0" err="1"/>
                  <a:t>pairs</a:t>
                </a:r>
                <a:r>
                  <a:rPr lang="de-AT" sz="2400" dirty="0"/>
                  <a:t> </a:t>
                </a:r>
                <a:r>
                  <a:rPr lang="de-AT" sz="2400" dirty="0" err="1"/>
                  <a:t>having</a:t>
                </a:r>
                <a:r>
                  <a:rPr lang="de-AT" sz="2400" dirty="0"/>
                  <a:t> a </a:t>
                </a:r>
                <a:r>
                  <a:rPr lang="de-AT" sz="2400" dirty="0" err="1"/>
                  <a:t>covariance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of</a:t>
                </a:r>
                <a:r>
                  <a:rPr lang="de-AT" sz="2400" dirty="0"/>
                  <a:t> &gt;0.99 and 237 feature </a:t>
                </a:r>
                <a:r>
                  <a:rPr lang="de-AT" sz="2400" dirty="0" err="1"/>
                  <a:t>pairs</a:t>
                </a:r>
                <a:r>
                  <a:rPr lang="de-AT" sz="2400" dirty="0"/>
                  <a:t> </a:t>
                </a:r>
                <a:r>
                  <a:rPr lang="de-AT" sz="2400" dirty="0" err="1"/>
                  <a:t>having</a:t>
                </a:r>
                <a:r>
                  <a:rPr lang="de-AT" sz="2400" dirty="0"/>
                  <a:t> a </a:t>
                </a:r>
                <a:r>
                  <a:rPr lang="de-AT" sz="2400" dirty="0" err="1"/>
                  <a:t>covariance</a:t>
                </a:r>
                <a:r>
                  <a:rPr lang="de-AT" sz="2400" dirty="0"/>
                  <a:t> </a:t>
                </a:r>
                <a:r>
                  <a:rPr lang="de-AT" sz="2400" dirty="0" err="1"/>
                  <a:t>of</a:t>
                </a:r>
                <a:r>
                  <a:rPr lang="de-AT" sz="2400" dirty="0"/>
                  <a:t> &gt;0.9</a:t>
                </a:r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C4F42-A570-4E9D-A811-1BCD9B9C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300" y="428625"/>
                <a:ext cx="10439400" cy="6114065"/>
              </a:xfrm>
              <a:blipFill>
                <a:blip r:embed="rId2"/>
                <a:stretch>
                  <a:fillRect l="-759" t="-1196" r="-234" b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F3888AE-E48C-4D9F-B083-8ED9CD512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19" y="228094"/>
            <a:ext cx="2397371" cy="22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935" spc="-1" dirty="0">
                <a:latin typeface="Arial"/>
              </a:rPr>
              <a:t>How are GEMS9 and GEMMES related to arousal and valence? </a:t>
            </a: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609808" y="1264895"/>
            <a:ext cx="4102210" cy="3636782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3"/>
          <a:stretch/>
        </p:blipFill>
        <p:spPr>
          <a:xfrm>
            <a:off x="6494690" y="1465006"/>
            <a:ext cx="5078742" cy="35997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36EA1E-ED21-73E7-CE65-182B43323525}"/>
              </a:ext>
            </a:extLst>
          </p:cNvPr>
          <p:cNvSpPr txBox="1"/>
          <p:nvPr/>
        </p:nvSpPr>
        <p:spPr>
          <a:xfrm>
            <a:off x="610420" y="5066129"/>
            <a:ext cx="4309675" cy="5210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0588" tIns="55294" rIns="110588" bIns="5529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30" dirty="0"/>
              <a:t>Some correlations </a:t>
            </a:r>
            <a:r>
              <a:rPr lang="en-US" sz="1330" dirty="0">
                <a:ea typeface="+mn-lt"/>
                <a:cs typeface="+mn-lt"/>
              </a:rPr>
              <a:t>appear</a:t>
            </a:r>
            <a:r>
              <a:rPr lang="en-US" sz="1330" dirty="0"/>
              <a:t> between GEMS9/GEMMES and arousal/valence but no strong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E2228-6DD8-9164-33DD-A16AF9D481BB}"/>
              </a:ext>
            </a:extLst>
          </p:cNvPr>
          <p:cNvSpPr txBox="1"/>
          <p:nvPr/>
        </p:nvSpPr>
        <p:spPr>
          <a:xfrm>
            <a:off x="6584230" y="5099751"/>
            <a:ext cx="3552598" cy="9303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0588" tIns="55294" rIns="110588" bIns="5529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30" dirty="0"/>
              <a:t>Different features have a more meaningful impact on arousal and valence</a:t>
            </a:r>
          </a:p>
          <a:p>
            <a:r>
              <a:rPr lang="en-US" sz="1330" dirty="0"/>
              <a:t>GEMMES features tend to have a stronger positive/negative correlation than GEMS9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C4F42-A570-4E9D-A811-1BCD9B9C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6300" y="428625"/>
                <a:ext cx="10439400" cy="629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AT" dirty="0" err="1"/>
                  <a:t>We</a:t>
                </a:r>
                <a:r>
                  <a:rPr lang="de-AT" dirty="0"/>
                  <a:t> </a:t>
                </a:r>
                <a:r>
                  <a:rPr lang="de-AT" dirty="0" err="1"/>
                  <a:t>calculated</a:t>
                </a:r>
                <a:r>
                  <a:rPr lang="de-AT" dirty="0"/>
                  <a:t> Gini </a:t>
                </a:r>
                <a:r>
                  <a:rPr lang="de-AT" dirty="0" err="1"/>
                  <a:t>importance</a:t>
                </a:r>
                <a:r>
                  <a:rPr lang="de-AT" dirty="0"/>
                  <a:t> </a:t>
                </a:r>
                <a:r>
                  <a:rPr lang="de-AT" dirty="0" err="1"/>
                  <a:t>with</a:t>
                </a:r>
                <a:r>
                  <a:rPr lang="de-AT" dirty="0"/>
                  <a:t> a </a:t>
                </a:r>
                <a:br>
                  <a:rPr lang="de-AT" dirty="0"/>
                </a:br>
                <a:r>
                  <a:rPr lang="de-AT" dirty="0" err="1"/>
                  <a:t>random</a:t>
                </a:r>
                <a:r>
                  <a:rPr lang="de-AT" dirty="0"/>
                  <a:t> </a:t>
                </a:r>
                <a:r>
                  <a:rPr lang="de-AT" dirty="0" err="1"/>
                  <a:t>forest</a:t>
                </a:r>
                <a:r>
                  <a:rPr lang="de-AT" dirty="0"/>
                  <a:t> and </a:t>
                </a:r>
                <a:r>
                  <a:rPr lang="de-AT" dirty="0" err="1"/>
                  <a:t>found</a:t>
                </a:r>
                <a:r>
                  <a:rPr lang="de-AT" dirty="0"/>
                  <a:t> </a:t>
                </a:r>
                <a:r>
                  <a:rPr lang="de-AT" dirty="0" err="1"/>
                  <a:t>that</a:t>
                </a:r>
                <a:r>
                  <a:rPr lang="de-AT" dirty="0"/>
                  <a:t> </a:t>
                </a:r>
                <a:r>
                  <a:rPr lang="de-AT" dirty="0" err="1"/>
                  <a:t>only</a:t>
                </a:r>
                <a:r>
                  <a:rPr lang="de-AT" dirty="0"/>
                  <a:t> a </a:t>
                </a:r>
                <a:br>
                  <a:rPr lang="de-AT" dirty="0"/>
                </a:br>
                <a:r>
                  <a:rPr lang="de-AT" dirty="0" err="1"/>
                  <a:t>handful</a:t>
                </a:r>
                <a:r>
                  <a:rPr lang="de-AT" dirty="0"/>
                  <a:t> </a:t>
                </a:r>
                <a:r>
                  <a:rPr lang="de-AT" dirty="0" err="1"/>
                  <a:t>of</a:t>
                </a:r>
                <a:r>
                  <a:rPr lang="de-AT" dirty="0"/>
                  <a:t> </a:t>
                </a:r>
                <a:r>
                  <a:rPr lang="de-AT" dirty="0" err="1"/>
                  <a:t>features</a:t>
                </a:r>
                <a:r>
                  <a:rPr lang="de-AT" dirty="0"/>
                  <a:t> </a:t>
                </a:r>
                <a:r>
                  <a:rPr lang="de-AT" dirty="0" err="1"/>
                  <a:t>are</a:t>
                </a:r>
                <a:r>
                  <a:rPr lang="de-AT" dirty="0"/>
                  <a:t> relevant:</a:t>
                </a:r>
                <a:br>
                  <a:rPr lang="de-AT" dirty="0"/>
                </a:br>
                <a:r>
                  <a:rPr lang="de-AT" dirty="0"/>
                  <a:t>In </a:t>
                </a:r>
                <a:r>
                  <a:rPr lang="de-AT" dirty="0" err="1"/>
                  <a:t>particular</a:t>
                </a:r>
                <a:r>
                  <a:rPr lang="de-AT" dirty="0"/>
                  <a:t> </a:t>
                </a:r>
                <a:r>
                  <a:rPr lang="de-AT" dirty="0" err="1"/>
                  <a:t>the</a:t>
                </a:r>
                <a:r>
                  <a:rPr lang="de-AT" dirty="0"/>
                  <a:t> </a:t>
                </a:r>
                <a:r>
                  <a:rPr lang="de-AT" dirty="0" err="1"/>
                  <a:t>most</a:t>
                </a:r>
                <a:r>
                  <a:rPr lang="de-AT" dirty="0"/>
                  <a:t> </a:t>
                </a:r>
                <a:r>
                  <a:rPr lang="de-AT" dirty="0" err="1"/>
                  <a:t>important</a:t>
                </a:r>
                <a:r>
                  <a:rPr lang="de-AT" dirty="0"/>
                  <a:t> feature is </a:t>
                </a:r>
                <a:r>
                  <a:rPr lang="de-AT" i="1" dirty="0" err="1"/>
                  <a:t>midlevel_features_dissonance</a:t>
                </a:r>
                <a:r>
                  <a:rPr lang="de-AT" i="1" dirty="0"/>
                  <a:t> </a:t>
                </a:r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r>
                  <a:rPr lang="en-US" dirty="0"/>
                  <a:t>We calculated </a:t>
                </a:r>
                <a:r>
                  <a:rPr lang="en-US" dirty="0" err="1"/>
                  <a:t>pearson</a:t>
                </a:r>
                <a:r>
                  <a:rPr lang="en-US" dirty="0"/>
                  <a:t> correlation </a:t>
                </a:r>
                <a:br>
                  <a:rPr lang="en-US" dirty="0"/>
                </a:br>
                <a:r>
                  <a:rPr lang="en-US" dirty="0"/>
                  <a:t>between features and labels. Most features </a:t>
                </a:r>
                <a:br>
                  <a:rPr lang="en-US" dirty="0"/>
                </a:br>
                <a:r>
                  <a:rPr lang="en-US" dirty="0"/>
                  <a:t>have a weak correlation below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0.3. </a:t>
                </a:r>
                <a:br>
                  <a:rPr lang="en-US" dirty="0"/>
                </a:br>
                <a:r>
                  <a:rPr lang="en-US" dirty="0"/>
                  <a:t>Only a few features have a medium correlation 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dirty="0"/>
                  <a:t>0.3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0.5</a:t>
                </a:r>
                <a:endParaRPr lang="de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C4F42-A570-4E9D-A811-1BCD9B9C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300" y="428625"/>
                <a:ext cx="10439400" cy="6290773"/>
              </a:xfrm>
              <a:blipFill>
                <a:blip r:embed="rId2"/>
                <a:stretch>
                  <a:fillRect l="-12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3601D8-326F-454D-842B-E081F07E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739" y="138602"/>
            <a:ext cx="3767743" cy="2700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42A4EE-06EA-427D-BCB3-984E9BC31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215" y="3036093"/>
            <a:ext cx="3522792" cy="36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0410-D298-4A00-8E6B-4E0292A8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0B3F-A2F4-4092-9162-573518E1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414"/>
            <a:ext cx="10515600" cy="508346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After exploring the data we conclude the following:</a:t>
            </a:r>
          </a:p>
          <a:p>
            <a:r>
              <a:rPr lang="en-US" sz="2000" dirty="0"/>
              <a:t>Q1: In order to determine how different the annotations are, we used standard dev. to measure difference in annotations, with an average of 1.084 with a range between 0.979 – 1.205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Q2: Its essential how the middle value of arousal and valence is assigned to the class. We used the mean to aggregate the annotations.</a:t>
            </a:r>
          </a:p>
          <a:p>
            <a:endParaRPr lang="en-US" sz="2000" dirty="0"/>
          </a:p>
          <a:p>
            <a:r>
              <a:rPr lang="en-US" sz="2000" dirty="0"/>
              <a:t>Q3: We found that the classes are rather balanced, with a balance measure of 0.95. </a:t>
            </a:r>
            <a:br>
              <a:rPr lang="en-US" sz="2000" dirty="0"/>
            </a:br>
            <a:r>
              <a:rPr lang="en-US" sz="2000" dirty="0"/>
              <a:t>Features are on average slightly positively skewed. </a:t>
            </a:r>
            <a:br>
              <a:rPr lang="en-US" sz="2000" dirty="0"/>
            </a:br>
            <a:r>
              <a:rPr lang="en-US" sz="2000" dirty="0"/>
              <a:t>We found 37 feature pairs that have a correlation of &gt;0.99 and are thus redundant</a:t>
            </a:r>
          </a:p>
          <a:p>
            <a:endParaRPr lang="en-US" sz="2000" dirty="0"/>
          </a:p>
          <a:p>
            <a:r>
              <a:rPr lang="en-US" sz="2000" dirty="0"/>
              <a:t>Q4: There appear some relations but no strong correlations, with highest corr. Being 0.46 and -0.45</a:t>
            </a:r>
          </a:p>
          <a:p>
            <a:endParaRPr lang="en-US" sz="2000" dirty="0"/>
          </a:p>
          <a:p>
            <a:r>
              <a:rPr lang="en-US" sz="2000" dirty="0"/>
              <a:t>Q5:  We found that only a handful of features are by far the most important, with the most important being </a:t>
            </a:r>
            <a:r>
              <a:rPr lang="en-US" sz="2000" dirty="0" err="1"/>
              <a:t>midlevel_features_dissonance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Conclusion for next training phase: One can ignore many of the low level features.  Maybe the general rating preference for individual annotators should be considered. </a:t>
            </a:r>
            <a:endParaRPr lang="en-AT" sz="2000" dirty="0"/>
          </a:p>
        </p:txBody>
      </p:sp>
    </p:spTree>
    <p:extLst>
      <p:ext uri="{BB962C8B-B14F-4D97-AF65-F5344CB8AC3E}">
        <p14:creationId xmlns:p14="http://schemas.microsoft.com/office/powerpoint/2010/main" val="405685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How consistent are the emotion annotations?</vt:lpstr>
      <vt:lpstr>Data Exploration / derive quadrant-based labels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Hauser</dc:creator>
  <cp:lastModifiedBy>David Hauser</cp:lastModifiedBy>
  <cp:revision>1</cp:revision>
  <dcterms:created xsi:type="dcterms:W3CDTF">2022-04-14T12:33:20Z</dcterms:created>
  <dcterms:modified xsi:type="dcterms:W3CDTF">2022-04-19T20:04:37Z</dcterms:modified>
</cp:coreProperties>
</file>