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56" r:id="rId4"/>
    <p:sldId id="300" r:id="rId5"/>
    <p:sldId id="257" r:id="rId6"/>
    <p:sldId id="258" r:id="rId7"/>
    <p:sldId id="260" r:id="rId8"/>
    <p:sldId id="259" r:id="rId9"/>
    <p:sldId id="289" r:id="rId10"/>
    <p:sldId id="261" r:id="rId11"/>
    <p:sldId id="269" r:id="rId12"/>
    <p:sldId id="279" r:id="rId13"/>
    <p:sldId id="280" r:id="rId14"/>
    <p:sldId id="270" r:id="rId15"/>
    <p:sldId id="275" r:id="rId16"/>
    <p:sldId id="267" r:id="rId17"/>
    <p:sldId id="262" r:id="rId18"/>
    <p:sldId id="264" r:id="rId19"/>
    <p:sldId id="288" r:id="rId20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F7FC7E"/>
    <a:srgbClr val="155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5"/>
        <p:guide pos="288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28650" y="1454150"/>
            <a:ext cx="7772400" cy="1470025"/>
          </a:xfrm>
          <a:ln/>
        </p:spPr>
        <p:txBody>
          <a:bodyPr anchor="ctr" anchorCtr="0"/>
          <a:p>
            <a:pPr defTabSz="914400">
              <a:buClrTx/>
              <a:buSzPct val="100000"/>
              <a:buFontTx/>
              <a:buNone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智库</a:t>
            </a:r>
            <a:r>
              <a:rPr lang="en-US" altLang="zh-CN" sz="4400" kern="1200" baseline="0">
                <a:latin typeface="+mj-lt"/>
                <a:ea typeface="+mj-ea"/>
                <a:cs typeface="+mj-cs"/>
              </a:rPr>
              <a:t>2861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知识库管理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p>
            <a:pPr defTabSz="914400">
              <a:buClrTx/>
              <a:buSzPct val="100000"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 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  <p:pic>
        <p:nvPicPr>
          <p:cNvPr id="3075" name="内容占位符 3"/>
          <p:cNvPicPr>
            <a:picLocks noChangeAspect="1"/>
          </p:cNvPicPr>
          <p:nvPr/>
        </p:nvPicPr>
        <p:blipFill>
          <a:blip r:embed="rId1"/>
          <a:srcRect l="36644" t="41734" r="36955" b="41370"/>
          <a:stretch>
            <a:fillRect/>
          </a:stretch>
        </p:blipFill>
        <p:spPr>
          <a:xfrm>
            <a:off x="3494088" y="4065588"/>
            <a:ext cx="2041525" cy="735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1"/>
          <p:cNvSpPr txBox="1"/>
          <p:nvPr/>
        </p:nvSpPr>
        <p:spPr>
          <a:xfrm>
            <a:off x="3843338" y="3306763"/>
            <a:ext cx="1198562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冷友方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2018/8/28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7262"/>
          </a:xfrm>
          <a:ln/>
        </p:spPr>
        <p:txBody>
          <a:bodyPr anchor="ctr" anchorCtr="0"/>
          <a:p>
            <a:r>
              <a:rPr lang="en-US" altLang="zh-CN" sz="3600">
                <a:sym typeface="宋体" panose="02010600030101010101" pitchFamily="2" charset="-122"/>
              </a:rPr>
              <a:t>Knowledge Base</a:t>
            </a:r>
            <a:r>
              <a:rPr lang="en-US" altLang="zh-CN" sz="3600"/>
              <a:t> API -- </a:t>
            </a:r>
            <a:r>
              <a:rPr lang="zh-CN" altLang="en-US" sz="3600"/>
              <a:t>读序列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510213"/>
          </a:xfrm>
        </p:spPr>
        <p:txBody>
          <a:bodyPr/>
          <a:p>
            <a:pPr fontAlgn="base"/>
            <a:r>
              <a:rPr lang="zh-CN" sz="1800" strike="noStrike" noProof="1"/>
              <a:t>功能：</a:t>
            </a:r>
            <a:r>
              <a:rPr lang="zh-CN" sz="1800" b="1" strike="noStrike" noProof="1">
                <a:solidFill>
                  <a:srgbClr val="1D41D5"/>
                </a:solidFill>
                <a:sym typeface="+mn-ea"/>
              </a:rPr>
              <a:t>读取</a:t>
            </a:r>
            <a:r>
              <a:rPr lang="zh-CN" sz="1800" strike="noStrike" noProof="1">
                <a:sym typeface="+mn-ea"/>
              </a:rPr>
              <a:t>指标序列数据</a:t>
            </a:r>
            <a:r>
              <a:rPr lang="en-US" altLang="zh-CN" sz="1800" strike="noStrike" noProof="1">
                <a:sym typeface="+mn-ea"/>
              </a:rPr>
              <a:t>api</a:t>
            </a:r>
            <a:r>
              <a:rPr lang="zh-CN" altLang="en-US" sz="1800" strike="noStrike" noProof="1">
                <a:sym typeface="+mn-ea"/>
              </a:rPr>
              <a:t>，</a:t>
            </a:r>
            <a:r>
              <a:rPr lang="zh-CN" altLang="en-US" sz="1800" strike="noStrike" noProof="1"/>
              <a:t>读取某个</a:t>
            </a:r>
            <a:r>
              <a:rPr lang="en-US" altLang="zh-CN" sz="1800" strike="noStrike" noProof="1"/>
              <a:t>type_code</a:t>
            </a:r>
            <a:r>
              <a:rPr lang="zh-CN" altLang="en-US" sz="1800" strike="noStrike" noProof="1"/>
              <a:t>下的不同版本数据，可以用来展示一个指标随时间变化趋势，或用于训练时间序列模型</a:t>
            </a:r>
            <a:endParaRPr lang="zh-CN" sz="1800" strike="noStrike" noProof="1"/>
          </a:p>
          <a:p>
            <a:pPr fontAlgn="base"/>
            <a:r>
              <a:rPr lang="zh-CN" sz="1800" strike="noStrike" noProof="1"/>
              <a:t>指标数据</a:t>
            </a:r>
            <a:r>
              <a:rPr sz="1800" strike="noStrike" noProof="1"/>
              <a:t>API服务地址：</a:t>
            </a:r>
            <a:r>
              <a:rPr sz="1800" strike="noStrike" noProof="1">
                <a:solidFill>
                  <a:srgbClr val="1D41D5"/>
                </a:solidFill>
              </a:rPr>
              <a:t>http://</a:t>
            </a:r>
            <a:r>
              <a:rPr lang="en-US" sz="1800" strike="noStrike" noProof="1">
                <a:solidFill>
                  <a:srgbClr val="1D41D5"/>
                </a:solidFill>
              </a:rPr>
              <a:t>192.168.0.47</a:t>
            </a:r>
            <a:r>
              <a:rPr lang="en-US" sz="1800" strike="noStrike" noProof="1">
                <a:solidFill>
                  <a:srgbClr val="1D41D5"/>
                </a:solidFill>
              </a:rPr>
              <a:t>:9400</a:t>
            </a:r>
            <a:r>
              <a:rPr sz="1800" strike="noStrike" noProof="1">
                <a:solidFill>
                  <a:srgbClr val="1D41D5"/>
                </a:solidFill>
              </a:rPr>
              <a:t>/</a:t>
            </a:r>
            <a:r>
              <a:rPr lang="en-US" sz="1800" strike="noStrike" noProof="1">
                <a:solidFill>
                  <a:srgbClr val="FF0000"/>
                </a:solidFill>
              </a:rPr>
              <a:t>knowledgebase</a:t>
            </a:r>
            <a:r>
              <a:rPr lang="en-US" sz="1800" strike="noStrike" noProof="1">
                <a:solidFill>
                  <a:srgbClr val="1D41D5"/>
                </a:solidFill>
              </a:rPr>
              <a:t>/</a:t>
            </a:r>
            <a:r>
              <a:rPr sz="1800" strike="noStrike" noProof="1">
                <a:solidFill>
                  <a:srgbClr val="1D41D5"/>
                </a:solidFill>
              </a:rPr>
              <a:t>?parameters</a:t>
            </a:r>
            <a:endParaRPr sz="1575" strike="noStrike" noProof="1"/>
          </a:p>
          <a:p>
            <a:pPr fontAlgn="base"/>
            <a:r>
              <a:rPr lang="zh-CN" sz="1800" strike="noStrike" noProof="1"/>
              <a:t>请求参数：</a:t>
            </a:r>
            <a:r>
              <a:rPr sz="1800" strike="noStrike" noProof="1"/>
              <a:t> </a:t>
            </a:r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lang="zh-CN" altLang="en-US" sz="1800" strike="noStrike" noProof="1"/>
          </a:p>
          <a:p>
            <a:pPr fontAlgn="base"/>
            <a:endParaRPr sz="1800" strike="noStrike" noProof="1">
              <a:solidFill>
                <a:srgbClr val="1D41D5"/>
              </a:solidFill>
            </a:endParaRPr>
          </a:p>
          <a:p>
            <a:pPr fontAlgn="base"/>
            <a:r>
              <a:rPr lang="zh-CN" altLang="en-US" sz="1800" strike="noStrike" noProof="1"/>
              <a:t>返回数据格式：</a:t>
            </a:r>
            <a:r>
              <a:rPr lang="en-US" altLang="zh-CN" sz="1800" strike="noStrike" noProof="1"/>
              <a:t>JSON</a:t>
            </a:r>
            <a:endParaRPr lang="en-US" altLang="zh-CN" sz="1800" strike="noStrike" noProof="1"/>
          </a:p>
          <a:p>
            <a:pPr fontAlgn="base"/>
            <a:r>
              <a:rPr lang="zh-CN" altLang="en-US" sz="1800" strike="noStrike" noProof="1"/>
              <a:t>注意：返回</a:t>
            </a:r>
            <a:r>
              <a:rPr lang="en-US" altLang="zh-CN" sz="1800" strike="noStrike" noProof="1"/>
              <a:t>JSON</a:t>
            </a:r>
            <a:r>
              <a:rPr lang="zh-CN" altLang="en-US" sz="1800" strike="noStrike" noProof="1"/>
              <a:t>可以通过语句直接转换成</a:t>
            </a:r>
            <a:r>
              <a:rPr lang="en-US" altLang="zh-CN" sz="1800" strike="noStrike" noProof="1"/>
              <a:t>dataframe</a:t>
            </a:r>
            <a:r>
              <a:rPr lang="zh-CN" altLang="en-US" sz="1800" strike="noStrike" noProof="1"/>
              <a:t>：</a:t>
            </a:r>
            <a:r>
              <a:rPr lang="en-US" altLang="zh-CN" sz="1800" strike="noStrike" noProof="1"/>
              <a:t>pd.DataFrame.</a:t>
            </a:r>
            <a:r>
              <a:rPr lang="en-US" altLang="zh-CN" sz="1800" strike="noStrike" noProof="1">
                <a:solidFill>
                  <a:srgbClr val="FF0000"/>
                </a:solidFill>
              </a:rPr>
              <a:t>from_dict </a:t>
            </a:r>
            <a:r>
              <a:rPr lang="en-US" altLang="zh-CN" sz="1800" strike="noStrike" noProof="1"/>
              <a:t>(data=</a:t>
            </a:r>
            <a:r>
              <a:rPr lang="en-US" altLang="zh-CN" sz="1800" strike="noStrike" noProof="1">
                <a:solidFill>
                  <a:srgbClr val="FF0000"/>
                </a:solidFill>
              </a:rPr>
              <a:t>output</a:t>
            </a:r>
            <a:r>
              <a:rPr lang="en-US" altLang="zh-CN" sz="1800" strike="noStrike" noProof="1"/>
              <a:t>, orient="index")</a:t>
            </a:r>
            <a:endParaRPr lang="en-US" altLang="zh-CN" sz="1800" strike="noStrike" noProof="1"/>
          </a:p>
        </p:txBody>
      </p:sp>
      <p:graphicFrame>
        <p:nvGraphicFramePr>
          <p:cNvPr id="4" name="表格 3"/>
          <p:cNvGraphicFramePr/>
          <p:nvPr/>
        </p:nvGraphicFramePr>
        <p:xfrm>
          <a:off x="808038" y="2787650"/>
          <a:ext cx="7527925" cy="2887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15"/>
                <a:gridCol w="1133475"/>
                <a:gridCol w="1475105"/>
                <a:gridCol w="828675"/>
                <a:gridCol w="2180590"/>
              </a:tblGrid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参数名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含义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可选值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是否必填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缺省值</a:t>
                      </a:r>
                      <a:endParaRPr lang="zh-CN" altLang="en-US" sz="1200"/>
                    </a:p>
                  </a:txBody>
                  <a:tcPr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operation_type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操作类型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Font typeface="Arial" panose="020B0604020202020204" pitchFamily="34" charset="0"/>
                      </a:pPr>
                      <a:r>
                        <a:rPr lang="en-US" altLang="zh-CN" sz="1200"/>
                        <a:t>read_serial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无</a:t>
                      </a:r>
                      <a:endParaRPr lang="zh-CN" altLang="en-US" sz="1200"/>
                    </a:p>
                  </a:txBody>
                  <a:tcPr/>
                </a:tc>
              </a:tr>
              <a:tr h="339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type_code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此处只能是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个</a:t>
                      </a:r>
                      <a:r>
                        <a:rPr lang="en-US" altLang="zh-CN" sz="1200"/>
                        <a:t>type_code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无</a:t>
                      </a:r>
                      <a:endParaRPr lang="zh-CN" altLang="en-US" sz="1200"/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gov_id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政府</a:t>
                      </a:r>
                      <a:r>
                        <a:rPr lang="en-US" altLang="zh-CN" sz="1200"/>
                        <a:t>id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多个</a:t>
                      </a:r>
                      <a:r>
                        <a:rPr lang="en-US" altLang="zh-CN" sz="1200"/>
                        <a:t>gov_id</a:t>
                      </a:r>
                      <a:r>
                        <a:rPr lang="zh-CN" altLang="en-US" sz="1200"/>
                        <a:t>用逗号隔开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缺省取所有的</a:t>
                      </a:r>
                      <a:r>
                        <a:rPr lang="en-US" altLang="zh-CN" sz="1200">
                          <a:sym typeface="+mn-ea"/>
                        </a:rPr>
                        <a:t>gov_id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版本号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多个</a:t>
                      </a:r>
                      <a:r>
                        <a:rPr lang="en-US" altLang="zh-CN" sz="1200">
                          <a:sym typeface="+mn-ea"/>
                        </a:rPr>
                        <a:t>version</a:t>
                      </a:r>
                      <a:r>
                        <a:rPr lang="zh-CN" altLang="en-US" sz="1200">
                          <a:sym typeface="+mn-ea"/>
                        </a:rPr>
                        <a:t>用逗号隔开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version</a:t>
                      </a:r>
                      <a:r>
                        <a:rPr lang="zh-CN" altLang="en-US" sz="1200">
                          <a:sym typeface="+mn-ea"/>
                        </a:rPr>
                        <a:t>用来指定取特定的版本号的数据，和</a:t>
                      </a:r>
                      <a:r>
                        <a:rPr lang="en-US" altLang="zh-CN" sz="1200">
                          <a:sym typeface="+mn-ea"/>
                        </a:rPr>
                        <a:t>start_version</a:t>
                      </a:r>
                      <a:r>
                        <a:rPr lang="zh-CN" altLang="en-US" sz="1200">
                          <a:sym typeface="+mn-ea"/>
                        </a:rPr>
                        <a:t>以及</a:t>
                      </a:r>
                      <a:r>
                        <a:rPr lang="en-US" altLang="zh-CN" sz="1200">
                          <a:sym typeface="+mn-ea"/>
                        </a:rPr>
                        <a:t>end_version</a:t>
                      </a:r>
                      <a:r>
                        <a:rPr lang="zh-CN" altLang="en-US" sz="1200">
                          <a:sym typeface="+mn-ea"/>
                        </a:rPr>
                        <a:t>是</a:t>
                      </a:r>
                      <a:r>
                        <a:rPr lang="en-US" altLang="zh-CN" sz="1200">
                          <a:sym typeface="+mn-ea"/>
                        </a:rPr>
                        <a:t>and</a:t>
                      </a:r>
                      <a:r>
                        <a:rPr lang="zh-CN" altLang="en-US" sz="1200">
                          <a:sym typeface="+mn-ea"/>
                        </a:rPr>
                        <a:t>关系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start_version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开始版本号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缺省从最旧的</a:t>
                      </a:r>
                      <a:r>
                        <a:rPr lang="en-US" altLang="zh-CN" sz="1200">
                          <a:sym typeface="+mn-ea"/>
                        </a:rPr>
                        <a:t>version</a:t>
                      </a:r>
                      <a:r>
                        <a:rPr lang="zh-CN" altLang="en-US" sz="1200">
                          <a:sym typeface="+mn-ea"/>
                        </a:rPr>
                        <a:t>开始取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end_version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截止版本号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缺省截止到当前最新的</a:t>
                      </a:r>
                      <a:r>
                        <a:rPr lang="en-US" altLang="zh-CN" sz="1200">
                          <a:sym typeface="+mn-ea"/>
                        </a:rPr>
                        <a:t>version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600">
                <a:sym typeface="宋体" panose="02010600030101010101" pitchFamily="2" charset="-122"/>
              </a:rPr>
              <a:t>Knowledge Base</a:t>
            </a:r>
            <a:r>
              <a:rPr lang="en-US" altLang="zh-CN" sz="3600"/>
              <a:t> API --</a:t>
            </a:r>
            <a:r>
              <a:rPr lang="zh-CN" altLang="en-US" sz="3600">
                <a:sym typeface="宋体" panose="02010600030101010101" pitchFamily="2" charset="-122"/>
              </a:rPr>
              <a:t>读序列示例</a:t>
            </a:r>
            <a:endParaRPr lang="zh-CN" altLang="en-US" sz="3600">
              <a:sym typeface="宋体" panose="02010600030101010101" pitchFamily="2" charset="-122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600">
                <a:sym typeface="宋体" panose="02010600030101010101" pitchFamily="2" charset="-122"/>
              </a:rPr>
              <a:t>例：读取</a:t>
            </a:r>
            <a:r>
              <a:rPr lang="en-US" altLang="zh-CN" sz="1600">
                <a:sym typeface="宋体" panose="02010600030101010101" pitchFamily="2" charset="-122"/>
              </a:rPr>
              <a:t>type_code</a:t>
            </a:r>
            <a:r>
              <a:rPr lang="zh-CN" altLang="en-US" sz="1600">
                <a:sym typeface="宋体" panose="02010600030101010101" pitchFamily="2" charset="-122"/>
              </a:rPr>
              <a:t>为</a:t>
            </a:r>
            <a:r>
              <a:rPr lang="en-US" altLang="zh-CN" sz="1600">
                <a:sym typeface="宋体" panose="02010600030101010101" pitchFamily="2" charset="-122"/>
              </a:rPr>
              <a:t>010101</a:t>
            </a:r>
            <a:r>
              <a:rPr lang="zh-CN" altLang="en-US" sz="1600">
                <a:sym typeface="宋体" panose="02010600030101010101" pitchFamily="2" charset="-122"/>
              </a:rPr>
              <a:t>，所有</a:t>
            </a:r>
            <a:r>
              <a:rPr lang="en-US" altLang="zh-CN" sz="1600">
                <a:sym typeface="宋体" panose="02010600030101010101" pitchFamily="2" charset="-122"/>
              </a:rPr>
              <a:t>gov_id</a:t>
            </a:r>
            <a:r>
              <a:rPr lang="zh-CN" altLang="en-US" sz="1600">
                <a:sym typeface="宋体" panose="02010600030101010101" pitchFamily="2" charset="-122"/>
              </a:rPr>
              <a:t>，不同版本下的数据变化：</a:t>
            </a:r>
            <a:endParaRPr lang="zh-CN" altLang="en-US" sz="1600">
              <a:sym typeface="宋体" panose="02010600030101010101" pitchFamily="2" charset="-122"/>
            </a:endParaRPr>
          </a:p>
          <a:p>
            <a:r>
              <a:rPr lang="zh-CN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http://</a:t>
            </a:r>
            <a:r>
              <a:rPr lang="en-US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192.168.0.47</a:t>
            </a:r>
            <a:r>
              <a:rPr lang="en-US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:9400</a:t>
            </a:r>
            <a:r>
              <a:rPr lang="zh-CN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/</a:t>
            </a:r>
            <a:r>
              <a:rPr lang="en-US" altLang="zh-CN" sz="1600">
                <a:solidFill>
                  <a:srgbClr val="FF0000"/>
                </a:solidFill>
                <a:sym typeface="宋体" panose="02010600030101010101" pitchFamily="2" charset="-122"/>
              </a:rPr>
              <a:t>knowledgebase</a:t>
            </a:r>
            <a:r>
              <a:rPr lang="en-US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/</a:t>
            </a:r>
            <a:r>
              <a:rPr lang="zh-CN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?</a:t>
            </a:r>
            <a:r>
              <a:rPr lang="en-US" altLang="zh-CN" sz="1600">
                <a:sym typeface="宋体" panose="02010600030101010101" pitchFamily="2" charset="-122"/>
              </a:rPr>
              <a:t>operation_type=read_serial&amp;type_code=010101</a:t>
            </a:r>
            <a:endParaRPr lang="en-US" altLang="zh-CN" sz="1600">
              <a:sym typeface="宋体" panose="02010600030101010101" pitchFamily="2" charset="-122"/>
            </a:endParaRPr>
          </a:p>
          <a:p>
            <a:endParaRPr lang="en-US" altLang="zh-CN" sz="1600">
              <a:sym typeface="宋体" panose="02010600030101010101" pitchFamily="2" charset="-122"/>
            </a:endParaRPr>
          </a:p>
          <a:p>
            <a:endParaRPr lang="en-US" altLang="zh-CN" sz="1600">
              <a:sym typeface="宋体" panose="02010600030101010101" pitchFamily="2" charset="-122"/>
            </a:endParaRPr>
          </a:p>
          <a:p>
            <a:endParaRPr lang="en-US" altLang="zh-CN" sz="1600">
              <a:sym typeface="宋体" panose="02010600030101010101" pitchFamily="2" charset="-122"/>
            </a:endParaRPr>
          </a:p>
        </p:txBody>
      </p:sp>
      <p:pic>
        <p:nvPicPr>
          <p:cNvPr id="1331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3216275"/>
            <a:ext cx="8770938" cy="142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254000" y="3217863"/>
            <a:ext cx="374650" cy="14144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34975" y="4787900"/>
            <a:ext cx="3175" cy="3079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文本框 6"/>
          <p:cNvSpPr txBox="1"/>
          <p:nvPr/>
        </p:nvSpPr>
        <p:spPr>
          <a:xfrm>
            <a:off x="174625" y="5102225"/>
            <a:ext cx="16303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gov_id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2813" y="3216275"/>
            <a:ext cx="8112125" cy="23971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16" name="直接箭头连接符 15"/>
          <p:cNvCxnSpPr>
            <a:stCxn id="13321" idx="1"/>
          </p:cNvCxnSpPr>
          <p:nvPr/>
        </p:nvCxnSpPr>
        <p:spPr>
          <a:xfrm flipH="1">
            <a:off x="2663825" y="2820988"/>
            <a:ext cx="812800" cy="2778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文本框 10"/>
          <p:cNvSpPr txBox="1"/>
          <p:nvPr/>
        </p:nvSpPr>
        <p:spPr>
          <a:xfrm>
            <a:off x="3476625" y="2636838"/>
            <a:ext cx="17827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column: version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7262"/>
          </a:xfrm>
          <a:ln/>
        </p:spPr>
        <p:txBody>
          <a:bodyPr anchor="ctr" anchorCtr="0"/>
          <a:p>
            <a:r>
              <a:rPr lang="en-US" altLang="zh-CN" sz="3200">
                <a:sym typeface="宋体" panose="02010600030101010101" pitchFamily="2" charset="-122"/>
              </a:rPr>
              <a:t>Knowledge Base API</a:t>
            </a:r>
            <a:r>
              <a:rPr lang="en-US" altLang="zh-CN" sz="3200"/>
              <a:t> -- </a:t>
            </a:r>
            <a:r>
              <a:rPr lang="zh-CN" altLang="en-US" sz="3200"/>
              <a:t>写数据</a:t>
            </a:r>
            <a:endParaRPr lang="zh-CN" altLang="en-US" sz="320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4965700"/>
          </a:xfrm>
          <a:ln/>
        </p:spPr>
        <p:txBody>
          <a:bodyPr anchor="t" anchorCtr="0"/>
          <a:p>
            <a:r>
              <a:rPr lang="zh-CN" altLang="zh-CN" sz="1800"/>
              <a:t>指标数据API服务地址：</a:t>
            </a:r>
            <a:r>
              <a:rPr lang="zh-CN" altLang="zh-CN" sz="1800">
                <a:solidFill>
                  <a:srgbClr val="1D41D5"/>
                </a:solidFill>
              </a:rPr>
              <a:t>http://</a:t>
            </a:r>
            <a:r>
              <a:rPr lang="en-US" altLang="zh-CN" sz="1800">
                <a:solidFill>
                  <a:srgbClr val="1D41D5"/>
                </a:solidFill>
              </a:rPr>
              <a:t>192.168.0.47</a:t>
            </a:r>
            <a:r>
              <a:rPr lang="en-US" altLang="zh-CN" sz="1800">
                <a:solidFill>
                  <a:srgbClr val="1D41D5"/>
                </a:solidFill>
              </a:rPr>
              <a:t>:9400</a:t>
            </a:r>
            <a:r>
              <a:rPr lang="zh-CN" altLang="zh-CN" sz="1800">
                <a:solidFill>
                  <a:srgbClr val="1D41D5"/>
                </a:solidFill>
              </a:rPr>
              <a:t>/</a:t>
            </a:r>
            <a:r>
              <a:rPr lang="en-US" altLang="zh-CN" sz="1800">
                <a:solidFill>
                  <a:srgbClr val="FF0000"/>
                </a:solidFill>
              </a:rPr>
              <a:t>knowledgebase</a:t>
            </a:r>
            <a:r>
              <a:rPr lang="en-US" altLang="zh-CN" sz="1800">
                <a:solidFill>
                  <a:srgbClr val="1D41D5"/>
                </a:solidFill>
              </a:rPr>
              <a:t>/</a:t>
            </a:r>
            <a:r>
              <a:rPr lang="zh-CN" altLang="zh-CN" sz="1800">
                <a:solidFill>
                  <a:srgbClr val="1D41D5"/>
                </a:solidFill>
              </a:rPr>
              <a:t>?parameters</a:t>
            </a:r>
            <a:endParaRPr lang="zh-CN" altLang="zh-CN" sz="1800">
              <a:solidFill>
                <a:srgbClr val="1D41D5"/>
              </a:solidFill>
            </a:endParaRPr>
          </a:p>
          <a:p>
            <a:r>
              <a:rPr lang="zh-CN" altLang="zh-CN" sz="1800" b="1">
                <a:solidFill>
                  <a:srgbClr val="1D41D5"/>
                </a:solidFill>
              </a:rPr>
              <a:t>写</a:t>
            </a:r>
            <a:r>
              <a:rPr lang="zh-CN" altLang="zh-CN" sz="1800"/>
              <a:t>指标数据</a:t>
            </a:r>
            <a:r>
              <a:rPr lang="en-US" altLang="zh-CN" sz="1800"/>
              <a:t>api</a:t>
            </a:r>
            <a:r>
              <a:rPr lang="zh-CN" altLang="zh-CN" sz="1800"/>
              <a:t>请求参数： </a:t>
            </a:r>
            <a:endParaRPr lang="zh-CN" altLang="zh-CN" sz="1800"/>
          </a:p>
          <a:p>
            <a:r>
              <a:rPr lang="zh-CN" altLang="zh-CN" sz="1800" b="1">
                <a:solidFill>
                  <a:srgbClr val="FF0000"/>
                </a:solidFill>
              </a:rPr>
              <a:t>注意：</a:t>
            </a:r>
            <a:endParaRPr lang="zh-CN" altLang="zh-CN" sz="1800" b="1">
              <a:solidFill>
                <a:srgbClr val="FF0000"/>
              </a:solidFill>
            </a:endParaRPr>
          </a:p>
          <a:p>
            <a:r>
              <a:rPr lang="en-US" altLang="zh-CN" sz="1800" b="1">
                <a:solidFill>
                  <a:srgbClr val="FF0000"/>
                </a:solidFill>
              </a:rPr>
              <a:t>1. </a:t>
            </a:r>
            <a:r>
              <a:rPr lang="zh-CN" altLang="zh-CN" sz="1800"/>
              <a:t>写入数据的最小粒度为一个</a:t>
            </a:r>
            <a:r>
              <a:rPr lang="en-US" altLang="zh-CN" sz="1800"/>
              <a:t>type_code</a:t>
            </a:r>
            <a:r>
              <a:rPr lang="zh-CN" altLang="en-US" sz="1800"/>
              <a:t>的某个版本下的所有</a:t>
            </a:r>
            <a:r>
              <a:rPr lang="en-US" altLang="zh-CN" sz="1800"/>
              <a:t>gov_id</a:t>
            </a:r>
            <a:r>
              <a:rPr lang="zh-CN" altLang="en-US" sz="1800"/>
              <a:t>的数据</a:t>
            </a:r>
            <a:endParaRPr lang="zh-CN" altLang="en-US" sz="1800"/>
          </a:p>
          <a:p>
            <a:r>
              <a:rPr lang="en-US" altLang="zh-CN" sz="1800" b="1">
                <a:solidFill>
                  <a:srgbClr val="FF0000"/>
                </a:solidFill>
              </a:rPr>
              <a:t>2.</a:t>
            </a:r>
            <a:r>
              <a:rPr lang="en-US" altLang="zh-CN" sz="1800"/>
              <a:t> </a:t>
            </a:r>
            <a:r>
              <a:rPr lang="zh-CN" altLang="en-US" sz="1800"/>
              <a:t>写入时，以</a:t>
            </a:r>
            <a:r>
              <a:rPr lang="en-US" altLang="zh-CN" sz="1800"/>
              <a:t>type_code</a:t>
            </a:r>
            <a:r>
              <a:rPr lang="zh-CN" altLang="en-US" sz="1800"/>
              <a:t>和</a:t>
            </a:r>
            <a:r>
              <a:rPr lang="en-US" altLang="zh-CN" sz="1800"/>
              <a:t>version</a:t>
            </a:r>
            <a:r>
              <a:rPr lang="zh-CN" altLang="en-US" sz="1800"/>
              <a:t>为联合主键，用当前给定的</a:t>
            </a:r>
            <a:r>
              <a:rPr lang="en-US" altLang="zh-CN" sz="1800"/>
              <a:t>datas</a:t>
            </a:r>
            <a:r>
              <a:rPr lang="zh-CN" altLang="en-US" sz="1800"/>
              <a:t>替代相同（</a:t>
            </a:r>
            <a:r>
              <a:rPr lang="en-US" altLang="zh-CN" sz="1800"/>
              <a:t>type_code+version)</a:t>
            </a:r>
            <a:r>
              <a:rPr lang="zh-CN" altLang="en-US" sz="1800"/>
              <a:t>下的数据，如果给定的</a:t>
            </a:r>
            <a:r>
              <a:rPr lang="en-US" altLang="zh-CN" sz="1800"/>
              <a:t>datas</a:t>
            </a:r>
            <a:r>
              <a:rPr lang="zh-CN" altLang="en-US" sz="1800"/>
              <a:t>为</a:t>
            </a:r>
            <a:r>
              <a:rPr lang="en-US" altLang="zh-CN" sz="1800"/>
              <a:t>{}</a:t>
            </a:r>
            <a:r>
              <a:rPr lang="zh-CN" altLang="en-US" sz="1800"/>
              <a:t>，则会删除该</a:t>
            </a:r>
            <a:r>
              <a:rPr lang="en-US" altLang="zh-CN" sz="1800"/>
              <a:t>type_code</a:t>
            </a:r>
            <a:r>
              <a:rPr lang="zh-CN" altLang="en-US" sz="1800"/>
              <a:t>和</a:t>
            </a:r>
            <a:r>
              <a:rPr lang="en-US" altLang="zh-CN" sz="1800"/>
              <a:t>version</a:t>
            </a:r>
            <a:r>
              <a:rPr lang="zh-CN" altLang="en-US" sz="1800"/>
              <a:t>下的数据。</a:t>
            </a:r>
            <a:endParaRPr lang="zh-CN" altLang="zh-CN" sz="1800"/>
          </a:p>
          <a:p>
            <a:endParaRPr lang="zh-CN" altLang="zh-CN" sz="1800"/>
          </a:p>
          <a:p>
            <a:endParaRPr lang="zh-CN" altLang="zh-CN" sz="1800"/>
          </a:p>
          <a:p>
            <a:endParaRPr lang="zh-CN" altLang="zh-CN" sz="1800"/>
          </a:p>
          <a:p>
            <a:endParaRPr lang="zh-CN" altLang="zh-CN" sz="1800"/>
          </a:p>
          <a:p>
            <a:endParaRPr lang="zh-CN" altLang="zh-CN" sz="1800"/>
          </a:p>
          <a:p>
            <a:endParaRPr lang="zh-CN" altLang="zh-CN" sz="1800"/>
          </a:p>
          <a:p>
            <a:endParaRPr lang="zh-CN" altLang="zh-CN" sz="1800"/>
          </a:p>
          <a:p>
            <a:endParaRPr lang="zh-CN" altLang="zh-CN" sz="1800">
              <a:solidFill>
                <a:srgbClr val="1D41D5"/>
              </a:solidFill>
            </a:endParaRPr>
          </a:p>
          <a:p>
            <a:r>
              <a:rPr lang="zh-CN" altLang="en-US" sz="1800"/>
              <a:t>返回数据格式：是否写入成功</a:t>
            </a:r>
            <a:endParaRPr lang="zh-CN" altLang="en-US" sz="1800"/>
          </a:p>
        </p:txBody>
      </p:sp>
      <p:graphicFrame>
        <p:nvGraphicFramePr>
          <p:cNvPr id="4" name="表格 3"/>
          <p:cNvGraphicFramePr/>
          <p:nvPr/>
        </p:nvGraphicFramePr>
        <p:xfrm>
          <a:off x="808038" y="3767138"/>
          <a:ext cx="7527925" cy="2633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15"/>
                <a:gridCol w="1075055"/>
                <a:gridCol w="2172970"/>
                <a:gridCol w="799465"/>
                <a:gridCol w="157035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参数名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含义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可选值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是否必填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缺省值</a:t>
                      </a:r>
                      <a:endParaRPr lang="zh-CN" altLang="en-US" sz="1200"/>
                    </a:p>
                  </a:txBody>
                  <a:tcPr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operation_type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操作类型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Font typeface="Arial" panose="020B0604020202020204" pitchFamily="34" charset="0"/>
                      </a:pPr>
                      <a:r>
                        <a:rPr lang="en-US" altLang="zh-CN" sz="1200"/>
                        <a:t>write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无</a:t>
                      </a:r>
                      <a:endParaRPr lang="zh-CN" altLang="en-US" sz="1200"/>
                    </a:p>
                  </a:txBody>
                  <a:tcPr/>
                </a:tc>
              </a:tr>
              <a:tr h="339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type_code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此处只能是</a:t>
                      </a:r>
                      <a:r>
                        <a:rPr lang="en-US" altLang="zh-CN" sz="1200">
                          <a:sym typeface="+mn-ea"/>
                        </a:rPr>
                        <a:t>1</a:t>
                      </a:r>
                      <a:r>
                        <a:rPr lang="zh-CN" altLang="en-US" sz="1200">
                          <a:sym typeface="+mn-ea"/>
                        </a:rPr>
                        <a:t>个</a:t>
                      </a:r>
                      <a:r>
                        <a:rPr lang="en-US" altLang="zh-CN" sz="1200">
                          <a:sym typeface="+mn-ea"/>
                        </a:rPr>
                        <a:t>type_code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无</a:t>
                      </a:r>
                      <a:endParaRPr lang="zh-CN" altLang="en-US" sz="1200"/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数据版本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此处只能是</a:t>
                      </a:r>
                      <a:r>
                        <a:rPr lang="en-US" altLang="zh-CN" sz="1200">
                          <a:sym typeface="+mn-ea"/>
                        </a:rPr>
                        <a:t>1</a:t>
                      </a:r>
                      <a:r>
                        <a:rPr lang="zh-CN" altLang="en-US" sz="1200">
                          <a:sym typeface="+mn-ea"/>
                        </a:rPr>
                        <a:t>个</a:t>
                      </a:r>
                      <a:r>
                        <a:rPr lang="en-US" altLang="zh-CN" sz="1200">
                          <a:sym typeface="+mn-ea"/>
                        </a:rPr>
                        <a:t>type_code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缺省则表示当天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submitter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数据提交者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无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datas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数据具体值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{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gov_id_1: 70,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gov_id_2: 90,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...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gov_id_2861:60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无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600">
                <a:sym typeface="宋体" panose="02010600030101010101" pitchFamily="2" charset="-122"/>
              </a:rPr>
              <a:t>Knowledge Base API --</a:t>
            </a:r>
            <a:r>
              <a:rPr lang="zh-CN" altLang="en-US" sz="3600"/>
              <a:t>写示例</a:t>
            </a:r>
            <a:endParaRPr lang="zh-CN" altLang="en-US" sz="360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29625" cy="4525963"/>
          </a:xfrm>
          <a:ln/>
        </p:spPr>
        <p:txBody>
          <a:bodyPr anchor="t" anchorCtr="0"/>
          <a:p>
            <a:endParaRPr lang="zh-CN" altLang="en-US"/>
          </a:p>
        </p:txBody>
      </p:sp>
      <p:grpSp>
        <p:nvGrpSpPr>
          <p:cNvPr id="15363" name="组合 59"/>
          <p:cNvGrpSpPr/>
          <p:nvPr/>
        </p:nvGrpSpPr>
        <p:grpSpPr>
          <a:xfrm>
            <a:off x="758825" y="2590800"/>
            <a:ext cx="3111500" cy="3162300"/>
            <a:chOff x="220" y="2403"/>
            <a:chExt cx="6537" cy="6108"/>
          </a:xfrm>
        </p:grpSpPr>
        <p:pic>
          <p:nvPicPr>
            <p:cNvPr id="15364" name="内容占位符 7" descr="cube"/>
            <p:cNvPicPr>
              <a:picLocks noChangeAspect="1"/>
            </p:cNvPicPr>
            <p:nvPr/>
          </p:nvPicPr>
          <p:blipFill>
            <a:blip r:embed="rId1"/>
            <a:srcRect r="14494"/>
            <a:stretch>
              <a:fillRect/>
            </a:stretch>
          </p:blipFill>
          <p:spPr>
            <a:xfrm>
              <a:off x="1471" y="2403"/>
              <a:ext cx="5286" cy="533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5" name="文本框 48"/>
            <p:cNvSpPr txBox="1"/>
            <p:nvPr/>
          </p:nvSpPr>
          <p:spPr>
            <a:xfrm>
              <a:off x="220" y="4129"/>
              <a:ext cx="1368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武侯区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文本框 49"/>
            <p:cNvSpPr txBox="1"/>
            <p:nvPr/>
          </p:nvSpPr>
          <p:spPr>
            <a:xfrm>
              <a:off x="220" y="5489"/>
              <a:ext cx="1368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双流区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7" name="文本框 50"/>
            <p:cNvSpPr txBox="1"/>
            <p:nvPr/>
          </p:nvSpPr>
          <p:spPr>
            <a:xfrm>
              <a:off x="329" y="6934"/>
              <a:ext cx="1368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高新区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文本框 51"/>
            <p:cNvSpPr txBox="1"/>
            <p:nvPr/>
          </p:nvSpPr>
          <p:spPr>
            <a:xfrm>
              <a:off x="1654" y="7622"/>
              <a:ext cx="1008" cy="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人口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文本框 52"/>
            <p:cNvSpPr txBox="1"/>
            <p:nvPr/>
          </p:nvSpPr>
          <p:spPr>
            <a:xfrm>
              <a:off x="4263" y="7604"/>
              <a:ext cx="1008" cy="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交通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文本框 53"/>
            <p:cNvSpPr txBox="1"/>
            <p:nvPr/>
          </p:nvSpPr>
          <p:spPr>
            <a:xfrm>
              <a:off x="2982" y="7622"/>
              <a:ext cx="1008" cy="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产业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文本框 54"/>
            <p:cNvSpPr txBox="1"/>
            <p:nvPr/>
          </p:nvSpPr>
          <p:spPr>
            <a:xfrm>
              <a:off x="1127" y="3196"/>
              <a:ext cx="848" cy="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月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文本框 55"/>
            <p:cNvSpPr txBox="1"/>
            <p:nvPr/>
          </p:nvSpPr>
          <p:spPr>
            <a:xfrm>
              <a:off x="1527" y="2819"/>
              <a:ext cx="848" cy="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月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文本框 56"/>
            <p:cNvSpPr txBox="1"/>
            <p:nvPr/>
          </p:nvSpPr>
          <p:spPr>
            <a:xfrm>
              <a:off x="1934" y="2403"/>
              <a:ext cx="848" cy="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月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397" y="7334"/>
              <a:ext cx="7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5" name="文本框 58"/>
            <p:cNvSpPr txBox="1"/>
            <p:nvPr/>
          </p:nvSpPr>
          <p:spPr>
            <a:xfrm>
              <a:off x="4548" y="6754"/>
              <a:ext cx="488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6" name="组合 13"/>
          <p:cNvGrpSpPr/>
          <p:nvPr/>
        </p:nvGrpSpPr>
        <p:grpSpPr>
          <a:xfrm>
            <a:off x="5032375" y="2733675"/>
            <a:ext cx="4083050" cy="3087688"/>
            <a:chOff x="4056" y="6740"/>
            <a:chExt cx="6429" cy="4863"/>
          </a:xfrm>
        </p:grpSpPr>
        <p:pic>
          <p:nvPicPr>
            <p:cNvPr id="15377" name="图片 8"/>
            <p:cNvPicPr>
              <a:picLocks noChangeAspect="1"/>
            </p:cNvPicPr>
            <p:nvPr/>
          </p:nvPicPr>
          <p:blipFill>
            <a:blip r:embed="rId2"/>
            <a:srcRect t="9425" r="69759"/>
            <a:stretch>
              <a:fillRect/>
            </a:stretch>
          </p:blipFill>
          <p:spPr>
            <a:xfrm>
              <a:off x="4493" y="6766"/>
              <a:ext cx="1855" cy="38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矩形 4"/>
            <p:cNvSpPr/>
            <p:nvPr/>
          </p:nvSpPr>
          <p:spPr>
            <a:xfrm>
              <a:off x="4538" y="7008"/>
              <a:ext cx="590" cy="3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6" name="直接箭头连接符 5"/>
            <p:cNvCxnSpPr>
              <a:endCxn id="5" idx="2"/>
            </p:cNvCxnSpPr>
            <p:nvPr/>
          </p:nvCxnSpPr>
          <p:spPr>
            <a:xfrm flipH="1" flipV="1">
              <a:off x="4833" y="10564"/>
              <a:ext cx="4" cy="4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0" name="文本框 6"/>
            <p:cNvSpPr txBox="1"/>
            <p:nvPr/>
          </p:nvSpPr>
          <p:spPr>
            <a:xfrm>
              <a:off x="4056" y="11023"/>
              <a:ext cx="25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gov_id</a:t>
              </a:r>
              <a:r>
                <a:rPr lang="zh-CN" altLang="en-US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为</a:t>
              </a: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index</a:t>
              </a:r>
              <a:endPara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04" y="6815"/>
              <a:ext cx="900" cy="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0" name="直接箭头连接符 9"/>
            <p:cNvCxnSpPr>
              <a:endCxn id="5" idx="2"/>
            </p:cNvCxnSpPr>
            <p:nvPr/>
          </p:nvCxnSpPr>
          <p:spPr>
            <a:xfrm flipH="1">
              <a:off x="6529" y="7008"/>
              <a:ext cx="10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3" name="文本框 10"/>
            <p:cNvSpPr txBox="1"/>
            <p:nvPr/>
          </p:nvSpPr>
          <p:spPr>
            <a:xfrm>
              <a:off x="7817" y="6740"/>
              <a:ext cx="26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type_code为列</a:t>
              </a:r>
              <a:endPara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700338" y="3357563"/>
            <a:ext cx="503238" cy="1925638"/>
          </a:xfrm>
          <a:prstGeom prst="round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85" name="文本框 16"/>
          <p:cNvSpPr txBox="1"/>
          <p:nvPr/>
        </p:nvSpPr>
        <p:spPr>
          <a:xfrm>
            <a:off x="5003800" y="2222500"/>
            <a:ext cx="2214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version: 2018-08-28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燕尾形箭头 19"/>
          <p:cNvSpPr/>
          <p:nvPr/>
        </p:nvSpPr>
        <p:spPr>
          <a:xfrm flipH="1">
            <a:off x="3213100" y="3860800"/>
            <a:ext cx="2106613" cy="663575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replace</a:t>
            </a:r>
            <a:endParaRPr lang="en-US" altLang="zh-CN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600">
                <a:sym typeface="宋体" panose="02010600030101010101" pitchFamily="2" charset="-122"/>
              </a:rPr>
              <a:t>Knowledge Meta API -- </a:t>
            </a:r>
            <a:r>
              <a:rPr lang="zh-CN" altLang="en-US" sz="3600"/>
              <a:t>读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510213"/>
          </a:xfrm>
        </p:spPr>
        <p:txBody>
          <a:bodyPr/>
          <a:p>
            <a:pPr fontAlgn="base"/>
            <a:r>
              <a:rPr lang="zh-CN" sz="1800" strike="noStrike" noProof="1"/>
              <a:t>元数据</a:t>
            </a:r>
            <a:r>
              <a:rPr sz="1800" strike="noStrike" noProof="1"/>
              <a:t>API服务地址：</a:t>
            </a:r>
            <a:r>
              <a:rPr sz="1800" strike="noStrike" noProof="1">
                <a:solidFill>
                  <a:srgbClr val="1D41D5"/>
                </a:solidFill>
              </a:rPr>
              <a:t>http://</a:t>
            </a:r>
            <a:r>
              <a:rPr lang="en-US" sz="1800" strike="noStrike" noProof="1">
                <a:solidFill>
                  <a:srgbClr val="1D41D5"/>
                </a:solidFill>
              </a:rPr>
              <a:t>192.168.0.47</a:t>
            </a:r>
            <a:r>
              <a:rPr lang="en-US" sz="1800" strike="noStrike" noProof="1">
                <a:solidFill>
                  <a:srgbClr val="1D41D5"/>
                </a:solidFill>
              </a:rPr>
              <a:t>:9400</a:t>
            </a:r>
            <a:r>
              <a:rPr sz="1800" strike="noStrike" noProof="1">
                <a:solidFill>
                  <a:srgbClr val="1D41D5"/>
                </a:solidFill>
              </a:rPr>
              <a:t>/</a:t>
            </a:r>
            <a:r>
              <a:rPr lang="en-US" sz="1800" strike="noStrike" noProof="1">
                <a:solidFill>
                  <a:srgbClr val="FF0000"/>
                </a:solidFill>
              </a:rPr>
              <a:t>knowledgemeta</a:t>
            </a:r>
            <a:r>
              <a:rPr lang="en-US" sz="1800" strike="noStrike" noProof="1">
                <a:solidFill>
                  <a:srgbClr val="1D41D5"/>
                </a:solidFill>
              </a:rPr>
              <a:t>/</a:t>
            </a:r>
            <a:r>
              <a:rPr sz="1800" strike="noStrike" noProof="1">
                <a:solidFill>
                  <a:srgbClr val="1D41D5"/>
                </a:solidFill>
              </a:rPr>
              <a:t>?parameters</a:t>
            </a:r>
            <a:endParaRPr sz="1800" strike="noStrike" noProof="1">
              <a:solidFill>
                <a:srgbClr val="1D41D5"/>
              </a:solidFill>
            </a:endParaRPr>
          </a:p>
          <a:p>
            <a:pPr marL="457200" lvl="1" indent="0" fontAlgn="base">
              <a:buNone/>
            </a:pPr>
            <a:r>
              <a:rPr sz="1400" strike="noStrike" noProof="1"/>
              <a:t>parameters代表的参数包括必填参数和可选参数。所有参数均使用和号字符(&amp;)进行分隔。下面的列表枚举了这些参数及其使用规则。</a:t>
            </a:r>
            <a:endParaRPr sz="1575" strike="noStrike" noProof="1"/>
          </a:p>
          <a:p>
            <a:pPr fontAlgn="base"/>
            <a:r>
              <a:rPr lang="zh-CN" sz="1800" b="1" strike="noStrike" noProof="1">
                <a:solidFill>
                  <a:srgbClr val="1D41D5"/>
                </a:solidFill>
              </a:rPr>
              <a:t>读取</a:t>
            </a:r>
            <a:r>
              <a:rPr lang="zh-CN" sz="1800" strike="noStrike" noProof="1"/>
              <a:t>元数据</a:t>
            </a:r>
            <a:r>
              <a:rPr lang="en-US" altLang="zh-CN" sz="1800" strike="noStrike" noProof="1"/>
              <a:t>api</a:t>
            </a:r>
            <a:r>
              <a:rPr lang="zh-CN" sz="1800" strike="noStrike" noProof="1"/>
              <a:t>请求参数：</a:t>
            </a:r>
            <a:r>
              <a:rPr sz="1800" strike="noStrike" noProof="1"/>
              <a:t> </a:t>
            </a:r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lang="zh-CN" altLang="en-US" sz="1800" strike="noStrike" noProof="1"/>
          </a:p>
          <a:p>
            <a:pPr fontAlgn="base"/>
            <a:r>
              <a:rPr lang="zh-CN" altLang="en-US" sz="1800" strike="noStrike" noProof="1"/>
              <a:t>返回数据格式：</a:t>
            </a:r>
            <a:r>
              <a:rPr lang="en-US" altLang="zh-CN" sz="1800" strike="noStrike" noProof="1"/>
              <a:t>JSON</a:t>
            </a:r>
            <a:endParaRPr lang="en-US" altLang="zh-CN" sz="1800" strike="noStrike" noProof="1"/>
          </a:p>
          <a:p>
            <a:pPr fontAlgn="base"/>
            <a:r>
              <a:rPr lang="zh-CN" altLang="en-US" sz="1800" strike="noStrike" noProof="1"/>
              <a:t>注意：返回</a:t>
            </a:r>
            <a:r>
              <a:rPr lang="en-US" altLang="zh-CN" sz="1800" strike="noStrike" noProof="1"/>
              <a:t>JSON</a:t>
            </a:r>
            <a:r>
              <a:rPr lang="zh-CN" altLang="en-US" sz="1800" strike="noStrike" noProof="1"/>
              <a:t>可以通过语句直接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800" strike="noStrike" noProof="1"/>
              <a:t>转换成</a:t>
            </a:r>
            <a:r>
              <a:rPr lang="en-US" altLang="zh-CN" sz="1800" strike="noStrike" noProof="1"/>
              <a:t>dataframe</a:t>
            </a:r>
            <a:r>
              <a:rPr lang="zh-CN" altLang="en-US" sz="1800" strike="noStrike" noProof="1"/>
              <a:t>：</a:t>
            </a:r>
            <a:endParaRPr lang="en-US" altLang="zh-CN" sz="1800" strike="noStrike" noProof="1"/>
          </a:p>
          <a:p>
            <a:pPr marL="0" indent="0" fontAlgn="base">
              <a:buNone/>
            </a:pPr>
            <a:r>
              <a:rPr lang="en-US" altLang="zh-CN" sz="1800" strike="noStrike" noProof="1"/>
              <a:t>pd.DataFrame.</a:t>
            </a:r>
            <a:r>
              <a:rPr lang="en-US" altLang="zh-CN" sz="1800" strike="noStrike" noProof="1">
                <a:solidFill>
                  <a:srgbClr val="FF0000"/>
                </a:solidFill>
              </a:rPr>
              <a:t>from_records</a:t>
            </a:r>
            <a:endParaRPr lang="en-US" altLang="zh-CN" sz="1800" strike="noStrike" noProof="1"/>
          </a:p>
          <a:p>
            <a:pPr marL="0" indent="0" fontAlgn="base">
              <a:buNone/>
            </a:pPr>
            <a:r>
              <a:rPr lang="en-US" altLang="zh-CN" sz="1800" strike="noStrike" noProof="1"/>
              <a:t>(data=</a:t>
            </a:r>
            <a:r>
              <a:rPr lang="en-US" altLang="zh-CN" sz="1800" strike="noStrike" noProof="1">
                <a:solidFill>
                  <a:srgbClr val="FF0000"/>
                </a:solidFill>
              </a:rPr>
              <a:t>output</a:t>
            </a:r>
            <a:r>
              <a:rPr lang="en-US" altLang="zh-CN" sz="1800" strike="noStrike" noProof="1"/>
              <a:t>, index="</a:t>
            </a:r>
            <a:r>
              <a:rPr lang="en-US" altLang="zh-CN" sz="1800" strike="noStrike" noProof="1">
                <a:solidFill>
                  <a:srgbClr val="FF0000"/>
                </a:solidFill>
              </a:rPr>
              <a:t>type_code</a:t>
            </a:r>
            <a:r>
              <a:rPr lang="en-US" altLang="zh-CN" sz="1800" strike="noStrike" noProof="1"/>
              <a:t>")</a:t>
            </a:r>
            <a:endParaRPr lang="en-US" altLang="zh-CN" sz="1800" strike="noStrike" noProof="1"/>
          </a:p>
        </p:txBody>
      </p:sp>
      <p:graphicFrame>
        <p:nvGraphicFramePr>
          <p:cNvPr id="4" name="表格 3"/>
          <p:cNvGraphicFramePr/>
          <p:nvPr/>
        </p:nvGraphicFramePr>
        <p:xfrm>
          <a:off x="808038" y="2495550"/>
          <a:ext cx="7527925" cy="117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15"/>
                <a:gridCol w="1520825"/>
                <a:gridCol w="1087755"/>
                <a:gridCol w="991235"/>
                <a:gridCol w="201803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参数名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含义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可选值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是否必填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缺省值</a:t>
                      </a:r>
                      <a:endParaRPr lang="zh-CN" altLang="en-US" sz="1200"/>
                    </a:p>
                  </a:txBody>
                  <a:tcPr/>
                </a:tc>
              </a:tr>
              <a:tr h="283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operation_type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操作类型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Font typeface="Arial" panose="020B0604020202020204" pitchFamily="34" charset="0"/>
                      </a:pPr>
                      <a:r>
                        <a:rPr lang="en-US" altLang="zh-CN" sz="1200"/>
                        <a:t>read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无</a:t>
                      </a:r>
                      <a:endParaRPr lang="zh-CN" altLang="en-US" sz="1200"/>
                    </a:p>
                  </a:txBody>
                  <a:tcPr/>
                </a:tc>
              </a:tr>
              <a:tr h="339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type_code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缺省取所有的</a:t>
                      </a:r>
                      <a:r>
                        <a:rPr lang="en-US" altLang="zh-CN" sz="1200"/>
                        <a:t>type_code</a:t>
                      </a:r>
                      <a:endParaRPr lang="en-US" altLang="zh-CN" sz="1200"/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module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模块名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缺省取所有的</a:t>
                      </a:r>
                      <a:r>
                        <a:rPr lang="en-US" altLang="zh-CN" sz="1200">
                          <a:sym typeface="+mn-ea"/>
                        </a:rPr>
                        <a:t>module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4670425" y="4208463"/>
          <a:ext cx="3665538" cy="248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0"/>
                <a:gridCol w="1463040"/>
                <a:gridCol w="97472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字段名称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含义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示例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type_code (</a:t>
                      </a:r>
                      <a:r>
                        <a:rPr lang="en-US" altLang="zh-CN" sz="1200" b="1">
                          <a:sym typeface="+mn-ea"/>
                        </a:rPr>
                        <a:t>pk</a:t>
                      </a:r>
                      <a:r>
                        <a:rPr lang="en-US" altLang="zh-CN" sz="1200">
                          <a:sym typeface="+mn-ea"/>
                        </a:rPr>
                        <a:t>)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010101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数据所属模块名称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traffic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category_big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大分类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汽车服务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category_mid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中分类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加油站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category_sub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小分类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中国石化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description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数据类型详细描述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加油站数量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submitter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数据的</a:t>
                      </a:r>
                      <a:r>
                        <a:rPr lang="en-US" altLang="zh-CN" sz="1200"/>
                        <a:t>author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Leng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ctime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创建时间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2018-08-25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600">
                <a:sym typeface="宋体" panose="02010600030101010101" pitchFamily="2" charset="-122"/>
              </a:rPr>
              <a:t>Knowledge Meta API -- </a:t>
            </a:r>
            <a:r>
              <a:rPr lang="zh-CN" altLang="en-US" sz="3600"/>
              <a:t>写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510213"/>
          </a:xfrm>
        </p:spPr>
        <p:txBody>
          <a:bodyPr/>
          <a:p>
            <a:pPr fontAlgn="base"/>
            <a:r>
              <a:rPr lang="zh-CN" sz="1800" strike="noStrike" noProof="1"/>
              <a:t>元数据</a:t>
            </a:r>
            <a:r>
              <a:rPr sz="1800" strike="noStrike" noProof="1"/>
              <a:t>API服务地址：</a:t>
            </a:r>
            <a:r>
              <a:rPr sz="1800" strike="noStrike" noProof="1">
                <a:solidFill>
                  <a:srgbClr val="1D41D5"/>
                </a:solidFill>
              </a:rPr>
              <a:t>http://</a:t>
            </a:r>
            <a:r>
              <a:rPr lang="en-US" sz="1800" strike="noStrike" noProof="1">
                <a:solidFill>
                  <a:srgbClr val="1D41D5"/>
                </a:solidFill>
              </a:rPr>
              <a:t>192.168.0.47</a:t>
            </a:r>
            <a:r>
              <a:rPr lang="en-US" sz="1800" strike="noStrike" noProof="1">
                <a:solidFill>
                  <a:srgbClr val="1D41D5"/>
                </a:solidFill>
              </a:rPr>
              <a:t>:9400</a:t>
            </a:r>
            <a:r>
              <a:rPr sz="1800" strike="noStrike" noProof="1">
                <a:solidFill>
                  <a:srgbClr val="1D41D5"/>
                </a:solidFill>
              </a:rPr>
              <a:t>/</a:t>
            </a:r>
            <a:r>
              <a:rPr lang="en-US" sz="1800" strike="noStrike" noProof="1">
                <a:solidFill>
                  <a:srgbClr val="FF0000"/>
                </a:solidFill>
              </a:rPr>
              <a:t>knowledgemeta</a:t>
            </a:r>
            <a:r>
              <a:rPr lang="en-US" sz="1800" strike="noStrike" noProof="1">
                <a:solidFill>
                  <a:srgbClr val="1D41D5"/>
                </a:solidFill>
              </a:rPr>
              <a:t>/</a:t>
            </a:r>
            <a:r>
              <a:rPr sz="1800" strike="noStrike" noProof="1">
                <a:solidFill>
                  <a:srgbClr val="1D41D5"/>
                </a:solidFill>
              </a:rPr>
              <a:t>?parameters</a:t>
            </a:r>
            <a:endParaRPr sz="1800" strike="noStrike" noProof="1">
              <a:solidFill>
                <a:srgbClr val="1D41D5"/>
              </a:solidFill>
            </a:endParaRPr>
          </a:p>
          <a:p>
            <a:pPr marL="457200" lvl="1" indent="0" fontAlgn="base">
              <a:buNone/>
            </a:pPr>
            <a:endParaRPr sz="1575" strike="noStrike" noProof="1"/>
          </a:p>
          <a:p>
            <a:pPr fontAlgn="base"/>
            <a:r>
              <a:rPr lang="zh-CN" sz="1800" strike="noStrike" noProof="1"/>
              <a:t>写元数据</a:t>
            </a:r>
            <a:r>
              <a:rPr lang="en-US" altLang="zh-CN" sz="1800" strike="noStrike" noProof="1"/>
              <a:t>api</a:t>
            </a:r>
            <a:r>
              <a:rPr lang="zh-CN" sz="1800" strike="noStrike" noProof="1"/>
              <a:t>请求参数：</a:t>
            </a:r>
            <a:r>
              <a:rPr sz="1800" strike="noStrike" noProof="1"/>
              <a:t> </a:t>
            </a:r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lang="zh-CN" altLang="en-US" sz="1800" strike="noStrike" noProof="1"/>
          </a:p>
          <a:p>
            <a:pPr fontAlgn="base"/>
            <a:endParaRPr lang="zh-CN" altLang="en-US" sz="1800" strike="noStrike" noProof="1"/>
          </a:p>
          <a:p>
            <a:pPr fontAlgn="base"/>
            <a:endParaRPr lang="zh-CN" altLang="en-US" sz="1800" strike="noStrike" noProof="1"/>
          </a:p>
          <a:p>
            <a:pPr fontAlgn="base"/>
            <a:endParaRPr lang="zh-CN" altLang="en-US" sz="1800" strike="noStrike" noProof="1"/>
          </a:p>
          <a:p>
            <a:pPr fontAlgn="base"/>
            <a:r>
              <a:rPr lang="zh-CN" altLang="en-US" sz="1800" strike="noStrike" noProof="1"/>
              <a:t>返回数据格式：返回是否写成功</a:t>
            </a:r>
            <a:endParaRPr lang="zh-CN" altLang="en-US" sz="1800" strike="noStrike" noProof="1"/>
          </a:p>
        </p:txBody>
      </p:sp>
      <p:graphicFrame>
        <p:nvGraphicFramePr>
          <p:cNvPr id="21" name="表格 20"/>
          <p:cNvGraphicFramePr/>
          <p:nvPr/>
        </p:nvGraphicFramePr>
        <p:xfrm>
          <a:off x="3279775" y="2093913"/>
          <a:ext cx="5407025" cy="313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630"/>
                <a:gridCol w="1517650"/>
                <a:gridCol w="731520"/>
                <a:gridCol w="931545"/>
                <a:gridCol w="74231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字段名称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含义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可选值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是否必填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缺省值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operation_type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操作类型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write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92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type_code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数据所属模块名称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type_name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数据类型名称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data_unit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数据单位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否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category_big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大分类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category_mid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中分类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category_sub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小分类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description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数据类型详细描述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submitter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数据的</a:t>
                      </a:r>
                      <a:r>
                        <a:rPr lang="en-US" altLang="zh-CN" sz="1200"/>
                        <a:t>author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4000">
                <a:sym typeface="宋体" panose="02010600030101010101" pitchFamily="2" charset="-122"/>
              </a:rPr>
              <a:t>Knowledge Meta API -- </a:t>
            </a:r>
            <a:r>
              <a:rPr lang="zh-CN" altLang="en-US" sz="4000"/>
              <a:t>删除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510213"/>
          </a:xfrm>
        </p:spPr>
        <p:txBody>
          <a:bodyPr/>
          <a:p>
            <a:pPr fontAlgn="base"/>
            <a:r>
              <a:rPr lang="zh-CN" sz="1800" strike="noStrike" noProof="1"/>
              <a:t>元数据</a:t>
            </a:r>
            <a:r>
              <a:rPr sz="1800" strike="noStrike" noProof="1"/>
              <a:t>API服务地址：</a:t>
            </a:r>
            <a:r>
              <a:rPr sz="1800" strike="noStrike" noProof="1">
                <a:solidFill>
                  <a:srgbClr val="1D41D5"/>
                </a:solidFill>
              </a:rPr>
              <a:t>http://</a:t>
            </a:r>
            <a:r>
              <a:rPr lang="en-US" sz="1800" strike="noStrike" noProof="1">
                <a:solidFill>
                  <a:srgbClr val="1D41D5"/>
                </a:solidFill>
              </a:rPr>
              <a:t>192.168.0.47</a:t>
            </a:r>
            <a:r>
              <a:rPr lang="en-US" sz="1800" strike="noStrike" noProof="1">
                <a:solidFill>
                  <a:srgbClr val="1D41D5"/>
                </a:solidFill>
              </a:rPr>
              <a:t>:9400</a:t>
            </a:r>
            <a:r>
              <a:rPr sz="1800" strike="noStrike" noProof="1">
                <a:solidFill>
                  <a:srgbClr val="1D41D5"/>
                </a:solidFill>
              </a:rPr>
              <a:t>/</a:t>
            </a:r>
            <a:r>
              <a:rPr lang="en-US" sz="1800" strike="noStrike" noProof="1">
                <a:solidFill>
                  <a:srgbClr val="FF0000"/>
                </a:solidFill>
              </a:rPr>
              <a:t>knowledgemeta</a:t>
            </a:r>
            <a:r>
              <a:rPr lang="en-US" sz="1800" strike="noStrike" noProof="1">
                <a:solidFill>
                  <a:srgbClr val="1D41D5"/>
                </a:solidFill>
              </a:rPr>
              <a:t>/</a:t>
            </a:r>
            <a:r>
              <a:rPr sz="1800" strike="noStrike" noProof="1">
                <a:solidFill>
                  <a:srgbClr val="1D41D5"/>
                </a:solidFill>
              </a:rPr>
              <a:t>?parameters</a:t>
            </a:r>
            <a:endParaRPr sz="1800" strike="noStrike" noProof="1">
              <a:solidFill>
                <a:srgbClr val="1D41D5"/>
              </a:solidFill>
            </a:endParaRPr>
          </a:p>
          <a:p>
            <a:pPr marL="457200" lvl="1" indent="0" fontAlgn="base">
              <a:buNone/>
            </a:pPr>
            <a:endParaRPr sz="1575" strike="noStrike" noProof="1"/>
          </a:p>
          <a:p>
            <a:pPr fontAlgn="base"/>
            <a:r>
              <a:rPr lang="zh-CN" sz="1800" strike="noStrike" noProof="1"/>
              <a:t>删除元数据</a:t>
            </a:r>
            <a:r>
              <a:rPr lang="en-US" altLang="zh-CN" sz="1800" strike="noStrike" noProof="1"/>
              <a:t>api</a:t>
            </a:r>
            <a:r>
              <a:rPr lang="zh-CN" sz="1800" strike="noStrike" noProof="1"/>
              <a:t>请求参数：</a:t>
            </a:r>
            <a:r>
              <a:rPr sz="1800" strike="noStrike" noProof="1"/>
              <a:t> </a:t>
            </a:r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lang="zh-CN" altLang="en-US" sz="1800" strike="noStrike" noProof="1"/>
          </a:p>
          <a:p>
            <a:pPr fontAlgn="base"/>
            <a:r>
              <a:rPr lang="zh-CN" altLang="en-US" sz="1800" strike="noStrike" noProof="1"/>
              <a:t>返回数据格式：返回是否删除成功</a:t>
            </a:r>
            <a:endParaRPr lang="zh-CN" altLang="en-US" sz="1800" strike="noStrike" noProof="1"/>
          </a:p>
        </p:txBody>
      </p:sp>
      <p:graphicFrame>
        <p:nvGraphicFramePr>
          <p:cNvPr id="21" name="表格 20"/>
          <p:cNvGraphicFramePr/>
          <p:nvPr/>
        </p:nvGraphicFramePr>
        <p:xfrm>
          <a:off x="893763" y="2444750"/>
          <a:ext cx="5407025" cy="1023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630"/>
                <a:gridCol w="1517650"/>
                <a:gridCol w="731520"/>
                <a:gridCol w="931545"/>
                <a:gridCol w="74231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字段名称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含义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可选值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是否必填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缺省值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operation_type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操作类型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delete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无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92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type_code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无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600"/>
              <a:t>知识类型</a:t>
            </a:r>
            <a:r>
              <a:rPr lang="en-US" altLang="zh-CN" sz="3600"/>
              <a:t>type_code</a:t>
            </a:r>
            <a:r>
              <a:rPr lang="zh-CN" altLang="en-US" sz="3600"/>
              <a:t>编码规则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3975"/>
            <a:ext cx="8229600" cy="5216525"/>
          </a:xfrm>
        </p:spPr>
        <p:txBody>
          <a:bodyPr/>
          <a:p>
            <a:pPr fontAlgn="base"/>
            <a:r>
              <a:rPr lang="en-US" altLang="zh-CN" sz="2800" strike="noStrike" noProof="1"/>
              <a:t>type_code</a:t>
            </a:r>
            <a:r>
              <a:rPr lang="zh-CN" altLang="en-US" sz="2800" strike="noStrike" noProof="1"/>
              <a:t>用</a:t>
            </a:r>
            <a:r>
              <a:rPr lang="en-US" altLang="zh-CN" sz="2800" strike="noStrike" noProof="1"/>
              <a:t>10</a:t>
            </a:r>
            <a:r>
              <a:rPr lang="zh-CN" altLang="en-US" sz="2800" strike="noStrike" noProof="1"/>
              <a:t>位数表示一种知识识类型</a:t>
            </a:r>
            <a:endParaRPr lang="zh-CN" altLang="en-US" strike="noStrike" noProof="1"/>
          </a:p>
          <a:p>
            <a:pPr lvl="1" fontAlgn="base">
              <a:buFont typeface="Wingdings" panose="05000000000000000000" charset="0"/>
              <a:buChar char="Ø"/>
            </a:pPr>
            <a:r>
              <a:rPr lang="en-US" altLang="zh-CN" sz="2400" strike="noStrike" noProof="1"/>
              <a:t>1~2</a:t>
            </a:r>
            <a:r>
              <a:rPr lang="zh-CN" altLang="en-US" sz="2400" strike="noStrike" noProof="1"/>
              <a:t>位：</a:t>
            </a:r>
            <a:r>
              <a:rPr lang="en-US" altLang="zh-CN" sz="2400" strike="noStrike" noProof="1"/>
              <a:t>module</a:t>
            </a:r>
            <a:r>
              <a:rPr lang="zh-CN" altLang="en-US" sz="2400" strike="noStrike" noProof="1"/>
              <a:t>，模块名，如交通、医疗、教育等</a:t>
            </a:r>
            <a:endParaRPr lang="en-US" altLang="zh-CN" strike="noStrike" noProof="1"/>
          </a:p>
          <a:p>
            <a:pPr lvl="2" fontAlgn="base"/>
            <a:endParaRPr sz="1800" strike="noStrike" noProof="1"/>
          </a:p>
          <a:p>
            <a:pPr lvl="2" fontAlgn="base"/>
            <a:endParaRPr sz="1800" strike="noStrike" noProof="1"/>
          </a:p>
          <a:p>
            <a:pPr lvl="2" fontAlgn="base"/>
            <a:endParaRPr sz="1800" strike="noStrike" noProof="1"/>
          </a:p>
          <a:p>
            <a:pPr lvl="2" fontAlgn="base"/>
            <a:endParaRPr sz="1800" strike="noStrike" noProof="1"/>
          </a:p>
          <a:p>
            <a:pPr lvl="2" fontAlgn="base"/>
            <a:endParaRPr sz="1800" strike="noStrike" noProof="1"/>
          </a:p>
          <a:p>
            <a:pPr lvl="1" fontAlgn="base">
              <a:buFont typeface="Wingdings" panose="05000000000000000000" charset="0"/>
              <a:buChar char="Ø"/>
            </a:pPr>
            <a:r>
              <a:rPr lang="en-US" altLang="zh-CN" sz="2400" strike="noStrike" noProof="1"/>
              <a:t>3~4</a:t>
            </a:r>
            <a:r>
              <a:rPr lang="zh-CN" altLang="en-US" sz="2400" strike="noStrike" noProof="1"/>
              <a:t>位：表示此数据所处的级别</a:t>
            </a:r>
            <a:endParaRPr lang="zh-CN" altLang="en-US" strike="noStrike" noProof="1"/>
          </a:p>
          <a:p>
            <a:pPr lvl="2" fontAlgn="base"/>
            <a:r>
              <a:rPr lang="en-US" altLang="zh-CN" sz="1800" strike="noStrike" noProof="1"/>
              <a:t>10</a:t>
            </a:r>
            <a:r>
              <a:rPr lang="zh-CN" altLang="en-US" sz="1800" strike="noStrike" noProof="1"/>
              <a:t>：原始数据</a:t>
            </a:r>
            <a:r>
              <a:rPr lang="en-US" altLang="zh-CN" sz="1800" strike="noStrike" noProof="1"/>
              <a:t>	15</a:t>
            </a:r>
            <a:r>
              <a:rPr lang="zh-CN" altLang="en-US" sz="1800" strike="noStrike" noProof="1"/>
              <a:t>： 原始数据增量值</a:t>
            </a:r>
            <a:endParaRPr lang="zh-CN" altLang="en-US" sz="1800" strike="noStrike" noProof="1"/>
          </a:p>
          <a:p>
            <a:pPr lvl="2" fontAlgn="base"/>
            <a:r>
              <a:rPr lang="en-US" altLang="zh-CN" sz="1800" strike="noStrike" noProof="1"/>
              <a:t>20</a:t>
            </a:r>
            <a:r>
              <a:rPr lang="zh-CN" altLang="en-US" sz="1800" strike="noStrike" noProof="1"/>
              <a:t>：初步统计，填充后的数据</a:t>
            </a:r>
            <a:endParaRPr lang="zh-CN" altLang="en-US" sz="1800" strike="noStrike" noProof="1"/>
          </a:p>
          <a:p>
            <a:pPr lvl="2" fontAlgn="base"/>
            <a:r>
              <a:rPr lang="en-US" altLang="zh-CN" sz="1800" strike="noStrike" noProof="1"/>
              <a:t>30</a:t>
            </a:r>
            <a:r>
              <a:rPr lang="zh-CN" altLang="en-US" sz="1800" strike="noStrike" noProof="1"/>
              <a:t>：经过模型处理，可以发布的数据</a:t>
            </a:r>
            <a:r>
              <a:rPr lang="en-US" altLang="zh-CN" sz="1800" strike="noStrike" noProof="1"/>
              <a:t>	35</a:t>
            </a:r>
            <a:r>
              <a:rPr lang="zh-CN" altLang="en-US" sz="1800" strike="noStrike" noProof="1"/>
              <a:t>：指数增量</a:t>
            </a:r>
            <a:endParaRPr lang="zh-CN" altLang="en-US" sz="1800" strike="noStrike" noProof="1"/>
          </a:p>
          <a:p>
            <a:pPr lvl="2" fontAlgn="base"/>
            <a:endParaRPr lang="zh-CN" altLang="en-US" strike="noStrike" noProof="1"/>
          </a:p>
          <a:p>
            <a:pPr lvl="1" fontAlgn="base">
              <a:buFont typeface="Wingdings" panose="05000000000000000000" charset="0"/>
              <a:buChar char="Ø"/>
            </a:pPr>
            <a:r>
              <a:rPr lang="en-US" altLang="zh-CN" sz="2400" strike="noStrike" noProof="1"/>
              <a:t>5~10</a:t>
            </a:r>
            <a:r>
              <a:rPr lang="zh-CN" altLang="en-US" sz="2400" strike="noStrike" noProof="1"/>
              <a:t>位：模块</a:t>
            </a:r>
            <a:r>
              <a:rPr lang="en-US" altLang="zh-CN" sz="2400" strike="noStrike" noProof="1"/>
              <a:t>author</a:t>
            </a:r>
            <a:r>
              <a:rPr lang="zh-CN" altLang="en-US" sz="2400" strike="noStrike" noProof="1"/>
              <a:t>自行决定</a:t>
            </a:r>
            <a:endParaRPr lang="zh-CN" altLang="en-US" strike="noStrike" noProof="1"/>
          </a:p>
          <a:p>
            <a:pPr lvl="2" fontAlgn="base"/>
            <a:r>
              <a:rPr lang="zh-CN" altLang="en-US" sz="1540" strike="noStrike" noProof="1"/>
              <a:t>可以参考高德</a:t>
            </a:r>
            <a:r>
              <a:rPr lang="en-US" altLang="zh-CN" sz="1540" strike="noStrike" noProof="1"/>
              <a:t>POI: 5~6</a:t>
            </a:r>
            <a:r>
              <a:rPr lang="zh-CN" altLang="en-US" sz="1540" strike="noStrike" noProof="1"/>
              <a:t>位表示大分类，</a:t>
            </a:r>
            <a:r>
              <a:rPr lang="en-US" altLang="zh-CN" sz="1540" strike="noStrike" noProof="1"/>
              <a:t>7~8</a:t>
            </a:r>
            <a:r>
              <a:rPr lang="zh-CN" altLang="en-US" sz="1540" strike="noStrike" noProof="1"/>
              <a:t>位表示中分类，</a:t>
            </a:r>
            <a:r>
              <a:rPr lang="en-US" altLang="zh-CN" sz="1540" strike="noStrike" noProof="1"/>
              <a:t>9~10</a:t>
            </a:r>
            <a:r>
              <a:rPr lang="zh-CN" altLang="en-US" sz="1540" strike="noStrike" noProof="1"/>
              <a:t>位表示小分类</a:t>
            </a:r>
            <a:endParaRPr lang="zh-CN" altLang="en-US" strike="noStrike" noProof="1"/>
          </a:p>
          <a:p>
            <a:pPr lvl="1" fontAlgn="base">
              <a:buFont typeface="Wingdings" panose="05000000000000000000" charset="0"/>
              <a:buChar char="Ø"/>
            </a:pPr>
            <a:endParaRPr lang="zh-CN" altLang="en-US" strike="noStrike" noProof="1"/>
          </a:p>
        </p:txBody>
      </p:sp>
      <p:graphicFrame>
        <p:nvGraphicFramePr>
          <p:cNvPr id="2" name="表格 1"/>
          <p:cNvGraphicFramePr/>
          <p:nvPr/>
        </p:nvGraphicFramePr>
        <p:xfrm>
          <a:off x="1089025" y="2389188"/>
          <a:ext cx="7277100" cy="137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/>
                <a:gridCol w="1798955"/>
                <a:gridCol w="1753870"/>
                <a:gridCol w="154686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模块编号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模块编号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模块编号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模块编号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7686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sym typeface="+mn-ea"/>
                        </a:rPr>
                        <a:t>10</a:t>
                      </a:r>
                      <a:r>
                        <a:rPr lang="zh-CN" sz="1200">
                          <a:sym typeface="+mn-ea"/>
                        </a:rPr>
                        <a:t>：高德</a:t>
                      </a:r>
                      <a:r>
                        <a:rPr lang="en-US" altLang="zh-CN" sz="1200">
                          <a:sym typeface="+mn-ea"/>
                        </a:rPr>
                        <a:t>POI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30：医疗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50 产业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70 人口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15：路网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35：教育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55 文化建设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75 住房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20：新矛盾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40：环境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60 生活服务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80 收入</a:t>
                      </a:r>
                      <a:endParaRPr lang="zh-CN" altLang="en-US" sz="1200"/>
                    </a:p>
                  </a:txBody>
                  <a:tcPr/>
                </a:tc>
              </a:tr>
              <a:tr h="254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25：监察委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45：稳定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65 一把手口碑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85 </a:t>
                      </a:r>
                      <a:r>
                        <a:rPr lang="zh-CN" altLang="en-US" sz="1200"/>
                        <a:t>交通建设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变更控制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57250" y="1417638"/>
          <a:ext cx="7535863" cy="365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85"/>
                <a:gridCol w="1529080"/>
                <a:gridCol w="1530985"/>
                <a:gridCol w="3160395"/>
              </a:tblGrid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Author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log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v1.0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Leng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2018/08/28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初使版本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v2.0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Leng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2018/09/07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使用缓存来加速处理速度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v2.1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Leng/Zhengli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2018/09/20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1. </a:t>
                      </a:r>
                      <a:r>
                        <a:rPr lang="zh-CN" altLang="en-US" sz="1400"/>
                        <a:t>读取知识库</a:t>
                      </a:r>
                      <a:r>
                        <a:rPr lang="en-US" altLang="zh-CN" sz="1400"/>
                        <a:t>api</a:t>
                      </a:r>
                      <a:r>
                        <a:rPr lang="zh-CN" altLang="en-US" sz="1400"/>
                        <a:t>增加了</a:t>
                      </a:r>
                      <a:r>
                        <a:rPr lang="en-US" altLang="zh-CN" sz="1400"/>
                        <a:t>module_id</a:t>
                      </a:r>
                      <a:r>
                        <a:rPr lang="zh-CN" altLang="en-US" sz="1400"/>
                        <a:t>参数，用来指定读取一个或多个</a:t>
                      </a:r>
                      <a:r>
                        <a:rPr lang="en-US" altLang="zh-CN" sz="1400"/>
                        <a:t>module</a:t>
                      </a:r>
                      <a:r>
                        <a:rPr lang="zh-CN" altLang="en-US" sz="1400"/>
                        <a:t>的数据，多个</a:t>
                      </a:r>
                      <a:r>
                        <a:rPr lang="en-US" altLang="zh-CN" sz="1400"/>
                        <a:t>module_id</a:t>
                      </a:r>
                      <a:r>
                        <a:rPr lang="zh-CN" altLang="en-US" sz="1400"/>
                        <a:t>用逗号隔开，</a:t>
                      </a:r>
                      <a:r>
                        <a:rPr lang="en-US" altLang="zh-CN" sz="1400"/>
                        <a:t>module_id</a:t>
                      </a:r>
                      <a:r>
                        <a:rPr lang="zh-CN" altLang="en-US" sz="1400"/>
                        <a:t>即为</a:t>
                      </a:r>
                      <a:r>
                        <a:rPr lang="en-US" altLang="zh-CN" sz="1400"/>
                        <a:t>type_code</a:t>
                      </a:r>
                      <a:r>
                        <a:rPr lang="zh-CN" altLang="en-US" sz="1400"/>
                        <a:t>的前两个</a:t>
                      </a:r>
                      <a:r>
                        <a:rPr lang="en-US" altLang="zh-CN" sz="1400"/>
                        <a:t>;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2. </a:t>
                      </a:r>
                      <a:r>
                        <a:rPr lang="zh-CN" altLang="en-US" sz="1400"/>
                        <a:t>读取知识库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序列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增加了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version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参数，</a:t>
                      </a:r>
                      <a:r>
                        <a:rPr lang="zh-CN" altLang="en-US" sz="1400">
                          <a:sym typeface="+mn-ea"/>
                        </a:rPr>
                        <a:t>用来指定读取一个或多个特定</a:t>
                      </a:r>
                      <a:r>
                        <a:rPr lang="en-US" altLang="zh-CN" sz="1400">
                          <a:sym typeface="+mn-ea"/>
                        </a:rPr>
                        <a:t>version</a:t>
                      </a:r>
                      <a:r>
                        <a:rPr lang="zh-CN" altLang="en-US" sz="1400">
                          <a:sym typeface="+mn-ea"/>
                        </a:rPr>
                        <a:t>的数据，多个</a:t>
                      </a:r>
                      <a:r>
                        <a:rPr lang="en-US" altLang="zh-CN" sz="1400">
                          <a:sym typeface="+mn-ea"/>
                        </a:rPr>
                        <a:t>version</a:t>
                      </a:r>
                      <a:r>
                        <a:rPr lang="zh-CN" altLang="en-US" sz="1400">
                          <a:sym typeface="+mn-ea"/>
                        </a:rPr>
                        <a:t>用逗号隔开</a:t>
                      </a:r>
                      <a:r>
                        <a:rPr lang="en-US" altLang="zh-CN" sz="1400">
                          <a:sym typeface="+mn-ea"/>
                        </a:rPr>
                        <a:t>;</a:t>
                      </a:r>
                      <a:endParaRPr lang="en-US" altLang="zh-CN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v2.2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Leng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2018/09/21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修复了多个进程并发写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ES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导致版本冲突的问题，写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ES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时用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conflicts=”proceed”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参数即可</a:t>
                      </a:r>
                      <a:endParaRPr lang="zh-CN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/>
              <a:t>智库</a:t>
            </a:r>
            <a:r>
              <a:rPr lang="en-US" altLang="zh-CN"/>
              <a:t>2861</a:t>
            </a:r>
            <a:r>
              <a:rPr lang="zh-CN" altLang="en-US"/>
              <a:t>知识库，以下简称</a:t>
            </a:r>
            <a:r>
              <a:rPr lang="en-US" altLang="zh-CN"/>
              <a:t>Knowledge Base</a:t>
            </a:r>
            <a:r>
              <a:rPr lang="zh-CN" altLang="en-US"/>
              <a:t>，以统一格式存储所有模块的统计指标类数据，目前的存储引擎为</a:t>
            </a:r>
            <a:r>
              <a:rPr lang="en-US" altLang="zh-CN"/>
              <a:t>ElasticSearch.</a:t>
            </a:r>
            <a:endParaRPr lang="en-US" altLang="zh-CN"/>
          </a:p>
          <a:p>
            <a:r>
              <a:rPr lang="zh-CN" altLang="en-US"/>
              <a:t>目前分为两个存储</a:t>
            </a:r>
            <a:r>
              <a:rPr lang="en-US" altLang="zh-CN"/>
              <a:t>index</a:t>
            </a:r>
            <a:r>
              <a:rPr lang="zh-CN" altLang="en-US"/>
              <a:t>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zk_knowledge_meta</a:t>
            </a:r>
            <a:r>
              <a:rPr lang="zh-CN" altLang="en-US"/>
              <a:t>：存储元数据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zk_knowledge_base</a:t>
            </a:r>
            <a:r>
              <a:rPr lang="zh-CN" altLang="en-US"/>
              <a:t>：存储具体的数据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873125"/>
          </a:xfrm>
          <a:ln/>
        </p:spPr>
        <p:txBody>
          <a:bodyPr anchor="ctr" anchorCtr="0"/>
          <a:p>
            <a:r>
              <a:rPr lang="zh-CN" altLang="en-US" sz="3600"/>
              <a:t>数据存储结构 </a:t>
            </a:r>
            <a:r>
              <a:rPr lang="en-US" altLang="zh-CN" sz="3600"/>
              <a:t>-- </a:t>
            </a:r>
            <a:r>
              <a:rPr lang="zh-CN" altLang="en-US" sz="3600"/>
              <a:t>元数据</a:t>
            </a:r>
            <a:endParaRPr lang="zh-CN" altLang="en-US" sz="3600"/>
          </a:p>
        </p:txBody>
      </p:sp>
      <p:pic>
        <p:nvPicPr>
          <p:cNvPr id="6146" name="内容占位符 7" descr="cube"/>
          <p:cNvPicPr>
            <a:picLocks noGrp="1" noChangeAspect="1"/>
          </p:cNvPicPr>
          <p:nvPr>
            <p:ph idx="1"/>
          </p:nvPr>
        </p:nvPicPr>
        <p:blipFill>
          <a:blip r:embed="rId1"/>
          <a:srcRect r="14494"/>
          <a:stretch>
            <a:fillRect/>
          </a:stretch>
        </p:blipFill>
        <p:spPr>
          <a:xfrm>
            <a:off x="793750" y="1525588"/>
            <a:ext cx="3240088" cy="3268662"/>
          </a:xfrm>
          <a:ln/>
        </p:spPr>
      </p:pic>
      <p:sp>
        <p:nvSpPr>
          <p:cNvPr id="6147" name="文本框 8"/>
          <p:cNvSpPr txBox="1"/>
          <p:nvPr/>
        </p:nvSpPr>
        <p:spPr>
          <a:xfrm>
            <a:off x="0" y="2622550"/>
            <a:ext cx="804863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武侯区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文本框 10"/>
          <p:cNvSpPr txBox="1"/>
          <p:nvPr/>
        </p:nvSpPr>
        <p:spPr>
          <a:xfrm>
            <a:off x="0" y="3486150"/>
            <a:ext cx="804863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双流区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2"/>
          <p:cNvSpPr txBox="1"/>
          <p:nvPr/>
        </p:nvSpPr>
        <p:spPr>
          <a:xfrm>
            <a:off x="69850" y="4403725"/>
            <a:ext cx="804863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高新区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文本框 13"/>
          <p:cNvSpPr txBox="1"/>
          <p:nvPr/>
        </p:nvSpPr>
        <p:spPr>
          <a:xfrm>
            <a:off x="911225" y="4840288"/>
            <a:ext cx="59372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人口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文本框 14"/>
          <p:cNvSpPr txBox="1"/>
          <p:nvPr/>
        </p:nvSpPr>
        <p:spPr>
          <a:xfrm>
            <a:off x="1743075" y="4840288"/>
            <a:ext cx="59372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交通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文本框 15"/>
          <p:cNvSpPr txBox="1"/>
          <p:nvPr/>
        </p:nvSpPr>
        <p:spPr>
          <a:xfrm>
            <a:off x="2574925" y="4840288"/>
            <a:ext cx="59372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产业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3" name="文本框 17"/>
          <p:cNvSpPr txBox="1"/>
          <p:nvPr/>
        </p:nvSpPr>
        <p:spPr>
          <a:xfrm>
            <a:off x="576263" y="2028825"/>
            <a:ext cx="4984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文本框 18"/>
          <p:cNvSpPr txBox="1"/>
          <p:nvPr/>
        </p:nvSpPr>
        <p:spPr>
          <a:xfrm>
            <a:off x="830263" y="1790700"/>
            <a:ext cx="4984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文本框 19"/>
          <p:cNvSpPr txBox="1"/>
          <p:nvPr/>
        </p:nvSpPr>
        <p:spPr>
          <a:xfrm>
            <a:off x="1089025" y="1525588"/>
            <a:ext cx="49847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20"/>
          <p:cNvGraphicFramePr/>
          <p:nvPr/>
        </p:nvGraphicFramePr>
        <p:xfrm>
          <a:off x="4033838" y="1033463"/>
          <a:ext cx="5068888" cy="576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  <a:gridCol w="1384300"/>
                <a:gridCol w="1986280"/>
              </a:tblGrid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字段名称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含义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示例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type_code (</a:t>
                      </a:r>
                      <a:r>
                        <a:rPr lang="en-US" altLang="zh-CN" sz="1200" b="1">
                          <a:sym typeface="+mn-ea"/>
                        </a:rPr>
                        <a:t>pk</a:t>
                      </a:r>
                      <a:r>
                        <a:rPr lang="en-US" altLang="zh-CN" sz="1200">
                          <a:sym typeface="+mn-ea"/>
                        </a:rPr>
                        <a:t>)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010101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数据所属模块名称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traffic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type_name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数据类型名称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加油站数量</a:t>
                      </a: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data_unit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数值的单位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如：人口为万人，道路长长度为千米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个</a:t>
                      </a:r>
                      <a:endParaRPr lang="zh-CN" altLang="en-US" sz="12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data_level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数据所属的级别，分别以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开头，如：</a:t>
                      </a:r>
                      <a:r>
                        <a:rPr lang="en-US" altLang="zh-CN" sz="1200"/>
                        <a:t>10  20  30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1*</a:t>
                      </a:r>
                      <a:r>
                        <a:rPr lang="zh-CN" altLang="en-US" sz="1200"/>
                        <a:t>：初始数据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2*</a:t>
                      </a:r>
                      <a:r>
                        <a:rPr lang="zh-CN" altLang="en-US" sz="1200"/>
                        <a:t>：经过初步处理、加工、填充的数据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3*</a:t>
                      </a:r>
                      <a:r>
                        <a:rPr lang="zh-CN" altLang="en-US" sz="1200"/>
                        <a:t>：可以对外发布的数据</a:t>
                      </a:r>
                      <a:endParaRPr lang="zh-CN" altLang="en-US" sz="1200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category_big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大分类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汽车服务</a:t>
                      </a:r>
                      <a:endParaRPr lang="zh-CN" altLang="en-US" sz="1200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category_mid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中分类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加油站</a:t>
                      </a:r>
                      <a:endParaRPr lang="zh-CN" altLang="en-US" sz="1200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category_sub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小分类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中国石化</a:t>
                      </a: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description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数据类型详细描述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中国石化</a:t>
                      </a:r>
                      <a:r>
                        <a:rPr lang="zh-CN" altLang="en-US" sz="1200"/>
                        <a:t>加油站数量</a:t>
                      </a:r>
                      <a:endParaRPr lang="zh-CN" altLang="en-US" sz="1200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submitter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数据的</a:t>
                      </a:r>
                      <a:r>
                        <a:rPr lang="en-US" altLang="zh-CN" sz="1200"/>
                        <a:t>author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Leng</a:t>
                      </a:r>
                      <a:endParaRPr lang="en-US" altLang="zh-CN" sz="1200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status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数据状态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0: </a:t>
                      </a:r>
                      <a:r>
                        <a:rPr lang="zh-CN" altLang="en-US" sz="1200"/>
                        <a:t>数据下线， </a:t>
                      </a:r>
                      <a:r>
                        <a:rPr lang="en-US" altLang="zh-CN" sz="1200"/>
                        <a:t>1: </a:t>
                      </a:r>
                      <a:r>
                        <a:rPr lang="zh-CN" altLang="en-US" sz="1200"/>
                        <a:t>数据上线</a:t>
                      </a:r>
                      <a:endParaRPr lang="zh-CN" altLang="en-US" sz="1200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ctime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创建时间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2018-08-25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14" name="文本框 21"/>
          <p:cNvSpPr txBox="1"/>
          <p:nvPr/>
        </p:nvSpPr>
        <p:spPr>
          <a:xfrm>
            <a:off x="576263" y="733425"/>
            <a:ext cx="72437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元数据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Elastic Search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zk_knowledge_meta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左弧形箭头 22"/>
          <p:cNvSpPr/>
          <p:nvPr/>
        </p:nvSpPr>
        <p:spPr>
          <a:xfrm rot="17580000">
            <a:off x="2362994" y="4631531"/>
            <a:ext cx="793750" cy="2932113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68363" y="5159375"/>
            <a:ext cx="22367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207963"/>
            <a:ext cx="8229600" cy="1143000"/>
          </a:xfrm>
          <a:ln/>
        </p:spPr>
        <p:txBody>
          <a:bodyPr anchor="ctr" anchorCtr="0"/>
          <a:p>
            <a:r>
              <a:rPr lang="zh-CN" altLang="en-US" sz="3600"/>
              <a:t>数据存储结构 </a:t>
            </a:r>
            <a:r>
              <a:rPr lang="en-US" altLang="zh-CN" sz="3600"/>
              <a:t>-- </a:t>
            </a:r>
            <a:r>
              <a:rPr lang="zh-CN" altLang="en-US" sz="3600"/>
              <a:t>指标数据</a:t>
            </a:r>
            <a:endParaRPr lang="zh-CN" altLang="en-US" sz="3600"/>
          </a:p>
        </p:txBody>
      </p:sp>
      <p:pic>
        <p:nvPicPr>
          <p:cNvPr id="7170" name="内容占位符 7" descr="cube"/>
          <p:cNvPicPr>
            <a:picLocks noGrp="1" noChangeAspect="1"/>
          </p:cNvPicPr>
          <p:nvPr>
            <p:ph idx="1"/>
          </p:nvPr>
        </p:nvPicPr>
        <p:blipFill>
          <a:blip r:embed="rId1"/>
          <a:srcRect r="14494"/>
          <a:stretch>
            <a:fillRect/>
          </a:stretch>
        </p:blipFill>
        <p:spPr>
          <a:xfrm>
            <a:off x="933450" y="1525588"/>
            <a:ext cx="3357563" cy="3386137"/>
          </a:xfrm>
          <a:ln/>
        </p:spPr>
      </p:pic>
      <p:sp>
        <p:nvSpPr>
          <p:cNvPr id="7171" name="文本框 8"/>
          <p:cNvSpPr txBox="1"/>
          <p:nvPr/>
        </p:nvSpPr>
        <p:spPr>
          <a:xfrm>
            <a:off x="139700" y="2622550"/>
            <a:ext cx="8683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武侯区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文本框 10"/>
          <p:cNvSpPr txBox="1"/>
          <p:nvPr/>
        </p:nvSpPr>
        <p:spPr>
          <a:xfrm>
            <a:off x="139700" y="3486150"/>
            <a:ext cx="8683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双流区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文本框 12"/>
          <p:cNvSpPr txBox="1"/>
          <p:nvPr/>
        </p:nvSpPr>
        <p:spPr>
          <a:xfrm>
            <a:off x="209550" y="4403725"/>
            <a:ext cx="8683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高新区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文本框 13"/>
          <p:cNvSpPr txBox="1"/>
          <p:nvPr/>
        </p:nvSpPr>
        <p:spPr>
          <a:xfrm>
            <a:off x="1050925" y="4840288"/>
            <a:ext cx="6397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人口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文本框 14"/>
          <p:cNvSpPr txBox="1"/>
          <p:nvPr/>
        </p:nvSpPr>
        <p:spPr>
          <a:xfrm>
            <a:off x="2706688" y="4829175"/>
            <a:ext cx="639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交通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文本框 15"/>
          <p:cNvSpPr txBox="1"/>
          <p:nvPr/>
        </p:nvSpPr>
        <p:spPr>
          <a:xfrm>
            <a:off x="1893888" y="4840288"/>
            <a:ext cx="639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产业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文本框 17"/>
          <p:cNvSpPr txBox="1"/>
          <p:nvPr/>
        </p:nvSpPr>
        <p:spPr>
          <a:xfrm>
            <a:off x="715963" y="2028825"/>
            <a:ext cx="538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文本框 18"/>
          <p:cNvSpPr txBox="1"/>
          <p:nvPr/>
        </p:nvSpPr>
        <p:spPr>
          <a:xfrm>
            <a:off x="969963" y="1790700"/>
            <a:ext cx="538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文本框 19"/>
          <p:cNvSpPr txBox="1"/>
          <p:nvPr/>
        </p:nvSpPr>
        <p:spPr>
          <a:xfrm>
            <a:off x="1228725" y="1525588"/>
            <a:ext cx="538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20"/>
          <p:cNvGraphicFramePr/>
          <p:nvPr/>
        </p:nvGraphicFramePr>
        <p:xfrm>
          <a:off x="4384675" y="1657350"/>
          <a:ext cx="473392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95"/>
                <a:gridCol w="1889760"/>
                <a:gridCol w="12579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字段名称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含义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例子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gov_id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区县编号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type_code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数据类型</a:t>
                      </a:r>
                      <a:r>
                        <a:rPr lang="en-US" altLang="zh-CN" sz="1600"/>
                        <a:t>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010101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version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数据版本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2018-07-01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value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数值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submitter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数据提交人员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Leng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ctime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创建时间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2018-08-25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14" name="文本框 21"/>
          <p:cNvSpPr txBox="1"/>
          <p:nvPr/>
        </p:nvSpPr>
        <p:spPr>
          <a:xfrm>
            <a:off x="4491038" y="1228725"/>
            <a:ext cx="39862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指标数据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zk_knowledge_base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左弧形箭头 22"/>
          <p:cNvSpPr/>
          <p:nvPr/>
        </p:nvSpPr>
        <p:spPr>
          <a:xfrm rot="16200000">
            <a:off x="4396581" y="3671094"/>
            <a:ext cx="792163" cy="3108325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792413" y="4657725"/>
            <a:ext cx="446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7" name="文本框 2"/>
          <p:cNvSpPr txBox="1"/>
          <p:nvPr/>
        </p:nvSpPr>
        <p:spPr>
          <a:xfrm>
            <a:off x="2887663" y="4289425"/>
            <a:ext cx="3095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数据存取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63"/>
          </a:xfrm>
          <a:ln/>
        </p:spPr>
        <p:txBody>
          <a:bodyPr anchor="t" anchorCtr="0"/>
          <a:p>
            <a:r>
              <a:rPr lang="zh-CN" altLang="en-US" sz="2400"/>
              <a:t>为方便用户存取数据，避免重复开发，所有的数据存</a:t>
            </a:r>
            <a:r>
              <a:rPr lang="en-US" altLang="zh-CN" sz="2400"/>
              <a:t>/</a:t>
            </a:r>
            <a:r>
              <a:rPr lang="zh-CN" altLang="en-US" sz="2400"/>
              <a:t>取均开发以</a:t>
            </a:r>
            <a:r>
              <a:rPr lang="en-US" altLang="zh-CN" sz="2400"/>
              <a:t>http API</a:t>
            </a:r>
            <a:r>
              <a:rPr lang="zh-CN" altLang="en-US" sz="2400"/>
              <a:t>的形式对外提供服务，目前已经提供的</a:t>
            </a:r>
            <a:r>
              <a:rPr lang="en-US" altLang="zh-CN" sz="2400"/>
              <a:t>API</a:t>
            </a:r>
            <a:r>
              <a:rPr lang="zh-CN" altLang="en-US" sz="2400"/>
              <a:t>有：</a:t>
            </a:r>
            <a:endParaRPr lang="zh-CN" altLang="en-US"/>
          </a:p>
          <a:p>
            <a:r>
              <a:rPr lang="en-US" altLang="zh-CN" sz="2400">
                <a:sym typeface="宋体" panose="02010600030101010101" pitchFamily="2" charset="-122"/>
              </a:rPr>
              <a:t>Knowledge data: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rgbClr val="1D41D5"/>
                </a:solidFill>
                <a:sym typeface="宋体" panose="02010600030101010101" pitchFamily="2" charset="-122"/>
              </a:rPr>
              <a:t>读取指标数据</a:t>
            </a:r>
            <a:endParaRPr lang="zh-CN" altLang="en-US" sz="1400" b="1">
              <a:solidFill>
                <a:srgbClr val="1D41D5"/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rgbClr val="1D41D5"/>
                </a:solidFill>
                <a:sym typeface="宋体" panose="02010600030101010101" pitchFamily="2" charset="-122"/>
              </a:rPr>
              <a:t>写入指标数据</a:t>
            </a:r>
            <a:endParaRPr lang="zh-CN" altLang="en-US" sz="2000"/>
          </a:p>
          <a:p>
            <a:r>
              <a:rPr lang="en-US" altLang="zh-CN" sz="2400"/>
              <a:t>Knowledge meta:</a:t>
            </a:r>
            <a:endParaRPr lang="en-US" altLang="zh-CN" sz="240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rgbClr val="1D41D5"/>
                </a:solidFill>
              </a:rPr>
              <a:t>读取</a:t>
            </a:r>
            <a:r>
              <a:rPr lang="en-US" altLang="zh-CN" sz="1400" b="1">
                <a:solidFill>
                  <a:srgbClr val="1D41D5"/>
                </a:solidFill>
              </a:rPr>
              <a:t>meta data</a:t>
            </a:r>
            <a:endParaRPr lang="en-US" altLang="zh-CN" sz="1400" b="1">
              <a:solidFill>
                <a:srgbClr val="1D41D5"/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rgbClr val="1D41D5"/>
                </a:solidFill>
              </a:rPr>
              <a:t>写</a:t>
            </a:r>
            <a:r>
              <a:rPr lang="en-US" altLang="zh-CN" sz="1400" b="1">
                <a:solidFill>
                  <a:srgbClr val="1D41D5"/>
                </a:solidFill>
              </a:rPr>
              <a:t>meta data (</a:t>
            </a:r>
            <a:r>
              <a:rPr lang="zh-CN" altLang="en-US" sz="1400" b="1">
                <a:solidFill>
                  <a:srgbClr val="1D41D5"/>
                </a:solidFill>
              </a:rPr>
              <a:t>以</a:t>
            </a:r>
            <a:r>
              <a:rPr lang="en-US" altLang="zh-CN" sz="1400" b="1">
                <a:solidFill>
                  <a:srgbClr val="1D41D5"/>
                </a:solidFill>
              </a:rPr>
              <a:t>type_code</a:t>
            </a:r>
            <a:r>
              <a:rPr lang="zh-CN" altLang="en-US" sz="1400" b="1">
                <a:solidFill>
                  <a:srgbClr val="1D41D5"/>
                </a:solidFill>
              </a:rPr>
              <a:t>为主键，存在则修改，不存在则插入</a:t>
            </a:r>
            <a:r>
              <a:rPr lang="en-US" altLang="zh-CN" sz="1400" b="1">
                <a:solidFill>
                  <a:srgbClr val="1D41D5"/>
                </a:solidFill>
              </a:rPr>
              <a:t>)</a:t>
            </a:r>
            <a:endParaRPr lang="en-US" altLang="zh-CN" sz="1400" b="1">
              <a:solidFill>
                <a:srgbClr val="1D41D5"/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rgbClr val="1D41D5"/>
                </a:solidFill>
              </a:rPr>
              <a:t>删除</a:t>
            </a:r>
            <a:r>
              <a:rPr lang="en-US" altLang="zh-CN" sz="1400" b="1">
                <a:solidFill>
                  <a:srgbClr val="1D41D5"/>
                </a:solidFill>
              </a:rPr>
              <a:t>meta data</a:t>
            </a:r>
            <a:endParaRPr lang="en-US" altLang="zh-CN" sz="2000" b="1">
              <a:solidFill>
                <a:srgbClr val="1D41D5"/>
              </a:solidFill>
            </a:endParaRPr>
          </a:p>
          <a:p>
            <a:endParaRPr lang="en-US" altLang="zh-CN" sz="1600" b="1">
              <a:solidFill>
                <a:srgbClr val="1D41D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数据存取</a:t>
            </a:r>
            <a:r>
              <a:rPr lang="en-US" altLang="zh-CN"/>
              <a:t>API--</a:t>
            </a:r>
            <a:r>
              <a:rPr lang="zh-CN" altLang="en-US"/>
              <a:t>返回数据格式</a:t>
            </a:r>
            <a:endParaRPr lang="zh-CN" altLang="en-US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63"/>
          </a:xfrm>
        </p:spPr>
        <p:txBody>
          <a:bodyPr anchor="t"/>
          <a:p>
            <a:pPr fontAlgn="base"/>
            <a:r>
              <a:rPr lang="zh-CN" altLang="en-US" sz="2400" strike="noStrike" noProof="1">
                <a:sym typeface="+mn-ea"/>
              </a:rPr>
              <a:t>所有的数据返回格式均为Json，包含三个字段：</a:t>
            </a:r>
            <a:r>
              <a:rPr lang="zh-CN" altLang="en-US" sz="2400" strike="noStrike" noProof="1">
                <a:solidFill>
                  <a:srgbClr val="FF0000"/>
                </a:solidFill>
                <a:sym typeface="+mn-ea"/>
              </a:rPr>
              <a:t>return_code</a:t>
            </a:r>
            <a:r>
              <a:rPr lang="zh-CN" altLang="en-US" sz="2400" strike="noStrike" noProof="1">
                <a:sym typeface="+mn-ea"/>
              </a:rPr>
              <a:t>, </a:t>
            </a:r>
            <a:r>
              <a:rPr lang="zh-CN" altLang="en-US" sz="2400" strike="noStrike" noProof="1">
                <a:solidFill>
                  <a:srgbClr val="FF0000"/>
                </a:solidFill>
                <a:sym typeface="+mn-ea"/>
              </a:rPr>
              <a:t>return_msg</a:t>
            </a:r>
            <a:r>
              <a:rPr lang="zh-CN" altLang="en-US" sz="2400" strike="noStrike" noProof="1">
                <a:sym typeface="+mn-ea"/>
              </a:rPr>
              <a:t>, </a:t>
            </a:r>
            <a:r>
              <a:rPr lang="zh-CN" altLang="en-US" sz="2400" strike="noStrike" noProof="1">
                <a:solidFill>
                  <a:srgbClr val="FF0000"/>
                </a:solidFill>
                <a:sym typeface="+mn-ea"/>
              </a:rPr>
              <a:t>content</a:t>
            </a:r>
            <a:endParaRPr lang="zh-CN" altLang="en-US" sz="2400" strike="noStrike" noProof="1">
              <a:solidFill>
                <a:srgbClr val="FF0000"/>
              </a:solidFill>
            </a:endParaRPr>
          </a:p>
          <a:p>
            <a:pPr lvl="1" fontAlgn="base">
              <a:buFont typeface="Wingdings" panose="05000000000000000000" charset="0"/>
              <a:buChar char="Ø"/>
            </a:pPr>
            <a:r>
              <a:rPr lang="zh-CN" altLang="en-US" sz="2000" b="1" strike="noStrike" noProof="1">
                <a:sym typeface="+mn-ea"/>
              </a:rPr>
              <a:t>return_code</a:t>
            </a:r>
            <a:r>
              <a:rPr lang="zh-CN" altLang="en-US" sz="2000" strike="noStrike" noProof="1">
                <a:sym typeface="+mn-ea"/>
              </a:rPr>
              <a:t>：返回状态码，1000为ok，其它为异常</a:t>
            </a:r>
            <a:endParaRPr lang="zh-CN" altLang="en-US" sz="2000" strike="noStrike" noProof="1"/>
          </a:p>
          <a:p>
            <a:pPr lvl="1" fontAlgn="base">
              <a:buFont typeface="Wingdings" panose="05000000000000000000" charset="0"/>
              <a:buChar char="Ø"/>
            </a:pPr>
            <a:r>
              <a:rPr lang="zh-CN" altLang="en-US" sz="2000" b="1" strike="noStrike" noProof="1">
                <a:sym typeface="+mn-ea"/>
              </a:rPr>
              <a:t>return_</a:t>
            </a:r>
            <a:r>
              <a:rPr lang="en-US" altLang="zh-CN" sz="2000" b="1" strike="noStrike" noProof="1">
                <a:sym typeface="+mn-ea"/>
              </a:rPr>
              <a:t>msg</a:t>
            </a:r>
            <a:r>
              <a:rPr lang="zh-CN" altLang="en-US" sz="2000" b="1" strike="noStrike" noProof="1">
                <a:sym typeface="+mn-ea"/>
              </a:rPr>
              <a:t>：</a:t>
            </a:r>
            <a:r>
              <a:rPr lang="zh-CN" altLang="en-US" sz="2000" strike="noStrike" noProof="1">
                <a:sym typeface="+mn-ea"/>
              </a:rPr>
              <a:t>返回状态消息</a:t>
            </a:r>
            <a:endParaRPr lang="zh-CN" altLang="en-US" sz="2000" b="1" strike="noStrike" noProof="1">
              <a:sym typeface="+mn-ea"/>
            </a:endParaRPr>
          </a:p>
          <a:p>
            <a:pPr lvl="1" fontAlgn="base">
              <a:buFont typeface="Wingdings" panose="05000000000000000000" charset="0"/>
              <a:buChar char="Ø"/>
            </a:pPr>
            <a:r>
              <a:rPr lang="zh-CN" altLang="en-US" sz="2000" b="1" strike="noStrike" noProof="1">
                <a:sym typeface="+mn-ea"/>
              </a:rPr>
              <a:t>content</a:t>
            </a:r>
            <a:r>
              <a:rPr lang="en-US" altLang="zh-CN" sz="2000" strike="noStrike" noProof="1">
                <a:sym typeface="+mn-ea"/>
              </a:rPr>
              <a:t>: </a:t>
            </a:r>
            <a:r>
              <a:rPr lang="zh-CN" altLang="en-US" sz="2000" strike="noStrike" noProof="1">
                <a:sym typeface="+mn-ea"/>
              </a:rPr>
              <a:t>返回具体的业务数据，详细格式见下面各个</a:t>
            </a:r>
            <a:r>
              <a:rPr lang="en-US" altLang="zh-CN" sz="2000" strike="noStrike" noProof="1">
                <a:sym typeface="+mn-ea"/>
              </a:rPr>
              <a:t>api</a:t>
            </a:r>
            <a:endParaRPr lang="zh-CN" altLang="en-US" sz="2000" strike="noStrike" noProof="1">
              <a:sym typeface="+mn-ea"/>
            </a:endParaRPr>
          </a:p>
          <a:p>
            <a:pPr lvl="0" fontAlgn="base"/>
            <a:r>
              <a:rPr lang="zh-CN" altLang="en-US" sz="2400" strike="noStrike" noProof="1">
                <a:sym typeface="+mn-ea"/>
              </a:rPr>
              <a:t>已有的状态码对照表：</a:t>
            </a:r>
            <a:endParaRPr lang="zh-CN" altLang="en-US" sz="2285" strike="noStrike" noProof="1">
              <a:sym typeface="+mn-ea"/>
            </a:endParaRPr>
          </a:p>
          <a:p>
            <a:pPr lvl="1" fontAlgn="base">
              <a:buFont typeface="Wingdings" panose="05000000000000000000" charset="0"/>
              <a:buChar char="l"/>
            </a:pPr>
            <a:r>
              <a:rPr lang="zh-CN" altLang="en-US" sz="2000" strike="noStrike" noProof="1">
                <a:sym typeface="+mn-ea"/>
              </a:rPr>
              <a:t>'1000': 'ok',</a:t>
            </a:r>
            <a:endParaRPr lang="zh-CN" altLang="en-US" sz="2000" strike="noStrike" noProof="1">
              <a:sym typeface="+mn-ea"/>
            </a:endParaRPr>
          </a:p>
          <a:p>
            <a:pPr lvl="1" fontAlgn="base">
              <a:buFont typeface="Wingdings" panose="05000000000000000000" charset="0"/>
              <a:buChar char="l"/>
            </a:pPr>
            <a:r>
              <a:rPr lang="zh-CN" altLang="en-US" sz="2000" strike="noStrike" noProof="1">
                <a:sym typeface="+mn-ea"/>
              </a:rPr>
              <a:t>'2001': "必须提供参数 operation_type",</a:t>
            </a:r>
            <a:endParaRPr lang="zh-CN" altLang="en-US" sz="2000" strike="noStrike" noProof="1">
              <a:sym typeface="+mn-ea"/>
            </a:endParaRPr>
          </a:p>
          <a:p>
            <a:pPr lvl="1" fontAlgn="base">
              <a:buFont typeface="Wingdings" panose="05000000000000000000" charset="0"/>
              <a:buChar char="l"/>
            </a:pPr>
            <a:r>
              <a:rPr lang="zh-CN" altLang="en-US" sz="2000" strike="noStrike" noProof="1">
                <a:sym typeface="+mn-ea"/>
              </a:rPr>
              <a:t>'2002': '必填参数为空.',</a:t>
            </a:r>
            <a:endParaRPr lang="zh-CN" altLang="en-US" sz="2000" strike="noStrike" noProof="1">
              <a:sym typeface="+mn-ea"/>
            </a:endParaRPr>
          </a:p>
          <a:p>
            <a:pPr lvl="1" fontAlgn="base">
              <a:buFont typeface="Wingdings" panose="05000000000000000000" charset="0"/>
              <a:buChar char="l"/>
            </a:pPr>
            <a:r>
              <a:rPr lang="zh-CN" altLang="en-US" sz="2000" strike="noStrike" noProof="1">
                <a:sym typeface="+mn-ea"/>
              </a:rPr>
              <a:t>'3001': 'Api return error!',</a:t>
            </a:r>
            <a:endParaRPr lang="zh-CN" altLang="en-US" sz="2000" strike="noStrike" noProof="1">
              <a:sym typeface="+mn-ea"/>
            </a:endParaRPr>
          </a:p>
          <a:p>
            <a:pPr lvl="1" fontAlgn="base">
              <a:buFont typeface="Wingdings" panose="05000000000000000000" charset="0"/>
              <a:buChar char="l"/>
            </a:pPr>
            <a:r>
              <a:rPr lang="zh-CN" altLang="en-US" sz="2000" strike="noStrike" noProof="1">
                <a:sym typeface="+mn-ea"/>
              </a:rPr>
              <a:t>'9001': 'Server error',</a:t>
            </a:r>
            <a:endParaRPr lang="zh-CN" altLang="en-US" sz="2000" strike="noStrike" noProof="1">
              <a:sym typeface="+mn-ea"/>
            </a:endParaRPr>
          </a:p>
          <a:p>
            <a:pPr lvl="1" fontAlgn="base">
              <a:buFont typeface="Wingdings" panose="05000000000000000000" charset="0"/>
              <a:buChar char="l"/>
            </a:pPr>
            <a:r>
              <a:rPr lang="zh-CN" altLang="en-US" sz="2000" strike="noStrike" noProof="1">
                <a:sym typeface="+mn-ea"/>
              </a:rPr>
              <a:t>'9999': 'Unknown error'</a:t>
            </a:r>
            <a:endParaRPr lang="zh-CN" altLang="en-US" sz="2000" strike="noStrike" noProof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7262"/>
          </a:xfrm>
          <a:ln/>
        </p:spPr>
        <p:txBody>
          <a:bodyPr anchor="ctr" anchorCtr="0"/>
          <a:p>
            <a:r>
              <a:rPr lang="en-US" altLang="zh-CN" sz="4000"/>
              <a:t>Knowledge Base</a:t>
            </a:r>
            <a:r>
              <a:rPr lang="en-US" altLang="zh-CN" sz="3200"/>
              <a:t> </a:t>
            </a:r>
            <a:r>
              <a:rPr lang="en-US" altLang="zh-CN" sz="4000"/>
              <a:t>API -- </a:t>
            </a:r>
            <a:r>
              <a:rPr lang="zh-CN" altLang="en-US" sz="4000"/>
              <a:t>读取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510213"/>
          </a:xfrm>
        </p:spPr>
        <p:txBody>
          <a:bodyPr/>
          <a:p>
            <a:pPr fontAlgn="base"/>
            <a:r>
              <a:rPr lang="zh-CN" sz="1800" strike="noStrike" noProof="1"/>
              <a:t>指标数据</a:t>
            </a:r>
            <a:r>
              <a:rPr sz="1800" strike="noStrike" noProof="1"/>
              <a:t>API服务地址：</a:t>
            </a:r>
            <a:r>
              <a:rPr sz="1800" strike="noStrike" noProof="1">
                <a:solidFill>
                  <a:srgbClr val="1D41D5"/>
                </a:solidFill>
              </a:rPr>
              <a:t>http://</a:t>
            </a:r>
            <a:r>
              <a:rPr lang="en-US" sz="1800" strike="noStrike" noProof="1">
                <a:solidFill>
                  <a:srgbClr val="1D41D5"/>
                </a:solidFill>
              </a:rPr>
              <a:t>192.168.0.47</a:t>
            </a:r>
            <a:r>
              <a:rPr lang="en-US" sz="1800" strike="noStrike" noProof="1">
                <a:solidFill>
                  <a:srgbClr val="1D41D5"/>
                </a:solidFill>
              </a:rPr>
              <a:t>:9400</a:t>
            </a:r>
            <a:r>
              <a:rPr sz="1800" strike="noStrike" noProof="1">
                <a:solidFill>
                  <a:srgbClr val="1D41D5"/>
                </a:solidFill>
              </a:rPr>
              <a:t>/</a:t>
            </a:r>
            <a:r>
              <a:rPr lang="en-US" sz="1800" strike="noStrike" noProof="1">
                <a:solidFill>
                  <a:srgbClr val="FF0000"/>
                </a:solidFill>
              </a:rPr>
              <a:t>knowledgebase</a:t>
            </a:r>
            <a:r>
              <a:rPr lang="en-US" sz="1800" strike="noStrike" noProof="1">
                <a:solidFill>
                  <a:srgbClr val="1D41D5"/>
                </a:solidFill>
              </a:rPr>
              <a:t>/</a:t>
            </a:r>
            <a:r>
              <a:rPr sz="1800" strike="noStrike" noProof="1">
                <a:solidFill>
                  <a:srgbClr val="1D41D5"/>
                </a:solidFill>
              </a:rPr>
              <a:t>?parameters</a:t>
            </a:r>
            <a:endParaRPr sz="1800" strike="noStrike" noProof="1">
              <a:solidFill>
                <a:srgbClr val="1D41D5"/>
              </a:solidFill>
            </a:endParaRPr>
          </a:p>
          <a:p>
            <a:pPr marL="457200" lvl="1" indent="0" fontAlgn="base">
              <a:buNone/>
            </a:pPr>
            <a:r>
              <a:rPr sz="1400" strike="noStrike" noProof="1"/>
              <a:t>parameters代表的参数包括必填参数和可选参数。所有参数均使用和号字符(&amp;)进行分隔。下面的列表枚举了这些参数及其使用规则。</a:t>
            </a:r>
            <a:endParaRPr sz="1575" strike="noStrike" noProof="1"/>
          </a:p>
          <a:p>
            <a:pPr fontAlgn="base"/>
            <a:r>
              <a:rPr lang="zh-CN" sz="1800" b="1" strike="noStrike" noProof="1">
                <a:solidFill>
                  <a:srgbClr val="1D41D5"/>
                </a:solidFill>
              </a:rPr>
              <a:t>读取</a:t>
            </a:r>
            <a:r>
              <a:rPr lang="zh-CN" sz="1800" strike="noStrike" noProof="1"/>
              <a:t>指标数据</a:t>
            </a:r>
            <a:r>
              <a:rPr lang="en-US" altLang="zh-CN" sz="1800" strike="noStrike" noProof="1"/>
              <a:t>api</a:t>
            </a:r>
            <a:r>
              <a:rPr lang="zh-CN" sz="1800" strike="noStrike" noProof="1"/>
              <a:t>请求参数：</a:t>
            </a:r>
            <a:endParaRPr lang="zh-CN" sz="1800" strike="noStrike" noProof="1"/>
          </a:p>
          <a:p>
            <a:pPr fontAlgn="base"/>
            <a:r>
              <a:rPr sz="1800" strike="noStrike" noProof="1"/>
              <a:t> </a:t>
            </a:r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sz="1800" strike="noStrike" noProof="1"/>
          </a:p>
          <a:p>
            <a:pPr fontAlgn="base"/>
            <a:endParaRPr lang="zh-CN" altLang="en-US" sz="1800" strike="noStrike" noProof="1"/>
          </a:p>
          <a:p>
            <a:pPr fontAlgn="base"/>
            <a:endParaRPr lang="zh-CN" altLang="en-US" sz="1800" strike="noStrike" noProof="1"/>
          </a:p>
          <a:p>
            <a:pPr fontAlgn="base"/>
            <a:r>
              <a:rPr lang="zh-CN" altLang="en-US" sz="1800" strike="noStrike" noProof="1"/>
              <a:t>通过该</a:t>
            </a:r>
            <a:r>
              <a:rPr lang="en-US" altLang="zh-CN" sz="1800" strike="noStrike" noProof="1"/>
              <a:t>api</a:t>
            </a:r>
            <a:r>
              <a:rPr lang="zh-CN" altLang="en-US" sz="1800" strike="noStrike" noProof="1"/>
              <a:t>读取数据时会自动根据距离给定</a:t>
            </a:r>
            <a:r>
              <a:rPr lang="en-US" altLang="zh-CN" sz="1800" strike="noStrike" noProof="1"/>
              <a:t>version</a:t>
            </a:r>
            <a:r>
              <a:rPr lang="zh-CN" altLang="en-US" sz="1800" strike="noStrike" noProof="1"/>
              <a:t>最新的版本数据的快照，并且会自动对齐，最小的对齐粒度为一个</a:t>
            </a:r>
            <a:r>
              <a:rPr lang="en-US" altLang="zh-CN" sz="1800" strike="noStrike" noProof="1"/>
              <a:t>type_code</a:t>
            </a:r>
            <a:endParaRPr sz="1800" strike="noStrike" noProof="1">
              <a:solidFill>
                <a:srgbClr val="1D41D5"/>
              </a:solidFill>
            </a:endParaRPr>
          </a:p>
          <a:p>
            <a:pPr fontAlgn="base"/>
            <a:r>
              <a:rPr lang="zh-CN" altLang="en-US" sz="1800" strike="noStrike" noProof="1"/>
              <a:t>返回数据格式：</a:t>
            </a:r>
            <a:r>
              <a:rPr lang="en-US" altLang="zh-CN" sz="1800" strike="noStrike" noProof="1"/>
              <a:t>JSON</a:t>
            </a:r>
            <a:endParaRPr lang="en-US" altLang="zh-CN" sz="1800" strike="noStrike" noProof="1"/>
          </a:p>
          <a:p>
            <a:pPr fontAlgn="base"/>
            <a:r>
              <a:rPr lang="zh-CN" altLang="en-US" sz="1800" strike="noStrike" noProof="1"/>
              <a:t>注意：返回</a:t>
            </a:r>
            <a:r>
              <a:rPr lang="en-US" altLang="zh-CN" sz="1800" strike="noStrike" noProof="1"/>
              <a:t>JSON</a:t>
            </a:r>
            <a:r>
              <a:rPr lang="zh-CN" altLang="en-US" sz="1800" strike="noStrike" noProof="1"/>
              <a:t>可以通过语句直接转换成</a:t>
            </a:r>
            <a:r>
              <a:rPr lang="en-US" altLang="zh-CN" sz="1800" strike="noStrike" noProof="1"/>
              <a:t>dataframe</a:t>
            </a:r>
            <a:r>
              <a:rPr lang="zh-CN" altLang="en-US" sz="1800" strike="noStrike" noProof="1"/>
              <a:t>：</a:t>
            </a:r>
            <a:r>
              <a:rPr lang="en-US" altLang="zh-CN" sz="1800" strike="noStrike" noProof="1"/>
              <a:t>pd.DataFrame.</a:t>
            </a:r>
            <a:r>
              <a:rPr lang="en-US" altLang="zh-CN" sz="1800" strike="noStrike" noProof="1">
                <a:solidFill>
                  <a:srgbClr val="FF0000"/>
                </a:solidFill>
              </a:rPr>
              <a:t>from_dict </a:t>
            </a:r>
            <a:r>
              <a:rPr lang="en-US" altLang="zh-CN" sz="1800" strike="noStrike" noProof="1"/>
              <a:t>(data=</a:t>
            </a:r>
            <a:r>
              <a:rPr lang="en-US" altLang="zh-CN" sz="1800" strike="noStrike" noProof="1">
                <a:solidFill>
                  <a:srgbClr val="FF0000"/>
                </a:solidFill>
              </a:rPr>
              <a:t>output</a:t>
            </a:r>
            <a:r>
              <a:rPr lang="en-US" altLang="zh-CN" sz="1800" strike="noStrike" noProof="1"/>
              <a:t>, orient="index")</a:t>
            </a:r>
            <a:endParaRPr lang="en-US" altLang="zh-CN" sz="1800" strike="noStrike" noProof="1"/>
          </a:p>
        </p:txBody>
      </p:sp>
      <p:graphicFrame>
        <p:nvGraphicFramePr>
          <p:cNvPr id="4" name="表格 3"/>
          <p:cNvGraphicFramePr/>
          <p:nvPr/>
        </p:nvGraphicFramePr>
        <p:xfrm>
          <a:off x="808038" y="2640013"/>
          <a:ext cx="7527925" cy="2214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1434465"/>
                <a:gridCol w="1695450"/>
                <a:gridCol w="835660"/>
                <a:gridCol w="2173605"/>
              </a:tblGrid>
              <a:tr h="294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参数名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含义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可选值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是否必填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缺省值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operation_type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操作类型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Font typeface="Arial" panose="020B0604020202020204" pitchFamily="34" charset="0"/>
                      </a:pPr>
                      <a:r>
                        <a:rPr lang="en-US" altLang="zh-CN" sz="1200"/>
                        <a:t>read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无</a:t>
                      </a: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type_code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数据类型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多个</a:t>
                      </a:r>
                      <a:r>
                        <a:rPr lang="en-US" altLang="zh-CN" sz="1200"/>
                        <a:t>type_code</a:t>
                      </a:r>
                      <a:r>
                        <a:rPr lang="zh-CN" altLang="en-US" sz="1200"/>
                        <a:t>用逗号隔开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缺省取所有的</a:t>
                      </a:r>
                      <a:r>
                        <a:rPr lang="en-US" altLang="zh-CN" sz="1200"/>
                        <a:t>type_code</a:t>
                      </a:r>
                      <a:endParaRPr lang="en-US" altLang="zh-CN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gov_id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政府</a:t>
                      </a:r>
                      <a:r>
                        <a:rPr lang="en-US" altLang="zh-CN" sz="1200"/>
                        <a:t>id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多个</a:t>
                      </a:r>
                      <a:r>
                        <a:rPr lang="en-US" altLang="zh-CN" sz="1200">
                          <a:sym typeface="+mn-ea"/>
                        </a:rPr>
                        <a:t>gov_id</a:t>
                      </a:r>
                      <a:r>
                        <a:rPr lang="zh-CN" altLang="en-US" sz="1200">
                          <a:sym typeface="+mn-ea"/>
                        </a:rPr>
                        <a:t>用逗号隔开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缺省取所有的</a:t>
                      </a:r>
                      <a:r>
                        <a:rPr lang="en-US" altLang="zh-CN" sz="1200">
                          <a:sym typeface="+mn-ea"/>
                        </a:rPr>
                        <a:t>gov_id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数据版本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只能取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个版本号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缺省取当前最新的</a:t>
                      </a:r>
                      <a:r>
                        <a:rPr lang="en-US" altLang="zh-CN" sz="1200">
                          <a:sym typeface="+mn-ea"/>
                        </a:rPr>
                        <a:t>version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module_id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位的模块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，即</a:t>
                      </a:r>
                      <a:r>
                        <a:rPr lang="en-US" altLang="zh-CN" sz="1200"/>
                        <a:t>type_code</a:t>
                      </a:r>
                      <a:r>
                        <a:rPr lang="zh-CN" altLang="en-US" sz="1200"/>
                        <a:t>前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多个</a:t>
                      </a:r>
                      <a:r>
                        <a:rPr lang="en-US" altLang="zh-CN" sz="1200"/>
                        <a:t>module_id</a:t>
                      </a:r>
                      <a:r>
                        <a:rPr lang="zh-CN" altLang="en-US" sz="1200"/>
                        <a:t>用逗号隔开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缺省取所有的</a:t>
                      </a:r>
                      <a:r>
                        <a:rPr lang="en-US" altLang="zh-CN" sz="1200">
                          <a:sym typeface="+mn-ea"/>
                        </a:rPr>
                        <a:t>module</a:t>
                      </a:r>
                      <a:r>
                        <a:rPr lang="zh-CN" altLang="en-US" sz="1200">
                          <a:sym typeface="+mn-ea"/>
                        </a:rPr>
                        <a:t>，</a:t>
                      </a:r>
                      <a:r>
                        <a:rPr lang="en-US" altLang="zh-CN" sz="1200">
                          <a:sym typeface="+mn-ea"/>
                        </a:rPr>
                        <a:t>module</a:t>
                      </a:r>
                      <a:r>
                        <a:rPr lang="zh-CN" altLang="en-US" sz="1200">
                          <a:sym typeface="+mn-ea"/>
                        </a:rPr>
                        <a:t>和</a:t>
                      </a:r>
                      <a:r>
                        <a:rPr lang="en-US" altLang="zh-CN" sz="1200">
                          <a:sym typeface="+mn-ea"/>
                        </a:rPr>
                        <a:t>type_code</a:t>
                      </a:r>
                      <a:r>
                        <a:rPr lang="zh-CN" altLang="en-US" sz="1200">
                          <a:sym typeface="+mn-ea"/>
                        </a:rPr>
                        <a:t>是</a:t>
                      </a:r>
                      <a:r>
                        <a:rPr lang="en-US" altLang="zh-CN" sz="1200">
                          <a:sym typeface="+mn-ea"/>
                        </a:rPr>
                        <a:t>or</a:t>
                      </a:r>
                      <a:r>
                        <a:rPr lang="zh-CN" altLang="en-US" sz="1200">
                          <a:sym typeface="+mn-ea"/>
                        </a:rPr>
                        <a:t>关系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5" y="3454400"/>
            <a:ext cx="5591175" cy="2617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600"/>
              <a:t>Knowledge Base</a:t>
            </a:r>
            <a:r>
              <a:rPr lang="en-US" altLang="zh-CN" sz="3600">
                <a:sym typeface="宋体" panose="02010600030101010101" pitchFamily="2" charset="-122"/>
              </a:rPr>
              <a:t> API -- </a:t>
            </a:r>
            <a:r>
              <a:rPr lang="zh-CN" altLang="en-US" sz="3600">
                <a:sym typeface="宋体" panose="02010600030101010101" pitchFamily="2" charset="-122"/>
              </a:rPr>
              <a:t>读示例</a:t>
            </a:r>
            <a:endParaRPr lang="en-US" altLang="zh-CN" sz="3600">
              <a:sym typeface="宋体" panose="02010600030101010101" pitchFamily="2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600">
                <a:sym typeface="宋体" panose="02010600030101010101" pitchFamily="2" charset="-122"/>
              </a:rPr>
              <a:t>例：读取</a:t>
            </a:r>
            <a:r>
              <a:rPr lang="en-US" altLang="zh-CN" sz="1600">
                <a:sym typeface="宋体" panose="02010600030101010101" pitchFamily="2" charset="-122"/>
              </a:rPr>
              <a:t>type_code</a:t>
            </a:r>
            <a:r>
              <a:rPr lang="zh-CN" altLang="en-US" sz="1600">
                <a:sym typeface="宋体" panose="02010600030101010101" pitchFamily="2" charset="-122"/>
              </a:rPr>
              <a:t>为</a:t>
            </a:r>
            <a:r>
              <a:rPr lang="en-US" altLang="zh-CN" sz="1600">
                <a:sym typeface="宋体" panose="02010600030101010101" pitchFamily="2" charset="-122"/>
              </a:rPr>
              <a:t>010101</a:t>
            </a:r>
            <a:r>
              <a:rPr lang="zh-CN" altLang="en-US" sz="1600">
                <a:sym typeface="宋体" panose="02010600030101010101" pitchFamily="2" charset="-122"/>
              </a:rPr>
              <a:t>和</a:t>
            </a:r>
            <a:r>
              <a:rPr lang="en-US" altLang="zh-CN" sz="1600">
                <a:sym typeface="宋体" panose="02010600030101010101" pitchFamily="2" charset="-122"/>
              </a:rPr>
              <a:t>010102</a:t>
            </a:r>
            <a:r>
              <a:rPr lang="zh-CN" altLang="en-US" sz="1600">
                <a:sym typeface="宋体" panose="02010600030101010101" pitchFamily="2" charset="-122"/>
              </a:rPr>
              <a:t>，所有</a:t>
            </a:r>
            <a:r>
              <a:rPr lang="en-US" altLang="zh-CN" sz="1600">
                <a:sym typeface="宋体" panose="02010600030101010101" pitchFamily="2" charset="-122"/>
              </a:rPr>
              <a:t>gov_id</a:t>
            </a:r>
            <a:r>
              <a:rPr lang="zh-CN" altLang="en-US" sz="1600">
                <a:sym typeface="宋体" panose="02010600030101010101" pitchFamily="2" charset="-122"/>
              </a:rPr>
              <a:t>，版本</a:t>
            </a:r>
            <a:r>
              <a:rPr lang="en-US" altLang="zh-CN" sz="1600">
                <a:sym typeface="宋体" panose="02010600030101010101" pitchFamily="2" charset="-122"/>
              </a:rPr>
              <a:t>2018-08-15</a:t>
            </a:r>
            <a:r>
              <a:rPr lang="zh-CN" altLang="en-US" sz="1600">
                <a:sym typeface="宋体" panose="02010600030101010101" pitchFamily="2" charset="-122"/>
              </a:rPr>
              <a:t>的数据：</a:t>
            </a:r>
            <a:endParaRPr lang="zh-CN" altLang="en-US" sz="1600">
              <a:sym typeface="宋体" panose="02010600030101010101" pitchFamily="2" charset="-122"/>
            </a:endParaRPr>
          </a:p>
          <a:p>
            <a:r>
              <a:rPr lang="zh-CN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http://</a:t>
            </a:r>
            <a:r>
              <a:rPr lang="en-US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192.168.0.47</a:t>
            </a:r>
            <a:r>
              <a:rPr lang="en-US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:9400</a:t>
            </a:r>
            <a:r>
              <a:rPr lang="zh-CN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/</a:t>
            </a:r>
            <a:r>
              <a:rPr lang="en-US" altLang="zh-CN" sz="1600">
                <a:solidFill>
                  <a:srgbClr val="FF0000"/>
                </a:solidFill>
                <a:sym typeface="宋体" panose="02010600030101010101" pitchFamily="2" charset="-122"/>
              </a:rPr>
              <a:t>knowledgebase</a:t>
            </a:r>
            <a:r>
              <a:rPr lang="en-US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/</a:t>
            </a:r>
            <a:r>
              <a:rPr lang="zh-CN" altLang="zh-CN" sz="1600">
                <a:solidFill>
                  <a:srgbClr val="1D41D5"/>
                </a:solidFill>
                <a:sym typeface="宋体" panose="02010600030101010101" pitchFamily="2" charset="-122"/>
              </a:rPr>
              <a:t>?</a:t>
            </a:r>
            <a:r>
              <a:rPr lang="en-US" altLang="zh-CN" sz="1600">
                <a:sym typeface="宋体" panose="02010600030101010101" pitchFamily="2" charset="-122"/>
              </a:rPr>
              <a:t>operation_type=read&amp;type_code=010101,010102&amp;version=2018-08-15</a:t>
            </a:r>
            <a:endParaRPr lang="en-US" altLang="zh-CN" sz="1600">
              <a:sym typeface="宋体" panose="02010600030101010101" pitchFamily="2" charset="-122"/>
            </a:endParaRPr>
          </a:p>
          <a:p>
            <a:endParaRPr lang="en-US" altLang="zh-CN" sz="1600">
              <a:sym typeface="宋体" panose="02010600030101010101" pitchFamily="2" charset="-122"/>
            </a:endParaRPr>
          </a:p>
          <a:p>
            <a:r>
              <a:rPr lang="zh-CN" altLang="en-US" sz="1600">
                <a:sym typeface="宋体" panose="02010600030101010101" pitchFamily="2" charset="-122"/>
              </a:rPr>
              <a:t>返回</a:t>
            </a:r>
            <a:r>
              <a:rPr lang="en-US" altLang="zh-CN" sz="1600">
                <a:sym typeface="宋体" panose="02010600030101010101" pitchFamily="2" charset="-122"/>
              </a:rPr>
              <a:t>output</a:t>
            </a:r>
            <a:r>
              <a:rPr lang="zh-CN" altLang="en-US" sz="1600">
                <a:sym typeface="宋体" panose="02010600030101010101" pitchFamily="2" charset="-122"/>
              </a:rPr>
              <a:t>为</a:t>
            </a:r>
            <a:r>
              <a:rPr lang="en-US" altLang="zh-CN" sz="1600">
                <a:sym typeface="宋体" panose="02010600030101010101" pitchFamily="2" charset="-122"/>
              </a:rPr>
              <a:t>Json</a:t>
            </a:r>
            <a:endParaRPr lang="en-US" altLang="zh-CN" sz="1600">
              <a:sym typeface="宋体" panose="02010600030101010101" pitchFamily="2" charset="-122"/>
            </a:endParaRPr>
          </a:p>
          <a:p>
            <a:r>
              <a:rPr lang="en-US" altLang="zh-CN" sz="1600">
                <a:sym typeface="宋体" panose="02010600030101010101" pitchFamily="2" charset="-122"/>
              </a:rPr>
              <a:t>'version': {“010101”: “2018-08-13”, “010102”: “2018-08-13”}</a:t>
            </a:r>
            <a:endParaRPr lang="en-US" altLang="zh-CN" sz="1600">
              <a:sym typeface="宋体" panose="02010600030101010101" pitchFamily="2" charset="-122"/>
            </a:endParaRPr>
          </a:p>
          <a:p>
            <a:r>
              <a:rPr lang="en-US" altLang="zh-CN" sz="1600">
                <a:sym typeface="宋体" panose="02010600030101010101" pitchFamily="2" charset="-122"/>
              </a:rPr>
              <a:t>'datas': </a:t>
            </a:r>
            <a:endParaRPr lang="zh-CN" altLang="en-US" sz="1600">
              <a:sym typeface="宋体" panose="02010600030101010101" pitchFamily="2" charset="-122"/>
            </a:endParaRPr>
          </a:p>
          <a:p>
            <a:endParaRPr lang="en-US" altLang="zh-CN" sz="1600">
              <a:sym typeface="宋体" panose="02010600030101010101" pitchFamily="2" charset="-122"/>
            </a:endParaRPr>
          </a:p>
          <a:p>
            <a:endParaRPr lang="en-US" altLang="zh-CN" sz="1600">
              <a:sym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619250" y="3284538"/>
            <a:ext cx="1873250" cy="288925"/>
          </a:xfrm>
          <a:prstGeom prst="straightConnector1">
            <a:avLst/>
          </a:prstGeom>
          <a:ln w="28575">
            <a:solidFill>
              <a:srgbClr val="1D41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69" name="组合 13"/>
          <p:cNvGrpSpPr/>
          <p:nvPr/>
        </p:nvGrpSpPr>
        <p:grpSpPr>
          <a:xfrm>
            <a:off x="3460750" y="3484563"/>
            <a:ext cx="5654675" cy="3271837"/>
            <a:chOff x="3214" y="6439"/>
            <a:chExt cx="8905" cy="5153"/>
          </a:xfrm>
        </p:grpSpPr>
        <p:sp>
          <p:nvSpPr>
            <p:cNvPr id="4" name="矩形 3"/>
            <p:cNvSpPr/>
            <p:nvPr/>
          </p:nvSpPr>
          <p:spPr>
            <a:xfrm>
              <a:off x="3330" y="6911"/>
              <a:ext cx="590" cy="3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 flipV="1">
              <a:off x="3625" y="10515"/>
              <a:ext cx="4" cy="4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2" name="文本框 6"/>
            <p:cNvSpPr txBox="1"/>
            <p:nvPr/>
          </p:nvSpPr>
          <p:spPr>
            <a:xfrm>
              <a:off x="3214" y="11012"/>
              <a:ext cx="25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index</a:t>
              </a:r>
              <a:r>
                <a:rPr lang="zh-CN" altLang="en-US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：</a:t>
              </a: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gov_id</a:t>
              </a:r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33" y="6851"/>
              <a:ext cx="2855" cy="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0" name="直接箭头连接符 9"/>
            <p:cNvCxnSpPr>
              <a:endCxn id="4" idx="2"/>
            </p:cNvCxnSpPr>
            <p:nvPr/>
          </p:nvCxnSpPr>
          <p:spPr>
            <a:xfrm flipH="1">
              <a:off x="7148" y="7036"/>
              <a:ext cx="10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5" name="文本框 10"/>
            <p:cNvSpPr txBox="1"/>
            <p:nvPr/>
          </p:nvSpPr>
          <p:spPr>
            <a:xfrm>
              <a:off x="8206" y="6770"/>
              <a:ext cx="33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column: type_code</a:t>
              </a:r>
              <a:endPara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69" y="6439"/>
              <a:ext cx="8650" cy="32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11277" name="组合 59"/>
          <p:cNvGrpSpPr/>
          <p:nvPr/>
        </p:nvGrpSpPr>
        <p:grpSpPr>
          <a:xfrm>
            <a:off x="215900" y="3819525"/>
            <a:ext cx="2425700" cy="2568575"/>
            <a:chOff x="220" y="2403"/>
            <a:chExt cx="6537" cy="6008"/>
          </a:xfrm>
        </p:grpSpPr>
        <p:pic>
          <p:nvPicPr>
            <p:cNvPr id="11278" name="内容占位符 7" descr="cube"/>
            <p:cNvPicPr>
              <a:picLocks noChangeAspect="1"/>
            </p:cNvPicPr>
            <p:nvPr/>
          </p:nvPicPr>
          <p:blipFill>
            <a:blip r:embed="rId2"/>
            <a:srcRect r="14494"/>
            <a:stretch>
              <a:fillRect/>
            </a:stretch>
          </p:blipFill>
          <p:spPr>
            <a:xfrm>
              <a:off x="1471" y="2403"/>
              <a:ext cx="5286" cy="533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79" name="文本框 48"/>
            <p:cNvSpPr txBox="1"/>
            <p:nvPr/>
          </p:nvSpPr>
          <p:spPr>
            <a:xfrm>
              <a:off x="220" y="4129"/>
              <a:ext cx="1368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800">
                  <a:latin typeface="Arial" panose="020B0604020202020204" pitchFamily="34" charset="0"/>
                  <a:ea typeface="宋体" panose="02010600030101010101" pitchFamily="2" charset="-122"/>
                </a:rPr>
                <a:t>武侯区</a:t>
              </a:r>
              <a:endParaRPr lang="zh-CN" altLang="en-US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0" name="文本框 49"/>
            <p:cNvSpPr txBox="1"/>
            <p:nvPr/>
          </p:nvSpPr>
          <p:spPr>
            <a:xfrm>
              <a:off x="220" y="5489"/>
              <a:ext cx="1368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800">
                  <a:latin typeface="Arial" panose="020B0604020202020204" pitchFamily="34" charset="0"/>
                  <a:ea typeface="宋体" panose="02010600030101010101" pitchFamily="2" charset="-122"/>
                </a:rPr>
                <a:t>双流区</a:t>
              </a:r>
              <a:endParaRPr lang="zh-CN" altLang="en-US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1" name="文本框 50"/>
            <p:cNvSpPr txBox="1"/>
            <p:nvPr/>
          </p:nvSpPr>
          <p:spPr>
            <a:xfrm>
              <a:off x="329" y="6934"/>
              <a:ext cx="1368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800">
                  <a:latin typeface="Arial" panose="020B0604020202020204" pitchFamily="34" charset="0"/>
                  <a:ea typeface="宋体" panose="02010600030101010101" pitchFamily="2" charset="-122"/>
                </a:rPr>
                <a:t>高新区</a:t>
              </a:r>
              <a:endParaRPr lang="zh-CN" altLang="en-US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2" name="文本框 51"/>
            <p:cNvSpPr txBox="1"/>
            <p:nvPr/>
          </p:nvSpPr>
          <p:spPr>
            <a:xfrm>
              <a:off x="1654" y="7622"/>
              <a:ext cx="1008" cy="7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800">
                  <a:latin typeface="Arial" panose="020B0604020202020204" pitchFamily="34" charset="0"/>
                  <a:ea typeface="宋体" panose="02010600030101010101" pitchFamily="2" charset="-122"/>
                </a:rPr>
                <a:t>人口</a:t>
              </a:r>
              <a:endParaRPr lang="zh-CN" altLang="en-US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3" name="文本框 52"/>
            <p:cNvSpPr txBox="1"/>
            <p:nvPr/>
          </p:nvSpPr>
          <p:spPr>
            <a:xfrm>
              <a:off x="4263" y="7604"/>
              <a:ext cx="1008" cy="7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800">
                  <a:latin typeface="Arial" panose="020B0604020202020204" pitchFamily="34" charset="0"/>
                  <a:ea typeface="宋体" panose="02010600030101010101" pitchFamily="2" charset="-122"/>
                </a:rPr>
                <a:t>交通</a:t>
              </a:r>
              <a:endParaRPr lang="zh-CN" altLang="en-US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文本框 53"/>
            <p:cNvSpPr txBox="1"/>
            <p:nvPr/>
          </p:nvSpPr>
          <p:spPr>
            <a:xfrm>
              <a:off x="2982" y="7622"/>
              <a:ext cx="1008" cy="7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800">
                  <a:latin typeface="Arial" panose="020B0604020202020204" pitchFamily="34" charset="0"/>
                  <a:ea typeface="宋体" panose="02010600030101010101" pitchFamily="2" charset="-122"/>
                </a:rPr>
                <a:t>产业</a:t>
              </a:r>
              <a:endParaRPr lang="zh-CN" altLang="en-US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文本框 54"/>
            <p:cNvSpPr txBox="1"/>
            <p:nvPr/>
          </p:nvSpPr>
          <p:spPr>
            <a:xfrm>
              <a:off x="1127" y="3196"/>
              <a:ext cx="848" cy="7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80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r>
                <a:rPr lang="zh-CN" altLang="en-US" sz="800">
                  <a:latin typeface="Arial" panose="020B0604020202020204" pitchFamily="34" charset="0"/>
                  <a:ea typeface="宋体" panose="02010600030101010101" pitchFamily="2" charset="-122"/>
                </a:rPr>
                <a:t>月</a:t>
              </a:r>
              <a:endParaRPr lang="zh-CN" altLang="en-US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文本框 55"/>
            <p:cNvSpPr txBox="1"/>
            <p:nvPr/>
          </p:nvSpPr>
          <p:spPr>
            <a:xfrm>
              <a:off x="1527" y="2819"/>
              <a:ext cx="848" cy="7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80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r>
                <a:rPr lang="zh-CN" altLang="en-US" sz="800">
                  <a:latin typeface="Arial" panose="020B0604020202020204" pitchFamily="34" charset="0"/>
                  <a:ea typeface="宋体" panose="02010600030101010101" pitchFamily="2" charset="-122"/>
                </a:rPr>
                <a:t>月</a:t>
              </a:r>
              <a:endParaRPr lang="zh-CN" altLang="en-US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7" name="文本框 56"/>
            <p:cNvSpPr txBox="1"/>
            <p:nvPr/>
          </p:nvSpPr>
          <p:spPr>
            <a:xfrm>
              <a:off x="1934" y="2403"/>
              <a:ext cx="848" cy="7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80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zh-CN" altLang="en-US" sz="800">
                  <a:latin typeface="Arial" panose="020B0604020202020204" pitchFamily="34" charset="0"/>
                  <a:ea typeface="宋体" panose="02010600030101010101" pitchFamily="2" charset="-122"/>
                </a:rPr>
                <a:t>月</a:t>
              </a:r>
              <a:endParaRPr lang="zh-CN" altLang="en-US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文本框 58"/>
            <p:cNvSpPr txBox="1"/>
            <p:nvPr/>
          </p:nvSpPr>
          <p:spPr>
            <a:xfrm>
              <a:off x="4548" y="6754"/>
              <a:ext cx="488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80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" name="圆角矩形 60"/>
          <p:cNvSpPr/>
          <p:nvPr/>
        </p:nvSpPr>
        <p:spPr>
          <a:xfrm>
            <a:off x="796925" y="4495800"/>
            <a:ext cx="1263650" cy="1546225"/>
          </a:xfrm>
          <a:prstGeom prst="roundRect">
            <a:avLst/>
          </a:prstGeom>
          <a:solidFill>
            <a:srgbClr val="FFFF00">
              <a:alpha val="54000"/>
            </a:srgbClr>
          </a:solidFill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ln>
                  <a:noFill/>
                </a:ln>
                <a:solidFill>
                  <a:schemeClr val="tx1"/>
                </a:solidFill>
              </a:rPr>
              <a:t>最新版本快照</a:t>
            </a:r>
            <a:endParaRPr lang="zh-CN" altLang="en-US" strike="noStrike" noProof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5" name="燕尾形箭头 14"/>
          <p:cNvSpPr/>
          <p:nvPr/>
        </p:nvSpPr>
        <p:spPr>
          <a:xfrm rot="20400000">
            <a:off x="2254250" y="4791075"/>
            <a:ext cx="1295400" cy="493713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FhNmUxNDZmNzNlYjgxZWVkOGExNjkyMDBmOWZhZDc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4964</Words>
  <Application>WPS 演示</Application>
  <PresentationFormat/>
  <Paragraphs>866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智库2861知识库管理</dc:title>
  <dc:creator>2861</dc:creator>
  <cp:lastModifiedBy>Administrator</cp:lastModifiedBy>
  <cp:revision>217</cp:revision>
  <dcterms:created xsi:type="dcterms:W3CDTF">2018-08-27T08:07:00Z</dcterms:created>
  <dcterms:modified xsi:type="dcterms:W3CDTF">2022-06-06T02:41:56Z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4B51DAFE737D4C539D2583BCB609A11F</vt:lpwstr>
  </property>
</Properties>
</file>