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483" r:id="rId2"/>
    <p:sldId id="484" r:id="rId3"/>
    <p:sldId id="498" r:id="rId4"/>
    <p:sldId id="453" r:id="rId5"/>
    <p:sldId id="499" r:id="rId6"/>
    <p:sldId id="500" r:id="rId7"/>
    <p:sldId id="501" r:id="rId8"/>
    <p:sldId id="515" r:id="rId9"/>
    <p:sldId id="502" r:id="rId10"/>
    <p:sldId id="503" r:id="rId11"/>
    <p:sldId id="504" r:id="rId12"/>
    <p:sldId id="450" r:id="rId13"/>
    <p:sldId id="516" r:id="rId14"/>
    <p:sldId id="517" r:id="rId15"/>
    <p:sldId id="518" r:id="rId16"/>
    <p:sldId id="519" r:id="rId17"/>
    <p:sldId id="520" r:id="rId18"/>
    <p:sldId id="447" r:id="rId19"/>
    <p:sldId id="521" r:id="rId20"/>
    <p:sldId id="522" r:id="rId21"/>
    <p:sldId id="523" r:id="rId22"/>
    <p:sldId id="524" r:id="rId23"/>
    <p:sldId id="452" r:id="rId24"/>
    <p:sldId id="445" r:id="rId25"/>
    <p:sldId id="528" r:id="rId26"/>
    <p:sldId id="529" r:id="rId27"/>
    <p:sldId id="526" r:id="rId28"/>
    <p:sldId id="527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51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>
          <p15:clr>
            <a:srgbClr val="A4A3A4"/>
          </p15:clr>
        </p15:guide>
        <p15:guide id="2" pos="3863">
          <p15:clr>
            <a:srgbClr val="A4A3A4"/>
          </p15:clr>
        </p15:guide>
        <p15:guide id="3" pos="1935">
          <p15:clr>
            <a:srgbClr val="A4A3A4"/>
          </p15:clr>
        </p15:guide>
        <p15:guide id="4" pos="57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28A"/>
    <a:srgbClr val="005B9A"/>
    <a:srgbClr val="7C7C7C"/>
    <a:srgbClr val="6980A9"/>
    <a:srgbClr val="0B3A8C"/>
    <a:srgbClr val="758CB5"/>
    <a:srgbClr val="3E3E3E"/>
    <a:srgbClr val="B4BECE"/>
    <a:srgbClr val="588FF2"/>
    <a:srgbClr val="77C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2" autoAdjust="0"/>
    <p:restoredTop sz="86485" autoAdjust="0"/>
  </p:normalViewPr>
  <p:slideViewPr>
    <p:cSldViewPr snapToGrid="0">
      <p:cViewPr varScale="1">
        <p:scale>
          <a:sx n="85" d="100"/>
          <a:sy n="85" d="100"/>
        </p:scale>
        <p:origin x="396" y="90"/>
      </p:cViewPr>
      <p:guideLst>
        <p:guide orient="horz" pos="1366"/>
        <p:guide pos="3863"/>
        <p:guide pos="1935"/>
        <p:guide pos="5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-2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0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9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8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65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2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4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53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1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19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" t="23536" r="2730" b="25101"/>
          <a:stretch>
            <a:fillRect/>
          </a:stretch>
        </p:blipFill>
        <p:spPr>
          <a:xfrm>
            <a:off x="4685307" y="581903"/>
            <a:ext cx="2821387" cy="2847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0"/>
            <a:ext cx="6858000" cy="1219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1655"/>
            <a:ext cx="6857999" cy="1219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7" t="5584" b="3500"/>
          <a:stretch>
            <a:fillRect/>
          </a:stretch>
        </p:blipFill>
        <p:spPr>
          <a:xfrm rot="16200000">
            <a:off x="5909711" y="-6163070"/>
            <a:ext cx="280653" cy="124958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" r="95324" b="4416"/>
          <a:stretch>
            <a:fillRect/>
          </a:stretch>
        </p:blipFill>
        <p:spPr>
          <a:xfrm rot="16200000">
            <a:off x="5912157" y="427229"/>
            <a:ext cx="329018" cy="12549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artha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hyperlink" Target="https://arthas.aliyun.com/doc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73356" y="3615747"/>
            <a:ext cx="784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日常开发中的常用技巧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93950" y="4817775"/>
            <a:ext cx="140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后端技术分享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24957" y="5342694"/>
            <a:ext cx="214208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分享人：王浩宇  </a:t>
            </a:r>
            <a:r>
              <a:rPr lang="en-US" altLang="zh-CN" sz="12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2020.12.15</a:t>
            </a:r>
            <a:endParaRPr lang="zh-CN" altLang="en-US" sz="12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385707"/>
            <a:ext cx="4179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70C0"/>
                </a:solidFill>
              </a:rPr>
              <a:t>Builder </a:t>
            </a:r>
            <a:r>
              <a:rPr lang="zh-CN" altLang="en-US" sz="2800" dirty="0">
                <a:solidFill>
                  <a:srgbClr val="0070C0"/>
                </a:solidFill>
              </a:rPr>
              <a:t>模式需要注意的点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476939-41EC-854D-AF2C-E113AF3590DF}"/>
              </a:ext>
            </a:extLst>
          </p:cNvPr>
          <p:cNvSpPr txBox="1"/>
          <p:nvPr/>
        </p:nvSpPr>
        <p:spPr>
          <a:xfrm>
            <a:off x="0" y="1051560"/>
            <a:ext cx="106458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1. </a:t>
            </a:r>
            <a:r>
              <a:rPr lang="zh-CN" altLang="en-US" dirty="0"/>
              <a:t>私有化构造器，并将构建器作为参数传进去</a:t>
            </a:r>
          </a:p>
          <a:p>
            <a:r>
              <a:rPr lang="en-US" altLang="zh-CN" dirty="0"/>
              <a:t>       2. </a:t>
            </a:r>
            <a:r>
              <a:rPr lang="zh-CN" altLang="en-US" dirty="0"/>
              <a:t>要实现客户端调用无参的 </a:t>
            </a:r>
            <a:r>
              <a:rPr lang="en" altLang="zh-CN" dirty="0"/>
              <a:t>build </a:t>
            </a:r>
            <a:r>
              <a:rPr lang="zh-CN" altLang="en-US" dirty="0"/>
              <a:t>方法来生成不可变对象时，必须将所有成员变量都声明为 </a:t>
            </a:r>
            <a:r>
              <a:rPr lang="en" altLang="zh-CN" dirty="0"/>
              <a:t>final 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并在私有构造器中通过 </a:t>
            </a:r>
            <a:r>
              <a:rPr lang="en" altLang="zh-CN" dirty="0"/>
              <a:t>Builder </a:t>
            </a:r>
            <a:r>
              <a:rPr lang="zh-CN" altLang="en-US" dirty="0"/>
              <a:t>对象为其全部赋值</a:t>
            </a:r>
          </a:p>
          <a:p>
            <a:r>
              <a:rPr lang="en-US" altLang="zh-CN" dirty="0"/>
              <a:t>       3. </a:t>
            </a:r>
            <a:r>
              <a:rPr lang="zh-CN" altLang="en-US" dirty="0"/>
              <a:t>在构建器 </a:t>
            </a:r>
            <a:r>
              <a:rPr lang="en" altLang="zh-CN" dirty="0"/>
              <a:t>builder </a:t>
            </a:r>
            <a:r>
              <a:rPr lang="zh-CN" altLang="en-US" dirty="0"/>
              <a:t>中，要将必填项也声明为 </a:t>
            </a:r>
            <a:r>
              <a:rPr lang="en" altLang="zh-CN" dirty="0"/>
              <a:t>final </a:t>
            </a:r>
            <a:r>
              <a:rPr lang="zh-CN" altLang="en-US" dirty="0"/>
              <a:t>的，然后在构造器中为其赋值</a:t>
            </a:r>
          </a:p>
          <a:p>
            <a:r>
              <a:rPr lang="en-US" altLang="zh-CN" dirty="0"/>
              <a:t>       4. </a:t>
            </a:r>
            <a:r>
              <a:rPr lang="zh-CN" altLang="en-US" dirty="0"/>
              <a:t>选填的参数可以该类型的方法设置，返回当前 </a:t>
            </a:r>
            <a:r>
              <a:rPr lang="en" altLang="zh-CN" dirty="0"/>
              <a:t>builder </a:t>
            </a:r>
            <a:r>
              <a:rPr lang="zh-CN" altLang="en-US" dirty="0"/>
              <a:t>对象，可以实现 连续 点 </a:t>
            </a:r>
            <a:r>
              <a:rPr lang="en-US" altLang="zh-CN" dirty="0"/>
              <a:t>. </a:t>
            </a:r>
            <a:r>
              <a:rPr lang="zh-CN" altLang="en-US" dirty="0"/>
              <a:t>的效果</a:t>
            </a:r>
          </a:p>
          <a:p>
            <a:r>
              <a:rPr lang="en-US" altLang="zh-CN" dirty="0"/>
              <a:t>       5. </a:t>
            </a:r>
            <a:r>
              <a:rPr lang="zh-CN" altLang="en-US" dirty="0"/>
              <a:t>使用 公共的 </a:t>
            </a:r>
            <a:r>
              <a:rPr lang="en" altLang="zh-CN" dirty="0"/>
              <a:t>builder() </a:t>
            </a:r>
            <a:r>
              <a:rPr lang="zh-CN" altLang="en-US" dirty="0"/>
              <a:t>方法来调外部类的私有构造器，并将当前构建器作为参数传进去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479F6-2871-5447-9B25-C11E0BB37798}"/>
              </a:ext>
            </a:extLst>
          </p:cNvPr>
          <p:cNvSpPr txBox="1"/>
          <p:nvPr/>
        </p:nvSpPr>
        <p:spPr>
          <a:xfrm>
            <a:off x="394182" y="3429000"/>
            <a:ext cx="11335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" altLang="zh-CN" dirty="0"/>
              <a:t>builder </a:t>
            </a:r>
            <a:r>
              <a:rPr lang="zh-CN" altLang="en-US" dirty="0"/>
              <a:t>像个构造器一样，可以对其参数强加约束条件。在 </a:t>
            </a:r>
            <a:r>
              <a:rPr lang="en" altLang="zh-CN" dirty="0"/>
              <a:t>build </a:t>
            </a:r>
            <a:r>
              <a:rPr lang="zh-CN" altLang="en-US" dirty="0"/>
              <a:t>方法中可以验证这些约束条件。但</a:t>
            </a:r>
            <a:endParaRPr lang="en-US" altLang="zh-CN" dirty="0"/>
          </a:p>
          <a:p>
            <a:r>
              <a:rPr lang="zh-CN" altLang="en-US" dirty="0"/>
              <a:t>是要将参数从 </a:t>
            </a:r>
            <a:r>
              <a:rPr lang="en" altLang="zh-CN" dirty="0"/>
              <a:t>builder </a:t>
            </a:r>
            <a:r>
              <a:rPr lang="zh-CN" altLang="en-US" dirty="0"/>
              <a:t>拷贝到对象中之后，再对象域进行检验，</a:t>
            </a:r>
            <a:r>
              <a:rPr lang="zh-CN" altLang="en-US" dirty="0">
                <a:solidFill>
                  <a:srgbClr val="FF0000"/>
                </a:solidFill>
              </a:rPr>
              <a:t>而不是</a:t>
            </a:r>
            <a:r>
              <a:rPr lang="en" altLang="zh-CN" dirty="0">
                <a:solidFill>
                  <a:srgbClr val="FF0000"/>
                </a:solidFill>
              </a:rPr>
              <a:t>builder </a:t>
            </a:r>
            <a:r>
              <a:rPr lang="zh-CN" altLang="en-US" dirty="0">
                <a:solidFill>
                  <a:srgbClr val="FF0000"/>
                </a:solidFill>
              </a:rPr>
              <a:t>域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涉及保护性拷贝问题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， 如果违</a:t>
            </a:r>
            <a:endParaRPr lang="en-US" altLang="zh-CN" dirty="0"/>
          </a:p>
          <a:p>
            <a:r>
              <a:rPr lang="zh-CN" altLang="en-US" dirty="0"/>
              <a:t>反了任何约束条件，</a:t>
            </a:r>
            <a:r>
              <a:rPr lang="en" altLang="zh-CN" dirty="0"/>
              <a:t>build </a:t>
            </a:r>
            <a:r>
              <a:rPr lang="zh-CN" altLang="en-US" dirty="0"/>
              <a:t>方法就应该抛出 </a:t>
            </a:r>
            <a:r>
              <a:rPr lang="en" altLang="zh-CN" dirty="0" err="1"/>
              <a:t>IllegalStateException</a:t>
            </a:r>
            <a:r>
              <a:rPr lang="zh-CN" altLang="en" dirty="0"/>
              <a:t>。</a:t>
            </a:r>
            <a:r>
              <a:rPr lang="zh-CN" altLang="en-US" dirty="0"/>
              <a:t>代码如下：</a:t>
            </a:r>
          </a:p>
          <a:p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BC64E2-8DA2-1C4E-B2EB-2ACBFF57D00C}"/>
              </a:ext>
            </a:extLst>
          </p:cNvPr>
          <p:cNvSpPr/>
          <p:nvPr/>
        </p:nvSpPr>
        <p:spPr>
          <a:xfrm>
            <a:off x="-1" y="2887028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70C0"/>
                </a:solidFill>
              </a:rPr>
              <a:t>Builder </a:t>
            </a:r>
            <a:r>
              <a:rPr lang="zh-CN" altLang="en-US" sz="2800" dirty="0">
                <a:solidFill>
                  <a:srgbClr val="0070C0"/>
                </a:solidFill>
              </a:rPr>
              <a:t>模式的优势：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844826-34F5-6846-81B8-3395728F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577850"/>
            <a:ext cx="117475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53F30C-72D8-2842-9054-4A9B5F20AF2D}"/>
              </a:ext>
            </a:extLst>
          </p:cNvPr>
          <p:cNvSpPr txBox="1"/>
          <p:nvPr/>
        </p:nvSpPr>
        <p:spPr>
          <a:xfrm>
            <a:off x="354330" y="788670"/>
            <a:ext cx="10383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优点</a:t>
            </a:r>
            <a:r>
              <a:rPr lang="en-US" altLang="zh-CN" dirty="0"/>
              <a:t>2.</a:t>
            </a:r>
            <a:r>
              <a:rPr lang="zh-CN" altLang="en-US" dirty="0"/>
              <a:t> 与构造器相比， </a:t>
            </a:r>
            <a:r>
              <a:rPr lang="en" altLang="zh-CN" dirty="0"/>
              <a:t>builder </a:t>
            </a:r>
            <a:r>
              <a:rPr lang="zh-CN" altLang="en-US" dirty="0"/>
              <a:t>可以有多个可变参数，因为 </a:t>
            </a:r>
            <a:r>
              <a:rPr lang="en" altLang="zh-CN" dirty="0"/>
              <a:t>builder </a:t>
            </a:r>
            <a:r>
              <a:rPr lang="zh-CN" altLang="en-US" dirty="0"/>
              <a:t>利用单独的方法来设置每个参数。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2636F0-82C8-DF47-9765-B4DB1F4402A7}"/>
              </a:ext>
            </a:extLst>
          </p:cNvPr>
          <p:cNvSpPr txBox="1"/>
          <p:nvPr/>
        </p:nvSpPr>
        <p:spPr>
          <a:xfrm>
            <a:off x="274320" y="2782669"/>
            <a:ext cx="113720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总的来说，如果类的构造器或者静态工厂中具有多个参数，设计这种类时， </a:t>
            </a:r>
            <a:r>
              <a:rPr lang="en" altLang="zh-CN" sz="2400" dirty="0">
                <a:solidFill>
                  <a:srgbClr val="0070C0"/>
                </a:solidFill>
              </a:rPr>
              <a:t>Builder 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模式就是种不错的选择，特别是当大多数参数都是可选的时候。与使用传统的重叠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构造器模式相比，使用 </a:t>
            </a:r>
            <a:r>
              <a:rPr lang="en" altLang="zh-CN" sz="2400" dirty="0">
                <a:solidFill>
                  <a:srgbClr val="0070C0"/>
                </a:solidFill>
              </a:rPr>
              <a:t>Builder </a:t>
            </a:r>
            <a:r>
              <a:rPr lang="zh-CN" altLang="en-US" sz="2400" dirty="0">
                <a:solidFill>
                  <a:srgbClr val="0070C0"/>
                </a:solidFill>
              </a:rPr>
              <a:t>模式的客户端代码将更易于阅读和编写，构建器也比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" altLang="zh-CN" sz="2400" dirty="0">
                <a:solidFill>
                  <a:srgbClr val="0070C0"/>
                </a:solidFill>
              </a:rPr>
              <a:t>JavaBeans </a:t>
            </a:r>
            <a:r>
              <a:rPr lang="zh-CN" altLang="en-US" sz="2400" dirty="0">
                <a:solidFill>
                  <a:srgbClr val="0070C0"/>
                </a:solidFill>
              </a:rPr>
              <a:t>更加安全。</a:t>
            </a: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66391" y="411881"/>
            <a:ext cx="9123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第三条  用私有构造器或者枚举类型强化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属性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7A90A-6741-8B41-AB4E-B2D3D6B18A50}"/>
              </a:ext>
            </a:extLst>
          </p:cNvPr>
          <p:cNvSpPr txBox="1"/>
          <p:nvPr/>
        </p:nvSpPr>
        <p:spPr>
          <a:xfrm>
            <a:off x="488206" y="106646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问：单例模式的实现有哪些？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45BEDA-33E0-3A4A-A228-D4B45D94F8DF}"/>
              </a:ext>
            </a:extLst>
          </p:cNvPr>
          <p:cNvSpPr txBox="1"/>
          <p:nvPr/>
        </p:nvSpPr>
        <p:spPr>
          <a:xfrm>
            <a:off x="772097" y="1582096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答：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。 饿汉式： 直接创建对象， 不存在线程安全问题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CA5DE1-9787-1946-98B6-B12A8FC76237}"/>
              </a:ext>
            </a:extLst>
          </p:cNvPr>
          <p:cNvSpPr txBox="1"/>
          <p:nvPr/>
        </p:nvSpPr>
        <p:spPr>
          <a:xfrm>
            <a:off x="772097" y="3844395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答：</a:t>
            </a:r>
            <a:r>
              <a:rPr lang="en-US" altLang="zh-CN" b="1" dirty="0">
                <a:solidFill>
                  <a:srgbClr val="0070C0"/>
                </a:solidFill>
              </a:rPr>
              <a:t>2. </a:t>
            </a:r>
            <a:r>
              <a:rPr lang="zh-CN" altLang="en-US" b="1" dirty="0">
                <a:solidFill>
                  <a:srgbClr val="0070C0"/>
                </a:solidFill>
              </a:rPr>
              <a:t>懒汉式： 延迟创建对象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B6881E-FC2C-7747-AA61-2899088A86F6}"/>
              </a:ext>
            </a:extLst>
          </p:cNvPr>
          <p:cNvSpPr txBox="1"/>
          <p:nvPr/>
        </p:nvSpPr>
        <p:spPr>
          <a:xfrm>
            <a:off x="1781187" y="2033974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0070C0"/>
                </a:solidFill>
              </a:rPr>
              <a:t>直接实例化饿汉式（简洁直观）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D36C16-3374-C142-A229-18F60CBC046C}"/>
              </a:ext>
            </a:extLst>
          </p:cNvPr>
          <p:cNvSpPr txBox="1"/>
          <p:nvPr/>
        </p:nvSpPr>
        <p:spPr>
          <a:xfrm>
            <a:off x="1781187" y="2466206"/>
            <a:ext cx="957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2.</a:t>
            </a:r>
            <a:r>
              <a:rPr kumimoji="1" lang="zh-CN" altLang="en-US" b="1" dirty="0">
                <a:solidFill>
                  <a:srgbClr val="0070C0"/>
                </a:solidFill>
              </a:rPr>
              <a:t>   枚举式（最简洁） </a:t>
            </a:r>
            <a:r>
              <a:rPr kumimoji="1" lang="en-US" altLang="zh-CN" b="1" dirty="0">
                <a:solidFill>
                  <a:srgbClr val="0070C0"/>
                </a:solidFill>
              </a:rPr>
              <a:t>: </a:t>
            </a:r>
            <a:r>
              <a:rPr kumimoji="1" lang="zh-CN" altLang="en-US" b="1" dirty="0">
                <a:solidFill>
                  <a:srgbClr val="0070C0"/>
                </a:solidFill>
              </a:rPr>
              <a:t>枚举类默认构造器是私有化的。 在类加载时会直接初始化类中的实例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D67E84-3EA7-1C43-A0B3-2031061D9D9E}"/>
              </a:ext>
            </a:extLst>
          </p:cNvPr>
          <p:cNvSpPr txBox="1"/>
          <p:nvPr/>
        </p:nvSpPr>
        <p:spPr>
          <a:xfrm>
            <a:off x="1781186" y="2832135"/>
            <a:ext cx="994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3.</a:t>
            </a:r>
            <a:r>
              <a:rPr kumimoji="1" lang="zh-CN" altLang="en-US" b="1" dirty="0">
                <a:solidFill>
                  <a:srgbClr val="0070C0"/>
                </a:solidFill>
              </a:rPr>
              <a:t>静态代码块饿汉式（适合复杂实例化） ：在类对象需要依赖其他对象或条件的情况下使用静态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代码块饿汉式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0639F5-505C-EA47-8089-5674CB720734}"/>
              </a:ext>
            </a:extLst>
          </p:cNvPr>
          <p:cNvSpPr txBox="1"/>
          <p:nvPr/>
        </p:nvSpPr>
        <p:spPr>
          <a:xfrm>
            <a:off x="1781186" y="4317680"/>
            <a:ext cx="1058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0070C0"/>
                </a:solidFill>
              </a:rPr>
              <a:t>线程不安全（使用于单线程）： 因为多个线程都调用 </a:t>
            </a:r>
            <a:r>
              <a:rPr kumimoji="1" lang="en" altLang="zh-CN" b="1" dirty="0" err="1">
                <a:solidFill>
                  <a:srgbClr val="0070C0"/>
                </a:solidFill>
              </a:rPr>
              <a:t>getInstance</a:t>
            </a:r>
            <a:r>
              <a:rPr kumimoji="1" lang="en" altLang="zh-CN" b="1" dirty="0">
                <a:solidFill>
                  <a:srgbClr val="0070C0"/>
                </a:solidFill>
              </a:rPr>
              <a:t>() </a:t>
            </a:r>
            <a:r>
              <a:rPr kumimoji="1" lang="zh-CN" altLang="en-US" b="1" dirty="0">
                <a:solidFill>
                  <a:srgbClr val="0070C0"/>
                </a:solidFill>
              </a:rPr>
              <a:t>方法时， 对同时创建多个对象，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 这样就不是单例了。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F98BDA-B64A-AE41-8289-8EBF6C6A37D7}"/>
              </a:ext>
            </a:extLst>
          </p:cNvPr>
          <p:cNvSpPr txBox="1"/>
          <p:nvPr/>
        </p:nvSpPr>
        <p:spPr>
          <a:xfrm>
            <a:off x="1781186" y="5002101"/>
            <a:ext cx="83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2.</a:t>
            </a:r>
            <a:r>
              <a:rPr kumimoji="1" lang="zh-CN" altLang="en-US" b="1" dirty="0">
                <a:solidFill>
                  <a:srgbClr val="0070C0"/>
                </a:solidFill>
              </a:rPr>
              <a:t>   线程安全（使用于多线程）： 使用 双重校验中间使用同步锁（</a:t>
            </a:r>
            <a:r>
              <a:rPr kumimoji="1" lang="en" altLang="zh-CN" b="1" dirty="0">
                <a:solidFill>
                  <a:srgbClr val="0070C0"/>
                </a:solidFill>
              </a:rPr>
              <a:t>double check</a:t>
            </a:r>
            <a:r>
              <a:rPr kumimoji="1" lang="zh-CN" altLang="en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88351F-6A6A-6541-BE27-CC343D098C97}"/>
              </a:ext>
            </a:extLst>
          </p:cNvPr>
          <p:cNvSpPr txBox="1"/>
          <p:nvPr/>
        </p:nvSpPr>
        <p:spPr>
          <a:xfrm>
            <a:off x="1781186" y="5409523"/>
            <a:ext cx="9711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3.</a:t>
            </a:r>
            <a:r>
              <a:rPr kumimoji="1" lang="zh-CN" altLang="en-US" b="1" dirty="0">
                <a:solidFill>
                  <a:srgbClr val="0070C0"/>
                </a:solidFill>
              </a:rPr>
              <a:t> 静态内部类形式（使用用途多线程）：私有化构造器，</a:t>
            </a: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其内部类中持有该类的实例对象</a:t>
            </a: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提供一个获取该内部类中对象的静态方法。（只有在调用这个方法时 </a:t>
            </a:r>
            <a:r>
              <a:rPr kumimoji="1" lang="en" altLang="zh-CN" b="1" dirty="0" err="1">
                <a:solidFill>
                  <a:srgbClr val="0070C0"/>
                </a:solidFill>
              </a:rPr>
              <a:t>jvm</a:t>
            </a:r>
            <a:r>
              <a:rPr kumimoji="1" lang="en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才会初始化内部类，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及这样是线程安全的）。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2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50657-C79A-7645-AC77-1D38DE6B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54329"/>
            <a:ext cx="7421880" cy="61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D65E643-723F-034A-8601-058AF09A79B1}"/>
              </a:ext>
            </a:extLst>
          </p:cNvPr>
          <p:cNvSpPr/>
          <p:nvPr/>
        </p:nvSpPr>
        <p:spPr>
          <a:xfrm>
            <a:off x="145969" y="532236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第四条。通过私有化构造器强化不可实例化的能力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2223EA-6458-414C-8473-D0182F751AF8}"/>
              </a:ext>
            </a:extLst>
          </p:cNvPr>
          <p:cNvSpPr/>
          <p:nvPr/>
        </p:nvSpPr>
        <p:spPr>
          <a:xfrm>
            <a:off x="422356" y="1382060"/>
            <a:ext cx="114022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背景：对于工具类： </a:t>
            </a:r>
            <a:r>
              <a:rPr lang="en-US" altLang="zh-CN" sz="24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java.lang.Math</a:t>
            </a:r>
            <a:r>
              <a:rPr lang="en-US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java.util.Arrarys</a:t>
            </a:r>
            <a:r>
              <a:rPr lang="en-US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等，它们只包含静态方法</a:t>
            </a: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和静态域字段，对于这样的类实例化没有什么任何意义。但在实际使用中，如果不</a:t>
            </a: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加任何特殊处理，这样的类还是可以像其他类一样可以被实例化。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63B6DD-84CA-46C2-BD1A-C1B5347F7A20}"/>
              </a:ext>
            </a:extLst>
          </p:cNvPr>
          <p:cNvSpPr/>
          <p:nvPr/>
        </p:nvSpPr>
        <p:spPr>
          <a:xfrm>
            <a:off x="565369" y="2873308"/>
            <a:ext cx="6431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问：该如何处理这种没必要被实例化的情况？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02A2DB-DE81-4BA4-85B3-0C85AE8FF618}"/>
              </a:ext>
            </a:extLst>
          </p:cNvPr>
          <p:cNvSpPr/>
          <p:nvPr/>
        </p:nvSpPr>
        <p:spPr>
          <a:xfrm>
            <a:off x="565369" y="3523028"/>
            <a:ext cx="11225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答：将构造函数设置为 </a:t>
            </a:r>
            <a:r>
              <a:rPr lang="en-US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，这样外部类无法实例化该类，同时在私有构造函</a:t>
            </a: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数中直接抛出异常，从而避免在类的内部实例化。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C229F2-EFEF-4B06-A55B-5FE91ABC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2" y="4465665"/>
            <a:ext cx="4517221" cy="21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09441" y="764711"/>
            <a:ext cx="1070357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好处： 这样定义之后，类在内部和外部都不能被实例化了，否则会</a:t>
            </a:r>
            <a:endParaRPr lang="en-US" altLang="zh-CN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发生编译错误或抛出异常。</a:t>
            </a:r>
            <a:endParaRPr lang="en-US" altLang="zh-CN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弊端： 这样的类将不能被子类化了。</a:t>
            </a:r>
          </a:p>
        </p:txBody>
      </p:sp>
    </p:spTree>
    <p:extLst>
      <p:ext uri="{BB962C8B-B14F-4D97-AF65-F5344CB8AC3E}">
        <p14:creationId xmlns:p14="http://schemas.microsoft.com/office/powerpoint/2010/main" val="35758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BDD910-1C97-4B0D-8036-848ACBFFFD65}"/>
              </a:ext>
            </a:extLst>
          </p:cNvPr>
          <p:cNvSpPr/>
          <p:nvPr/>
        </p:nvSpPr>
        <p:spPr>
          <a:xfrm>
            <a:off x="0" y="380884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第五条。避免创建不必要的对象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AB12E0-A712-4C00-AC3A-97B05153096C}"/>
              </a:ext>
            </a:extLst>
          </p:cNvPr>
          <p:cNvSpPr/>
          <p:nvPr/>
        </p:nvSpPr>
        <p:spPr>
          <a:xfrm>
            <a:off x="0" y="1081648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什么叫创建不必要的对象呢？举一个极端的反例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D5676-B0A5-484B-B036-7C761634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1" y="1720857"/>
            <a:ext cx="11603062" cy="12238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45484C6-786E-476D-A221-F1280410E057}"/>
              </a:ext>
            </a:extLst>
          </p:cNvPr>
          <p:cNvSpPr/>
          <p:nvPr/>
        </p:nvSpPr>
        <p:spPr>
          <a:xfrm>
            <a:off x="111151" y="4014741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什么情况下该重用不可变对象？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65C40-DAB0-4153-A89A-7488BF71F736}"/>
              </a:ext>
            </a:extLst>
          </p:cNvPr>
          <p:cNvSpPr/>
          <p:nvPr/>
        </p:nvSpPr>
        <p:spPr>
          <a:xfrm>
            <a:off x="0" y="3075041"/>
            <a:ext cx="9036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上面的例子中，</a:t>
            </a:r>
            <a:r>
              <a:rPr lang="en-US" altLang="zh-CN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会将字符串存放在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方法区的常量池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中，只要代码中声明了相同的字</a:t>
            </a:r>
            <a:endParaRPr lang="en-US" altLang="zh-CN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符串，在常量池中的该对象就会被重用。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B4F334-948A-40FF-914E-4452F0FC5F4A}"/>
              </a:ext>
            </a:extLst>
          </p:cNvPr>
          <p:cNvSpPr/>
          <p:nvPr/>
        </p:nvSpPr>
        <p:spPr>
          <a:xfrm>
            <a:off x="111151" y="4606769"/>
            <a:ext cx="11830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 “静态工厂方法（第一条）。优先级始终高于构造器。例如： </a:t>
            </a:r>
            <a:r>
              <a:rPr lang="en-US" altLang="zh-CN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Boolean.valueOf</a:t>
            </a:r>
            <a:r>
              <a:rPr lang="en-US" altLang="zh-CN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(String). 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它返回的对象是已</a:t>
            </a:r>
            <a:endParaRPr lang="en-US" altLang="zh-CN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经创建好的。”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DF9527-2CEC-4F10-A240-AA3BD2EA6DD5}"/>
              </a:ext>
            </a:extLst>
          </p:cNvPr>
          <p:cNvSpPr/>
          <p:nvPr/>
        </p:nvSpPr>
        <p:spPr>
          <a:xfrm>
            <a:off x="111151" y="5361803"/>
            <a:ext cx="651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也可以重用那些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已知不会被修改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的可变对象， 可参考代码：</a:t>
            </a:r>
          </a:p>
        </p:txBody>
      </p:sp>
    </p:spTree>
    <p:extLst>
      <p:ext uri="{BB962C8B-B14F-4D97-AF65-F5344CB8AC3E}">
        <p14:creationId xmlns:p14="http://schemas.microsoft.com/office/powerpoint/2010/main" val="26307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9B6AB5-69FE-4EBD-BF35-0988F8FC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2" y="373251"/>
            <a:ext cx="9674010" cy="6695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AAB4C7-BB4D-4061-ADA8-B3BDCD5F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3" y="315374"/>
            <a:ext cx="7770221" cy="63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07177" y="459916"/>
            <a:ext cx="1301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064650" y="1630805"/>
            <a:ext cx="2395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D9D2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创建和销毁对象</a:t>
            </a:r>
          </a:p>
        </p:txBody>
      </p:sp>
      <p:sp>
        <p:nvSpPr>
          <p:cNvPr id="74" name="矩形 73"/>
          <p:cNvSpPr/>
          <p:nvPr/>
        </p:nvSpPr>
        <p:spPr>
          <a:xfrm>
            <a:off x="3888803" y="2038647"/>
            <a:ext cx="6343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静态工厂方法，构建器，单例模式实现，避免创建不必要的对象等</a:t>
            </a:r>
          </a:p>
        </p:txBody>
      </p:sp>
      <p:sp>
        <p:nvSpPr>
          <p:cNvPr id="77" name="矩形 76"/>
          <p:cNvSpPr/>
          <p:nvPr/>
        </p:nvSpPr>
        <p:spPr>
          <a:xfrm>
            <a:off x="4088249" y="248946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D9D2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对于所有对象都通用的方法</a:t>
            </a:r>
          </a:p>
        </p:txBody>
      </p:sp>
      <p:sp>
        <p:nvSpPr>
          <p:cNvPr id="78" name="矩形 77"/>
          <p:cNvSpPr/>
          <p:nvPr/>
        </p:nvSpPr>
        <p:spPr>
          <a:xfrm>
            <a:off x="4046897" y="2898699"/>
            <a:ext cx="68870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覆盖 </a:t>
            </a:r>
            <a:r>
              <a:rPr lang="en-US" altLang="zh-CN" sz="1600" dirty="0">
                <a:solidFill>
                  <a:schemeClr val="bg1"/>
                </a:solidFill>
              </a:rPr>
              <a:t>equals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 err="1">
                <a:solidFill>
                  <a:schemeClr val="bg1"/>
                </a:solidFill>
              </a:rPr>
              <a:t>hashCode</a:t>
            </a:r>
            <a:r>
              <a:rPr lang="zh-CN" altLang="en-US" sz="1600" dirty="0">
                <a:solidFill>
                  <a:schemeClr val="bg1"/>
                </a:solidFill>
              </a:rPr>
              <a:t>， </a:t>
            </a:r>
            <a:r>
              <a:rPr lang="en-US" altLang="zh-CN" sz="1600" dirty="0" err="1">
                <a:solidFill>
                  <a:schemeClr val="bg1"/>
                </a:solidFill>
              </a:rPr>
              <a:t>toString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clone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Comparable</a:t>
            </a:r>
            <a:r>
              <a:rPr lang="zh-CN" altLang="en-US" sz="1600" dirty="0">
                <a:solidFill>
                  <a:schemeClr val="bg1"/>
                </a:solidFill>
              </a:rPr>
              <a:t> 时应该注意哪些问题</a:t>
            </a:r>
          </a:p>
        </p:txBody>
      </p:sp>
      <p:sp>
        <p:nvSpPr>
          <p:cNvPr id="80" name="矩形 79"/>
          <p:cNvSpPr/>
          <p:nvPr/>
        </p:nvSpPr>
        <p:spPr>
          <a:xfrm>
            <a:off x="4134366" y="33743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D9D2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类和接口</a:t>
            </a:r>
          </a:p>
        </p:txBody>
      </p:sp>
      <p:sp>
        <p:nvSpPr>
          <p:cNvPr id="81" name="矩形 80"/>
          <p:cNvSpPr/>
          <p:nvPr/>
        </p:nvSpPr>
        <p:spPr>
          <a:xfrm>
            <a:off x="4134366" y="3750863"/>
            <a:ext cx="7257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使 类和成员的可访问性，可变性最小化， 组合优于继承，接口优于抽象类等</a:t>
            </a:r>
          </a:p>
        </p:txBody>
      </p:sp>
      <p:sp>
        <p:nvSpPr>
          <p:cNvPr id="83" name="矩形 82"/>
          <p:cNvSpPr/>
          <p:nvPr/>
        </p:nvSpPr>
        <p:spPr>
          <a:xfrm>
            <a:off x="4134366" y="421252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D9D2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枚举和注解</a:t>
            </a:r>
          </a:p>
        </p:txBody>
      </p:sp>
      <p:sp>
        <p:nvSpPr>
          <p:cNvPr id="84" name="矩形 83"/>
          <p:cNvSpPr/>
          <p:nvPr/>
        </p:nvSpPr>
        <p:spPr>
          <a:xfrm>
            <a:off x="4134366" y="4546336"/>
            <a:ext cx="4057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用 </a:t>
            </a:r>
            <a:r>
              <a:rPr lang="en-US" altLang="zh-CN" sz="1600" dirty="0" err="1">
                <a:solidFill>
                  <a:schemeClr val="bg1"/>
                </a:solidFill>
              </a:rPr>
              <a:t>enum</a:t>
            </a:r>
            <a:r>
              <a:rPr lang="zh-CN" altLang="en-US" sz="1600" dirty="0">
                <a:solidFill>
                  <a:schemeClr val="bg1"/>
                </a:solidFill>
              </a:rPr>
              <a:t>代替</a:t>
            </a:r>
            <a:r>
              <a:rPr lang="en-US" altLang="zh-CN" sz="1600" dirty="0">
                <a:solidFill>
                  <a:schemeClr val="bg1"/>
                </a:solidFill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</a:rPr>
              <a:t> 常量，用实例域代替序数等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82923" y="1748868"/>
            <a:ext cx="505881" cy="505881"/>
            <a:chOff x="3630721" y="2168871"/>
            <a:chExt cx="532943" cy="532943"/>
          </a:xfrm>
        </p:grpSpPr>
        <p:sp>
          <p:nvSpPr>
            <p:cNvPr id="28" name="KSO_Shape"/>
            <p:cNvSpPr/>
            <p:nvPr/>
          </p:nvSpPr>
          <p:spPr>
            <a:xfrm>
              <a:off x="3630721" y="2168871"/>
              <a:ext cx="532943" cy="532943"/>
            </a:xfrm>
            <a:prstGeom prst="diamond">
              <a:avLst/>
            </a:prstGeom>
            <a:solidFill>
              <a:srgbClr val="D9D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720548" y="2204510"/>
              <a:ext cx="353287" cy="42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B3A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227892" y="1168471"/>
            <a:ext cx="1681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382923" y="2634037"/>
            <a:ext cx="505881" cy="505881"/>
            <a:chOff x="3630721" y="2168871"/>
            <a:chExt cx="532943" cy="532943"/>
          </a:xfrm>
        </p:grpSpPr>
        <p:sp>
          <p:nvSpPr>
            <p:cNvPr id="33" name="KSO_Shape"/>
            <p:cNvSpPr/>
            <p:nvPr/>
          </p:nvSpPr>
          <p:spPr>
            <a:xfrm>
              <a:off x="3630721" y="2168871"/>
              <a:ext cx="532943" cy="532943"/>
            </a:xfrm>
            <a:prstGeom prst="diamond">
              <a:avLst/>
            </a:prstGeom>
            <a:solidFill>
              <a:srgbClr val="D9D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20549" y="2204510"/>
              <a:ext cx="353287" cy="42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B3A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82923" y="3519206"/>
            <a:ext cx="505881" cy="505881"/>
            <a:chOff x="3630721" y="2168871"/>
            <a:chExt cx="532943" cy="532943"/>
          </a:xfrm>
        </p:grpSpPr>
        <p:sp>
          <p:nvSpPr>
            <p:cNvPr id="36" name="KSO_Shape"/>
            <p:cNvSpPr/>
            <p:nvPr/>
          </p:nvSpPr>
          <p:spPr>
            <a:xfrm>
              <a:off x="3630721" y="2168871"/>
              <a:ext cx="532943" cy="532943"/>
            </a:xfrm>
            <a:prstGeom prst="diamond">
              <a:avLst/>
            </a:prstGeom>
            <a:solidFill>
              <a:srgbClr val="D9D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720549" y="2204510"/>
              <a:ext cx="353287" cy="42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B3A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382923" y="4312452"/>
            <a:ext cx="505881" cy="505881"/>
            <a:chOff x="3630721" y="2168871"/>
            <a:chExt cx="532943" cy="532943"/>
          </a:xfrm>
        </p:grpSpPr>
        <p:sp>
          <p:nvSpPr>
            <p:cNvPr id="39" name="KSO_Shape"/>
            <p:cNvSpPr/>
            <p:nvPr/>
          </p:nvSpPr>
          <p:spPr>
            <a:xfrm>
              <a:off x="3630721" y="2168871"/>
              <a:ext cx="532943" cy="532943"/>
            </a:xfrm>
            <a:prstGeom prst="diamond">
              <a:avLst/>
            </a:prstGeom>
            <a:solidFill>
              <a:srgbClr val="D9D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20549" y="2204510"/>
              <a:ext cx="353287" cy="42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B3A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BC238F3-9D3A-8347-AACE-5D735BAEE547}"/>
              </a:ext>
            </a:extLst>
          </p:cNvPr>
          <p:cNvSpPr/>
          <p:nvPr/>
        </p:nvSpPr>
        <p:spPr>
          <a:xfrm>
            <a:off x="4181873" y="492967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D9D2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F81730-EE85-E944-9FC3-349A4AED4DD2}"/>
              </a:ext>
            </a:extLst>
          </p:cNvPr>
          <p:cNvSpPr/>
          <p:nvPr/>
        </p:nvSpPr>
        <p:spPr>
          <a:xfrm>
            <a:off x="3888803" y="5280917"/>
            <a:ext cx="6958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检查参数的有效性，保护性拷贝，方法签名，慎用（重载，可变参数）等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B5A940B-7E20-484B-A532-D2986288CBEF}"/>
              </a:ext>
            </a:extLst>
          </p:cNvPr>
          <p:cNvGrpSpPr/>
          <p:nvPr/>
        </p:nvGrpSpPr>
        <p:grpSpPr>
          <a:xfrm>
            <a:off x="3382923" y="4993172"/>
            <a:ext cx="505881" cy="505881"/>
            <a:chOff x="3630721" y="2168871"/>
            <a:chExt cx="532943" cy="532943"/>
          </a:xfrm>
        </p:grpSpPr>
        <p:sp>
          <p:nvSpPr>
            <p:cNvPr id="30" name="KSO_Shape">
              <a:extLst>
                <a:ext uri="{FF2B5EF4-FFF2-40B4-BE49-F238E27FC236}">
                  <a16:creationId xmlns:a16="http://schemas.microsoft.com/office/drawing/2014/main" id="{A5A6D407-EDE8-3A41-B404-F2139F8AB5E1}"/>
                </a:ext>
              </a:extLst>
            </p:cNvPr>
            <p:cNvSpPr/>
            <p:nvPr/>
          </p:nvSpPr>
          <p:spPr>
            <a:xfrm>
              <a:off x="3630721" y="2168871"/>
              <a:ext cx="532943" cy="532943"/>
            </a:xfrm>
            <a:prstGeom prst="diamond">
              <a:avLst/>
            </a:prstGeom>
            <a:solidFill>
              <a:srgbClr val="D9D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35DB06-F1EB-624C-9049-48DCFE942DFA}"/>
                </a:ext>
              </a:extLst>
            </p:cNvPr>
            <p:cNvSpPr/>
            <p:nvPr/>
          </p:nvSpPr>
          <p:spPr>
            <a:xfrm>
              <a:off x="3720549" y="2204510"/>
              <a:ext cx="353287" cy="42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B3A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464148A6-0E08-804D-970A-93D1F6D403DF}"/>
              </a:ext>
            </a:extLst>
          </p:cNvPr>
          <p:cNvSpPr/>
          <p:nvPr/>
        </p:nvSpPr>
        <p:spPr>
          <a:xfrm>
            <a:off x="4181873" y="5657434"/>
            <a:ext cx="1098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 err="1">
                <a:solidFill>
                  <a:srgbClr val="D9D2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zh-CN" altLang="en-US" sz="2400" dirty="0">
              <a:solidFill>
                <a:srgbClr val="D9D2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44EDF-C363-9944-8F51-D771C6B002BC}"/>
              </a:ext>
            </a:extLst>
          </p:cNvPr>
          <p:cNvSpPr/>
          <p:nvPr/>
        </p:nvSpPr>
        <p:spPr>
          <a:xfrm>
            <a:off x="590326" y="6059810"/>
            <a:ext cx="11011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常用于解决：我改的代码为什么没有执行到？线上无法 </a:t>
            </a:r>
            <a:r>
              <a:rPr lang="en-US" altLang="zh-CN" sz="1600" dirty="0">
                <a:solidFill>
                  <a:schemeClr val="bg1"/>
                </a:solidFill>
              </a:rPr>
              <a:t>debug</a:t>
            </a:r>
            <a:r>
              <a:rPr lang="zh-CN" altLang="en-US" sz="1600" dirty="0">
                <a:solidFill>
                  <a:schemeClr val="bg1"/>
                </a:solidFill>
              </a:rPr>
              <a:t>？想知道某个方法的返回值？性能底下时，怎么定位问题？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B1E8986-0E8A-2449-A78C-B5410F73F4C7}"/>
              </a:ext>
            </a:extLst>
          </p:cNvPr>
          <p:cNvGrpSpPr/>
          <p:nvPr/>
        </p:nvGrpSpPr>
        <p:grpSpPr>
          <a:xfrm>
            <a:off x="3382923" y="5734275"/>
            <a:ext cx="505881" cy="505881"/>
            <a:chOff x="3630721" y="2168871"/>
            <a:chExt cx="532943" cy="532943"/>
          </a:xfrm>
        </p:grpSpPr>
        <p:sp>
          <p:nvSpPr>
            <p:cNvPr id="44" name="KSO_Shape">
              <a:extLst>
                <a:ext uri="{FF2B5EF4-FFF2-40B4-BE49-F238E27FC236}">
                  <a16:creationId xmlns:a16="http://schemas.microsoft.com/office/drawing/2014/main" id="{E6C40C1B-B150-8A42-8C65-94858F1F5626}"/>
                </a:ext>
              </a:extLst>
            </p:cNvPr>
            <p:cNvSpPr/>
            <p:nvPr/>
          </p:nvSpPr>
          <p:spPr>
            <a:xfrm>
              <a:off x="3630721" y="2168871"/>
              <a:ext cx="532943" cy="532943"/>
            </a:xfrm>
            <a:prstGeom prst="diamond">
              <a:avLst/>
            </a:prstGeom>
            <a:solidFill>
              <a:srgbClr val="D9D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AEF1BB-66D6-0C4D-8509-1EFEF7C3029B}"/>
                </a:ext>
              </a:extLst>
            </p:cNvPr>
            <p:cNvSpPr/>
            <p:nvPr/>
          </p:nvSpPr>
          <p:spPr>
            <a:xfrm>
              <a:off x="3720549" y="2204510"/>
              <a:ext cx="353287" cy="42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B3A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7" grpId="0"/>
      <p:bldP spid="78" grpId="0"/>
      <p:bldP spid="80" grpId="0"/>
      <p:bldP spid="81" grpId="0"/>
      <p:bldP spid="83" grpId="0"/>
      <p:bldP spid="84" grpId="0"/>
      <p:bldP spid="24" grpId="0"/>
      <p:bldP spid="25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BDD910-1C97-4B0D-8036-848ACBFFFD65}"/>
              </a:ext>
            </a:extLst>
          </p:cNvPr>
          <p:cNvSpPr/>
          <p:nvPr/>
        </p:nvSpPr>
        <p:spPr>
          <a:xfrm>
            <a:off x="0" y="380884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第六条。消除过期对象的引用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AB12E0-A712-4C00-AC3A-97B05153096C}"/>
              </a:ext>
            </a:extLst>
          </p:cNvPr>
          <p:cNvSpPr/>
          <p:nvPr/>
        </p:nvSpPr>
        <p:spPr>
          <a:xfrm>
            <a:off x="0" y="1081648"/>
            <a:ext cx="10006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当我们在操作集合（作为缓存使用时）， 经常会遗漏一些无用的集合，导致垃圾收集器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回收不了，降低程序性能。严重时，可以造成内存溢出。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70F8A8-A039-48A8-AE7A-AFA32B91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534"/>
            <a:ext cx="67341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893E2A-5130-469E-91C2-AE731B1E7C09}"/>
              </a:ext>
            </a:extLst>
          </p:cNvPr>
          <p:cNvSpPr/>
          <p:nvPr/>
        </p:nvSpPr>
        <p:spPr>
          <a:xfrm>
            <a:off x="0" y="324439"/>
            <a:ext cx="8210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问：那么，我们以后需要对于每一个对象引用，一旦程序不再用到它， 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就把它清空吗？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FE9D04-A433-40AD-AD71-F25BDD45E991}"/>
              </a:ext>
            </a:extLst>
          </p:cNvPr>
          <p:cNvSpPr/>
          <p:nvPr/>
        </p:nvSpPr>
        <p:spPr>
          <a:xfrm>
            <a:off x="0" y="1131595"/>
            <a:ext cx="11982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答：当然不是！！！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清除对象引用应该是一种例外，而不是一种规范行为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。清除过期引用最好的方法是让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包含该引用的变量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结束其生命周期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695640-0540-4C66-BE78-02A6FAE8B547}"/>
              </a:ext>
            </a:extLst>
          </p:cNvPr>
          <p:cNvSpPr/>
          <p:nvPr/>
        </p:nvSpPr>
        <p:spPr>
          <a:xfrm>
            <a:off x="0" y="2232262"/>
            <a:ext cx="10017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这样就涉及到 垃圾收集器如何判断该对象已经结束其生命周期了？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GcRoot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可达性分析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F7D436-E34A-48C0-829C-E94CBE919DED}"/>
              </a:ext>
            </a:extLst>
          </p:cNvPr>
          <p:cNvSpPr/>
          <p:nvPr/>
        </p:nvSpPr>
        <p:spPr>
          <a:xfrm>
            <a:off x="0" y="2915240"/>
            <a:ext cx="1198918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通过一系列的称为 “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Roots”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的对象作为起始点，从这些节点开始向下搜索，搜索所走的路径称为引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用连（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 Chain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），当一个对象到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没有任何引用链相连（从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到这个对象不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可达）时，则证明此对象是不可用的。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  在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语言中，可作为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的对象包括下面几种：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 虚拟机栈（栈帧中的本地变量表）中引用的对象。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     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 方法区中类静态属性引用的对象。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     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 方法区中常量引用的对象。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     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 本地方法栈中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JNI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（即一般说的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方法）引用的对象。</a:t>
            </a:r>
          </a:p>
          <a:p>
            <a:endParaRPr lang="zh-CN" altLang="en-US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2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88830" y="2517577"/>
            <a:ext cx="32143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3182396" y="3386315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对所有对象都通用的方法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2769127" y="4032646"/>
            <a:ext cx="6653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 </a:t>
            </a:r>
            <a:r>
              <a:rPr lang="en-US" altLang="zh-CN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Comparable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时应该注意哪些问题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66AE338-349A-F141-B072-59DDF2040F29}"/>
              </a:ext>
            </a:extLst>
          </p:cNvPr>
          <p:cNvSpPr/>
          <p:nvPr/>
        </p:nvSpPr>
        <p:spPr>
          <a:xfrm>
            <a:off x="145969" y="532236"/>
            <a:ext cx="6538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第一条。覆盖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 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时请遵守通用约定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DAB6E1-B2CF-0749-8401-C66599385BB7}"/>
              </a:ext>
            </a:extLst>
          </p:cNvPr>
          <p:cNvSpPr txBox="1"/>
          <p:nvPr/>
        </p:nvSpPr>
        <p:spPr>
          <a:xfrm>
            <a:off x="994410" y="1451610"/>
            <a:ext cx="10854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在日常开发中，尽量不要覆盖 </a:t>
            </a:r>
            <a:r>
              <a:rPr kumimoji="1" lang="en-US" altLang="zh-CN" dirty="0">
                <a:solidFill>
                  <a:srgbClr val="0070C0"/>
                </a:solidFill>
              </a:rPr>
              <a:t>equals</a:t>
            </a:r>
            <a:r>
              <a:rPr kumimoji="1" lang="zh-CN" altLang="en-US" dirty="0">
                <a:solidFill>
                  <a:srgbClr val="0070C0"/>
                </a:solidFill>
              </a:rPr>
              <a:t> 方法。因为覆盖 </a:t>
            </a:r>
            <a:r>
              <a:rPr kumimoji="1" lang="en-US" altLang="zh-CN" dirty="0">
                <a:solidFill>
                  <a:srgbClr val="0070C0"/>
                </a:solidFill>
              </a:rPr>
              <a:t>equals</a:t>
            </a:r>
            <a:r>
              <a:rPr kumimoji="1" lang="zh-CN" altLang="en-US" dirty="0">
                <a:solidFill>
                  <a:srgbClr val="0070C0"/>
                </a:solidFill>
              </a:rPr>
              <a:t> 方法特别容易出错。当满足一下任何一条时，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>
                <a:solidFill>
                  <a:srgbClr val="0070C0"/>
                </a:solidFill>
              </a:rPr>
              <a:t>就不需要重写 </a:t>
            </a:r>
            <a:r>
              <a:rPr kumimoji="1" lang="en-US" altLang="zh-CN" dirty="0">
                <a:solidFill>
                  <a:srgbClr val="0070C0"/>
                </a:solidFill>
              </a:rPr>
              <a:t>equals</a:t>
            </a:r>
            <a:r>
              <a:rPr kumimoji="1" lang="zh-CN" altLang="en-US" dirty="0">
                <a:solidFill>
                  <a:srgbClr val="0070C0"/>
                </a:solidFill>
              </a:rPr>
              <a:t> 方法，用 </a:t>
            </a:r>
            <a:r>
              <a:rPr kumimoji="1" lang="en-US" altLang="zh-CN" dirty="0">
                <a:solidFill>
                  <a:srgbClr val="0070C0"/>
                </a:solidFill>
              </a:rPr>
              <a:t>Object</a:t>
            </a:r>
            <a:r>
              <a:rPr kumimoji="1" lang="zh-CN" altLang="en-US" dirty="0">
                <a:solidFill>
                  <a:srgbClr val="0070C0"/>
                </a:solidFill>
              </a:rPr>
              <a:t> 就可以满足：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FEFBE1-211E-9548-BCC5-132C9D4E651C}"/>
              </a:ext>
            </a:extLst>
          </p:cNvPr>
          <p:cNvSpPr txBox="1"/>
          <p:nvPr/>
        </p:nvSpPr>
        <p:spPr>
          <a:xfrm>
            <a:off x="1108710" y="2889111"/>
            <a:ext cx="1048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2.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2060"/>
                </a:solidFill>
              </a:rPr>
              <a:t>不关心类是否提供了“逻辑相等”的测试功能</a:t>
            </a:r>
            <a:r>
              <a:rPr kumimoji="1" lang="zh-CN" altLang="en-US" dirty="0">
                <a:solidFill>
                  <a:srgbClr val="0070C0"/>
                </a:solidFill>
              </a:rPr>
              <a:t>。例如，</a:t>
            </a:r>
            <a:r>
              <a:rPr kumimoji="1" lang="en-US" altLang="zh-CN" dirty="0">
                <a:solidFill>
                  <a:srgbClr val="0070C0"/>
                </a:solidFill>
              </a:rPr>
              <a:t>Random </a:t>
            </a:r>
            <a:r>
              <a:rPr kumimoji="1" lang="zh-CN" altLang="en-US" dirty="0">
                <a:solidFill>
                  <a:srgbClr val="0070C0"/>
                </a:solidFill>
              </a:rPr>
              <a:t>工具类。我们平时并不会有判断两个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0070C0"/>
                </a:solidFill>
              </a:rPr>
              <a:t>Random </a:t>
            </a:r>
            <a:r>
              <a:rPr kumimoji="1" lang="zh-CN" altLang="en-US" dirty="0">
                <a:solidFill>
                  <a:srgbClr val="0070C0"/>
                </a:solidFill>
              </a:rPr>
              <a:t>实例是否产生相同的随机数的需求。所以 </a:t>
            </a:r>
            <a:r>
              <a:rPr kumimoji="1" lang="en-US" altLang="zh-CN" dirty="0">
                <a:solidFill>
                  <a:srgbClr val="0070C0"/>
                </a:solidFill>
              </a:rPr>
              <a:t>Random</a:t>
            </a:r>
            <a:r>
              <a:rPr kumimoji="1" lang="zh-CN" altLang="en-US" dirty="0">
                <a:solidFill>
                  <a:srgbClr val="0070C0"/>
                </a:solidFill>
              </a:rPr>
              <a:t> 没有重写 </a:t>
            </a:r>
            <a:r>
              <a:rPr kumimoji="1" lang="en-US" altLang="zh-CN" dirty="0">
                <a:solidFill>
                  <a:srgbClr val="0070C0"/>
                </a:solidFill>
              </a:rPr>
              <a:t>equals</a:t>
            </a:r>
            <a:r>
              <a:rPr kumimoji="1" lang="zh-CN" altLang="en-US" dirty="0">
                <a:solidFill>
                  <a:srgbClr val="0070C0"/>
                </a:solidFill>
              </a:rPr>
              <a:t> 方法。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B55E5D-8FF4-A846-9BF0-D0C8BD023B1C}"/>
              </a:ext>
            </a:extLst>
          </p:cNvPr>
          <p:cNvSpPr txBox="1"/>
          <p:nvPr/>
        </p:nvSpPr>
        <p:spPr>
          <a:xfrm>
            <a:off x="1108710" y="2308860"/>
            <a:ext cx="872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1.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  <a:r>
              <a:rPr kumimoji="1" lang="zh-CN" altLang="en-US" b="1" dirty="0">
                <a:solidFill>
                  <a:srgbClr val="002060"/>
                </a:solidFill>
              </a:rPr>
              <a:t>类的每个实例本质上都是唯一的</a:t>
            </a:r>
            <a:r>
              <a:rPr kumimoji="1" lang="zh-CN" altLang="en-US" dirty="0">
                <a:solidFill>
                  <a:srgbClr val="0070C0"/>
                </a:solidFill>
              </a:rPr>
              <a:t>。对于代表活动实体而不是值的类来说确实如此。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1A1BAF-3661-D941-ADE1-F020C1D8D654}"/>
              </a:ext>
            </a:extLst>
          </p:cNvPr>
          <p:cNvSpPr txBox="1"/>
          <p:nvPr/>
        </p:nvSpPr>
        <p:spPr>
          <a:xfrm>
            <a:off x="1108710" y="3680281"/>
            <a:ext cx="764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3</a:t>
            </a:r>
            <a:r>
              <a:rPr kumimoji="1" lang="en-US" altLang="zh-CN" dirty="0">
                <a:solidFill>
                  <a:srgbClr val="002060"/>
                </a:solidFill>
              </a:rPr>
              <a:t>.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  <a:r>
              <a:rPr kumimoji="1" lang="zh-CN" altLang="en-US" b="1" dirty="0">
                <a:solidFill>
                  <a:srgbClr val="002060"/>
                </a:solidFill>
              </a:rPr>
              <a:t>超类已经覆盖了 </a:t>
            </a:r>
            <a:r>
              <a:rPr kumimoji="1" lang="en-US" altLang="zh-CN" b="1" dirty="0">
                <a:solidFill>
                  <a:srgbClr val="002060"/>
                </a:solidFill>
              </a:rPr>
              <a:t>equals</a:t>
            </a:r>
            <a:r>
              <a:rPr kumimoji="1" lang="zh-CN" altLang="en-US" b="1" dirty="0">
                <a:solidFill>
                  <a:srgbClr val="002060"/>
                </a:solidFill>
              </a:rPr>
              <a:t> ，从超类继承过来的行为对于子类也是合适的。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752B02F-FD36-A746-B0C1-BD7330FA6DD5}"/>
              </a:ext>
            </a:extLst>
          </p:cNvPr>
          <p:cNvSpPr txBox="1"/>
          <p:nvPr/>
        </p:nvSpPr>
        <p:spPr>
          <a:xfrm>
            <a:off x="1119968" y="4218919"/>
            <a:ext cx="11347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4.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2060"/>
                </a:solidFill>
              </a:rPr>
              <a:t>类是私有的或包级私有的，可以确定它的 </a:t>
            </a:r>
            <a:r>
              <a:rPr kumimoji="1" lang="en-US" altLang="zh-CN" b="1" dirty="0">
                <a:solidFill>
                  <a:srgbClr val="002060"/>
                </a:solidFill>
              </a:rPr>
              <a:t>equals</a:t>
            </a:r>
            <a:r>
              <a:rPr kumimoji="1" lang="zh-CN" altLang="en-US" b="1" dirty="0">
                <a:solidFill>
                  <a:srgbClr val="002060"/>
                </a:solidFill>
              </a:rPr>
              <a:t> 方法永远不会被调用</a:t>
            </a:r>
            <a:r>
              <a:rPr kumimoji="1" lang="zh-CN" altLang="en-US" b="1" dirty="0">
                <a:solidFill>
                  <a:srgbClr val="0070C0"/>
                </a:solidFill>
              </a:rPr>
              <a:t>。这种情况下，无疑是应该覆盖 </a:t>
            </a:r>
            <a:r>
              <a:rPr kumimoji="1" lang="en-US" altLang="zh-CN" b="1" dirty="0">
                <a:solidFill>
                  <a:srgbClr val="0070C0"/>
                </a:solidFill>
              </a:rPr>
              <a:t>equals</a:t>
            </a: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方法的，以防止它被意外调用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36FD8-3891-E648-8C7C-B828F43B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8" y="4853940"/>
            <a:ext cx="3810000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094FD86-2EBD-464F-A444-8EB23A4FCA08}"/>
              </a:ext>
            </a:extLst>
          </p:cNvPr>
          <p:cNvSpPr/>
          <p:nvPr/>
        </p:nvSpPr>
        <p:spPr>
          <a:xfrm>
            <a:off x="145969" y="532236"/>
            <a:ext cx="5596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问：那么什么时候应该重写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Object.equals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呢？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4F8F81-7C49-744B-8FFD-9E811865CCC8}"/>
              </a:ext>
            </a:extLst>
          </p:cNvPr>
          <p:cNvSpPr/>
          <p:nvPr/>
        </p:nvSpPr>
        <p:spPr>
          <a:xfrm>
            <a:off x="145969" y="1038966"/>
            <a:ext cx="11092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答：当类具有自己特有的 “逻辑相等”概念。这通常被称为 “值类”。而且这种类可以被用作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映射表（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）的键 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），或者集合（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的元素，使映射或者集合表现出预期的行为。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36245F-6CE9-3940-862A-7948824F5B5E}"/>
              </a:ext>
            </a:extLst>
          </p:cNvPr>
          <p:cNvSpPr/>
          <p:nvPr/>
        </p:nvSpPr>
        <p:spPr>
          <a:xfrm>
            <a:off x="145969" y="1853472"/>
            <a:ext cx="8550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有一种“值类”不需要覆盖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实例受控的类。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枚举类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F74E97-6D77-474C-861D-0279EAF8EE37}"/>
              </a:ext>
            </a:extLst>
          </p:cNvPr>
          <p:cNvSpPr/>
          <p:nvPr/>
        </p:nvSpPr>
        <p:spPr>
          <a:xfrm>
            <a:off x="145969" y="2725962"/>
            <a:ext cx="936711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当我们覆盖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方法时，需要遵循以下几点：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自反性：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 == true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对称性：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(y) == true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  == true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传递性：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(y) == true,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(z) == true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则：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(z) == true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一致性： 多次调用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始终为 一样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(null)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必须返回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094FD86-2EBD-464F-A444-8EB23A4FCA08}"/>
              </a:ext>
            </a:extLst>
          </p:cNvPr>
          <p:cNvSpPr/>
          <p:nvPr/>
        </p:nvSpPr>
        <p:spPr>
          <a:xfrm>
            <a:off x="145969" y="532236"/>
            <a:ext cx="6774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结合所有这些要求，得出实现高质量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方法的诀窍：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4F8F81-7C49-744B-8FFD-9E811865CCC8}"/>
              </a:ext>
            </a:extLst>
          </p:cNvPr>
          <p:cNvSpPr/>
          <p:nvPr/>
        </p:nvSpPr>
        <p:spPr>
          <a:xfrm>
            <a:off x="466009" y="1038966"/>
            <a:ext cx="11913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操作符检查 “参数是否为这个对象的引用”。如果是，则返回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。这只是一种性能优化。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C0810-1E8F-9249-BEDA-E76AD1971770}"/>
              </a:ext>
            </a:extLst>
          </p:cNvPr>
          <p:cNvSpPr/>
          <p:nvPr/>
        </p:nvSpPr>
        <p:spPr>
          <a:xfrm>
            <a:off x="466009" y="1651212"/>
            <a:ext cx="7167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操作符检查 “参数是否为正确的 类型”。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CE164B-4E2D-6240-B294-28E125C130E6}"/>
              </a:ext>
            </a:extLst>
          </p:cNvPr>
          <p:cNvSpPr/>
          <p:nvPr/>
        </p:nvSpPr>
        <p:spPr>
          <a:xfrm>
            <a:off x="466009" y="2293620"/>
            <a:ext cx="3550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把参数转化为正确的类型。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44F6B5-7EBA-6C4D-B1B4-F33EB7B1B0B8}"/>
              </a:ext>
            </a:extLst>
          </p:cNvPr>
          <p:cNvSpPr/>
          <p:nvPr/>
        </p:nvSpPr>
        <p:spPr>
          <a:xfrm>
            <a:off x="466009" y="2865120"/>
            <a:ext cx="9268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对于该类中的每个 “关键”域，检查参数中的域是否与对象中对应的域相匹配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04A212-FADC-1C43-ADA6-7332CF2EFCDA}"/>
              </a:ext>
            </a:extLst>
          </p:cNvPr>
          <p:cNvSpPr/>
          <p:nvPr/>
        </p:nvSpPr>
        <p:spPr>
          <a:xfrm>
            <a:off x="466009" y="3477366"/>
            <a:ext cx="1124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当你编写完成了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方法之后，应该问自己三个问题： 它是否是对称的、传递的、一致的？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98C65E-2668-AD49-9946-F681FDB3718D}"/>
              </a:ext>
            </a:extLst>
          </p:cNvPr>
          <p:cNvSpPr/>
          <p:nvPr/>
        </p:nvSpPr>
        <p:spPr>
          <a:xfrm>
            <a:off x="0" y="418480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还有最后的一些告诫：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B34AE0-0097-8C44-A6FE-BB6385FE1738}"/>
              </a:ext>
            </a:extLst>
          </p:cNvPr>
          <p:cNvSpPr/>
          <p:nvPr/>
        </p:nvSpPr>
        <p:spPr>
          <a:xfrm>
            <a:off x="466009" y="4692185"/>
            <a:ext cx="4769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覆盖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时总要覆盖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32FFE6-B64E-4E40-8429-EF25E7AA551D}"/>
              </a:ext>
            </a:extLst>
          </p:cNvPr>
          <p:cNvSpPr/>
          <p:nvPr/>
        </p:nvSpPr>
        <p:spPr>
          <a:xfrm>
            <a:off x="466009" y="5103465"/>
            <a:ext cx="4498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不要企图让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方法过于智能。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C89F-7994-6543-BAA7-FD5260C5D2A4}"/>
              </a:ext>
            </a:extLst>
          </p:cNvPr>
          <p:cNvSpPr/>
          <p:nvPr/>
        </p:nvSpPr>
        <p:spPr>
          <a:xfrm>
            <a:off x="466009" y="5591797"/>
            <a:ext cx="6999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不要将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声明中的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对象替换为其他的类型。</a:t>
            </a:r>
          </a:p>
        </p:txBody>
      </p:sp>
    </p:spTree>
    <p:extLst>
      <p:ext uri="{BB962C8B-B14F-4D97-AF65-F5344CB8AC3E}">
        <p14:creationId xmlns:p14="http://schemas.microsoft.com/office/powerpoint/2010/main" val="20947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66AE338-349A-F141-B072-59DDF2040F29}"/>
              </a:ext>
            </a:extLst>
          </p:cNvPr>
          <p:cNvSpPr/>
          <p:nvPr/>
        </p:nvSpPr>
        <p:spPr>
          <a:xfrm>
            <a:off x="145969" y="532236"/>
            <a:ext cx="7276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第九条。覆盖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时总要覆盖 </a:t>
            </a:r>
            <a:r>
              <a:rPr lang="en-US" altLang="zh-CN" sz="28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endParaRPr lang="zh-CN" altLang="en-US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ABD778-0412-EA49-8ECA-F8093BDF8DA1}"/>
              </a:ext>
            </a:extLst>
          </p:cNvPr>
          <p:cNvSpPr txBox="1"/>
          <p:nvPr/>
        </p:nvSpPr>
        <p:spPr>
          <a:xfrm>
            <a:off x="617220" y="1463040"/>
            <a:ext cx="1158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如果不这样做，就会违反 </a:t>
            </a:r>
            <a:r>
              <a:rPr kumimoji="1" lang="en-US" altLang="zh-CN" dirty="0" err="1"/>
              <a:t>Object.hashCode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的通用约定，从而导致该类无法结合所有基于散列的集合一起正常运作</a:t>
            </a:r>
            <a:endParaRPr kumimoji="1" lang="en-US" altLang="zh-CN" dirty="0"/>
          </a:p>
          <a:p>
            <a:r>
              <a:rPr kumimoji="1" lang="zh-CN" altLang="en-US" dirty="0"/>
              <a:t>，包括 </a:t>
            </a:r>
            <a:r>
              <a:rPr kumimoji="1" lang="en-US" altLang="zh-CN" dirty="0"/>
              <a:t>HashMap, HashSet </a:t>
            </a:r>
            <a:r>
              <a:rPr kumimoji="1" lang="zh-CN" altLang="en-US" dirty="0"/>
              <a:t>和 </a:t>
            </a:r>
            <a:r>
              <a:rPr kumimoji="1" lang="en-US" altLang="zh-CN" dirty="0" err="1"/>
              <a:t>HashTable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3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16082" y="2517577"/>
            <a:ext cx="3159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5130031" y="3386315"/>
            <a:ext cx="1931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spc="400" dirty="0" err="1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zh-CN" altLang="en-US" sz="3600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085" y="4032646"/>
            <a:ext cx="9773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常用于解决：我改的代码为什么没有执行到？线上无法 </a:t>
            </a:r>
            <a:r>
              <a:rPr lang="en-US" altLang="zh-CN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？想知道某个方法的返回值？性能底下时，怎么定位问题？</a:t>
            </a:r>
          </a:p>
        </p:txBody>
      </p:sp>
    </p:spTree>
    <p:extLst>
      <p:ext uri="{BB962C8B-B14F-4D97-AF65-F5344CB8AC3E}">
        <p14:creationId xmlns:p14="http://schemas.microsoft.com/office/powerpoint/2010/main" val="25565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16081" y="2517577"/>
            <a:ext cx="3159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208310" y="3386315"/>
            <a:ext cx="3775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创建和销毁对象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3400390" y="4036631"/>
            <a:ext cx="5391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静态工厂方法，构建器，单例模式实现，避免创建不必要的对象等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5213E8BB-8474-44DF-8CA9-FE2516D971E3}"/>
              </a:ext>
            </a:extLst>
          </p:cNvPr>
          <p:cNvSpPr/>
          <p:nvPr/>
        </p:nvSpPr>
        <p:spPr>
          <a:xfrm>
            <a:off x="0" y="3234127"/>
            <a:ext cx="12191999" cy="21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 是Alibaba开源的Java诊断工具，深受开发者喜爱。在线排查问题，无需重启；动态跟踪Java代码；实时监控JVM状态。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 支持JDK 6+，支持Linux/Mac/Windows，采用命令行交互模式，同时提供丰富的 Tab 自动补全功能，进一步方便进行问题的定位和诊断。</a:t>
            </a: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i="0" dirty="0" err="1">
                <a:solidFill>
                  <a:schemeClr val="tx1"/>
                </a:solidFill>
                <a:effectLst/>
                <a:latin typeface="franklingoturwtotbooregular"/>
              </a:rPr>
              <a:t>Github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franklingoturwtotbooregular"/>
              </a:rPr>
              <a:t>: </a:t>
            </a:r>
            <a:r>
              <a:rPr lang="en-US" altLang="zh-CN" sz="2400" b="0" i="0" u="none" strike="noStrike" dirty="0">
                <a:solidFill>
                  <a:schemeClr val="tx1"/>
                </a:solidFill>
                <a:effectLst/>
                <a:latin typeface="franklingoturwtotboo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https://github.com/alibaba/arthas</a:t>
            </a:r>
            <a:endParaRPr lang="en-US" altLang="zh-CN" sz="2400" b="0" i="0" dirty="0">
              <a:solidFill>
                <a:schemeClr val="tx1"/>
              </a:solidFill>
              <a:effectLst/>
              <a:latin typeface="franklingoturwtotboo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franklingoturwtotbooregular"/>
              </a:rPr>
              <a:t>文档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franklingoturwtotbooregular"/>
              </a:rPr>
              <a:t>: </a:t>
            </a:r>
            <a:r>
              <a:rPr lang="en-US" altLang="zh-CN" sz="2400" b="0" i="0" u="none" strike="noStrike" dirty="0">
                <a:solidFill>
                  <a:schemeClr val="tx1"/>
                </a:solidFill>
                <a:effectLst/>
                <a:latin typeface="franklingoturwtotboo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https://arthas.aliyun.com/doc/</a:t>
            </a:r>
            <a:endParaRPr lang="en-US" altLang="zh-CN" sz="2400" b="0" i="0" dirty="0">
              <a:solidFill>
                <a:schemeClr val="tx1"/>
              </a:solidFill>
              <a:effectLst/>
              <a:latin typeface="franklingoturwtotbooregular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  <p:pic>
        <p:nvPicPr>
          <p:cNvPr id="1030" name="Picture 6" descr="Arthas">
            <a:extLst>
              <a:ext uri="{FF2B5EF4-FFF2-40B4-BE49-F238E27FC236}">
                <a16:creationId xmlns:a16="http://schemas.microsoft.com/office/drawing/2014/main" id="{DA4A380C-9D1C-42A2-BF78-B7DDE491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7" y="670549"/>
            <a:ext cx="4489277" cy="147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481455C-24D4-4463-AC49-4A79809DE85B}"/>
              </a:ext>
            </a:extLst>
          </p:cNvPr>
          <p:cNvSpPr/>
          <p:nvPr/>
        </p:nvSpPr>
        <p:spPr>
          <a:xfrm>
            <a:off x="0" y="719525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常用的命令</a:t>
            </a:r>
            <a:endParaRPr lang="zh-CN" altLang="zh-CN" sz="4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C70BA-F4A0-4B77-957E-26165C2ED946}"/>
              </a:ext>
            </a:extLst>
          </p:cNvPr>
          <p:cNvSpPr/>
          <p:nvPr/>
        </p:nvSpPr>
        <p:spPr>
          <a:xfrm>
            <a:off x="0" y="921893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dashboard  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dashboard">
            <a:extLst>
              <a:ext uri="{FF2B5EF4-FFF2-40B4-BE49-F238E27FC236}">
                <a16:creationId xmlns:a16="http://schemas.microsoft.com/office/drawing/2014/main" id="{D3E956B8-2660-42CC-BFC6-D4B17F3C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8" y="1326630"/>
            <a:ext cx="8664912" cy="53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481455C-24D4-4463-AC49-4A79809DE85B}"/>
              </a:ext>
            </a:extLst>
          </p:cNvPr>
          <p:cNvSpPr/>
          <p:nvPr/>
        </p:nvSpPr>
        <p:spPr>
          <a:xfrm>
            <a:off x="0" y="719525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常用的命令</a:t>
            </a:r>
            <a:endParaRPr lang="zh-CN" altLang="zh-CN" sz="4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C70BA-F4A0-4B77-957E-26165C2ED946}"/>
              </a:ext>
            </a:extLst>
          </p:cNvPr>
          <p:cNvSpPr/>
          <p:nvPr/>
        </p:nvSpPr>
        <p:spPr>
          <a:xfrm>
            <a:off x="-2" y="921893"/>
            <a:ext cx="11677339" cy="153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solidFill>
                  <a:schemeClr val="tx1"/>
                </a:solidFill>
                <a:highlight>
                  <a:srgbClr val="FF0000"/>
                </a:highlight>
              </a:rPr>
              <a:t>jad</a:t>
            </a:r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  </a:t>
            </a:r>
            <a:r>
              <a:rPr lang="zh-CN" altLang="en-US" sz="4000" dirty="0">
                <a:solidFill>
                  <a:schemeClr val="tx1"/>
                </a:solidFill>
                <a:highlight>
                  <a:srgbClr val="FF0000"/>
                </a:highlight>
              </a:rPr>
              <a:t>全类名  方法名</a:t>
            </a:r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Source Sans Pro"/>
              </a:rPr>
              <a:t>反编译指定已加载类的源码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5BCEAF-97A6-47E4-8C45-9A7D89824A11}"/>
              </a:ext>
            </a:extLst>
          </p:cNvPr>
          <p:cNvSpPr/>
          <p:nvPr/>
        </p:nvSpPr>
        <p:spPr>
          <a:xfrm>
            <a:off x="0" y="2465882"/>
            <a:ext cx="11677339" cy="2136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404040"/>
                </a:solidFill>
                <a:effectLst/>
                <a:latin typeface="Source Sans Pro"/>
              </a:rPr>
              <a:t>在 </a:t>
            </a:r>
            <a:r>
              <a:rPr lang="en-US" altLang="zh-CN" sz="3200" b="0" i="0" dirty="0" err="1">
                <a:solidFill>
                  <a:srgbClr val="404040"/>
                </a:solidFill>
                <a:effectLst/>
                <a:latin typeface="Source Sans Pro"/>
              </a:rPr>
              <a:t>Arthas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Source Sans Pro"/>
              </a:rPr>
              <a:t> Console 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Source Sans Pro"/>
              </a:rPr>
              <a:t>上，反编译出来的源码是带语法高亮的，阅读更方便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404040"/>
                </a:solidFill>
                <a:effectLst/>
                <a:latin typeface="Source Sans Pro"/>
              </a:rPr>
              <a:t>当然，反编译出来的 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Source Sans Pro"/>
              </a:rPr>
              <a:t>java 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Source Sans Pro"/>
              </a:rPr>
              <a:t>代码可能会存在语法错误，但不影响你进行阅读理解</a:t>
            </a:r>
          </a:p>
        </p:txBody>
      </p:sp>
    </p:spTree>
    <p:extLst>
      <p:ext uri="{BB962C8B-B14F-4D97-AF65-F5344CB8AC3E}">
        <p14:creationId xmlns:p14="http://schemas.microsoft.com/office/powerpoint/2010/main" val="12373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4F6B084-D165-4775-8B56-CB733690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04787"/>
            <a:ext cx="5362575" cy="644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481455C-24D4-4463-AC49-4A79809DE85B}"/>
              </a:ext>
            </a:extLst>
          </p:cNvPr>
          <p:cNvSpPr/>
          <p:nvPr/>
        </p:nvSpPr>
        <p:spPr>
          <a:xfrm>
            <a:off x="0" y="719525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常用的命令</a:t>
            </a:r>
            <a:endParaRPr lang="zh-CN" altLang="zh-CN" sz="4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C70BA-F4A0-4B77-957E-26165C2ED946}"/>
              </a:ext>
            </a:extLst>
          </p:cNvPr>
          <p:cNvSpPr/>
          <p:nvPr/>
        </p:nvSpPr>
        <p:spPr>
          <a:xfrm>
            <a:off x="-2" y="921893"/>
            <a:ext cx="11677339" cy="153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Watch </a:t>
            </a:r>
            <a:r>
              <a:rPr lang="zh-CN" altLang="en-US" sz="4000" dirty="0">
                <a:solidFill>
                  <a:schemeClr val="tx1"/>
                </a:solidFill>
                <a:highlight>
                  <a:srgbClr val="FF0000"/>
                </a:highlight>
              </a:rPr>
              <a:t>全类名  方法名</a:t>
            </a:r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Source Sans Pro"/>
              </a:rPr>
              <a:t>方法执行数据观测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6012DC-866F-40D7-98E4-A87DA1E5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7" y="4428639"/>
            <a:ext cx="12002906" cy="54714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09BACB3-7148-4B70-9CB0-D64EAE63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7" y="2291424"/>
            <a:ext cx="116773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-342900" algn="just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3200" dirty="0">
                <a:solidFill>
                  <a:srgbClr val="404040"/>
                </a:solidFill>
                <a:latin typeface="Source Sans Pro"/>
              </a:rPr>
              <a:t>让你能方便的观察到指定方法的调用情况。能观察到的范围为：返回值、抛出异常、入参，通过编写 OGNL 表达式进行对应变量的查看。 </a:t>
            </a:r>
          </a:p>
        </p:txBody>
      </p:sp>
    </p:spTree>
    <p:extLst>
      <p:ext uri="{BB962C8B-B14F-4D97-AF65-F5344CB8AC3E}">
        <p14:creationId xmlns:p14="http://schemas.microsoft.com/office/powerpoint/2010/main" val="10557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97AF12-7507-4D87-AED1-458F33D2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28" y="0"/>
            <a:ext cx="9546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481455C-24D4-4463-AC49-4A79809DE85B}"/>
              </a:ext>
            </a:extLst>
          </p:cNvPr>
          <p:cNvSpPr/>
          <p:nvPr/>
        </p:nvSpPr>
        <p:spPr>
          <a:xfrm>
            <a:off x="0" y="719525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常用的命令</a:t>
            </a:r>
            <a:endParaRPr lang="zh-CN" altLang="zh-CN" sz="4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C70BA-F4A0-4B77-957E-26165C2ED946}"/>
              </a:ext>
            </a:extLst>
          </p:cNvPr>
          <p:cNvSpPr/>
          <p:nvPr/>
        </p:nvSpPr>
        <p:spPr>
          <a:xfrm>
            <a:off x="-2" y="921893"/>
            <a:ext cx="11677339" cy="153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trace </a:t>
            </a:r>
            <a:r>
              <a:rPr lang="zh-CN" altLang="en-US" sz="4000" dirty="0">
                <a:solidFill>
                  <a:schemeClr val="tx1"/>
                </a:solidFill>
                <a:highlight>
                  <a:srgbClr val="FF0000"/>
                </a:highlight>
              </a:rPr>
              <a:t>全类名  方法名</a:t>
            </a:r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Source Sans Pro"/>
              </a:rPr>
              <a:t>方法内部调用路径，并输出方法路径上的每个节点上耗时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9BACB3-7148-4B70-9CB0-D64EAE63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" y="2412462"/>
            <a:ext cx="1167733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342900" algn="just" eaLnBrk="1" hangingPunct="1">
              <a:buFont typeface="Arial" panose="020B0604020202020204" pitchFamily="34" charset="0"/>
              <a:buChar char="•"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Inconsolata"/>
              </a:rPr>
              <a:t>trace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ource Sans Pro"/>
              </a:rPr>
              <a:t> 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Source Sans Pro"/>
              </a:rPr>
              <a:t>命令能主动搜索 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Inconsolata"/>
              </a:rPr>
              <a:t>class-pattern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ource Sans Pro"/>
              </a:rPr>
              <a:t>／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Inconsolata"/>
              </a:rPr>
              <a:t>method-pattern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ource Sans Pro"/>
              </a:rPr>
              <a:t> 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Source Sans Pro"/>
              </a:rPr>
              <a:t>对应的方法调用路径，渲染和统计整个调用链路上的所有性能开销和追踪调用链路。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342900" algn="just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zh-CN" altLang="zh-CN" sz="3200" dirty="0">
              <a:solidFill>
                <a:srgbClr val="404040"/>
              </a:solidFill>
              <a:latin typeface="Source Sans Pr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B0A109-66BC-4233-88BD-6B03FE67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7" y="4297153"/>
            <a:ext cx="12002906" cy="16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97AF12-7507-4D87-AED1-458F33D2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28" y="0"/>
            <a:ext cx="9546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98446" y="3611971"/>
            <a:ext cx="5071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6271A8-C8DE-4681-90D3-F95715A624D0}"/>
              </a:ext>
            </a:extLst>
          </p:cNvPr>
          <p:cNvSpPr txBox="1"/>
          <p:nvPr/>
        </p:nvSpPr>
        <p:spPr>
          <a:xfrm>
            <a:off x="5393950" y="5181631"/>
            <a:ext cx="140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后端技术分享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35124A-9767-4BFF-97C7-CE5F152F747B}"/>
              </a:ext>
            </a:extLst>
          </p:cNvPr>
          <p:cNvSpPr txBox="1"/>
          <p:nvPr/>
        </p:nvSpPr>
        <p:spPr>
          <a:xfrm>
            <a:off x="5024957" y="5747429"/>
            <a:ext cx="214208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分享人：王浩宇  </a:t>
            </a:r>
            <a:r>
              <a:rPr lang="en-US" altLang="zh-CN" sz="12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2020.12.15</a:t>
            </a:r>
            <a:endParaRPr lang="zh-CN" altLang="en-US" sz="12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66391" y="411881"/>
            <a:ext cx="588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第一条   考虑用静态方法代替构造器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7A90A-6741-8B41-AB4E-B2D3D6B18A50}"/>
              </a:ext>
            </a:extLst>
          </p:cNvPr>
          <p:cNvSpPr txBox="1"/>
          <p:nvPr/>
        </p:nvSpPr>
        <p:spPr>
          <a:xfrm>
            <a:off x="648226" y="1272209"/>
            <a:ext cx="108955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优势</a:t>
            </a:r>
            <a:r>
              <a:rPr kumimoji="1" lang="zh-CN" altLang="en-US" dirty="0">
                <a:solidFill>
                  <a:srgbClr val="0070C0"/>
                </a:solidFill>
              </a:rPr>
              <a:t>：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它们有名字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不必在每次调用它们的时候都创建一个新对象。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我们可以使用预先构建好的实例，进行重复利用，从而避免创建不必要的对象。例如：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Boolean.valueOf</a:t>
            </a:r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boolean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  <a:r>
              <a:rPr kumimoji="1" lang="zh-CN" altLang="en-US" dirty="0">
                <a:solidFill>
                  <a:srgbClr val="0070C0"/>
                </a:solidFill>
              </a:rPr>
              <a:t>。它是将已经事先创建好的对象返回的。这样如果创建对象的代价很高，则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可以极大地提升性能。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endParaRPr kumimoji="1" lang="en-US" altLang="zh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它们可以返回原返回类型的任何子类型对象。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例如 </a:t>
            </a:r>
            <a:r>
              <a:rPr kumimoji="1" lang="en-US" altLang="zh-CN" dirty="0">
                <a:solidFill>
                  <a:srgbClr val="0070C0"/>
                </a:solidFill>
              </a:rPr>
              <a:t>Collections</a:t>
            </a:r>
            <a:r>
              <a:rPr kumimoji="1" lang="zh-CN" altLang="en-US" dirty="0">
                <a:solidFill>
                  <a:srgbClr val="0070C0"/>
                </a:solidFill>
              </a:rPr>
              <a:t> 集合工具类（</a:t>
            </a:r>
            <a:r>
              <a:rPr kumimoji="1" lang="en-US" altLang="zh-CN" dirty="0" err="1">
                <a:solidFill>
                  <a:srgbClr val="0070C0"/>
                </a:solidFill>
              </a:rPr>
              <a:t>emptyList</a:t>
            </a:r>
            <a:r>
              <a:rPr kumimoji="1" lang="zh-CN" altLang="en-US" dirty="0">
                <a:solidFill>
                  <a:srgbClr val="0070C0"/>
                </a:solidFill>
              </a:rPr>
              <a:t>， </a:t>
            </a:r>
            <a:r>
              <a:rPr kumimoji="1" lang="en-US" altLang="zh-CN" dirty="0" err="1">
                <a:solidFill>
                  <a:srgbClr val="0070C0"/>
                </a:solidFill>
              </a:rPr>
              <a:t>emptyMap</a:t>
            </a:r>
            <a:r>
              <a:rPr kumimoji="1" lang="zh-CN" altLang="en-US" dirty="0">
                <a:solidFill>
                  <a:srgbClr val="0070C0"/>
                </a:solidFill>
              </a:rPr>
              <a:t>，</a:t>
            </a:r>
            <a:r>
              <a:rPr kumimoji="1" lang="en-US" altLang="zh-CN" dirty="0" err="1">
                <a:solidFill>
                  <a:srgbClr val="0070C0"/>
                </a:solidFill>
              </a:rPr>
              <a:t>emptySet</a:t>
            </a:r>
            <a:r>
              <a:rPr kumimoji="1" lang="zh-CN" altLang="en-US" dirty="0">
                <a:solidFill>
                  <a:srgbClr val="0070C0"/>
                </a:solidFill>
              </a:rPr>
              <a:t>）。在使用这种静态工厂方法时，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我们完全可以通过接口来引用被返回的对象，而不是通过它的实现类来引用被返回的对象。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2.</a:t>
            </a:r>
            <a:r>
              <a:rPr kumimoji="1" lang="zh-CN" altLang="en-US" dirty="0">
                <a:solidFill>
                  <a:srgbClr val="0070C0"/>
                </a:solidFill>
              </a:rPr>
              <a:t> 公有的静态工厂方法所返回的对象的类不仅可以是非共有的（例如 </a:t>
            </a:r>
            <a:r>
              <a:rPr kumimoji="1" lang="en-US" altLang="zh-CN" dirty="0" err="1">
                <a:solidFill>
                  <a:srgbClr val="0070C0"/>
                </a:solidFill>
              </a:rPr>
              <a:t>EmptyList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），而且该类还可以随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着每次调用而发生变化，这取决于静态工厂方法的参数值。我们只要返回已声明类型的子类型，都是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被允许的。为了提升软件的可维护性和性能，返回对象的类也可能随着发行版本的不同而不同。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3. </a:t>
            </a:r>
            <a:r>
              <a:rPr kumimoji="1" lang="zh-CN" altLang="en-US" dirty="0">
                <a:solidFill>
                  <a:srgbClr val="0070C0"/>
                </a:solidFill>
              </a:rPr>
              <a:t>静态工厂方法返回的对象所属的类，在编写包含该静态工厂方法的类时可以不必存在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00131" y="38537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服务提供者框架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28772F-92EA-804E-81A8-AA3F06203956}"/>
              </a:ext>
            </a:extLst>
          </p:cNvPr>
          <p:cNvSpPr/>
          <p:nvPr/>
        </p:nvSpPr>
        <p:spPr>
          <a:xfrm>
            <a:off x="371800" y="1063607"/>
            <a:ext cx="11258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是指这样一个系统， 多个 </a:t>
            </a:r>
            <a:r>
              <a:rPr lang="zh-CN" altLang="en-US" sz="2000" dirty="0">
                <a:solidFill>
                  <a:srgbClr val="0B3A8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 </a:t>
            </a:r>
            <a:r>
              <a:rPr lang="zh-CN" altLang="en-US" sz="2000" dirty="0">
                <a:solidFill>
                  <a:srgbClr val="0B3A8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服务，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系统为服务提供者的客户端提供多个实现，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并把他们从多个实现中解耦出来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DD5FF9-1D2A-E749-9DA9-A3DD389FB714}"/>
              </a:ext>
            </a:extLst>
          </p:cNvPr>
          <p:cNvSpPr/>
          <p:nvPr/>
        </p:nvSpPr>
        <p:spPr>
          <a:xfrm>
            <a:off x="675861" y="2425148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B2AD73-5086-B24E-B976-662E0F5138A7}"/>
              </a:ext>
            </a:extLst>
          </p:cNvPr>
          <p:cNvSpPr txBox="1"/>
          <p:nvPr/>
        </p:nvSpPr>
        <p:spPr>
          <a:xfrm>
            <a:off x="1302613" y="2754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服务接口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5C5A607-B61A-6E4A-B714-C79EB62C25CA}"/>
              </a:ext>
            </a:extLst>
          </p:cNvPr>
          <p:cNvSpPr/>
          <p:nvPr/>
        </p:nvSpPr>
        <p:spPr>
          <a:xfrm>
            <a:off x="5532785" y="2438400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61876E3-F431-4548-AA6D-6D48DEC3D4B3}"/>
              </a:ext>
            </a:extLst>
          </p:cNvPr>
          <p:cNvSpPr txBox="1"/>
          <p:nvPr/>
        </p:nvSpPr>
        <p:spPr>
          <a:xfrm>
            <a:off x="5821603" y="2742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服务提供者接口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A1551A7-9B0F-8B46-9BBA-A01320786BE3}"/>
              </a:ext>
            </a:extLst>
          </p:cNvPr>
          <p:cNvSpPr/>
          <p:nvPr/>
        </p:nvSpPr>
        <p:spPr>
          <a:xfrm>
            <a:off x="675861" y="4326835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4B31EB-A2C2-8D48-8AE5-B1EE59242C4C}"/>
              </a:ext>
            </a:extLst>
          </p:cNvPr>
          <p:cNvSpPr txBox="1"/>
          <p:nvPr/>
        </p:nvSpPr>
        <p:spPr>
          <a:xfrm>
            <a:off x="997813" y="464409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服务具体实现类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C342709-3D86-B243-8E80-20AEF56F3E55}"/>
              </a:ext>
            </a:extLst>
          </p:cNvPr>
          <p:cNvSpPr/>
          <p:nvPr/>
        </p:nvSpPr>
        <p:spPr>
          <a:xfrm>
            <a:off x="5532785" y="4354102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3E200D2-ABC4-764B-A9FE-08A58A1C374B}"/>
              </a:ext>
            </a:extLst>
          </p:cNvPr>
          <p:cNvSpPr txBox="1"/>
          <p:nvPr/>
        </p:nvSpPr>
        <p:spPr>
          <a:xfrm>
            <a:off x="8111901" y="4419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进行注册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CCA55DF-D480-E249-A707-399C512AA570}"/>
              </a:ext>
            </a:extLst>
          </p:cNvPr>
          <p:cNvSpPr/>
          <p:nvPr/>
        </p:nvSpPr>
        <p:spPr>
          <a:xfrm>
            <a:off x="9614452" y="4353339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B54FC6C-CB4B-D646-8847-DADD947B3268}"/>
              </a:ext>
            </a:extLst>
          </p:cNvPr>
          <p:cNvSpPr txBox="1"/>
          <p:nvPr/>
        </p:nvSpPr>
        <p:spPr>
          <a:xfrm>
            <a:off x="9821429" y="46705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服务提供者管理类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92DE3B4-D498-ED40-A8AA-F0272A019F75}"/>
              </a:ext>
            </a:extLst>
          </p:cNvPr>
          <p:cNvCxnSpPr>
            <a:stCxn id="29" idx="2"/>
            <a:endCxn id="5" idx="6"/>
          </p:cNvCxnSpPr>
          <p:nvPr/>
        </p:nvCxnSpPr>
        <p:spPr>
          <a:xfrm flipH="1" flipV="1">
            <a:off x="3048000" y="2927074"/>
            <a:ext cx="2484785" cy="1325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5D560B4-8966-1846-BE30-A75A1492B979}"/>
              </a:ext>
            </a:extLst>
          </p:cNvPr>
          <p:cNvSpPr txBox="1"/>
          <p:nvPr/>
        </p:nvSpPr>
        <p:spPr>
          <a:xfrm>
            <a:off x="3061138" y="24361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创建其服务实现的实例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EF0FFA6-153B-1443-AB18-658B3AC5E280}"/>
              </a:ext>
            </a:extLst>
          </p:cNvPr>
          <p:cNvCxnSpPr>
            <a:cxnSpLocks/>
            <a:stCxn id="38" idx="2"/>
            <a:endCxn id="31" idx="6"/>
          </p:cNvCxnSpPr>
          <p:nvPr/>
        </p:nvCxnSpPr>
        <p:spPr>
          <a:xfrm flipH="1" flipV="1">
            <a:off x="3048000" y="4828761"/>
            <a:ext cx="2484785" cy="2726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0C772C9-F2BB-E54E-B7B7-8628FE10D4A8}"/>
              </a:ext>
            </a:extLst>
          </p:cNvPr>
          <p:cNvSpPr txBox="1"/>
          <p:nvPr/>
        </p:nvSpPr>
        <p:spPr>
          <a:xfrm>
            <a:off x="2813065" y="511453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得到服务具体实现类的实例</a:t>
            </a: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03EC18B1-DE24-1048-8676-279436B35AF0}"/>
              </a:ext>
            </a:extLst>
          </p:cNvPr>
          <p:cNvCxnSpPr>
            <a:cxnSpLocks/>
            <a:stCxn id="31" idx="0"/>
            <a:endCxn id="5" idx="4"/>
          </p:cNvCxnSpPr>
          <p:nvPr/>
        </p:nvCxnSpPr>
        <p:spPr>
          <a:xfrm flipV="1">
            <a:off x="1861931" y="3429000"/>
            <a:ext cx="0" cy="8978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86BA817-48BD-3546-B7A4-2C1A478BAF78}"/>
              </a:ext>
            </a:extLst>
          </p:cNvPr>
          <p:cNvSpPr txBox="1"/>
          <p:nvPr/>
        </p:nvSpPr>
        <p:spPr>
          <a:xfrm>
            <a:off x="212983" y="37133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实现服务接口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7E740C3-5E8F-134E-AA61-492C5BFE9A80}"/>
              </a:ext>
            </a:extLst>
          </p:cNvPr>
          <p:cNvCxnSpPr>
            <a:cxnSpLocks/>
            <a:stCxn id="38" idx="0"/>
            <a:endCxn id="29" idx="4"/>
          </p:cNvCxnSpPr>
          <p:nvPr/>
        </p:nvCxnSpPr>
        <p:spPr>
          <a:xfrm flipV="1">
            <a:off x="6718855" y="3442252"/>
            <a:ext cx="0" cy="91185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75CFFF9-1465-3543-AEB4-E64EEAE8B32A}"/>
              </a:ext>
            </a:extLst>
          </p:cNvPr>
          <p:cNvSpPr txBox="1"/>
          <p:nvPr/>
        </p:nvSpPr>
        <p:spPr>
          <a:xfrm>
            <a:off x="6718854" y="36758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实现服务提供者接口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6C2143AE-8D96-DB4A-8055-DDD41A61DB9B}"/>
              </a:ext>
            </a:extLst>
          </p:cNvPr>
          <p:cNvCxnSpPr>
            <a:cxnSpLocks/>
            <a:stCxn id="43" idx="2"/>
            <a:endCxn id="38" idx="6"/>
          </p:cNvCxnSpPr>
          <p:nvPr/>
        </p:nvCxnSpPr>
        <p:spPr>
          <a:xfrm flipH="1">
            <a:off x="7904924" y="4855265"/>
            <a:ext cx="1709528" cy="7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70574C1-C63D-5848-AC9E-A9A338646C2C}"/>
              </a:ext>
            </a:extLst>
          </p:cNvPr>
          <p:cNvSpPr txBox="1"/>
          <p:nvPr/>
        </p:nvSpPr>
        <p:spPr>
          <a:xfrm>
            <a:off x="5782479" y="453286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服务提供者具体</a:t>
            </a:r>
            <a:endParaRPr kumimoji="1" lang="en-US" altLang="zh-CN" dirty="0"/>
          </a:p>
          <a:p>
            <a:r>
              <a:rPr kumimoji="1" lang="zh-CN" altLang="en-US" dirty="0"/>
              <a:t>实现类</a:t>
            </a:r>
          </a:p>
        </p:txBody>
      </p:sp>
    </p:spTree>
    <p:extLst>
      <p:ext uri="{BB962C8B-B14F-4D97-AF65-F5344CB8AC3E}">
        <p14:creationId xmlns:p14="http://schemas.microsoft.com/office/powerpoint/2010/main" val="26952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05733" y="532236"/>
            <a:ext cx="106602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服务提供者框架有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个组件，依次是服务接口，服务提供者接口，</a:t>
            </a:r>
            <a:endParaRPr lang="en-US" altLang="zh-CN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提供者注册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，服务访问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F7156-7ECA-4E99-A5E5-E32985D2B5EF}"/>
              </a:ext>
            </a:extLst>
          </p:cNvPr>
          <p:cNvSpPr/>
          <p:nvPr/>
        </p:nvSpPr>
        <p:spPr>
          <a:xfrm>
            <a:off x="505733" y="1598573"/>
            <a:ext cx="108510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服务接口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在服务接口中定义一些提供具体服务的方法，假设我们要提供一个注册登录的服务 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。那么这个服务接口中肯定有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login(), register()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方法。我们再去创建这个服务接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口的具体实现类去实现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login(), register()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4A93AD-21F8-4445-BF76-F4C2EDCD8FBA}"/>
              </a:ext>
            </a:extLst>
          </p:cNvPr>
          <p:cNvSpPr/>
          <p:nvPr/>
        </p:nvSpPr>
        <p:spPr>
          <a:xfrm>
            <a:off x="505733" y="2726466"/>
            <a:ext cx="1094556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服务提供者接口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在服务提供者接口里，就是去定义提供什么样子的服务的方法。我们上面创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建了一个提供“注册登录”的服务。那么这里我们肯定要去定义一个能获取“注册登录”的服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务的方法，假设是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getUserService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，返回类型是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接口。然后再去创建服务提供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者接口的具体实现类去实现这个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getUserService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那么我们怎么去实现呢？ 我们只需返回一个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的具体实现类即可。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372BFF-050F-4BF1-8776-C78D24A09F4F}"/>
              </a:ext>
            </a:extLst>
          </p:cNvPr>
          <p:cNvSpPr/>
          <p:nvPr/>
        </p:nvSpPr>
        <p:spPr>
          <a:xfrm>
            <a:off x="492106" y="4397852"/>
            <a:ext cx="108782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提供者注册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其实是服务提供者接口的具体实现类里面去注册这个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在类中 的静态初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始化块中去注册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因为你只有注册了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才能有享受服务的权力。这些注册过的服务集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中交给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38F35D7-90F6-4244-8109-0249EC34BD64}"/>
              </a:ext>
            </a:extLst>
          </p:cNvPr>
          <p:cNvSpPr/>
          <p:nvPr/>
        </p:nvSpPr>
        <p:spPr>
          <a:xfrm>
            <a:off x="478481" y="5413515"/>
            <a:ext cx="110834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既然已经注册了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那么我们可以向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申请具体的服务，可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以获得具体服务的实例，就可以调用服务里面的方法。服务访问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“灵活的静态工厂”，它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构成了服务提供者框架的基础。</a:t>
            </a:r>
          </a:p>
        </p:txBody>
      </p:sp>
    </p:spTree>
    <p:extLst>
      <p:ext uri="{BB962C8B-B14F-4D97-AF65-F5344CB8AC3E}">
        <p14:creationId xmlns:p14="http://schemas.microsoft.com/office/powerpoint/2010/main" val="36133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5969" y="532236"/>
            <a:ext cx="106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zh-CN" altLang="en-US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C3D004-1CAD-476D-9749-CF248A81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9" y="1055456"/>
            <a:ext cx="10802176" cy="3836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9735984-3D8C-41F8-B1B4-BC55AF3A9CB9}"/>
              </a:ext>
            </a:extLst>
          </p:cNvPr>
          <p:cNvSpPr/>
          <p:nvPr/>
        </p:nvSpPr>
        <p:spPr>
          <a:xfrm>
            <a:off x="145969" y="1700666"/>
            <a:ext cx="114217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服务接口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 服务管理类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getConnection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就是从服务管理类里面获取指定名字的 且已经注册过的服务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中的服务接口具体实现类中其实调用了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DriverManager.registerDriver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静态工厂方法去注册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Java.sql.Driver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服务提供者接口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com.mysql.jdbc.Driver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是服务提供者具体的实现类</a:t>
            </a:r>
          </a:p>
        </p:txBody>
      </p:sp>
    </p:spTree>
    <p:extLst>
      <p:ext uri="{BB962C8B-B14F-4D97-AF65-F5344CB8AC3E}">
        <p14:creationId xmlns:p14="http://schemas.microsoft.com/office/powerpoint/2010/main" val="27739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5969" y="532236"/>
            <a:ext cx="762901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如果类不包含公有的或者被保护的构造方法，则不能被子类化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buAutoNum type="arabicPeriod"/>
            </a:pP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一定意义上也是优点，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鼓励使用组合而不是继承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4DCF44-278E-44FF-98B1-C8275A1629CF}"/>
              </a:ext>
            </a:extLst>
          </p:cNvPr>
          <p:cNvSpPr/>
          <p:nvPr/>
        </p:nvSpPr>
        <p:spPr>
          <a:xfrm>
            <a:off x="145969" y="1671009"/>
            <a:ext cx="820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他们与其他静态方法实际上没有任何区别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必须在类或者接口的注释里写清楚哪些方法是静态工厂方法。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尽量使用约定俗称的那些方法名。比如：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newInstance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60960" y="382334"/>
            <a:ext cx="9653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第二条。遇到多个构造器参数时要考虑用构建器（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2B2041-4104-584B-B171-49E7E549CFB3}"/>
              </a:ext>
            </a:extLst>
          </p:cNvPr>
          <p:cNvSpPr/>
          <p:nvPr/>
        </p:nvSpPr>
        <p:spPr>
          <a:xfrm>
            <a:off x="542841" y="998932"/>
            <a:ext cx="9455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 当一个类中有多个（超过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个）属性时，我们常用的构造对象的方法有哪些？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2013D-B934-CA42-AE6E-50DBC0327F84}"/>
              </a:ext>
            </a:extLst>
          </p:cNvPr>
          <p:cNvSpPr/>
          <p:nvPr/>
        </p:nvSpPr>
        <p:spPr>
          <a:xfrm>
            <a:off x="563937" y="1487132"/>
            <a:ext cx="7730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使用重载构造器，根据需求定义过个构造器，来满足要求。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3FBBC4-9236-854F-9F64-D2EFB7C1069C}"/>
              </a:ext>
            </a:extLst>
          </p:cNvPr>
          <p:cNvSpPr/>
          <p:nvPr/>
        </p:nvSpPr>
        <p:spPr>
          <a:xfrm>
            <a:off x="644830" y="1962033"/>
            <a:ext cx="8169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先用 无参构造器，创建出对象，再用多个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方法填充对象。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0CE48C-8CBD-0F4D-A459-CC9EA161B75E}"/>
              </a:ext>
            </a:extLst>
          </p:cNvPr>
          <p:cNvSpPr/>
          <p:nvPr/>
        </p:nvSpPr>
        <p:spPr>
          <a:xfrm>
            <a:off x="553389" y="2498417"/>
            <a:ext cx="7879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问：当我们需要限制对象中的一些属性是必填字段时，该如何实现？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349DCF-0000-6744-A703-0D08C0766804}"/>
              </a:ext>
            </a:extLst>
          </p:cNvPr>
          <p:cNvSpPr/>
          <p:nvPr/>
        </p:nvSpPr>
        <p:spPr>
          <a:xfrm>
            <a:off x="542841" y="3036836"/>
            <a:ext cx="853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私有化无参构造器，只提供有参构造器，其中的参数是必填字段。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FC7A4F-2CAD-A040-B196-721308D97385}"/>
              </a:ext>
            </a:extLst>
          </p:cNvPr>
          <p:cNvSpPr/>
          <p:nvPr/>
        </p:nvSpPr>
        <p:spPr>
          <a:xfrm>
            <a:off x="542841" y="3553878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问：重叠构造器模式有哪些弊端？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A57102-D783-AE4B-87FA-F32947646D54}"/>
              </a:ext>
            </a:extLst>
          </p:cNvPr>
          <p:cNvSpPr/>
          <p:nvPr/>
        </p:nvSpPr>
        <p:spPr>
          <a:xfrm>
            <a:off x="542841" y="4111639"/>
            <a:ext cx="10387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当多值构造器有许多你本不想设置的参数时，你不得不为其传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，或者默认值。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DB7055-C9E5-C146-BFEA-447061B19466}"/>
              </a:ext>
            </a:extLst>
          </p:cNvPr>
          <p:cNvSpPr/>
          <p:nvPr/>
        </p:nvSpPr>
        <p:spPr>
          <a:xfrm>
            <a:off x="563937" y="4628681"/>
            <a:ext cx="9433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当构造器中的参数很多时（超过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个），可读性，以及编码，都会不方便。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E36150-9AD8-5A41-B362-EBA44ECA43E6}"/>
              </a:ext>
            </a:extLst>
          </p:cNvPr>
          <p:cNvSpPr/>
          <p:nvPr/>
        </p:nvSpPr>
        <p:spPr>
          <a:xfrm>
            <a:off x="553389" y="6036069"/>
            <a:ext cx="5646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 那么我们有更好的方法来实现这个需求吗？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0A5F3B-CE67-CB4B-8570-299F2FFADA70}"/>
              </a:ext>
            </a:extLst>
          </p:cNvPr>
          <p:cNvSpPr/>
          <p:nvPr/>
        </p:nvSpPr>
        <p:spPr>
          <a:xfrm>
            <a:off x="563937" y="5118917"/>
            <a:ext cx="10543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当使用多个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set()	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方法填充对象属性时，在构造过程中 该对象可能处于不一致的状态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5D0159-38ED-C542-B2EF-63D97845DD0B}"/>
              </a:ext>
            </a:extLst>
          </p:cNvPr>
          <p:cNvSpPr/>
          <p:nvPr/>
        </p:nvSpPr>
        <p:spPr>
          <a:xfrm>
            <a:off x="563937" y="5519027"/>
            <a:ext cx="6488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模式阻止了 把类做成不可变的可能。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3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21245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212453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77CF7B"/>
      </a:accent1>
      <a:accent2>
        <a:srgbClr val="77CF7B"/>
      </a:accent2>
      <a:accent3>
        <a:srgbClr val="77CF7B"/>
      </a:accent3>
      <a:accent4>
        <a:srgbClr val="77CF7B"/>
      </a:accent4>
      <a:accent5>
        <a:srgbClr val="77CF7B"/>
      </a:accent5>
      <a:accent6>
        <a:srgbClr val="77CF7B"/>
      </a:accent6>
      <a:hlink>
        <a:srgbClr val="77CF7B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3291</Words>
  <Application>Microsoft Office PowerPoint</Application>
  <PresentationFormat>宽屏</PresentationFormat>
  <Paragraphs>237</Paragraphs>
  <Slides>38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 Unicode MS</vt:lpstr>
      <vt:lpstr>franklingoturwtotbooregular</vt:lpstr>
      <vt:lpstr>Source Sans Pro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王 浩宇</cp:lastModifiedBy>
  <cp:revision>1088</cp:revision>
  <dcterms:created xsi:type="dcterms:W3CDTF">2014-08-08T03:06:00Z</dcterms:created>
  <dcterms:modified xsi:type="dcterms:W3CDTF">2021-12-14T02:24:40Z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