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4" r:id="rId2"/>
    <p:sldId id="257" r:id="rId3"/>
    <p:sldId id="258" r:id="rId4"/>
    <p:sldId id="259" r:id="rId5"/>
    <p:sldId id="261" r:id="rId6"/>
    <p:sldId id="271" r:id="rId7"/>
    <p:sldId id="278" r:id="rId8"/>
    <p:sldId id="279" r:id="rId9"/>
    <p:sldId id="280" r:id="rId10"/>
    <p:sldId id="282" r:id="rId11"/>
    <p:sldId id="283" r:id="rId12"/>
    <p:sldId id="285" r:id="rId13"/>
    <p:sldId id="287" r:id="rId14"/>
    <p:sldId id="286" r:id="rId15"/>
    <p:sldId id="266" r:id="rId16"/>
    <p:sldId id="274" r:id="rId17"/>
    <p:sldId id="267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6FFC68-E70C-41CD-887F-74C42FDF7205}">
          <p14:sldIdLst/>
        </p14:section>
        <p14:section name="Untitled Section" id="{24A0170A-7C11-4DA2-99C8-B28980894F73}">
          <p14:sldIdLst>
            <p14:sldId id="284"/>
            <p14:sldId id="257"/>
            <p14:sldId id="258"/>
            <p14:sldId id="259"/>
            <p14:sldId id="261"/>
            <p14:sldId id="271"/>
            <p14:sldId id="278"/>
            <p14:sldId id="279"/>
            <p14:sldId id="280"/>
            <p14:sldId id="282"/>
            <p14:sldId id="283"/>
            <p14:sldId id="285"/>
            <p14:sldId id="287"/>
            <p14:sldId id="286"/>
            <p14:sldId id="266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hya Kannan" initials="AK" lastIdx="1" clrIdx="0"/>
  <p:cmAuthor id="2" name="Admin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86599" autoAdjust="0"/>
  </p:normalViewPr>
  <p:slideViewPr>
    <p:cSldViewPr showGuides="1">
      <p:cViewPr varScale="1">
        <p:scale>
          <a:sx n="42" d="100"/>
          <a:sy n="42" d="100"/>
        </p:scale>
        <p:origin x="5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702D-BCB6-4625-B2F2-CFAF497F1C4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619BE-95E0-4293-B64B-49B0F5D4CE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619BE-95E0-4293-B64B-49B0F5D4CE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1" y="192132"/>
            <a:ext cx="7162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2024 IEEE INTERNATIONAL CONFERENCE ON RECENT INNOVATION IN SMART AND SUSTAINABLE TECHNOLOGY (ICRISST 2024)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cs typeface="Times New Roman" pitchFamily="18" charset="0"/>
              </a:rPr>
              <a:t>Date: </a:t>
            </a:r>
            <a:r>
              <a:rPr lang="en-US" b="1" dirty="0"/>
              <a:t>15-16 March, 2024</a:t>
            </a:r>
            <a:endParaRPr lang="en-US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80892" y="3429000"/>
            <a:ext cx="8934708" cy="87327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+mn-lt"/>
                <a:cs typeface="Times New Roman" pitchFamily="18" charset="0"/>
              </a:rPr>
              <a:t>C</a:t>
            </a:r>
            <a:r>
              <a:rPr lang="en-IN" sz="4000" b="1" dirty="0" err="1">
                <a:solidFill>
                  <a:srgbClr val="002060"/>
                </a:solidFill>
                <a:latin typeface="+mn-lt"/>
                <a:cs typeface="Times New Roman" pitchFamily="18" charset="0"/>
              </a:rPr>
              <a:t>ustomer</a:t>
            </a:r>
            <a:r>
              <a:rPr lang="en-IN" sz="4000" b="1" dirty="0">
                <a:solidFill>
                  <a:srgbClr val="002060"/>
                </a:solidFill>
                <a:latin typeface="+mn-lt"/>
                <a:cs typeface="Times New Roman" pitchFamily="18" charset="0"/>
              </a:rPr>
              <a:t> Segmentation and Retention Strategies For Bank Using ML </a:t>
            </a:r>
            <a:endParaRPr lang="en-US" sz="4000" b="1" dirty="0">
              <a:solidFill>
                <a:srgbClr val="00206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6248400"/>
            <a:ext cx="601980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Paper Id. ICRISST20241684</a:t>
            </a:r>
            <a:endParaRPr lang="en-IN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4114800" y="4648200"/>
            <a:ext cx="8077200" cy="142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HEMANTH KUMAR BEEDHI REDDY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D86B5-2917-2BA2-DE8A-8C3C7084A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4" y="1894938"/>
            <a:ext cx="1312993" cy="13016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8988" y="1062038"/>
            <a:ext cx="5534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2825" y="1100138"/>
            <a:ext cx="50863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714-EDCC-1A4B-D394-F4BF3747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FDAA-AA45-EC52-9DC4-536A0F6405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Quick and interpretable insights with Naive Bayes, ideal for initial analysis.</a:t>
            </a:r>
          </a:p>
          <a:p>
            <a:pPr algn="just"/>
            <a:r>
              <a:rPr lang="en-US" dirty="0"/>
              <a:t>Decision Trees handle complex relationships and provide interpretable decision rules.</a:t>
            </a:r>
          </a:p>
          <a:p>
            <a:pPr algn="just"/>
            <a:r>
              <a:rPr lang="en-US" dirty="0"/>
              <a:t>AdaBoost ensures high accuracy in predicting churn and enables targeted interventions.</a:t>
            </a:r>
          </a:p>
          <a:p>
            <a:pPr algn="just"/>
            <a:r>
              <a:rPr lang="en-US" dirty="0"/>
              <a:t>Combined approach: Naive Bayes for quick insights, Decision Trees for deeper understanding, and AdaBoost for precise interventions.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8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204-B2B7-3C6C-8998-E21E98BB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6951B6-3A60-A2E9-A0C9-BB6EB6220BA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04432" y="1447800"/>
            <a:ext cx="49927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438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E1F9-13AA-E25D-1D47-9A372A7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2BF8-83BF-EF39-0245-4F5CA1F90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Preprocessing involves handling challenges like duplicate values, missing data, and categorical features through feature engineering and encoding.</a:t>
            </a:r>
          </a:p>
          <a:p>
            <a:pPr algn="just"/>
            <a:r>
              <a:rPr lang="en-IN" dirty="0"/>
              <a:t>Imbalanced datasets addressed using </a:t>
            </a:r>
            <a:r>
              <a:rPr lang="en-IN" dirty="0" err="1"/>
              <a:t>NearMiss</a:t>
            </a:r>
            <a:r>
              <a:rPr lang="en-IN" dirty="0"/>
              <a:t> algorithm for under sampling to improve generalization.</a:t>
            </a:r>
          </a:p>
          <a:p>
            <a:pPr algn="just"/>
            <a:r>
              <a:rPr lang="en-IN" dirty="0"/>
              <a:t>Evaluation metrics such as precision, recall, and ROC-AUC score serve as benchmarks for model performance assessment.</a:t>
            </a:r>
          </a:p>
          <a:p>
            <a:pPr algn="just"/>
            <a:r>
              <a:rPr lang="en-IN" dirty="0"/>
              <a:t>Hyperparameter tuning enhances AdaBoost model, demonstrating superior performance in achieving high precision rates on both training and test datasets.</a:t>
            </a:r>
          </a:p>
        </p:txBody>
      </p:sp>
    </p:spTree>
    <p:extLst>
      <p:ext uri="{BB962C8B-B14F-4D97-AF65-F5344CB8AC3E}">
        <p14:creationId xmlns:p14="http://schemas.microsoft.com/office/powerpoint/2010/main" val="413002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6908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5340" y="1357298"/>
            <a:ext cx="10363200" cy="4214810"/>
          </a:xfrm>
        </p:spPr>
        <p:txBody>
          <a:bodyPr>
            <a:noAutofit/>
          </a:bodyPr>
          <a:lstStyle/>
          <a:p>
            <a:r>
              <a:rPr lang="en-US" sz="2000" dirty="0"/>
              <a:t>V. </a:t>
            </a:r>
            <a:r>
              <a:rPr lang="en-US" sz="2000" dirty="0" err="1"/>
              <a:t>Kavitha</a:t>
            </a:r>
            <a:r>
              <a:rPr lang="en-US" sz="2000" dirty="0"/>
              <a:t>, G. H. Kumar, S. Kumar, and M. Harish, “Churn prediction of customer in telecom industry using machine learning algorithms,” </a:t>
            </a:r>
            <a:r>
              <a:rPr lang="en-US" sz="2000" i="1" dirty="0"/>
              <a:t>International Journal of Engineering Research and Technology</a:t>
            </a:r>
            <a:r>
              <a:rPr lang="en-US" sz="2000" dirty="0"/>
              <a:t>, vol. 9, no. 5, pp. 181–184, 2020.</a:t>
            </a:r>
          </a:p>
          <a:p>
            <a:r>
              <a:rPr lang="en-US" sz="2000" dirty="0"/>
              <a:t>G. Jiao and H. </a:t>
            </a:r>
            <a:r>
              <a:rPr lang="en-US" sz="2000" dirty="0" err="1"/>
              <a:t>Xu</a:t>
            </a:r>
            <a:r>
              <a:rPr lang="en-US" sz="2000" dirty="0"/>
              <a:t>, “Analysis and comparison of forecasting algorithms for telecom customer churn,” </a:t>
            </a:r>
            <a:r>
              <a:rPr lang="en-US" sz="2000" i="1" dirty="0"/>
              <a:t>Journal of Physics: Conference Series</a:t>
            </a:r>
            <a:r>
              <a:rPr lang="en-US" sz="2000" dirty="0"/>
              <a:t>, vol. 1881, no. 3, Article ID 032061, 2021. Q. Zhu, X. Yu, Y. Zhao, and D. Li, “Customer churn prediction based on LASSO and random forest models,” </a:t>
            </a:r>
            <a:r>
              <a:rPr lang="en-US" sz="2000" i="1" dirty="0"/>
              <a:t>IOP conference series materials science and engineering</a:t>
            </a:r>
            <a:r>
              <a:rPr lang="en-US" sz="2000" dirty="0"/>
              <a:t>, vol. 631, no. 5, Article ID 052008, 2019.</a:t>
            </a:r>
          </a:p>
          <a:p>
            <a:r>
              <a:rPr lang="en-US" sz="2000" dirty="0"/>
              <a:t>K. G. Li and B. P. </a:t>
            </a:r>
            <a:r>
              <a:rPr lang="en-US" sz="2000" dirty="0" err="1"/>
              <a:t>Marikannan</a:t>
            </a:r>
            <a:r>
              <a:rPr lang="en-US" sz="2000" dirty="0"/>
              <a:t>, “</a:t>
            </a:r>
            <a:r>
              <a:rPr lang="en-US" sz="2000" dirty="0" err="1"/>
              <a:t>Hyperparameters</a:t>
            </a:r>
            <a:r>
              <a:rPr lang="en-US" sz="2000" dirty="0"/>
              <a:t> tuning and model comparison for telecommunication customer churn predictive models,” in </a:t>
            </a:r>
            <a:r>
              <a:rPr lang="en-US" sz="2000" i="1" dirty="0"/>
              <a:t>Proceedings of the Paper presented at the 3rd Global Conference on Computing and Media Technology</a:t>
            </a:r>
            <a:r>
              <a:rPr lang="en-US" sz="2000" dirty="0"/>
              <a:t>, Kuala Lumpur, Malaysia, July 2020.</a:t>
            </a:r>
          </a:p>
          <a:p>
            <a:r>
              <a:rPr lang="en-US" sz="2000" dirty="0"/>
              <a:t>T. Wang, X. Wang, R. Ma, X. Li, and J. </a:t>
            </a:r>
            <a:r>
              <a:rPr lang="en-US" sz="2000" dirty="0" err="1"/>
              <a:t>Ruan</a:t>
            </a:r>
            <a:r>
              <a:rPr lang="en-US" sz="2000" dirty="0"/>
              <a:t>, “Random forest-</a:t>
            </a:r>
            <a:r>
              <a:rPr lang="en-US" sz="2000" dirty="0" err="1"/>
              <a:t>bayesian</a:t>
            </a:r>
            <a:r>
              <a:rPr lang="en-US" sz="2000" dirty="0"/>
              <a:t> optimization for product quality prediction with large-scale dimensions in process industrial cyber–physical systems,” </a:t>
            </a:r>
            <a:r>
              <a:rPr lang="en-US" sz="2000" i="1" dirty="0"/>
              <a:t>IEEE Internet of Things Journal</a:t>
            </a:r>
            <a:r>
              <a:rPr lang="en-US" sz="2000" dirty="0"/>
              <a:t>, vol. 7, no. 9, pp. 8641–8653, 2020.</a:t>
            </a:r>
          </a:p>
          <a:p>
            <a:r>
              <a:rPr lang="en-US" sz="2000" dirty="0"/>
              <a:t>L. Yang and A. </a:t>
            </a:r>
            <a:r>
              <a:rPr lang="en-US" sz="2000" dirty="0" err="1"/>
              <a:t>Shami</a:t>
            </a:r>
            <a:r>
              <a:rPr lang="en-US" sz="2000" dirty="0"/>
              <a:t>, “On </a:t>
            </a:r>
            <a:r>
              <a:rPr lang="en-US" sz="2000" dirty="0" err="1"/>
              <a:t>hyperparameter</a:t>
            </a:r>
            <a:r>
              <a:rPr lang="en-US" sz="2000" dirty="0"/>
              <a:t> optimization of machine learning algorithms: theory and practice,” </a:t>
            </a:r>
            <a:r>
              <a:rPr lang="en-US" sz="2000" i="1" dirty="0" err="1"/>
              <a:t>Neurocomputing</a:t>
            </a:r>
            <a:r>
              <a:rPr lang="en-US" sz="2000" dirty="0"/>
              <a:t>, vol. 415, pp. 295–316, 2020.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36828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Contd</a:t>
            </a:r>
            <a:r>
              <a:rPr lang="en-GB" dirty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000108"/>
            <a:ext cx="10363200" cy="5019692"/>
          </a:xfrm>
        </p:spPr>
        <p:txBody>
          <a:bodyPr>
            <a:noAutofit/>
          </a:bodyPr>
          <a:lstStyle/>
          <a:p>
            <a:r>
              <a:rPr lang="en-US" sz="2000" dirty="0"/>
              <a:t>N. </a:t>
            </a:r>
            <a:r>
              <a:rPr lang="en-US" sz="2000" dirty="0" err="1"/>
              <a:t>Hoque</a:t>
            </a:r>
            <a:r>
              <a:rPr lang="en-US" sz="2000" dirty="0"/>
              <a:t>, D. K. Bhattacharyya, and J. K. </a:t>
            </a:r>
            <a:r>
              <a:rPr lang="en-US" sz="2000" dirty="0" err="1"/>
              <a:t>Kalita</a:t>
            </a:r>
            <a:r>
              <a:rPr lang="en-US" sz="2000" dirty="0"/>
              <a:t>, “A mutual information-based feature selection method,” </a:t>
            </a:r>
            <a:r>
              <a:rPr lang="en-US" sz="2000" i="1" dirty="0"/>
              <a:t>Expert Systems with Applications</a:t>
            </a:r>
            <a:r>
              <a:rPr lang="en-US" sz="2000" dirty="0"/>
              <a:t>, vol. 41, no. 14, pp. 6371–6385, 2014.</a:t>
            </a:r>
          </a:p>
          <a:p>
            <a:r>
              <a:rPr lang="en-US" sz="2000" dirty="0"/>
              <a:t>I. </a:t>
            </a:r>
            <a:r>
              <a:rPr lang="en-US" sz="2000" dirty="0" err="1"/>
              <a:t>AlShourbaji</a:t>
            </a:r>
            <a:r>
              <a:rPr lang="en-US" sz="2000" dirty="0"/>
              <a:t>, N. </a:t>
            </a:r>
            <a:r>
              <a:rPr lang="en-US" sz="2000" dirty="0" err="1"/>
              <a:t>Helian</a:t>
            </a:r>
            <a:r>
              <a:rPr lang="en-US" sz="2000" dirty="0"/>
              <a:t>, Y. Sun, and M. </a:t>
            </a:r>
            <a:r>
              <a:rPr lang="en-US" sz="2000" dirty="0" err="1"/>
              <a:t>Alhameed</a:t>
            </a:r>
            <a:r>
              <a:rPr lang="en-US" sz="2000" dirty="0"/>
              <a:t>, “</a:t>
            </a:r>
            <a:r>
              <a:rPr lang="en-US" sz="2000" dirty="0" err="1"/>
              <a:t>Anovel</a:t>
            </a:r>
            <a:r>
              <a:rPr lang="en-US" sz="2000" dirty="0"/>
              <a:t> HEOMGA approach for class imbalance problem in the application of customer churn prediction,” </a:t>
            </a:r>
            <a:r>
              <a:rPr lang="en-US" sz="2000" i="1" dirty="0"/>
              <a:t>SN Computer Science</a:t>
            </a:r>
            <a:r>
              <a:rPr lang="en-US" sz="2000" dirty="0"/>
              <a:t>, vol. 2, no. 6, pp. 1–12, 2021.</a:t>
            </a:r>
          </a:p>
          <a:p>
            <a:r>
              <a:rPr lang="en-US" sz="2000" dirty="0"/>
              <a:t>H. Jain, A. </a:t>
            </a:r>
            <a:r>
              <a:rPr lang="en-US" sz="2000" dirty="0" err="1"/>
              <a:t>Khunteta</a:t>
            </a:r>
            <a:r>
              <a:rPr lang="en-US" sz="2000" dirty="0"/>
              <a:t>, and S. </a:t>
            </a:r>
            <a:r>
              <a:rPr lang="en-US" sz="2000" dirty="0" err="1"/>
              <a:t>Srivastava</a:t>
            </a:r>
            <a:r>
              <a:rPr lang="en-US" sz="2000" dirty="0"/>
              <a:t>, “Churn prediction in telecommunication using logistic regression and </a:t>
            </a:r>
            <a:r>
              <a:rPr lang="en-US" sz="2000" dirty="0" err="1"/>
              <a:t>logit</a:t>
            </a:r>
            <a:r>
              <a:rPr lang="en-US" sz="2000" dirty="0"/>
              <a:t> boost,” </a:t>
            </a:r>
            <a:r>
              <a:rPr lang="en-US" sz="2000" i="1" dirty="0" err="1"/>
              <a:t>Procedia</a:t>
            </a:r>
            <a:r>
              <a:rPr lang="en-US" sz="2000" i="1" dirty="0"/>
              <a:t> Computer Science</a:t>
            </a:r>
            <a:r>
              <a:rPr lang="en-US" sz="2000" dirty="0"/>
              <a:t>, vol. 167, pp. 101–112, 2020.</a:t>
            </a:r>
          </a:p>
          <a:p>
            <a:r>
              <a:rPr lang="en-US" sz="2000" dirty="0"/>
              <a:t>S. Wang, L. L. </a:t>
            </a:r>
            <a:r>
              <a:rPr lang="en-US" sz="2000" dirty="0" err="1"/>
              <a:t>Minku</a:t>
            </a:r>
            <a:r>
              <a:rPr lang="en-US" sz="2000" dirty="0"/>
              <a:t>, and X. Yao, “Online class imbalance learning and its applications in fault detection,” </a:t>
            </a:r>
            <a:r>
              <a:rPr lang="en-US" sz="2000" i="1" dirty="0"/>
              <a:t>International Journal of Computational Intelligence and Applications</a:t>
            </a:r>
            <a:r>
              <a:rPr lang="en-US" sz="2000" dirty="0"/>
              <a:t>, vol. 12, no. 4, Article ID 1340001, 2013.</a:t>
            </a:r>
          </a:p>
          <a:p>
            <a:r>
              <a:rPr lang="en-US" sz="2000" dirty="0"/>
              <a:t>F. Zhao and Z. Yao, “Predicting the voluntary donation to online content creators,” </a:t>
            </a:r>
            <a:r>
              <a:rPr lang="en-US" sz="2000" i="1" dirty="0"/>
              <a:t>Industrial Management &amp; Data Systems</a:t>
            </a:r>
            <a:r>
              <a:rPr lang="en-US" sz="2000" dirty="0"/>
              <a:t>, vol. 120, no. 10, pp. 1941–1957, 2020.</a:t>
            </a:r>
          </a:p>
          <a:p>
            <a:r>
              <a:rPr lang="en-US" sz="2000" dirty="0"/>
              <a:t>A. </a:t>
            </a:r>
            <a:r>
              <a:rPr lang="en-US" sz="2000" dirty="0" err="1"/>
              <a:t>Onan</a:t>
            </a:r>
            <a:r>
              <a:rPr lang="en-US" sz="2000" dirty="0"/>
              <a:t>, S. </a:t>
            </a:r>
            <a:r>
              <a:rPr lang="en-US" sz="2000" dirty="0" err="1"/>
              <a:t>Korukoğlu</a:t>
            </a:r>
            <a:r>
              <a:rPr lang="en-US" sz="2000" dirty="0"/>
              <a:t>, and H. </a:t>
            </a:r>
            <a:r>
              <a:rPr lang="en-US" sz="2000" dirty="0" err="1"/>
              <a:t>Bulut</a:t>
            </a:r>
            <a:r>
              <a:rPr lang="en-US" sz="2000" dirty="0"/>
              <a:t>, “Ensemble of keyword extraction methods and classifiers in text classification,” </a:t>
            </a:r>
            <a:r>
              <a:rPr lang="en-US" sz="2000" i="1" dirty="0"/>
              <a:t>Expert Systems with Applications</a:t>
            </a:r>
            <a:r>
              <a:rPr lang="en-US" sz="2000" dirty="0"/>
              <a:t>, vol. 57, pp. 232–247, 2016.</a:t>
            </a:r>
          </a:p>
          <a:p>
            <a:r>
              <a:rPr lang="en-US" sz="2000" dirty="0"/>
              <a:t>A. </a:t>
            </a:r>
            <a:r>
              <a:rPr lang="en-US" sz="2000" dirty="0" err="1"/>
              <a:t>Onan</a:t>
            </a:r>
            <a:r>
              <a:rPr lang="en-US" sz="2000" dirty="0"/>
              <a:t>, “An ensemble scheme based on language function analysis and feature engineering for text genre classification,” </a:t>
            </a:r>
            <a:r>
              <a:rPr lang="en-US" sz="2000" i="1" dirty="0"/>
              <a:t>Journal of Information Science</a:t>
            </a:r>
            <a:r>
              <a:rPr lang="en-US" sz="2000" dirty="0"/>
              <a:t>, vol. 44, no. 1, pp. 28–47, 2018.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1065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Any Questions?..</a:t>
            </a:r>
            <a:endParaRPr lang="en-US" sz="60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8150" y="1571612"/>
            <a:ext cx="10844250" cy="4448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churn poses a significant challenge for banks, affecting revenue and customer satisfaction. This study employs machine learning techniques, specifically Naive Bayes, Decision Tree, and AdaBoost classifiers, to predict and minimize churn rates. </a:t>
            </a:r>
          </a:p>
          <a:p>
            <a:r>
              <a:rPr lang="en-US" dirty="0"/>
              <a:t>Undersampling using the NearMiss algorithm is applied to balance the dataset, and the models are evaluated using essential metrics like recall and ROC-AUC score. </a:t>
            </a:r>
            <a:r>
              <a:rPr lang="en-US" dirty="0" err="1"/>
              <a:t>Hyperparameter</a:t>
            </a:r>
            <a:r>
              <a:rPr lang="en-US" dirty="0"/>
              <a:t> tuning is conducted to optimize model performance. The chosen </a:t>
            </a:r>
            <a:r>
              <a:rPr lang="en-US" dirty="0" err="1"/>
              <a:t>AdaBoost</a:t>
            </a:r>
            <a:r>
              <a:rPr lang="en-US" dirty="0"/>
              <a:t> model demonstrates superior recall on both the training and test datasets, making it the preferred model.</a:t>
            </a:r>
          </a:p>
          <a:p>
            <a:r>
              <a:rPr lang="en-US" dirty="0"/>
              <a:t>The evaluation extends to the ROC-AUC curve, illustrating the model's trade-off between true positive rate and false positive rate. The final model's predictions are exported, and the results showcase the actual and predicted churn status of customers.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857364"/>
            <a:ext cx="10363200" cy="4162436"/>
          </a:xfrm>
        </p:spPr>
        <p:txBody>
          <a:bodyPr>
            <a:normAutofit/>
          </a:bodyPr>
          <a:lstStyle/>
          <a:p>
            <a:r>
              <a:rPr lang="en-GB" dirty="0"/>
              <a:t>The use of machine learning algorithms can be a powerful tool for predicting customer churn in the bank sector.</a:t>
            </a:r>
          </a:p>
          <a:p>
            <a:r>
              <a:rPr lang="en-GB" dirty="0"/>
              <a:t> These algorithms can analyze large amounts of data and identify patterns and relationships that are not easily apparent to the human eye. </a:t>
            </a:r>
          </a:p>
          <a:p>
            <a:r>
              <a:rPr lang="en-GB" dirty="0"/>
              <a:t>By using machine learning algorithms, companies can make more accurate predictions about which customers are likely to churn and take action to retain them.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857364"/>
            <a:ext cx="10363200" cy="41624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highly competitive bank industry, retaining customers is a critical challenge for companies. Customer churn, or the loss of customers to competitors, can have a significant impact on a company's revenue and profitability. 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challenge, companies need to be proactive in identifying which customers are most likely to churn, so that they can take action to retain them.</a:t>
            </a:r>
          </a:p>
          <a:p>
            <a:pPr algn="just"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 project is to develop a predictive model that accurately identifies customers who are likely to churn in the telecom sector and banking. The model should take into account a variety of factors, including customer demographics, usage patterns, and satisfaction levels, in order to make accurate predictions. 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857364"/>
            <a:ext cx="10363200" cy="416243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accurately predict which customers are likely to churn, based on past behaviour and customer characteristics.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that is robust and scalable, taking into account data quality, customer behaviour complexity, and high-dimensional data.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model interpretability, so that the results of the model can be understood and used by stakeholders to make informed decisions.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model and compare it to other models, taking into account predictive performance metrics and overall model accuracy.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machine learning algorithms: Naive Bayes, Decision Tree, and AdaBoost.</a:t>
            </a:r>
          </a:p>
          <a:p>
            <a:pPr>
              <a:buNone/>
            </a:pPr>
            <a:r>
              <a:rPr lang="en-US" b="1" dirty="0"/>
              <a:t>Naive </a:t>
            </a:r>
            <a:r>
              <a:rPr lang="en-US" b="1" dirty="0" err="1"/>
              <a:t>Bayes</a:t>
            </a:r>
            <a:r>
              <a:rPr lang="en-US" b="1" dirty="0"/>
              <a:t> Model Training:</a:t>
            </a:r>
          </a:p>
          <a:p>
            <a:r>
              <a:rPr lang="en-US" b="1" dirty="0"/>
              <a:t>Initialization</a:t>
            </a:r>
            <a:r>
              <a:rPr lang="en-US" dirty="0"/>
              <a:t>: The Gaussian Naive </a:t>
            </a:r>
            <a:r>
              <a:rPr lang="en-US" dirty="0" err="1"/>
              <a:t>Bayes</a:t>
            </a:r>
            <a:r>
              <a:rPr lang="en-US" dirty="0"/>
              <a:t> classifier is initialized.</a:t>
            </a:r>
          </a:p>
          <a:p>
            <a:r>
              <a:rPr lang="en-US" b="1" dirty="0" err="1"/>
              <a:t>Resampling</a:t>
            </a:r>
            <a:r>
              <a:rPr lang="en-US" dirty="0"/>
              <a:t>: </a:t>
            </a:r>
            <a:r>
              <a:rPr lang="en-US" dirty="0" err="1"/>
              <a:t>NearMiss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technique is applied to balance the class distribution in the training data.</a:t>
            </a:r>
          </a:p>
          <a:p>
            <a:r>
              <a:rPr lang="en-US" b="1" dirty="0"/>
              <a:t>Model Training</a:t>
            </a:r>
            <a:r>
              <a:rPr lang="en-US" dirty="0"/>
              <a:t>: The Naive </a:t>
            </a:r>
            <a:r>
              <a:rPr lang="en-US" dirty="0" err="1"/>
              <a:t>Bayes</a:t>
            </a:r>
            <a:r>
              <a:rPr lang="en-US" dirty="0"/>
              <a:t> classifier is fitted to the </a:t>
            </a:r>
            <a:r>
              <a:rPr lang="en-US" dirty="0" err="1"/>
              <a:t>resampled</a:t>
            </a:r>
            <a:r>
              <a:rPr lang="en-US" dirty="0"/>
              <a:t> training data.</a:t>
            </a:r>
          </a:p>
          <a:p>
            <a:r>
              <a:rPr lang="en-US" b="1" dirty="0"/>
              <a:t>Prediction</a:t>
            </a:r>
            <a:r>
              <a:rPr lang="en-US" dirty="0"/>
              <a:t>: The model is used to make predictions on the test data.</a:t>
            </a:r>
          </a:p>
          <a:p>
            <a:r>
              <a:rPr lang="en-US" b="1" dirty="0"/>
              <a:t>Evaluation</a:t>
            </a:r>
            <a:r>
              <a:rPr lang="en-US" dirty="0"/>
              <a:t>: The recall score, ROC-AUC score, and confusion matrix are calculated to evaluate the model's performance.</a:t>
            </a:r>
          </a:p>
          <a:p>
            <a:r>
              <a:rPr lang="en-US" b="1" dirty="0"/>
              <a:t>Cross-Validation (Before Tuning)</a:t>
            </a:r>
            <a:r>
              <a:rPr lang="en-US" dirty="0"/>
              <a:t>: Cross-validation is performed to assess the model's performance before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Decision Tree Model Training:</a:t>
            </a:r>
          </a:p>
          <a:p>
            <a:r>
              <a:rPr lang="en-US" b="1" dirty="0"/>
              <a:t>Initialization</a:t>
            </a:r>
            <a:r>
              <a:rPr lang="en-US" dirty="0"/>
              <a:t>: The Decision Tree classifier is initialized.</a:t>
            </a:r>
          </a:p>
          <a:p>
            <a:r>
              <a:rPr lang="en-US" b="1" dirty="0" err="1"/>
              <a:t>Resampling</a:t>
            </a:r>
            <a:r>
              <a:rPr lang="en-US" dirty="0"/>
              <a:t>: </a:t>
            </a:r>
            <a:r>
              <a:rPr lang="en-US" dirty="0" err="1"/>
              <a:t>NearMiss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technique is applied to balance the class distribution in the training data.</a:t>
            </a:r>
          </a:p>
          <a:p>
            <a:r>
              <a:rPr lang="en-US" b="1" dirty="0"/>
              <a:t>Model Training</a:t>
            </a:r>
            <a:r>
              <a:rPr lang="en-US" dirty="0"/>
              <a:t>: The Decision Tree classifier is fitted to the </a:t>
            </a:r>
            <a:r>
              <a:rPr lang="en-US" dirty="0" err="1"/>
              <a:t>resampled</a:t>
            </a:r>
            <a:r>
              <a:rPr lang="en-US" dirty="0"/>
              <a:t> training data.</a:t>
            </a:r>
          </a:p>
          <a:p>
            <a:r>
              <a:rPr lang="en-US" b="1" dirty="0"/>
              <a:t>Prediction</a:t>
            </a:r>
            <a:r>
              <a:rPr lang="en-US" dirty="0"/>
              <a:t>: The model is used to make predictions on the test data.</a:t>
            </a:r>
          </a:p>
          <a:p>
            <a:r>
              <a:rPr lang="en-US" b="1" dirty="0"/>
              <a:t>Evaluation</a:t>
            </a:r>
            <a:r>
              <a:rPr lang="en-US" dirty="0"/>
              <a:t>: The recall score, ROC-AUC score, and confusion matrix are calculated to evaluate the model's performance.</a:t>
            </a:r>
          </a:p>
          <a:p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</a:t>
            </a:r>
            <a:r>
              <a:rPr lang="en-US" dirty="0" err="1"/>
              <a:t>GridSearchCV</a:t>
            </a:r>
            <a:r>
              <a:rPr lang="en-US" dirty="0"/>
              <a:t> is used to search for the best </a:t>
            </a:r>
            <a:r>
              <a:rPr lang="en-US" dirty="0" err="1"/>
              <a:t>hyperparameters</a:t>
            </a:r>
            <a:r>
              <a:rPr lang="en-US" dirty="0"/>
              <a:t> for the Decision Tree classifier.</a:t>
            </a:r>
          </a:p>
          <a:p>
            <a:r>
              <a:rPr lang="en-US" b="1" dirty="0"/>
              <a:t>Cross-Validation (Before Tuning)</a:t>
            </a:r>
            <a:r>
              <a:rPr lang="en-US" dirty="0"/>
              <a:t>: Cross-validation is performed to assess the model's performance before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b="1" dirty="0"/>
              <a:t>Cross-Validation (After Tuning)</a:t>
            </a:r>
            <a:r>
              <a:rPr lang="en-US" dirty="0"/>
              <a:t>: Cross-validation is performed to assess the model's performance after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AdaBoost</a:t>
            </a:r>
            <a:r>
              <a:rPr lang="en-US" b="1" dirty="0"/>
              <a:t> Model Training:</a:t>
            </a:r>
          </a:p>
          <a:p>
            <a:r>
              <a:rPr lang="en-US" b="1" dirty="0"/>
              <a:t>Initialization</a:t>
            </a:r>
            <a:r>
              <a:rPr lang="en-US" dirty="0"/>
              <a:t>: The </a:t>
            </a:r>
            <a:r>
              <a:rPr lang="en-US" dirty="0" err="1"/>
              <a:t>AdaBoost</a:t>
            </a:r>
            <a:r>
              <a:rPr lang="en-US" dirty="0"/>
              <a:t> classifier is initialized.</a:t>
            </a:r>
          </a:p>
          <a:p>
            <a:r>
              <a:rPr lang="en-US" b="1" dirty="0" err="1"/>
              <a:t>Resampling</a:t>
            </a:r>
            <a:r>
              <a:rPr lang="en-US" dirty="0"/>
              <a:t>: </a:t>
            </a:r>
            <a:r>
              <a:rPr lang="en-US" dirty="0" err="1"/>
              <a:t>NearMiss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 dirty="0"/>
              <a:t> technique is applied to balance the class distribution in the training data.</a:t>
            </a:r>
          </a:p>
          <a:p>
            <a:r>
              <a:rPr lang="en-US" b="1" dirty="0"/>
              <a:t>Model Training</a:t>
            </a:r>
            <a:r>
              <a:rPr lang="en-US" dirty="0"/>
              <a:t>: The </a:t>
            </a:r>
            <a:r>
              <a:rPr lang="en-US" dirty="0" err="1"/>
              <a:t>AdaBoost</a:t>
            </a:r>
            <a:r>
              <a:rPr lang="en-US" dirty="0"/>
              <a:t> classifier is fitted to the </a:t>
            </a:r>
            <a:r>
              <a:rPr lang="en-US" dirty="0" err="1"/>
              <a:t>resampled</a:t>
            </a:r>
            <a:r>
              <a:rPr lang="en-US" dirty="0"/>
              <a:t> training data.</a:t>
            </a:r>
          </a:p>
          <a:p>
            <a:r>
              <a:rPr lang="en-US" b="1" dirty="0"/>
              <a:t>Prediction</a:t>
            </a:r>
            <a:r>
              <a:rPr lang="en-US" dirty="0"/>
              <a:t>: The model is used to make predictions on the test data.</a:t>
            </a:r>
          </a:p>
          <a:p>
            <a:r>
              <a:rPr lang="en-US" b="1" dirty="0"/>
              <a:t>Evaluation</a:t>
            </a:r>
            <a:r>
              <a:rPr lang="en-US" dirty="0"/>
              <a:t>: The recall score, ROC-AUC score, and confusion matrix are calculated to evaluate the model's performance.</a:t>
            </a:r>
          </a:p>
          <a:p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</a:t>
            </a:r>
            <a:r>
              <a:rPr lang="en-US" dirty="0" err="1"/>
              <a:t>GridSearchCV</a:t>
            </a:r>
            <a:r>
              <a:rPr lang="en-US" dirty="0"/>
              <a:t> is used to search for the best </a:t>
            </a:r>
            <a:r>
              <a:rPr lang="en-US" dirty="0" err="1"/>
              <a:t>hyperparameters</a:t>
            </a:r>
            <a:r>
              <a:rPr lang="en-US" dirty="0"/>
              <a:t> for the </a:t>
            </a:r>
            <a:r>
              <a:rPr lang="en-US" dirty="0" err="1"/>
              <a:t>AdaBoost</a:t>
            </a:r>
            <a:r>
              <a:rPr lang="en-US" dirty="0"/>
              <a:t> classifier.</a:t>
            </a:r>
          </a:p>
          <a:p>
            <a:r>
              <a:rPr lang="en-US" b="1" dirty="0"/>
              <a:t>Cross-Validation (Before Tuning)</a:t>
            </a:r>
            <a:r>
              <a:rPr lang="en-US" dirty="0"/>
              <a:t>: Cross-validation is performed to assess the model's performance before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r>
              <a:rPr lang="en-US" b="1" dirty="0"/>
              <a:t>Cross-Validation (After Tuning)</a:t>
            </a:r>
            <a:r>
              <a:rPr lang="en-US" dirty="0"/>
              <a:t>: Cross-validation is performed to assess the model's performance after </a:t>
            </a:r>
            <a:r>
              <a:rPr lang="en-US" dirty="0" err="1"/>
              <a:t>hyperparameter</a:t>
            </a:r>
            <a:r>
              <a:rPr lang="en-US" dirty="0"/>
              <a:t> tuning.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1033463"/>
            <a:ext cx="56197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693</TotalTime>
  <Words>1573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ABSTRACT</vt:lpstr>
      <vt:lpstr>INTRODUCTION</vt:lpstr>
      <vt:lpstr>PROBLEM STATEMENT</vt:lpstr>
      <vt:lpstr>RESEARCH OBJECTIVE</vt:lpstr>
      <vt:lpstr> 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  <vt:lpstr>REFERENCES</vt:lpstr>
      <vt:lpstr>Contd….</vt:lpstr>
      <vt:lpstr>Any Questions?..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U19CN312</dc:creator>
  <cp:lastModifiedBy>HEMANTH REDDY</cp:lastModifiedBy>
  <cp:revision>131</cp:revision>
  <cp:lastPrinted>2022-11-21T15:20:00Z</cp:lastPrinted>
  <dcterms:created xsi:type="dcterms:W3CDTF">2022-11-21T15:20:00Z</dcterms:created>
  <dcterms:modified xsi:type="dcterms:W3CDTF">2024-03-16T06:19:09Z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60CDD918057D4C5DA792C14781801C04_12</vt:lpwstr>
  </property>
  <property fmtid="{D5CDD505-2E9C-101B-9397-08002B2CF9AE}" pid="3" name="KSOProductBuildVer">
    <vt:lpwstr>1033-12.2.0.13359</vt:lpwstr>
  </property>
</Properties>
</file>