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308" r:id="rId5"/>
    <p:sldId id="274" r:id="rId6"/>
    <p:sldId id="307" r:id="rId7"/>
    <p:sldId id="310" r:id="rId8"/>
    <p:sldId id="309" r:id="rId9"/>
    <p:sldId id="311" r:id="rId10"/>
    <p:sldId id="312" r:id="rId11"/>
    <p:sldId id="313" r:id="rId12"/>
    <p:sldId id="314" r:id="rId13"/>
    <p:sldId id="315" r:id="rId14"/>
    <p:sldId id="31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8DDDEA-63BC-40A0-8BC0-D6413F38691F}" type="datetimeFigureOut">
              <a:rPr lang="en-US" smtClean="0"/>
              <a:t>8/12/2024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06F76E-E60C-4C54-B47A-C2C406EC8F72}" type="slidenum">
              <a:rPr lang="en-US" smtClean="0"/>
              <a:t>‹#›</a:t>
            </a:fld>
            <a:endParaRPr lang="en-US" dirty="0"/>
          </a:p>
        </p:txBody>
      </p:sp>
    </p:spTree>
    <p:extLst>
      <p:ext uri="{BB962C8B-B14F-4D97-AF65-F5344CB8AC3E}">
        <p14:creationId xmlns:p14="http://schemas.microsoft.com/office/powerpoint/2010/main" val="2987483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1689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8/12/2024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57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8/12/2024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1562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8/12/2024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4859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5235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911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277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158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8/12/2024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31530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8/12/2024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584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8/12/2024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65219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88F4CF-22DE-27DF-0FCE-F45EEB07E942}"/>
              </a:ext>
            </a:extLst>
          </p:cNvPr>
          <p:cNvSpPr>
            <a:spLocks noGrp="1"/>
          </p:cNvSpPr>
          <p:nvPr>
            <p:ph type="ctrTitle"/>
          </p:nvPr>
        </p:nvSpPr>
        <p:spPr/>
        <p:txBody>
          <a:bodyPr/>
          <a:lstStyle/>
          <a:p>
            <a:r>
              <a:rPr lang="en-US" dirty="0"/>
              <a:t>Differences Between Relational and Non-Relational Databases</a:t>
            </a:r>
          </a:p>
        </p:txBody>
      </p:sp>
    </p:spTree>
    <p:extLst>
      <p:ext uri="{BB962C8B-B14F-4D97-AF65-F5344CB8AC3E}">
        <p14:creationId xmlns:p14="http://schemas.microsoft.com/office/powerpoint/2010/main" val="1922580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98EA0-1EF4-3F0B-3D81-F81C14154031}"/>
              </a:ext>
            </a:extLst>
          </p:cNvPr>
          <p:cNvSpPr>
            <a:spLocks noGrp="1"/>
          </p:cNvSpPr>
          <p:nvPr>
            <p:ph type="title"/>
          </p:nvPr>
        </p:nvSpPr>
        <p:spPr>
          <a:xfrm>
            <a:off x="581192" y="702156"/>
            <a:ext cx="11029616" cy="513996"/>
          </a:xfrm>
        </p:spPr>
        <p:txBody>
          <a:bodyPr>
            <a:normAutofit fontScale="90000"/>
          </a:bodyPr>
          <a:lstStyle/>
          <a:p>
            <a:r>
              <a:rPr lang="en-US" b="1" i="0" dirty="0">
                <a:solidFill>
                  <a:srgbClr val="222222"/>
                </a:solidFill>
                <a:effectLst/>
                <a:highlight>
                  <a:srgbClr val="FFFFFF"/>
                </a:highlight>
                <a:latin typeface="PS Commons"/>
              </a:rPr>
              <a:t>When to use relational vs. non-relational databases</a:t>
            </a:r>
            <a:endParaRPr lang="en-US" dirty="0"/>
          </a:p>
        </p:txBody>
      </p:sp>
      <p:pic>
        <p:nvPicPr>
          <p:cNvPr id="5" name="Content Placeholder 4">
            <a:extLst>
              <a:ext uri="{FF2B5EF4-FFF2-40B4-BE49-F238E27FC236}">
                <a16:creationId xmlns:a16="http://schemas.microsoft.com/office/drawing/2014/main" id="{829C6C5E-3AF5-10EE-3D0C-3C0802D5DC02}"/>
              </a:ext>
            </a:extLst>
          </p:cNvPr>
          <p:cNvPicPr>
            <a:picLocks noGrp="1" noChangeAspect="1"/>
          </p:cNvPicPr>
          <p:nvPr>
            <p:ph idx="1"/>
          </p:nvPr>
        </p:nvPicPr>
        <p:blipFill>
          <a:blip r:embed="rId2"/>
          <a:stretch>
            <a:fillRect/>
          </a:stretch>
        </p:blipFill>
        <p:spPr>
          <a:xfrm>
            <a:off x="581192" y="1572768"/>
            <a:ext cx="11029616" cy="5001767"/>
          </a:xfrm>
        </p:spPr>
      </p:pic>
    </p:spTree>
    <p:extLst>
      <p:ext uri="{BB962C8B-B14F-4D97-AF65-F5344CB8AC3E}">
        <p14:creationId xmlns:p14="http://schemas.microsoft.com/office/powerpoint/2010/main" val="2327064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FBE34-BAFA-10F8-BE68-BC8041E8C1EE}"/>
              </a:ext>
            </a:extLst>
          </p:cNvPr>
          <p:cNvSpPr>
            <a:spLocks noGrp="1"/>
          </p:cNvSpPr>
          <p:nvPr>
            <p:ph type="title"/>
          </p:nvPr>
        </p:nvSpPr>
        <p:spPr>
          <a:xfrm>
            <a:off x="581192" y="609296"/>
            <a:ext cx="11029616" cy="689152"/>
          </a:xfrm>
        </p:spPr>
        <p:txBody>
          <a:bodyPr>
            <a:normAutofit/>
          </a:bodyPr>
          <a:lstStyle/>
          <a:p>
            <a:r>
              <a:rPr lang="en-US" sz="3200" dirty="0"/>
              <a:t>conclusion</a:t>
            </a:r>
          </a:p>
        </p:txBody>
      </p:sp>
      <p:sp>
        <p:nvSpPr>
          <p:cNvPr id="3" name="Content Placeholder 2">
            <a:extLst>
              <a:ext uri="{FF2B5EF4-FFF2-40B4-BE49-F238E27FC236}">
                <a16:creationId xmlns:a16="http://schemas.microsoft.com/office/drawing/2014/main" id="{32EC083F-08C9-AE91-56FA-60B07307AADB}"/>
              </a:ext>
            </a:extLst>
          </p:cNvPr>
          <p:cNvSpPr>
            <a:spLocks noGrp="1"/>
          </p:cNvSpPr>
          <p:nvPr>
            <p:ph idx="1"/>
          </p:nvPr>
        </p:nvSpPr>
        <p:spPr/>
        <p:txBody>
          <a:bodyPr>
            <a:normAutofit/>
          </a:bodyPr>
          <a:lstStyle/>
          <a:p>
            <a:pPr algn="l"/>
            <a:r>
              <a:rPr lang="en-US" sz="2800" b="0" i="0" dirty="0">
                <a:solidFill>
                  <a:srgbClr val="222222"/>
                </a:solidFill>
                <a:effectLst/>
                <a:highlight>
                  <a:srgbClr val="FFFFFF"/>
                </a:highlight>
                <a:latin typeface="PS Commons"/>
              </a:rPr>
              <a:t>These two very different types of databases are equally useful in their own right but for contrasting reasons and use-cases.  One is not necessarily better than the other and both relational and non-relational databases have their place.  </a:t>
            </a:r>
          </a:p>
          <a:p>
            <a:pPr algn="l"/>
            <a:r>
              <a:rPr lang="en-US" sz="2800" b="0" i="0" dirty="0">
                <a:solidFill>
                  <a:srgbClr val="222222"/>
                </a:solidFill>
                <a:effectLst/>
                <a:highlight>
                  <a:srgbClr val="FFFFFF"/>
                </a:highlight>
                <a:latin typeface="PS Commons"/>
              </a:rPr>
              <a:t>In short, there is no single right answer. The best way to determine which database type is best for your project is to analyze the organization’s needs and application functionality you need to achieve.</a:t>
            </a:r>
          </a:p>
        </p:txBody>
      </p:sp>
    </p:spTree>
    <p:extLst>
      <p:ext uri="{BB962C8B-B14F-4D97-AF65-F5344CB8AC3E}">
        <p14:creationId xmlns:p14="http://schemas.microsoft.com/office/powerpoint/2010/main" val="1726078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7">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B0502020104020203"/>
              <a:ea typeface="+mn-ea"/>
              <a:cs typeface="+mn-cs"/>
            </a:endParaRPr>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965201" y="1020431"/>
            <a:ext cx="10225530" cy="1475013"/>
          </a:xfrm>
        </p:spPr>
        <p:txBody>
          <a:bodyPr>
            <a:normAutofit/>
          </a:bodyPr>
          <a:lstStyle/>
          <a:p>
            <a:r>
              <a:rPr lang="en-US" sz="4000" dirty="0">
                <a:solidFill>
                  <a:schemeClr val="tx1"/>
                </a:solidFill>
              </a:rPr>
              <a:t>Title Lorem Ipsum</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965200" y="2495445"/>
            <a:ext cx="10225530" cy="590321"/>
          </a:xfrm>
        </p:spPr>
        <p:txBody>
          <a:bodyPr>
            <a:normAutofit/>
          </a:bodyPr>
          <a:lstStyle/>
          <a:p>
            <a:r>
              <a:rPr lang="en-US" sz="1600" dirty="0">
                <a:solidFill>
                  <a:schemeClr val="tx1"/>
                </a:solidFill>
              </a:rPr>
              <a:t>Sit Dolor Amet</a:t>
            </a:r>
          </a:p>
        </p:txBody>
      </p:sp>
      <p:pic>
        <p:nvPicPr>
          <p:cNvPr id="4" name="Picture 3">
            <a:extLst>
              <a:ext uri="{FF2B5EF4-FFF2-40B4-BE49-F238E27FC236}">
                <a16:creationId xmlns:a16="http://schemas.microsoft.com/office/drawing/2014/main" id="{265357E4-6ADC-A06B-DB56-51EA7ECB0E5D}"/>
              </a:ext>
            </a:extLst>
          </p:cNvPr>
          <p:cNvPicPr>
            <a:picLocks noChangeAspect="1"/>
          </p:cNvPicPr>
          <p:nvPr/>
        </p:nvPicPr>
        <p:blipFill>
          <a:blip r:embed="rId3"/>
          <a:stretch>
            <a:fillRect/>
          </a:stretch>
        </p:blipFill>
        <p:spPr>
          <a:xfrm>
            <a:off x="1" y="0"/>
            <a:ext cx="12192000" cy="6858000"/>
          </a:xfrm>
          <a:prstGeom prst="rect">
            <a:avLst/>
          </a:prstGeom>
        </p:spPr>
      </p:pic>
    </p:spTree>
    <p:extLst>
      <p:ext uri="{BB962C8B-B14F-4D97-AF65-F5344CB8AC3E}">
        <p14:creationId xmlns:p14="http://schemas.microsoft.com/office/powerpoint/2010/main" val="120524881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4D1E-BA60-4A23-8EBC-1159C82F9571}"/>
              </a:ext>
            </a:extLst>
          </p:cNvPr>
          <p:cNvSpPr>
            <a:spLocks noGrp="1"/>
          </p:cNvSpPr>
          <p:nvPr>
            <p:ph type="title"/>
          </p:nvPr>
        </p:nvSpPr>
        <p:spPr>
          <a:xfrm>
            <a:off x="416600" y="882650"/>
            <a:ext cx="11029616" cy="626618"/>
          </a:xfrm>
        </p:spPr>
        <p:txBody>
          <a:bodyPr>
            <a:normAutofit/>
          </a:bodyPr>
          <a:lstStyle/>
          <a:p>
            <a:r>
              <a:rPr lang="en-US" sz="3200" b="1" i="0" dirty="0">
                <a:solidFill>
                  <a:srgbClr val="222222"/>
                </a:solidFill>
                <a:effectLst/>
                <a:highlight>
                  <a:srgbClr val="FFFFFF"/>
                </a:highlight>
                <a:latin typeface="PS Commons"/>
              </a:rPr>
              <a:t>What are relational databases?</a:t>
            </a:r>
            <a:endParaRPr lang="en-US" sz="3200" dirty="0"/>
          </a:p>
        </p:txBody>
      </p:sp>
      <p:sp>
        <p:nvSpPr>
          <p:cNvPr id="4" name="Content Placeholder 3">
            <a:extLst>
              <a:ext uri="{FF2B5EF4-FFF2-40B4-BE49-F238E27FC236}">
                <a16:creationId xmlns:a16="http://schemas.microsoft.com/office/drawing/2014/main" id="{7F36E358-7F40-A932-6B95-C8FB17016B49}"/>
              </a:ext>
            </a:extLst>
          </p:cNvPr>
          <p:cNvSpPr>
            <a:spLocks noGrp="1"/>
          </p:cNvSpPr>
          <p:nvPr>
            <p:ph idx="1"/>
          </p:nvPr>
        </p:nvSpPr>
        <p:spPr/>
        <p:txBody>
          <a:bodyPr>
            <a:normAutofit/>
          </a:bodyPr>
          <a:lstStyle/>
          <a:p>
            <a:pPr algn="just"/>
            <a:r>
              <a:rPr lang="en-US" sz="2000" dirty="0"/>
              <a:t>A relational database, also called Relational Database Management System (RDBMS) or SQL database, stores data in tables and rows also referred to as records. The term “relational database” was first used in 1970 by E.F. Codd at IBM in his research paper “A Relational Model of Data for Large Shared Data Banks.” Historically, the most popular relational databases have been Microsoft SQL Server, Oracle Database, MySQL and IBM DB2. Several free versions of these RDBMS platforms have gained popularity over the years, such as SQL Server Express, PostgreSQL, SQLite, MySQL and MariaDB.</a:t>
            </a:r>
          </a:p>
        </p:txBody>
      </p:sp>
    </p:spTree>
    <p:extLst>
      <p:ext uri="{BB962C8B-B14F-4D97-AF65-F5344CB8AC3E}">
        <p14:creationId xmlns:p14="http://schemas.microsoft.com/office/powerpoint/2010/main" val="2633271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836E2-76A2-2188-945D-2AFE170E2C57}"/>
              </a:ext>
            </a:extLst>
          </p:cNvPr>
          <p:cNvSpPr>
            <a:spLocks noGrp="1"/>
          </p:cNvSpPr>
          <p:nvPr>
            <p:ph type="title"/>
          </p:nvPr>
        </p:nvSpPr>
        <p:spPr>
          <a:xfrm>
            <a:off x="581192" y="702156"/>
            <a:ext cx="11029616" cy="596292"/>
          </a:xfrm>
        </p:spPr>
        <p:txBody>
          <a:bodyPr/>
          <a:lstStyle/>
          <a:p>
            <a:r>
              <a:rPr lang="en-US" sz="2800" b="0" i="0" dirty="0">
                <a:solidFill>
                  <a:srgbClr val="222222"/>
                </a:solidFill>
                <a:effectLst/>
                <a:highlight>
                  <a:srgbClr val="FFFFFF"/>
                </a:highlight>
                <a:latin typeface="PS Commons"/>
              </a:rPr>
              <a:t>How do relational database works</a:t>
            </a:r>
            <a:endParaRPr lang="en-US" dirty="0"/>
          </a:p>
        </p:txBody>
      </p:sp>
      <p:pic>
        <p:nvPicPr>
          <p:cNvPr id="1026" name="Picture 2" descr="Example of how relational databases work">
            <a:extLst>
              <a:ext uri="{FF2B5EF4-FFF2-40B4-BE49-F238E27FC236}">
                <a16:creationId xmlns:a16="http://schemas.microsoft.com/office/drawing/2014/main" id="{367724B6-7A65-F00D-6CDB-641F32F0A8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31563" y="3556345"/>
            <a:ext cx="5928874" cy="303302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C2AA7D9-074A-9725-FD35-99C54FD53AFA}"/>
              </a:ext>
            </a:extLst>
          </p:cNvPr>
          <p:cNvSpPr txBox="1"/>
          <p:nvPr/>
        </p:nvSpPr>
        <p:spPr>
          <a:xfrm>
            <a:off x="581192" y="1550233"/>
            <a:ext cx="11029616" cy="2246769"/>
          </a:xfrm>
          <a:prstGeom prst="rect">
            <a:avLst/>
          </a:prstGeom>
          <a:noFill/>
        </p:spPr>
        <p:txBody>
          <a:bodyPr wrap="square">
            <a:spAutoFit/>
          </a:bodyPr>
          <a:lstStyle/>
          <a:p>
            <a:pPr algn="just"/>
            <a:r>
              <a:rPr lang="en-US" sz="2000" b="0" i="0" dirty="0">
                <a:solidFill>
                  <a:srgbClr val="222222"/>
                </a:solidFill>
                <a:effectLst/>
                <a:highlight>
                  <a:srgbClr val="FFFFFF"/>
                </a:highlight>
                <a:latin typeface="PS Commons"/>
              </a:rPr>
              <a:t>A relational database works by linking information from multiple tables through the use of “keys.” A key is a unique identifier which can be assigned to a row of data contained within a table. This unique identifier, called a “primary key,” can then be included in a record located in another table when that record has a relationship to the primary record in the main table. When this unique primary key is added to a record in another table, it is called a “foreign key” in the associated table. The connection between the primary and foreign key then creates the “relationship” between records contained across multiple tables.</a:t>
            </a:r>
            <a:endParaRPr lang="en-US" sz="2000" dirty="0"/>
          </a:p>
        </p:txBody>
      </p:sp>
    </p:spTree>
    <p:extLst>
      <p:ext uri="{BB962C8B-B14F-4D97-AF65-F5344CB8AC3E}">
        <p14:creationId xmlns:p14="http://schemas.microsoft.com/office/powerpoint/2010/main" val="1855413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0EC42-2E15-6F49-484B-7865685F8C48}"/>
              </a:ext>
            </a:extLst>
          </p:cNvPr>
          <p:cNvSpPr>
            <a:spLocks noGrp="1"/>
          </p:cNvSpPr>
          <p:nvPr>
            <p:ph type="title"/>
          </p:nvPr>
        </p:nvSpPr>
        <p:spPr>
          <a:xfrm>
            <a:off x="581191" y="882650"/>
            <a:ext cx="11029616" cy="576072"/>
          </a:xfrm>
        </p:spPr>
        <p:txBody>
          <a:bodyPr/>
          <a:lstStyle/>
          <a:p>
            <a:r>
              <a:rPr lang="en-US" b="1" i="0" dirty="0">
                <a:solidFill>
                  <a:srgbClr val="222222"/>
                </a:solidFill>
                <a:effectLst/>
                <a:highlight>
                  <a:srgbClr val="FFFFFF"/>
                </a:highlight>
                <a:latin typeface="PS Commons"/>
              </a:rPr>
              <a:t>Advantages of referential databases</a:t>
            </a:r>
            <a:endParaRPr lang="en-US" dirty="0"/>
          </a:p>
        </p:txBody>
      </p:sp>
      <p:sp>
        <p:nvSpPr>
          <p:cNvPr id="3" name="Content Placeholder 2">
            <a:extLst>
              <a:ext uri="{FF2B5EF4-FFF2-40B4-BE49-F238E27FC236}">
                <a16:creationId xmlns:a16="http://schemas.microsoft.com/office/drawing/2014/main" id="{41A1C449-0523-4CE9-BBAE-9CA27EC3AC79}"/>
              </a:ext>
            </a:extLst>
          </p:cNvPr>
          <p:cNvSpPr>
            <a:spLocks noGrp="1"/>
          </p:cNvSpPr>
          <p:nvPr>
            <p:ph idx="1"/>
          </p:nvPr>
        </p:nvSpPr>
        <p:spPr>
          <a:xfrm>
            <a:off x="581192" y="1940941"/>
            <a:ext cx="11029615" cy="3634486"/>
          </a:xfrm>
        </p:spPr>
        <p:txBody>
          <a:bodyPr>
            <a:normAutofit fontScale="92500"/>
          </a:bodyPr>
          <a:lstStyle/>
          <a:p>
            <a:pPr algn="l"/>
            <a:r>
              <a:rPr lang="en-US" sz="2000" b="0" i="0" dirty="0">
                <a:solidFill>
                  <a:srgbClr val="222222"/>
                </a:solidFill>
                <a:effectLst/>
                <a:highlight>
                  <a:srgbClr val="FFFFFF"/>
                </a:highlight>
                <a:latin typeface="PS Commons"/>
              </a:rPr>
              <a:t>One significant advantage to using an RDBMS is “referential integrity.”  Referential integrity refers to the accuracy and consistency of data. This data integrity is achieved by using these primary and foreign keys.</a:t>
            </a:r>
          </a:p>
          <a:p>
            <a:pPr marL="0" indent="0" algn="l">
              <a:buNone/>
            </a:pPr>
            <a:r>
              <a:rPr lang="en-US" sz="2000" b="0" i="0" dirty="0">
                <a:solidFill>
                  <a:srgbClr val="222222"/>
                </a:solidFill>
                <a:effectLst/>
                <a:highlight>
                  <a:srgbClr val="FFFFFF"/>
                </a:highlight>
                <a:latin typeface="PS Commons"/>
              </a:rPr>
              <a:t> </a:t>
            </a:r>
          </a:p>
          <a:p>
            <a:pPr algn="l"/>
            <a:r>
              <a:rPr lang="en-US" sz="2000" b="0" i="0" dirty="0">
                <a:solidFill>
                  <a:srgbClr val="222222"/>
                </a:solidFill>
                <a:effectLst/>
                <a:highlight>
                  <a:srgbClr val="FFFFFF"/>
                </a:highlight>
                <a:latin typeface="PS Commons"/>
              </a:rPr>
              <a:t>Referential integrity preserves data integrity through “constraints.”  Constraints are the rules that enforce the data’s accuracy by preventing a related record from being deleted without first deleting the primary record in the main table. If a primary-foreign key relationship has been properly added, then attempting to delete a primary record without first removing related records from other tables will block the transaction until the related records are removed. This prevents what is referred to as “orphaned records,” which are referenced records in a table that no longer have a primary record in the main table. </a:t>
            </a:r>
          </a:p>
          <a:p>
            <a:endParaRPr lang="en-US" sz="2000" dirty="0"/>
          </a:p>
        </p:txBody>
      </p:sp>
    </p:spTree>
    <p:extLst>
      <p:ext uri="{BB962C8B-B14F-4D97-AF65-F5344CB8AC3E}">
        <p14:creationId xmlns:p14="http://schemas.microsoft.com/office/powerpoint/2010/main" val="1101462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DD6F1-48C5-3387-BE64-7EE6178C2EA8}"/>
              </a:ext>
            </a:extLst>
          </p:cNvPr>
          <p:cNvSpPr>
            <a:spLocks noGrp="1"/>
          </p:cNvSpPr>
          <p:nvPr>
            <p:ph type="title"/>
          </p:nvPr>
        </p:nvSpPr>
        <p:spPr/>
        <p:txBody>
          <a:bodyPr>
            <a:normAutofit/>
          </a:bodyPr>
          <a:lstStyle/>
          <a:p>
            <a:r>
              <a:rPr lang="en-US" sz="3200" b="1" i="0" dirty="0">
                <a:solidFill>
                  <a:srgbClr val="222222"/>
                </a:solidFill>
                <a:effectLst/>
                <a:highlight>
                  <a:srgbClr val="FFFFFF"/>
                </a:highlight>
                <a:latin typeface="PS Commons"/>
              </a:rPr>
              <a:t>What are the three rules of referential integrity?</a:t>
            </a:r>
            <a:br>
              <a:rPr lang="en-US" sz="3200" b="1" i="0" dirty="0">
                <a:solidFill>
                  <a:srgbClr val="222222"/>
                </a:solidFill>
                <a:effectLst/>
                <a:highlight>
                  <a:srgbClr val="FFFFFF"/>
                </a:highlight>
                <a:latin typeface="PS Commons"/>
              </a:rPr>
            </a:br>
            <a:endParaRPr lang="en-US" sz="3200" dirty="0"/>
          </a:p>
        </p:txBody>
      </p:sp>
      <p:sp>
        <p:nvSpPr>
          <p:cNvPr id="3" name="Content Placeholder 2">
            <a:extLst>
              <a:ext uri="{FF2B5EF4-FFF2-40B4-BE49-F238E27FC236}">
                <a16:creationId xmlns:a16="http://schemas.microsoft.com/office/drawing/2014/main" id="{0CD8DA39-EBA0-A57B-51BC-57D6E91EB161}"/>
              </a:ext>
            </a:extLst>
          </p:cNvPr>
          <p:cNvSpPr>
            <a:spLocks noGrp="1"/>
          </p:cNvSpPr>
          <p:nvPr>
            <p:ph idx="1"/>
          </p:nvPr>
        </p:nvSpPr>
        <p:spPr>
          <a:xfrm>
            <a:off x="581192" y="1673352"/>
            <a:ext cx="11029615" cy="4301998"/>
          </a:xfrm>
        </p:spPr>
        <p:txBody>
          <a:bodyPr>
            <a:normAutofit/>
          </a:bodyPr>
          <a:lstStyle/>
          <a:p>
            <a:pPr marL="0" indent="0" algn="l">
              <a:buNone/>
            </a:pPr>
            <a:r>
              <a:rPr lang="en-US" sz="2400" b="0" i="0" dirty="0">
                <a:solidFill>
                  <a:srgbClr val="222222"/>
                </a:solidFill>
                <a:effectLst/>
                <a:highlight>
                  <a:srgbClr val="FFFFFF"/>
                </a:highlight>
                <a:latin typeface="PS Commons"/>
              </a:rPr>
              <a:t>The three rules that referential integrity enforces are:</a:t>
            </a:r>
          </a:p>
          <a:p>
            <a:pPr algn="l"/>
            <a:r>
              <a:rPr lang="en-US" sz="2400" b="0" i="0" dirty="0">
                <a:solidFill>
                  <a:srgbClr val="222222"/>
                </a:solidFill>
                <a:effectLst/>
                <a:highlight>
                  <a:srgbClr val="FFFFFF"/>
                </a:highlight>
                <a:latin typeface="PS Commons"/>
              </a:rPr>
              <a:t>1.    A foreign key must have a corresponding primary key. (“No orphans” rule.)</a:t>
            </a:r>
          </a:p>
          <a:p>
            <a:pPr algn="l"/>
            <a:r>
              <a:rPr lang="en-US" sz="2400" b="0" i="0" dirty="0">
                <a:solidFill>
                  <a:srgbClr val="222222"/>
                </a:solidFill>
                <a:effectLst/>
                <a:highlight>
                  <a:srgbClr val="FFFFFF"/>
                </a:highlight>
                <a:latin typeface="PS Commons"/>
              </a:rPr>
              <a:t>2.    When a record in a primary table is deleted, all related records referencing the primary key must also be deleted, which is typically accomplished by using cascade delete.</a:t>
            </a:r>
          </a:p>
          <a:p>
            <a:pPr algn="l"/>
            <a:r>
              <a:rPr lang="en-US" sz="2400" b="0" i="0" dirty="0">
                <a:solidFill>
                  <a:srgbClr val="222222"/>
                </a:solidFill>
                <a:effectLst/>
                <a:highlight>
                  <a:srgbClr val="FFFFFF"/>
                </a:highlight>
                <a:latin typeface="PS Commons"/>
              </a:rPr>
              <a:t>3.    If the primary key for a record changes, all corresponding records in other tables using the primary key as a foreign key must also be modified.  This can be accomplished by using a cascade update.</a:t>
            </a:r>
          </a:p>
          <a:p>
            <a:endParaRPr lang="en-US" sz="2400" dirty="0"/>
          </a:p>
        </p:txBody>
      </p:sp>
    </p:spTree>
    <p:extLst>
      <p:ext uri="{BB962C8B-B14F-4D97-AF65-F5344CB8AC3E}">
        <p14:creationId xmlns:p14="http://schemas.microsoft.com/office/powerpoint/2010/main" val="1185521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2B373-F581-D2BF-1149-AAD6AE6D5C00}"/>
              </a:ext>
            </a:extLst>
          </p:cNvPr>
          <p:cNvSpPr>
            <a:spLocks noGrp="1"/>
          </p:cNvSpPr>
          <p:nvPr>
            <p:ph type="title"/>
          </p:nvPr>
        </p:nvSpPr>
        <p:spPr>
          <a:xfrm>
            <a:off x="581191" y="758952"/>
            <a:ext cx="11029616" cy="500988"/>
          </a:xfrm>
        </p:spPr>
        <p:txBody>
          <a:bodyPr>
            <a:normAutofit fontScale="90000"/>
          </a:bodyPr>
          <a:lstStyle/>
          <a:p>
            <a:r>
              <a:rPr lang="en-US" b="1" i="0" dirty="0">
                <a:solidFill>
                  <a:srgbClr val="222222"/>
                </a:solidFill>
                <a:effectLst/>
                <a:highlight>
                  <a:srgbClr val="FFFFFF"/>
                </a:highlight>
                <a:latin typeface="PS Commons"/>
              </a:rPr>
              <a:t>What are non-relational databases?</a:t>
            </a:r>
            <a:endParaRPr lang="en-US" dirty="0"/>
          </a:p>
        </p:txBody>
      </p:sp>
      <p:sp>
        <p:nvSpPr>
          <p:cNvPr id="3" name="Content Placeholder 2">
            <a:extLst>
              <a:ext uri="{FF2B5EF4-FFF2-40B4-BE49-F238E27FC236}">
                <a16:creationId xmlns:a16="http://schemas.microsoft.com/office/drawing/2014/main" id="{8C634C56-E9CA-AD3D-E76F-80FA1C6FEADD}"/>
              </a:ext>
            </a:extLst>
          </p:cNvPr>
          <p:cNvSpPr>
            <a:spLocks noGrp="1"/>
          </p:cNvSpPr>
          <p:nvPr>
            <p:ph idx="1"/>
          </p:nvPr>
        </p:nvSpPr>
        <p:spPr>
          <a:xfrm>
            <a:off x="581191" y="1297331"/>
            <a:ext cx="11029615" cy="2140150"/>
          </a:xfrm>
        </p:spPr>
        <p:txBody>
          <a:bodyPr>
            <a:normAutofit/>
          </a:bodyPr>
          <a:lstStyle/>
          <a:p>
            <a:r>
              <a:rPr lang="en-US" sz="1800" dirty="0"/>
              <a:t>The non-relational database, or NoSQL database, stores data. However, unlike the relational database, there are no tables, rows, primary keys or foreign keys.  Instead, the non-relational database uses a storage model optimized for specific requirements of the type of data being stored.</a:t>
            </a:r>
          </a:p>
          <a:p>
            <a:r>
              <a:rPr lang="en-US" sz="1800" dirty="0"/>
              <a:t>Some of the more popular NoSQL databases are MongoDB, Apache Cassandra, Redis, Couchbase and Apache HBase.</a:t>
            </a:r>
          </a:p>
        </p:txBody>
      </p:sp>
      <p:pic>
        <p:nvPicPr>
          <p:cNvPr id="2050" name="Picture 2" descr="Types of NoSQL Databases - GeeksforGeeks">
            <a:extLst>
              <a:ext uri="{FF2B5EF4-FFF2-40B4-BE49-F238E27FC236}">
                <a16:creationId xmlns:a16="http://schemas.microsoft.com/office/drawing/2014/main" id="{196B5B7A-E9D8-EFFE-AE98-927E85102B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7648" y="3154017"/>
            <a:ext cx="4076700" cy="3420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904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85E50-3535-1CBB-CF2C-CCAA516CED3B}"/>
              </a:ext>
            </a:extLst>
          </p:cNvPr>
          <p:cNvSpPr>
            <a:spLocks noGrp="1"/>
          </p:cNvSpPr>
          <p:nvPr>
            <p:ph type="title"/>
          </p:nvPr>
        </p:nvSpPr>
        <p:spPr>
          <a:xfrm>
            <a:off x="581192" y="722376"/>
            <a:ext cx="11029616" cy="521208"/>
          </a:xfrm>
        </p:spPr>
        <p:txBody>
          <a:bodyPr/>
          <a:lstStyle/>
          <a:p>
            <a:r>
              <a:rPr lang="en-US" b="1" i="0" dirty="0">
                <a:solidFill>
                  <a:srgbClr val="222222"/>
                </a:solidFill>
                <a:effectLst/>
                <a:highlight>
                  <a:srgbClr val="FFFFFF"/>
                </a:highlight>
                <a:latin typeface="PS Commons"/>
              </a:rPr>
              <a:t>types of non-relational databases</a:t>
            </a:r>
            <a:endParaRPr lang="en-US" dirty="0"/>
          </a:p>
        </p:txBody>
      </p:sp>
      <p:sp>
        <p:nvSpPr>
          <p:cNvPr id="3" name="Content Placeholder 2">
            <a:extLst>
              <a:ext uri="{FF2B5EF4-FFF2-40B4-BE49-F238E27FC236}">
                <a16:creationId xmlns:a16="http://schemas.microsoft.com/office/drawing/2014/main" id="{1A329948-8B6F-FDDF-2D37-75D100D682CA}"/>
              </a:ext>
            </a:extLst>
          </p:cNvPr>
          <p:cNvSpPr>
            <a:spLocks noGrp="1"/>
          </p:cNvSpPr>
          <p:nvPr>
            <p:ph idx="1"/>
          </p:nvPr>
        </p:nvSpPr>
        <p:spPr>
          <a:xfrm>
            <a:off x="581193" y="1243584"/>
            <a:ext cx="11029615" cy="5440680"/>
          </a:xfrm>
        </p:spPr>
        <p:txBody>
          <a:bodyPr>
            <a:normAutofit/>
          </a:bodyPr>
          <a:lstStyle/>
          <a:p>
            <a:pPr marL="0" indent="0" algn="l">
              <a:buNone/>
            </a:pPr>
            <a:r>
              <a:rPr lang="en-US" b="0" i="0" dirty="0">
                <a:solidFill>
                  <a:srgbClr val="222222"/>
                </a:solidFill>
                <a:effectLst/>
                <a:highlight>
                  <a:srgbClr val="FFFFFF"/>
                </a:highlight>
                <a:latin typeface="PS Commons"/>
              </a:rPr>
              <a:t>There are five popular non-relational types: document data store, column-oriented database, key-value store, document store, and graph database.  Often combinations of these types are used for a single application.</a:t>
            </a:r>
          </a:p>
          <a:p>
            <a:pPr marL="0" indent="0" algn="l">
              <a:buNone/>
            </a:pPr>
            <a:r>
              <a:rPr lang="en-US" b="1" i="0" dirty="0">
                <a:solidFill>
                  <a:srgbClr val="222222"/>
                </a:solidFill>
                <a:effectLst/>
                <a:highlight>
                  <a:srgbClr val="FFFFFF"/>
                </a:highlight>
                <a:latin typeface="PS Commons"/>
              </a:rPr>
              <a:t>1. Document data stores</a:t>
            </a:r>
          </a:p>
          <a:p>
            <a:pPr algn="l"/>
            <a:r>
              <a:rPr lang="en-US" b="0" i="0" dirty="0">
                <a:solidFill>
                  <a:srgbClr val="222222"/>
                </a:solidFill>
                <a:effectLst/>
                <a:highlight>
                  <a:srgbClr val="FFFFFF"/>
                </a:highlight>
                <a:latin typeface="PS Commons"/>
              </a:rPr>
              <a:t>A document data store manages a set of named string fields and object data values in an entity referred to as a “document” typically stored in the form of JSON documents, which can be encoded in a variety of ways, including XML, YAML, JSON, BSON or as plain text. The fields within documents are exposed, allowing an application to query and filter data using field values.</a:t>
            </a:r>
          </a:p>
          <a:p>
            <a:pPr marL="0" indent="0" algn="l">
              <a:buNone/>
            </a:pPr>
            <a:r>
              <a:rPr lang="en-US" dirty="0">
                <a:solidFill>
                  <a:srgbClr val="222222"/>
                </a:solidFill>
                <a:highlight>
                  <a:srgbClr val="FFFFFF"/>
                </a:highlight>
                <a:latin typeface="PS Commons"/>
              </a:rPr>
              <a:t>2. </a:t>
            </a:r>
            <a:r>
              <a:rPr lang="en-US" b="1" i="0" dirty="0">
                <a:solidFill>
                  <a:srgbClr val="222222"/>
                </a:solidFill>
                <a:effectLst/>
                <a:highlight>
                  <a:srgbClr val="FFFFFF"/>
                </a:highlight>
                <a:latin typeface="PS Commons"/>
              </a:rPr>
              <a:t>Columnar (or column oriented) data stores</a:t>
            </a:r>
          </a:p>
          <a:p>
            <a:pPr algn="l"/>
            <a:r>
              <a:rPr lang="en-US" b="0" i="0" dirty="0">
                <a:solidFill>
                  <a:srgbClr val="222222"/>
                </a:solidFill>
                <a:effectLst/>
                <a:highlight>
                  <a:srgbClr val="FFFFFF"/>
                </a:highlight>
                <a:latin typeface="PS Commons"/>
              </a:rPr>
              <a:t>A columnar data store organizes data into columns, which is conceptually similar to the relational database. The true advantage of a column-family database is in its denormalized approach to structuring sparse data, which comes from its column-oriented approach to storing data.</a:t>
            </a:r>
          </a:p>
          <a:p>
            <a:pPr marL="0" indent="0" algn="l">
              <a:buNone/>
            </a:pPr>
            <a:r>
              <a:rPr lang="en-US" b="1" i="0" dirty="0">
                <a:solidFill>
                  <a:srgbClr val="222222"/>
                </a:solidFill>
                <a:effectLst/>
                <a:highlight>
                  <a:srgbClr val="FFFFFF"/>
                </a:highlight>
                <a:latin typeface="PS Commons"/>
              </a:rPr>
              <a:t>3. Key value stores</a:t>
            </a:r>
          </a:p>
          <a:p>
            <a:r>
              <a:rPr lang="en-US" b="0" i="0" dirty="0">
                <a:solidFill>
                  <a:srgbClr val="222222"/>
                </a:solidFill>
                <a:effectLst/>
                <a:highlight>
                  <a:srgbClr val="FFFFFF"/>
                </a:highlight>
                <a:latin typeface="PS Commons"/>
              </a:rPr>
              <a:t>This is the least complicated of the NoSQL databases and, as the name would indicate, the key-value store is simply a collection of key-value pairs contained within an object.</a:t>
            </a:r>
            <a:endParaRPr lang="en-US" b="1" i="0" dirty="0">
              <a:solidFill>
                <a:srgbClr val="222222"/>
              </a:solidFill>
              <a:effectLst/>
              <a:highlight>
                <a:srgbClr val="FFFFFF"/>
              </a:highlight>
              <a:latin typeface="PS Commons"/>
            </a:endParaRPr>
          </a:p>
        </p:txBody>
      </p:sp>
    </p:spTree>
    <p:extLst>
      <p:ext uri="{BB962C8B-B14F-4D97-AF65-F5344CB8AC3E}">
        <p14:creationId xmlns:p14="http://schemas.microsoft.com/office/powerpoint/2010/main" val="4178356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8FC3B-E6E4-7DB6-8816-53985A49DDA2}"/>
              </a:ext>
            </a:extLst>
          </p:cNvPr>
          <p:cNvSpPr>
            <a:spLocks noGrp="1"/>
          </p:cNvSpPr>
          <p:nvPr>
            <p:ph type="title"/>
          </p:nvPr>
        </p:nvSpPr>
        <p:spPr/>
        <p:txBody>
          <a:bodyPr/>
          <a:lstStyle/>
          <a:p>
            <a:r>
              <a:rPr lang="en-US" b="1" i="0" dirty="0">
                <a:solidFill>
                  <a:srgbClr val="222222"/>
                </a:solidFill>
                <a:effectLst/>
                <a:highlight>
                  <a:srgbClr val="FFFFFF"/>
                </a:highlight>
                <a:latin typeface="PS Commons"/>
              </a:rPr>
              <a:t>types of non-relational databases</a:t>
            </a:r>
            <a:br>
              <a:rPr lang="en-US" b="1" i="0" dirty="0">
                <a:solidFill>
                  <a:srgbClr val="222222"/>
                </a:solidFill>
                <a:effectLst/>
                <a:highlight>
                  <a:srgbClr val="FFFFFF"/>
                </a:highlight>
                <a:latin typeface="PS Commons"/>
              </a:rPr>
            </a:br>
            <a:endParaRPr lang="en-US" dirty="0"/>
          </a:p>
        </p:txBody>
      </p:sp>
      <p:sp>
        <p:nvSpPr>
          <p:cNvPr id="3" name="Content Placeholder 2">
            <a:extLst>
              <a:ext uri="{FF2B5EF4-FFF2-40B4-BE49-F238E27FC236}">
                <a16:creationId xmlns:a16="http://schemas.microsoft.com/office/drawing/2014/main" id="{CB7A2034-811B-2B1E-488F-EA32FC6B17D3}"/>
              </a:ext>
            </a:extLst>
          </p:cNvPr>
          <p:cNvSpPr>
            <a:spLocks noGrp="1"/>
          </p:cNvSpPr>
          <p:nvPr>
            <p:ph idx="1"/>
          </p:nvPr>
        </p:nvSpPr>
        <p:spPr>
          <a:xfrm>
            <a:off x="581193" y="1643534"/>
            <a:ext cx="11029615" cy="4512310"/>
          </a:xfrm>
        </p:spPr>
        <p:txBody>
          <a:bodyPr>
            <a:normAutofit/>
          </a:bodyPr>
          <a:lstStyle/>
          <a:p>
            <a:pPr marL="0" indent="0" algn="l">
              <a:buNone/>
            </a:pPr>
            <a:r>
              <a:rPr lang="en-US" sz="1800" b="1" i="0" dirty="0">
                <a:solidFill>
                  <a:srgbClr val="222222"/>
                </a:solidFill>
                <a:effectLst/>
                <a:highlight>
                  <a:srgbClr val="FFFFFF"/>
                </a:highlight>
                <a:latin typeface="PS Commons"/>
              </a:rPr>
              <a:t>4. Document stores</a:t>
            </a:r>
          </a:p>
          <a:p>
            <a:pPr algn="l"/>
            <a:r>
              <a:rPr lang="en-US" sz="1800" b="0" i="0" dirty="0">
                <a:solidFill>
                  <a:srgbClr val="222222"/>
                </a:solidFill>
                <a:effectLst/>
                <a:highlight>
                  <a:srgbClr val="FFFFFF"/>
                </a:highlight>
                <a:latin typeface="PS Commons"/>
              </a:rPr>
              <a:t>Document stores are a bit more complex than key-value stores.  They don’t assume a particular document structure specified with a schema. The document store is designed to store everyday documents as is, and they allow for complicated querying.</a:t>
            </a:r>
          </a:p>
          <a:p>
            <a:pPr algn="l"/>
            <a:r>
              <a:rPr lang="en-US" sz="1800" b="0" i="0" dirty="0">
                <a:solidFill>
                  <a:srgbClr val="222222"/>
                </a:solidFill>
                <a:effectLst/>
                <a:highlight>
                  <a:srgbClr val="FFFFFF"/>
                </a:highlight>
                <a:latin typeface="PS Commons"/>
              </a:rPr>
              <a:t>MongoDB and CouchDB are both examples of document stores. </a:t>
            </a:r>
          </a:p>
          <a:p>
            <a:pPr marL="0" indent="0" algn="l">
              <a:buNone/>
            </a:pPr>
            <a:r>
              <a:rPr lang="en-US" sz="1800" b="1" i="0" dirty="0">
                <a:solidFill>
                  <a:srgbClr val="222222"/>
                </a:solidFill>
                <a:effectLst/>
                <a:highlight>
                  <a:srgbClr val="FFFFFF"/>
                </a:highlight>
                <a:latin typeface="PS Commons"/>
              </a:rPr>
              <a:t>5. Graph databases</a:t>
            </a:r>
          </a:p>
          <a:p>
            <a:pPr algn="l"/>
            <a:r>
              <a:rPr lang="en-US" sz="1800" b="0" i="0" dirty="0">
                <a:solidFill>
                  <a:srgbClr val="222222"/>
                </a:solidFill>
                <a:effectLst/>
                <a:highlight>
                  <a:srgbClr val="FFFFFF"/>
                </a:highlight>
                <a:latin typeface="PS Commons"/>
              </a:rPr>
              <a:t>Last is the most complex non-relational database type.  It’s designed to efficiently store relations between entities. When data is greatly interconnected, such as purchasing and manufacturing systems or referencing catalogs, graph databases are a good solution.</a:t>
            </a:r>
          </a:p>
          <a:p>
            <a:pPr algn="l"/>
            <a:r>
              <a:rPr lang="en-US" sz="1800" b="0" i="0" dirty="0">
                <a:solidFill>
                  <a:srgbClr val="222222"/>
                </a:solidFill>
                <a:effectLst/>
                <a:highlight>
                  <a:srgbClr val="FFFFFF"/>
                </a:highlight>
                <a:latin typeface="PS Commons"/>
              </a:rPr>
              <a:t>The possibilities for graph NoSQL databases are infinite, and with the data we collect becoming increasingly interconnected, graph databases are going to continue to gain in popularity, including the still-dominant relational database.</a:t>
            </a:r>
          </a:p>
        </p:txBody>
      </p:sp>
    </p:spTree>
    <p:extLst>
      <p:ext uri="{BB962C8B-B14F-4D97-AF65-F5344CB8AC3E}">
        <p14:creationId xmlns:p14="http://schemas.microsoft.com/office/powerpoint/2010/main" val="944164615"/>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6D3478-2986-4664-940C-67E0CAA21E0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16C154-5A0F-4CDC-8C15-D2E21584649C}">
  <ds:schemaRefs>
    <ds:schemaRef ds:uri="http://schemas.microsoft.com/sharepoint/v3/contenttype/forms"/>
  </ds:schemaRefs>
</ds:datastoreItem>
</file>

<file path=customXml/itemProps3.xml><?xml version="1.0" encoding="utf-8"?>
<ds:datastoreItem xmlns:ds="http://schemas.openxmlformats.org/officeDocument/2006/customXml" ds:itemID="{956C3F92-CC28-42D8-BF09-0770755510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{11AEA41C-AD50-4B84-A1B2-46264230631F}tf56535239_win32</Template>
  <TotalTime>21</TotalTime>
  <Words>1028</Words>
  <Application>Microsoft Office PowerPoint</Application>
  <PresentationFormat>Widescreen</PresentationFormat>
  <Paragraphs>39</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PS Commons</vt:lpstr>
      <vt:lpstr>Arial</vt:lpstr>
      <vt:lpstr>Calibri</vt:lpstr>
      <vt:lpstr>Franklin Gothic Book</vt:lpstr>
      <vt:lpstr>Franklin Gothic Demi</vt:lpstr>
      <vt:lpstr>Wingdings 2</vt:lpstr>
      <vt:lpstr>DividendVTI</vt:lpstr>
      <vt:lpstr>Differences Between Relational and Non-Relational Databases</vt:lpstr>
      <vt:lpstr>Title Lorem Ipsum</vt:lpstr>
      <vt:lpstr>What are relational databases?</vt:lpstr>
      <vt:lpstr>How do relational database works</vt:lpstr>
      <vt:lpstr>Advantages of referential databases</vt:lpstr>
      <vt:lpstr>What are the three rules of referential integrity? </vt:lpstr>
      <vt:lpstr>What are non-relational databases?</vt:lpstr>
      <vt:lpstr>types of non-relational databases</vt:lpstr>
      <vt:lpstr>types of non-relational databases </vt:lpstr>
      <vt:lpstr>When to use relational vs. non-relational databases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SULTAN ATANDA</dc:creator>
  <cp:lastModifiedBy>SULTAN ATANDA</cp:lastModifiedBy>
  <cp:revision>1</cp:revision>
  <dcterms:created xsi:type="dcterms:W3CDTF">2024-08-12T18:32:50Z</dcterms:created>
  <dcterms:modified xsi:type="dcterms:W3CDTF">2024-08-12T18:53:56Z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