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3" d="100"/>
          <a:sy n="103" d="100"/>
        </p:scale>
        <p:origin x="9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1FA7-9D28-BDEB-535F-FE11D7813D1F}"/>
              </a:ext>
            </a:extLst>
          </p:cNvPr>
          <p:cNvSpPr>
            <a:spLocks noGrp="1"/>
          </p:cNvSpPr>
          <p:nvPr>
            <p:ph type="ctrTitle"/>
          </p:nvPr>
        </p:nvSpPr>
        <p:spPr/>
        <p:txBody>
          <a:bodyPr/>
          <a:lstStyle/>
          <a:p>
            <a:r>
              <a:rPr lang="en-US" dirty="0"/>
              <a:t>Java vs Python</a:t>
            </a:r>
          </a:p>
        </p:txBody>
      </p:sp>
      <p:sp>
        <p:nvSpPr>
          <p:cNvPr id="3" name="Subtitle 2">
            <a:extLst>
              <a:ext uri="{FF2B5EF4-FFF2-40B4-BE49-F238E27FC236}">
                <a16:creationId xmlns:a16="http://schemas.microsoft.com/office/drawing/2014/main" id="{916D81AA-434A-4FE3-D923-1F0595FBE552}"/>
              </a:ext>
            </a:extLst>
          </p:cNvPr>
          <p:cNvSpPr>
            <a:spLocks noGrp="1"/>
          </p:cNvSpPr>
          <p:nvPr>
            <p:ph type="subTitle" idx="1"/>
          </p:nvPr>
        </p:nvSpPr>
        <p:spPr/>
        <p:txBody>
          <a:bodyPr/>
          <a:lstStyle/>
          <a:p>
            <a:r>
              <a:rPr lang="en-US" dirty="0"/>
              <a:t>characteristics, use cases, and advantages.</a:t>
            </a:r>
          </a:p>
        </p:txBody>
      </p:sp>
    </p:spTree>
    <p:extLst>
      <p:ext uri="{BB962C8B-B14F-4D97-AF65-F5344CB8AC3E}">
        <p14:creationId xmlns:p14="http://schemas.microsoft.com/office/powerpoint/2010/main" val="216305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7589-26DE-2D4B-29C9-580305E57A9E}"/>
              </a:ext>
            </a:extLst>
          </p:cNvPr>
          <p:cNvSpPr>
            <a:spLocks noGrp="1"/>
          </p:cNvSpPr>
          <p:nvPr>
            <p:ph type="title"/>
          </p:nvPr>
        </p:nvSpPr>
        <p:spPr/>
        <p:txBody>
          <a:bodyPr/>
          <a:lstStyle/>
          <a:p>
            <a:r>
              <a:rPr lang="en-US" dirty="0"/>
              <a:t>Disadvantages of Java</a:t>
            </a:r>
          </a:p>
        </p:txBody>
      </p:sp>
      <p:sp>
        <p:nvSpPr>
          <p:cNvPr id="3" name="Content Placeholder 2">
            <a:extLst>
              <a:ext uri="{FF2B5EF4-FFF2-40B4-BE49-F238E27FC236}">
                <a16:creationId xmlns:a16="http://schemas.microsoft.com/office/drawing/2014/main" id="{14477FF8-D58E-2307-A9E6-1D0172B94B48}"/>
              </a:ext>
            </a:extLst>
          </p:cNvPr>
          <p:cNvSpPr>
            <a:spLocks noGrp="1"/>
          </p:cNvSpPr>
          <p:nvPr>
            <p:ph idx="1"/>
          </p:nvPr>
        </p:nvSpPr>
        <p:spPr>
          <a:xfrm>
            <a:off x="1069848" y="2121408"/>
            <a:ext cx="9408430" cy="4251960"/>
          </a:xfrm>
        </p:spPr>
        <p:txBody>
          <a:bodyPr>
            <a:normAutofit/>
          </a:bodyPr>
          <a:lstStyle/>
          <a:p>
            <a:pPr marL="0" indent="0">
              <a:buNone/>
            </a:pPr>
            <a:r>
              <a:rPr lang="en-US" sz="2800" dirty="0"/>
              <a:t>Let’s understand Java disadvantages:</a:t>
            </a:r>
          </a:p>
          <a:p>
            <a:pPr marL="0" indent="0">
              <a:buNone/>
            </a:pPr>
            <a:endParaRPr lang="en-US" sz="2800" dirty="0"/>
          </a:p>
          <a:p>
            <a:r>
              <a:rPr lang="en-US" sz="2800" dirty="0"/>
              <a:t>Performance</a:t>
            </a:r>
          </a:p>
          <a:p>
            <a:r>
              <a:rPr lang="en-US" sz="2800" dirty="0"/>
              <a:t>Memory Consumption</a:t>
            </a:r>
          </a:p>
          <a:p>
            <a:r>
              <a:rPr lang="en-US" sz="2800" dirty="0"/>
              <a:t>Cost</a:t>
            </a:r>
          </a:p>
          <a:p>
            <a:r>
              <a:rPr lang="en-US" sz="2800" dirty="0"/>
              <a:t>Less Machine Interactive</a:t>
            </a:r>
          </a:p>
        </p:txBody>
      </p:sp>
    </p:spTree>
    <p:extLst>
      <p:ext uri="{BB962C8B-B14F-4D97-AF65-F5344CB8AC3E}">
        <p14:creationId xmlns:p14="http://schemas.microsoft.com/office/powerpoint/2010/main" val="373005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8CD5-4ECB-2937-8EF6-4173D8108851}"/>
              </a:ext>
            </a:extLst>
          </p:cNvPr>
          <p:cNvSpPr>
            <a:spLocks noGrp="1"/>
          </p:cNvSpPr>
          <p:nvPr>
            <p:ph type="title"/>
          </p:nvPr>
        </p:nvSpPr>
        <p:spPr/>
        <p:txBody>
          <a:bodyPr/>
          <a:lstStyle/>
          <a:p>
            <a:r>
              <a:rPr lang="en-US" dirty="0"/>
              <a:t>When to Use Java?</a:t>
            </a:r>
          </a:p>
        </p:txBody>
      </p:sp>
      <p:sp>
        <p:nvSpPr>
          <p:cNvPr id="3" name="Content Placeholder 2">
            <a:extLst>
              <a:ext uri="{FF2B5EF4-FFF2-40B4-BE49-F238E27FC236}">
                <a16:creationId xmlns:a16="http://schemas.microsoft.com/office/drawing/2014/main" id="{FB3D0D26-50E7-B6A8-906C-90F3C2E4BF6B}"/>
              </a:ext>
            </a:extLst>
          </p:cNvPr>
          <p:cNvSpPr>
            <a:spLocks noGrp="1"/>
          </p:cNvSpPr>
          <p:nvPr>
            <p:ph idx="1"/>
          </p:nvPr>
        </p:nvSpPr>
        <p:spPr/>
        <p:txBody>
          <a:bodyPr>
            <a:normAutofit fontScale="92500" lnSpcReduction="10000"/>
          </a:bodyPr>
          <a:lstStyle/>
          <a:p>
            <a:pPr>
              <a:lnSpc>
                <a:spcPct val="160000"/>
              </a:lnSpc>
            </a:pPr>
            <a:r>
              <a:rPr lang="en-US" sz="2400" dirty="0"/>
              <a:t>Since Java is an open-source, versatile language, it’s used to build localized and distributed software, including:</a:t>
            </a:r>
          </a:p>
          <a:p>
            <a:endParaRPr lang="en-US" sz="2400" dirty="0"/>
          </a:p>
          <a:p>
            <a:r>
              <a:rPr lang="en-US" sz="2400" dirty="0"/>
              <a:t>Game Development</a:t>
            </a:r>
          </a:p>
          <a:p>
            <a:r>
              <a:rPr lang="en-US" sz="2400" dirty="0"/>
              <a:t>Cloud Computing</a:t>
            </a:r>
          </a:p>
          <a:p>
            <a:r>
              <a:rPr lang="en-US" sz="2400" dirty="0"/>
              <a:t>Big Data</a:t>
            </a:r>
          </a:p>
          <a:p>
            <a:r>
              <a:rPr lang="en-US" sz="2400" dirty="0"/>
              <a:t>Artificial Intelligence</a:t>
            </a:r>
          </a:p>
          <a:p>
            <a:r>
              <a:rPr lang="en-US" sz="2400" dirty="0"/>
              <a:t>IoT Applications</a:t>
            </a:r>
          </a:p>
          <a:p>
            <a:r>
              <a:rPr lang="en-US" sz="2400" dirty="0"/>
              <a:t>Chatbots and Other Marketing Tools</a:t>
            </a:r>
          </a:p>
        </p:txBody>
      </p:sp>
    </p:spTree>
    <p:extLst>
      <p:ext uri="{BB962C8B-B14F-4D97-AF65-F5344CB8AC3E}">
        <p14:creationId xmlns:p14="http://schemas.microsoft.com/office/powerpoint/2010/main" val="397092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7A7B-B50E-B362-CB73-8EF56BCF4DF3}"/>
              </a:ext>
            </a:extLst>
          </p:cNvPr>
          <p:cNvSpPr>
            <a:spLocks noGrp="1"/>
          </p:cNvSpPr>
          <p:nvPr>
            <p:ph type="title"/>
          </p:nvPr>
        </p:nvSpPr>
        <p:spPr>
          <a:xfrm>
            <a:off x="1069848" y="484632"/>
            <a:ext cx="10058400" cy="980274"/>
          </a:xfrm>
        </p:spPr>
        <p:txBody>
          <a:bodyPr/>
          <a:lstStyle/>
          <a:p>
            <a:r>
              <a:rPr lang="en-US" dirty="0"/>
              <a:t>CONCLUSION</a:t>
            </a:r>
          </a:p>
        </p:txBody>
      </p:sp>
      <p:sp>
        <p:nvSpPr>
          <p:cNvPr id="3" name="Content Placeholder 2">
            <a:extLst>
              <a:ext uri="{FF2B5EF4-FFF2-40B4-BE49-F238E27FC236}">
                <a16:creationId xmlns:a16="http://schemas.microsoft.com/office/drawing/2014/main" id="{711BDA97-80D9-0294-5710-2BEC96182B01}"/>
              </a:ext>
            </a:extLst>
          </p:cNvPr>
          <p:cNvSpPr>
            <a:spLocks noGrp="1"/>
          </p:cNvSpPr>
          <p:nvPr>
            <p:ph idx="1"/>
          </p:nvPr>
        </p:nvSpPr>
        <p:spPr>
          <a:xfrm>
            <a:off x="1069848" y="1464906"/>
            <a:ext cx="10058400" cy="4548673"/>
          </a:xfrm>
        </p:spPr>
        <p:txBody>
          <a:bodyPr>
            <a:normAutofit fontScale="85000" lnSpcReduction="10000"/>
          </a:bodyPr>
          <a:lstStyle/>
          <a:p>
            <a:pPr>
              <a:lnSpc>
                <a:spcPct val="150000"/>
              </a:lnSpc>
            </a:pPr>
            <a:r>
              <a:rPr lang="en-US" sz="2400" dirty="0"/>
              <a:t>We can conclude that both Python and Java languages have their strengths and weaknesses. The choice completely depends on your project requirements, your familiarity with the languages, and the ecosystem you intend to work within.</a:t>
            </a:r>
          </a:p>
          <a:p>
            <a:pPr>
              <a:lnSpc>
                <a:spcPct val="150000"/>
              </a:lnSpc>
            </a:pPr>
            <a:r>
              <a:rPr lang="en-US" sz="2400" dirty="0"/>
              <a:t>When considering Java vs Python, Java is quick and more portable, whereas Python is simple and concise. We can say that the future of Python is very glaring and assertive.</a:t>
            </a:r>
          </a:p>
          <a:p>
            <a:pPr>
              <a:lnSpc>
                <a:spcPct val="150000"/>
              </a:lnSpc>
            </a:pPr>
            <a:r>
              <a:rPr lang="en-US" sz="2400" dirty="0"/>
              <a:t>While Python may not be flawless, if we look at its future and consider it as its emerging language, it's important to acknowledge that Java holds the present ground with its extensively utilized APIs.</a:t>
            </a:r>
          </a:p>
        </p:txBody>
      </p:sp>
    </p:spTree>
    <p:extLst>
      <p:ext uri="{BB962C8B-B14F-4D97-AF65-F5344CB8AC3E}">
        <p14:creationId xmlns:p14="http://schemas.microsoft.com/office/powerpoint/2010/main" val="33962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CE3C-1F9D-D291-BFE5-D6C99F9EC133}"/>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5602B2A1-26ED-36BF-27F2-E7CDB0F832FB}"/>
              </a:ext>
            </a:extLst>
          </p:cNvPr>
          <p:cNvSpPr>
            <a:spLocks noGrp="1"/>
          </p:cNvSpPr>
          <p:nvPr>
            <p:ph idx="1"/>
          </p:nvPr>
        </p:nvSpPr>
        <p:spPr/>
        <p:txBody>
          <a:bodyPr>
            <a:normAutofit fontScale="92500"/>
          </a:bodyPr>
          <a:lstStyle/>
          <a:p>
            <a:pPr algn="just">
              <a:lnSpc>
                <a:spcPct val="150000"/>
              </a:lnSpc>
            </a:pPr>
            <a:r>
              <a:rPr lang="en-US" sz="3200" dirty="0"/>
              <a:t>Python is a high-level, interpreted, object-oriented programming language with dynamic semantics created by Guido van Rossum. Originally released in 1991, Python is a dynamically typed and garbage-collected language designed to be highly readable.</a:t>
            </a:r>
          </a:p>
        </p:txBody>
      </p:sp>
    </p:spTree>
    <p:extLst>
      <p:ext uri="{BB962C8B-B14F-4D97-AF65-F5344CB8AC3E}">
        <p14:creationId xmlns:p14="http://schemas.microsoft.com/office/powerpoint/2010/main" val="80145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B257-82A4-0465-9491-CDEB131E9ADE}"/>
              </a:ext>
            </a:extLst>
          </p:cNvPr>
          <p:cNvSpPr>
            <a:spLocks noGrp="1"/>
          </p:cNvSpPr>
          <p:nvPr>
            <p:ph type="title"/>
          </p:nvPr>
        </p:nvSpPr>
        <p:spPr>
          <a:xfrm>
            <a:off x="1069848" y="484632"/>
            <a:ext cx="10058400" cy="877824"/>
          </a:xfrm>
        </p:spPr>
        <p:txBody>
          <a:bodyPr>
            <a:normAutofit/>
          </a:bodyPr>
          <a:lstStyle/>
          <a:p>
            <a:r>
              <a:rPr lang="en-US" dirty="0"/>
              <a:t>Features of Python</a:t>
            </a:r>
          </a:p>
        </p:txBody>
      </p:sp>
      <p:sp>
        <p:nvSpPr>
          <p:cNvPr id="3" name="Content Placeholder 2">
            <a:extLst>
              <a:ext uri="{FF2B5EF4-FFF2-40B4-BE49-F238E27FC236}">
                <a16:creationId xmlns:a16="http://schemas.microsoft.com/office/drawing/2014/main" id="{BC18FEF7-302C-3C6C-C7B7-100715E0DCA5}"/>
              </a:ext>
            </a:extLst>
          </p:cNvPr>
          <p:cNvSpPr>
            <a:spLocks noGrp="1"/>
          </p:cNvSpPr>
          <p:nvPr>
            <p:ph idx="1"/>
          </p:nvPr>
        </p:nvSpPr>
        <p:spPr>
          <a:xfrm>
            <a:off x="1069848" y="1362456"/>
            <a:ext cx="10058400" cy="4050792"/>
          </a:xfrm>
        </p:spPr>
        <p:txBody>
          <a:bodyPr/>
          <a:lstStyle/>
          <a:p>
            <a:r>
              <a:rPr lang="en-US" dirty="0"/>
              <a:t>Following are some of the main features of Python programming language:</a:t>
            </a:r>
          </a:p>
        </p:txBody>
      </p:sp>
      <p:pic>
        <p:nvPicPr>
          <p:cNvPr id="1028" name="Picture 4" descr="Python Features">
            <a:extLst>
              <a:ext uri="{FF2B5EF4-FFF2-40B4-BE49-F238E27FC236}">
                <a16:creationId xmlns:a16="http://schemas.microsoft.com/office/drawing/2014/main" id="{23AF3728-DD62-DB81-6E13-DFD478ECB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126" y="1771762"/>
            <a:ext cx="6567747" cy="460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5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17AF-062B-F6D5-FD05-D6FEE398F4CD}"/>
              </a:ext>
            </a:extLst>
          </p:cNvPr>
          <p:cNvSpPr>
            <a:spLocks noGrp="1"/>
          </p:cNvSpPr>
          <p:nvPr>
            <p:ph type="title"/>
          </p:nvPr>
        </p:nvSpPr>
        <p:spPr/>
        <p:txBody>
          <a:bodyPr/>
          <a:lstStyle/>
          <a:p>
            <a:r>
              <a:rPr lang="en-US" dirty="0"/>
              <a:t>Advantages of Python</a:t>
            </a:r>
          </a:p>
        </p:txBody>
      </p:sp>
      <p:sp>
        <p:nvSpPr>
          <p:cNvPr id="3" name="Content Placeholder 2">
            <a:extLst>
              <a:ext uri="{FF2B5EF4-FFF2-40B4-BE49-F238E27FC236}">
                <a16:creationId xmlns:a16="http://schemas.microsoft.com/office/drawing/2014/main" id="{95D00365-8203-2754-7458-88B35D4D143D}"/>
              </a:ext>
            </a:extLst>
          </p:cNvPr>
          <p:cNvSpPr>
            <a:spLocks noGrp="1"/>
          </p:cNvSpPr>
          <p:nvPr>
            <p:ph idx="1"/>
          </p:nvPr>
        </p:nvSpPr>
        <p:spPr>
          <a:xfrm>
            <a:off x="1063752" y="1856232"/>
            <a:ext cx="10058400" cy="4517136"/>
          </a:xfrm>
        </p:spPr>
        <p:txBody>
          <a:bodyPr>
            <a:normAutofit lnSpcReduction="10000"/>
          </a:bodyPr>
          <a:lstStyle/>
          <a:p>
            <a:pPr marL="0" indent="0">
              <a:buNone/>
            </a:pPr>
            <a:r>
              <a:rPr lang="en-US" sz="2800" dirty="0"/>
              <a:t>By leveraging Python ecosystems and Python frameworks, you can get the following advantages:</a:t>
            </a:r>
          </a:p>
          <a:p>
            <a:pPr marL="0" indent="0">
              <a:buNone/>
            </a:pPr>
            <a:endParaRPr lang="en-US" sz="2800" dirty="0"/>
          </a:p>
          <a:p>
            <a:r>
              <a:rPr lang="en-US" sz="2800" dirty="0"/>
              <a:t>A Pool of Third-party Modules</a:t>
            </a:r>
          </a:p>
          <a:p>
            <a:r>
              <a:rPr lang="en-US" sz="2800" dirty="0"/>
              <a:t>Open Source and Large Active Community Base</a:t>
            </a:r>
          </a:p>
          <a:p>
            <a:r>
              <a:rPr lang="en-US" sz="2800" dirty="0"/>
              <a:t>User-friendly Data Structures</a:t>
            </a:r>
          </a:p>
          <a:p>
            <a:r>
              <a:rPr lang="en-US" sz="2800" dirty="0"/>
              <a:t>Dynamically Typed</a:t>
            </a:r>
          </a:p>
          <a:p>
            <a:r>
              <a:rPr lang="en-US" sz="2800" dirty="0"/>
              <a:t>Portability</a:t>
            </a:r>
          </a:p>
          <a:p>
            <a:r>
              <a:rPr lang="en-US" sz="2800" dirty="0"/>
              <a:t>Versatile - Easy to Read, Learn and Write</a:t>
            </a:r>
          </a:p>
        </p:txBody>
      </p:sp>
    </p:spTree>
    <p:extLst>
      <p:ext uri="{BB962C8B-B14F-4D97-AF65-F5344CB8AC3E}">
        <p14:creationId xmlns:p14="http://schemas.microsoft.com/office/powerpoint/2010/main" val="289818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438B-8627-D406-88EC-83C0ABEC5B4A}"/>
              </a:ext>
            </a:extLst>
          </p:cNvPr>
          <p:cNvSpPr>
            <a:spLocks noGrp="1"/>
          </p:cNvSpPr>
          <p:nvPr>
            <p:ph type="title"/>
          </p:nvPr>
        </p:nvSpPr>
        <p:spPr>
          <a:xfrm>
            <a:off x="1069848" y="484632"/>
            <a:ext cx="10058400" cy="1020895"/>
          </a:xfrm>
        </p:spPr>
        <p:txBody>
          <a:bodyPr>
            <a:normAutofit/>
          </a:bodyPr>
          <a:lstStyle/>
          <a:p>
            <a:r>
              <a:rPr lang="en-US" dirty="0"/>
              <a:t>Disadvantages of Python</a:t>
            </a:r>
          </a:p>
        </p:txBody>
      </p:sp>
      <p:sp>
        <p:nvSpPr>
          <p:cNvPr id="3" name="Content Placeholder 2">
            <a:extLst>
              <a:ext uri="{FF2B5EF4-FFF2-40B4-BE49-F238E27FC236}">
                <a16:creationId xmlns:a16="http://schemas.microsoft.com/office/drawing/2014/main" id="{3EAB7357-C2EE-1FE4-E36E-EDAEB3D16485}"/>
              </a:ext>
            </a:extLst>
          </p:cNvPr>
          <p:cNvSpPr>
            <a:spLocks noGrp="1"/>
          </p:cNvSpPr>
          <p:nvPr>
            <p:ph idx="1"/>
          </p:nvPr>
        </p:nvSpPr>
        <p:spPr>
          <a:xfrm>
            <a:off x="1069848" y="1678062"/>
            <a:ext cx="10058400" cy="4050792"/>
          </a:xfrm>
        </p:spPr>
        <p:txBody>
          <a:bodyPr>
            <a:normAutofit lnSpcReduction="10000"/>
          </a:bodyPr>
          <a:lstStyle/>
          <a:p>
            <a:pPr marL="0" indent="0">
              <a:buNone/>
            </a:pPr>
            <a:r>
              <a:rPr lang="en-US" sz="2800" dirty="0"/>
              <a:t>Even Python has some limitations, which are:</a:t>
            </a:r>
          </a:p>
          <a:p>
            <a:endParaRPr lang="en-US" sz="2800" dirty="0"/>
          </a:p>
          <a:p>
            <a:r>
              <a:rPr lang="en-US" sz="2800" dirty="0"/>
              <a:t>Slow Speed</a:t>
            </a:r>
          </a:p>
          <a:p>
            <a:r>
              <a:rPr lang="en-US" sz="2800" dirty="0"/>
              <a:t>Memory Intensive</a:t>
            </a:r>
          </a:p>
          <a:p>
            <a:r>
              <a:rPr lang="en-US" sz="2800" dirty="0"/>
              <a:t>Weak In Mobile Computing</a:t>
            </a:r>
          </a:p>
          <a:p>
            <a:r>
              <a:rPr lang="en-US" sz="2800" dirty="0"/>
              <a:t>Runtime Errors</a:t>
            </a:r>
          </a:p>
          <a:p>
            <a:r>
              <a:rPr lang="en-US" sz="2800" dirty="0"/>
              <a:t>Not Optimized for Database Access</a:t>
            </a:r>
          </a:p>
          <a:p>
            <a:r>
              <a:rPr lang="en-US" sz="2800" dirty="0"/>
              <a:t>No Multithreading Support</a:t>
            </a:r>
          </a:p>
        </p:txBody>
      </p:sp>
    </p:spTree>
    <p:extLst>
      <p:ext uri="{BB962C8B-B14F-4D97-AF65-F5344CB8AC3E}">
        <p14:creationId xmlns:p14="http://schemas.microsoft.com/office/powerpoint/2010/main" val="2792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AF1C-5D54-E536-C4EA-F14F9136A1B6}"/>
              </a:ext>
            </a:extLst>
          </p:cNvPr>
          <p:cNvSpPr>
            <a:spLocks noGrp="1"/>
          </p:cNvSpPr>
          <p:nvPr>
            <p:ph type="title"/>
          </p:nvPr>
        </p:nvSpPr>
        <p:spPr>
          <a:xfrm>
            <a:off x="1069848" y="484632"/>
            <a:ext cx="10058400" cy="993186"/>
          </a:xfrm>
        </p:spPr>
        <p:txBody>
          <a:bodyPr/>
          <a:lstStyle/>
          <a:p>
            <a:r>
              <a:rPr lang="en-US" dirty="0"/>
              <a:t>When to Use Python?</a:t>
            </a:r>
          </a:p>
        </p:txBody>
      </p:sp>
      <p:sp>
        <p:nvSpPr>
          <p:cNvPr id="3" name="Content Placeholder 2">
            <a:extLst>
              <a:ext uri="{FF2B5EF4-FFF2-40B4-BE49-F238E27FC236}">
                <a16:creationId xmlns:a16="http://schemas.microsoft.com/office/drawing/2014/main" id="{75E800E9-8AA1-0D33-3A97-26242BA54712}"/>
              </a:ext>
            </a:extLst>
          </p:cNvPr>
          <p:cNvSpPr>
            <a:spLocks noGrp="1"/>
          </p:cNvSpPr>
          <p:nvPr>
            <p:ph idx="1"/>
          </p:nvPr>
        </p:nvSpPr>
        <p:spPr>
          <a:xfrm>
            <a:off x="1069848" y="1625599"/>
            <a:ext cx="10058400" cy="4516583"/>
          </a:xfrm>
        </p:spPr>
        <p:txBody>
          <a:bodyPr>
            <a:normAutofit/>
          </a:bodyPr>
          <a:lstStyle/>
          <a:p>
            <a:pPr marL="0" indent="0">
              <a:lnSpc>
                <a:spcPct val="150000"/>
              </a:lnSpc>
              <a:buNone/>
            </a:pPr>
            <a:r>
              <a:rPr lang="en-US" dirty="0"/>
              <a:t>Python is used for web development and software development, task automation, data visualization, and data analysis. Since Python is easy to learn and write, it has been adopted by many beginners and non-programmers like scientists and accountants to perform data management tasks.</a:t>
            </a:r>
          </a:p>
          <a:p>
            <a:pPr marL="0" indent="0">
              <a:buNone/>
            </a:pPr>
            <a:r>
              <a:rPr lang="en-US" b="1" dirty="0"/>
              <a:t>Python is used for:</a:t>
            </a:r>
          </a:p>
          <a:p>
            <a:pPr marL="0" indent="0">
              <a:buNone/>
            </a:pPr>
            <a:endParaRPr lang="en-US" dirty="0"/>
          </a:p>
          <a:p>
            <a:r>
              <a:rPr lang="en-US" dirty="0"/>
              <a:t>Data Analysis, Data Visualization and Machine Learning</a:t>
            </a:r>
          </a:p>
          <a:p>
            <a:r>
              <a:rPr lang="en-US" dirty="0"/>
              <a:t>Python for Software Development and Web Development</a:t>
            </a:r>
          </a:p>
          <a:p>
            <a:r>
              <a:rPr lang="en-US" dirty="0"/>
              <a:t>Automation or Scripting</a:t>
            </a:r>
          </a:p>
          <a:p>
            <a:r>
              <a:rPr lang="en-US" dirty="0"/>
              <a:t>Software Testing and Prototyping</a:t>
            </a:r>
          </a:p>
        </p:txBody>
      </p:sp>
    </p:spTree>
    <p:extLst>
      <p:ext uri="{BB962C8B-B14F-4D97-AF65-F5344CB8AC3E}">
        <p14:creationId xmlns:p14="http://schemas.microsoft.com/office/powerpoint/2010/main" val="87562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D5F5-6934-5A7C-C3A9-D9506590E705}"/>
              </a:ext>
            </a:extLst>
          </p:cNvPr>
          <p:cNvSpPr>
            <a:spLocks noGrp="1"/>
          </p:cNvSpPr>
          <p:nvPr>
            <p:ph type="title"/>
          </p:nvPr>
        </p:nvSpPr>
        <p:spPr>
          <a:xfrm>
            <a:off x="1069848" y="484632"/>
            <a:ext cx="10058400" cy="854641"/>
          </a:xfrm>
        </p:spPr>
        <p:txBody>
          <a:bodyPr/>
          <a:lstStyle/>
          <a:p>
            <a:r>
              <a:rPr lang="en-US" dirty="0"/>
              <a:t>What is Java?</a:t>
            </a:r>
          </a:p>
        </p:txBody>
      </p:sp>
      <p:sp>
        <p:nvSpPr>
          <p:cNvPr id="3" name="Content Placeholder 2">
            <a:extLst>
              <a:ext uri="{FF2B5EF4-FFF2-40B4-BE49-F238E27FC236}">
                <a16:creationId xmlns:a16="http://schemas.microsoft.com/office/drawing/2014/main" id="{1CABCACA-7B4C-DEC7-4238-218483313DC3}"/>
              </a:ext>
            </a:extLst>
          </p:cNvPr>
          <p:cNvSpPr>
            <a:spLocks noGrp="1"/>
          </p:cNvSpPr>
          <p:nvPr>
            <p:ph idx="1"/>
          </p:nvPr>
        </p:nvSpPr>
        <p:spPr>
          <a:xfrm>
            <a:off x="1069848" y="1551709"/>
            <a:ext cx="10058400" cy="4620491"/>
          </a:xfrm>
        </p:spPr>
        <p:txBody>
          <a:bodyPr>
            <a:normAutofit/>
          </a:bodyPr>
          <a:lstStyle/>
          <a:p>
            <a:pPr marL="0" indent="0" algn="just">
              <a:lnSpc>
                <a:spcPct val="150000"/>
              </a:lnSpc>
              <a:buNone/>
            </a:pPr>
            <a:r>
              <a:rPr lang="en-US" sz="2400" dirty="0"/>
              <a:t>Java is a high-level, class-based, object-oriented programming language for developing web applications.</a:t>
            </a:r>
          </a:p>
          <a:p>
            <a:pPr algn="just">
              <a:lnSpc>
                <a:spcPct val="150000"/>
              </a:lnSpc>
            </a:pPr>
            <a:r>
              <a:rPr lang="en-US" sz="2400" dirty="0"/>
              <a:t>Java is a general-purpose programming language developed by Sun Microsoft, allowing Java developers to follow one concept - write once, run anywhere. Java has evolved as a programming language with time, from simple text pages to pages with video and animation.</a:t>
            </a:r>
          </a:p>
        </p:txBody>
      </p:sp>
    </p:spTree>
    <p:extLst>
      <p:ext uri="{BB962C8B-B14F-4D97-AF65-F5344CB8AC3E}">
        <p14:creationId xmlns:p14="http://schemas.microsoft.com/office/powerpoint/2010/main" val="387309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25E3-267B-0E11-C5E5-1725538B14A9}"/>
              </a:ext>
            </a:extLst>
          </p:cNvPr>
          <p:cNvSpPr>
            <a:spLocks noGrp="1"/>
          </p:cNvSpPr>
          <p:nvPr>
            <p:ph type="title"/>
          </p:nvPr>
        </p:nvSpPr>
        <p:spPr>
          <a:xfrm>
            <a:off x="1069848" y="484632"/>
            <a:ext cx="10058400" cy="891586"/>
          </a:xfrm>
        </p:spPr>
        <p:txBody>
          <a:bodyPr/>
          <a:lstStyle/>
          <a:p>
            <a:r>
              <a:rPr lang="en-US" dirty="0"/>
              <a:t>Features of Java</a:t>
            </a:r>
          </a:p>
        </p:txBody>
      </p:sp>
      <p:sp>
        <p:nvSpPr>
          <p:cNvPr id="3" name="Content Placeholder 2">
            <a:extLst>
              <a:ext uri="{FF2B5EF4-FFF2-40B4-BE49-F238E27FC236}">
                <a16:creationId xmlns:a16="http://schemas.microsoft.com/office/drawing/2014/main" id="{6DB4A3BD-BB2B-796E-84DD-22FC7105D532}"/>
              </a:ext>
            </a:extLst>
          </p:cNvPr>
          <p:cNvSpPr>
            <a:spLocks noGrp="1"/>
          </p:cNvSpPr>
          <p:nvPr>
            <p:ph idx="1"/>
          </p:nvPr>
        </p:nvSpPr>
        <p:spPr>
          <a:xfrm>
            <a:off x="1069848" y="1403604"/>
            <a:ext cx="10058400" cy="4050792"/>
          </a:xfrm>
        </p:spPr>
        <p:txBody>
          <a:bodyPr/>
          <a:lstStyle/>
          <a:p>
            <a:r>
              <a:rPr lang="en-US" dirty="0"/>
              <a:t>The prime features of Java programming language are as follows:</a:t>
            </a:r>
          </a:p>
        </p:txBody>
      </p:sp>
      <p:pic>
        <p:nvPicPr>
          <p:cNvPr id="2050" name="Picture 2" descr="Java Features">
            <a:extLst>
              <a:ext uri="{FF2B5EF4-FFF2-40B4-BE49-F238E27FC236}">
                <a16:creationId xmlns:a16="http://schemas.microsoft.com/office/drawing/2014/main" id="{B44B1A84-E2DE-6E1F-F68C-FD54C7D08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280" y="1921660"/>
            <a:ext cx="7072457" cy="465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1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D4B3-61A6-5B78-E577-86CC79E3B028}"/>
              </a:ext>
            </a:extLst>
          </p:cNvPr>
          <p:cNvSpPr>
            <a:spLocks noGrp="1"/>
          </p:cNvSpPr>
          <p:nvPr>
            <p:ph type="title"/>
          </p:nvPr>
        </p:nvSpPr>
        <p:spPr>
          <a:xfrm>
            <a:off x="1066800" y="262266"/>
            <a:ext cx="10058400" cy="847067"/>
          </a:xfrm>
        </p:spPr>
        <p:txBody>
          <a:bodyPr/>
          <a:lstStyle/>
          <a:p>
            <a:r>
              <a:rPr lang="en-US" dirty="0"/>
              <a:t>Advantages of Java</a:t>
            </a:r>
          </a:p>
        </p:txBody>
      </p:sp>
      <p:sp>
        <p:nvSpPr>
          <p:cNvPr id="3" name="Content Placeholder 2">
            <a:extLst>
              <a:ext uri="{FF2B5EF4-FFF2-40B4-BE49-F238E27FC236}">
                <a16:creationId xmlns:a16="http://schemas.microsoft.com/office/drawing/2014/main" id="{7659514A-B7E9-80DD-CD3E-0F62C7F20216}"/>
              </a:ext>
            </a:extLst>
          </p:cNvPr>
          <p:cNvSpPr>
            <a:spLocks noGrp="1"/>
          </p:cNvSpPr>
          <p:nvPr>
            <p:ph idx="1"/>
          </p:nvPr>
        </p:nvSpPr>
        <p:spPr>
          <a:xfrm>
            <a:off x="1066800" y="1358715"/>
            <a:ext cx="10058400" cy="5062867"/>
          </a:xfrm>
        </p:spPr>
        <p:txBody>
          <a:bodyPr>
            <a:normAutofit/>
          </a:bodyPr>
          <a:lstStyle/>
          <a:p>
            <a:pPr marL="0" indent="0">
              <a:lnSpc>
                <a:spcPct val="150000"/>
              </a:lnSpc>
              <a:buNone/>
            </a:pPr>
            <a:r>
              <a:rPr lang="en-US" dirty="0"/>
              <a:t>There are a large number of applications in the world which use Java. Also, many organizations have opted for Java development to advance their competence in the market. However, by utilizing top Java frameworks, you can get the most out of this programming language.</a:t>
            </a:r>
          </a:p>
          <a:p>
            <a:endParaRPr lang="en-US" dirty="0"/>
          </a:p>
          <a:p>
            <a:pPr marL="0" indent="0">
              <a:buNone/>
            </a:pPr>
            <a:r>
              <a:rPr lang="en-US" b="1" dirty="0"/>
              <a:t>Benefits of Java are:</a:t>
            </a:r>
          </a:p>
          <a:p>
            <a:r>
              <a:rPr lang="en-US" dirty="0"/>
              <a:t>Simple and Easy to Learn</a:t>
            </a:r>
          </a:p>
          <a:p>
            <a:r>
              <a:rPr lang="en-US" dirty="0"/>
              <a:t>Object-Oriented</a:t>
            </a:r>
          </a:p>
          <a:p>
            <a:r>
              <a:rPr lang="en-US" dirty="0"/>
              <a:t>Low-Security Risks</a:t>
            </a:r>
          </a:p>
          <a:p>
            <a:r>
              <a:rPr lang="en-US" dirty="0"/>
              <a:t>Automates Memory Process</a:t>
            </a:r>
          </a:p>
          <a:p>
            <a:r>
              <a:rPr lang="en-US" dirty="0"/>
              <a:t>Supports Functional Programming</a:t>
            </a:r>
          </a:p>
        </p:txBody>
      </p:sp>
    </p:spTree>
    <p:extLst>
      <p:ext uri="{BB962C8B-B14F-4D97-AF65-F5344CB8AC3E}">
        <p14:creationId xmlns:p14="http://schemas.microsoft.com/office/powerpoint/2010/main" val="696369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TotalTime>
  <Words>540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Rockwell</vt:lpstr>
      <vt:lpstr>Rockwell Condensed</vt:lpstr>
      <vt:lpstr>Wingdings</vt:lpstr>
      <vt:lpstr>Wood Type</vt:lpstr>
      <vt:lpstr>Java vs Python</vt:lpstr>
      <vt:lpstr>What is Python?</vt:lpstr>
      <vt:lpstr>Features of Python</vt:lpstr>
      <vt:lpstr>Advantages of Python</vt:lpstr>
      <vt:lpstr>Disadvantages of Python</vt:lpstr>
      <vt:lpstr>When to Use Python?</vt:lpstr>
      <vt:lpstr>What is Java?</vt:lpstr>
      <vt:lpstr>Features of Java</vt:lpstr>
      <vt:lpstr>Advantages of Java</vt:lpstr>
      <vt:lpstr>Disadvantages of Java</vt:lpstr>
      <vt:lpstr>When to Use Java?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SULTAN ATANDA</dc:creator>
  <cp:lastModifiedBy>SULTAN ATANDA</cp:lastModifiedBy>
  <cp:revision>2</cp:revision>
  <dcterms:created xsi:type="dcterms:W3CDTF">2024-08-13T09:27:43Z</dcterms:created>
  <dcterms:modified xsi:type="dcterms:W3CDTF">2024-08-13T09:54:53Z</dcterms:modified>
</cp:coreProperties>
</file>