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4660"/>
  </p:normalViewPr>
  <p:slideViewPr>
    <p:cSldViewPr snapToGrid="0">
      <p:cViewPr varScale="1">
        <p:scale>
          <a:sx n="105" d="100"/>
          <a:sy n="105" d="100"/>
        </p:scale>
        <p:origin x="8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8/12/2024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8/12/2024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8/12/2024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7FC13-F26A-76AC-26B2-867540D9D708}"/>
              </a:ext>
            </a:extLst>
          </p:cNvPr>
          <p:cNvSpPr>
            <a:spLocks noGrp="1"/>
          </p:cNvSpPr>
          <p:nvPr>
            <p:ph type="ctrTitle"/>
          </p:nvPr>
        </p:nvSpPr>
        <p:spPr/>
        <p:txBody>
          <a:bodyPr/>
          <a:lstStyle/>
          <a:p>
            <a:r>
              <a:rPr lang="en-US" dirty="0"/>
              <a:t>Data science roadmap</a:t>
            </a:r>
          </a:p>
        </p:txBody>
      </p:sp>
    </p:spTree>
    <p:extLst>
      <p:ext uri="{BB962C8B-B14F-4D97-AF65-F5344CB8AC3E}">
        <p14:creationId xmlns:p14="http://schemas.microsoft.com/office/powerpoint/2010/main" val="3142026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16E9C-C8C2-F4D9-D808-E91862F0DFE5}"/>
              </a:ext>
            </a:extLst>
          </p:cNvPr>
          <p:cNvSpPr>
            <a:spLocks noGrp="1"/>
          </p:cNvSpPr>
          <p:nvPr>
            <p:ph type="title"/>
          </p:nvPr>
        </p:nvSpPr>
        <p:spPr>
          <a:xfrm>
            <a:off x="1451579" y="1225296"/>
            <a:ext cx="9603275" cy="628458"/>
          </a:xfrm>
        </p:spPr>
        <p:txBody>
          <a:bodyPr>
            <a:noAutofit/>
          </a:bodyPr>
          <a:lstStyle/>
          <a:p>
            <a:r>
              <a:rPr lang="en-US" sz="3600" dirty="0">
                <a:latin typeface="Times New Roman" panose="02020603050405020304" pitchFamily="18" charset="0"/>
                <a:cs typeface="Times New Roman" panose="02020603050405020304" pitchFamily="18" charset="0"/>
              </a:rPr>
              <a:t>1. </a:t>
            </a:r>
            <a:r>
              <a:rPr lang="en-US" sz="3600" dirty="0">
                <a:solidFill>
                  <a:srgbClr val="FF0000"/>
                </a:solidFill>
                <a:latin typeface="Times New Roman" panose="02020603050405020304" pitchFamily="18" charset="0"/>
                <a:cs typeface="Times New Roman" panose="02020603050405020304" pitchFamily="18" charset="0"/>
              </a:rPr>
              <a:t>Learning About Programming </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1BE5A2E-44B5-7038-76C3-746D472EE4C0}"/>
              </a:ext>
            </a:extLst>
          </p:cNvPr>
          <p:cNvSpPr>
            <a:spLocks noGrp="1"/>
          </p:cNvSpPr>
          <p:nvPr>
            <p:ph idx="1"/>
          </p:nvPr>
        </p:nvSpPr>
        <p:spPr>
          <a:xfrm>
            <a:off x="1451579" y="2048256"/>
            <a:ext cx="9603275" cy="3116337"/>
          </a:xfrm>
        </p:spPr>
        <p:txBody>
          <a:bodyPr>
            <a:normAutofit fontScale="85000" lnSpcReduction="20000"/>
          </a:bodyPr>
          <a:lstStyle/>
          <a:p>
            <a:pPr marL="0" indent="0">
              <a:buNone/>
            </a:pPr>
            <a:r>
              <a:rPr lang="en-US" sz="2800" dirty="0"/>
              <a:t>Data scientists should learn about common data structures (e.g., dictionaries, data types, lists, sets, tuples), searching and sorting algorithms, logic, control flow, writing functions, object-oriented programming, and how to work with external libraries.</a:t>
            </a:r>
          </a:p>
          <a:p>
            <a:pPr marL="0" indent="0">
              <a:buNone/>
            </a:pPr>
            <a:r>
              <a:rPr lang="en-US" sz="2800" dirty="0"/>
              <a:t>Additionally, aspiring data scientists should be familiar with using Git and GitHub-related elements such as terminals and version control.</a:t>
            </a:r>
          </a:p>
          <a:p>
            <a:pPr marL="0" indent="0">
              <a:buNone/>
            </a:pPr>
            <a:r>
              <a:rPr lang="en-US" sz="2800" dirty="0"/>
              <a:t>Finally, data scientists should enjoy a familiarity with SQL scripting.</a:t>
            </a:r>
          </a:p>
        </p:txBody>
      </p:sp>
    </p:spTree>
    <p:extLst>
      <p:ext uri="{BB962C8B-B14F-4D97-AF65-F5344CB8AC3E}">
        <p14:creationId xmlns:p14="http://schemas.microsoft.com/office/powerpoint/2010/main" val="1790993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2DBDA-A94C-6462-CD2B-A2F65B5E58C2}"/>
              </a:ext>
            </a:extLst>
          </p:cNvPr>
          <p:cNvSpPr>
            <a:spLocks noGrp="1"/>
          </p:cNvSpPr>
          <p:nvPr>
            <p:ph type="title"/>
          </p:nvPr>
        </p:nvSpPr>
        <p:spPr/>
        <p:txBody>
          <a:bodyPr/>
          <a:lstStyle/>
          <a:p>
            <a:r>
              <a:rPr lang="en-US" dirty="0"/>
              <a:t>2. </a:t>
            </a:r>
            <a:r>
              <a:rPr lang="en-US" dirty="0">
                <a:solidFill>
                  <a:srgbClr val="FF0000"/>
                </a:solidFill>
              </a:rPr>
              <a:t>Learning About Data Collection and Cleaning</a:t>
            </a:r>
          </a:p>
        </p:txBody>
      </p:sp>
      <p:sp>
        <p:nvSpPr>
          <p:cNvPr id="3" name="Content Placeholder 2">
            <a:extLst>
              <a:ext uri="{FF2B5EF4-FFF2-40B4-BE49-F238E27FC236}">
                <a16:creationId xmlns:a16="http://schemas.microsoft.com/office/drawing/2014/main" id="{8633053A-C177-8FAE-853E-E6BF6FAA80BC}"/>
              </a:ext>
            </a:extLst>
          </p:cNvPr>
          <p:cNvSpPr>
            <a:spLocks noGrp="1"/>
          </p:cNvSpPr>
          <p:nvPr>
            <p:ph idx="1"/>
          </p:nvPr>
        </p:nvSpPr>
        <p:spPr>
          <a:xfrm>
            <a:off x="1451579" y="2015733"/>
            <a:ext cx="9603275" cy="3114052"/>
          </a:xfrm>
        </p:spPr>
        <p:txBody>
          <a:bodyPr>
            <a:normAutofit/>
          </a:bodyPr>
          <a:lstStyle/>
          <a:p>
            <a:pPr marL="0" indent="0">
              <a:buNone/>
            </a:pPr>
            <a:r>
              <a:rPr lang="en-US" dirty="0"/>
              <a:t>Data scientists are often required to find appropriately valuable data that solves problems. They collect this data from many different sources, including APIs, databases, publicly available data repositories, and even scraping if the site permits it.</a:t>
            </a:r>
          </a:p>
          <a:p>
            <a:pPr marL="0" indent="0">
              <a:buNone/>
            </a:pPr>
            <a:r>
              <a:rPr lang="en-US" dirty="0"/>
              <a:t>However, the data gathered from these sources is rarely ready to use. Instead, it needs to be cleaned and formatted before it's used, using tools such as a multi-dimensional array, data frame manipulation, or employing scientific and descriptive computations. Data scientists typically use libraries like Pandas and NumPy to help turn the information from raw, unformatted data to ready-to-analyze data.</a:t>
            </a:r>
          </a:p>
        </p:txBody>
      </p:sp>
    </p:spTree>
    <p:extLst>
      <p:ext uri="{BB962C8B-B14F-4D97-AF65-F5344CB8AC3E}">
        <p14:creationId xmlns:p14="http://schemas.microsoft.com/office/powerpoint/2010/main" val="3803818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B8EC3-CE12-46D8-BD60-16CED065D439}"/>
              </a:ext>
            </a:extLst>
          </p:cNvPr>
          <p:cNvSpPr>
            <a:spLocks noGrp="1"/>
          </p:cNvSpPr>
          <p:nvPr>
            <p:ph type="title"/>
          </p:nvPr>
        </p:nvSpPr>
        <p:spPr/>
        <p:txBody>
          <a:bodyPr>
            <a:normAutofit fontScale="90000"/>
          </a:bodyPr>
          <a:lstStyle/>
          <a:p>
            <a:r>
              <a:rPr lang="en-US" dirty="0"/>
              <a:t>3. </a:t>
            </a:r>
            <a:r>
              <a:rPr lang="en-US" dirty="0">
                <a:solidFill>
                  <a:srgbClr val="FF0000"/>
                </a:solidFill>
              </a:rPr>
              <a:t>Learn About Business Acumen, Exploratory Data Analysis, and Storytelling</a:t>
            </a:r>
          </a:p>
        </p:txBody>
      </p:sp>
      <p:sp>
        <p:nvSpPr>
          <p:cNvPr id="3" name="Content Placeholder 2">
            <a:extLst>
              <a:ext uri="{FF2B5EF4-FFF2-40B4-BE49-F238E27FC236}">
                <a16:creationId xmlns:a16="http://schemas.microsoft.com/office/drawing/2014/main" id="{1FC84ED5-2F07-3C3C-FF16-C9FD6DCC66A3}"/>
              </a:ext>
            </a:extLst>
          </p:cNvPr>
          <p:cNvSpPr>
            <a:spLocks noGrp="1"/>
          </p:cNvSpPr>
          <p:nvPr>
            <p:ph idx="1"/>
          </p:nvPr>
        </p:nvSpPr>
        <p:spPr>
          <a:xfrm>
            <a:off x="1451579" y="2015732"/>
            <a:ext cx="9603275" cy="3827284"/>
          </a:xfrm>
        </p:spPr>
        <p:txBody>
          <a:bodyPr>
            <a:normAutofit fontScale="85000" lnSpcReduction="20000"/>
          </a:bodyPr>
          <a:lstStyle/>
          <a:p>
            <a:pPr marL="0" indent="0">
              <a:buNone/>
            </a:pPr>
            <a:r>
              <a:rPr lang="en-US" dirty="0"/>
              <a:t>Time to move on to the next stage of your data science roadmap: data analysis and storytelling. Data analysts, who share a strong affinity with data scientists, draw insights from data, then relay their findings to management in easy-to-understand terms and visualizations.</a:t>
            </a:r>
          </a:p>
          <a:p>
            <a:pPr marL="0" indent="0">
              <a:buNone/>
            </a:pPr>
            <a:r>
              <a:rPr lang="en-US" dirty="0"/>
              <a:t>As they relate to storytelling, the above responsibilities require proficiency in data visualization (plotting data using libraries like </a:t>
            </a:r>
            <a:r>
              <a:rPr lang="en-US" dirty="0" err="1"/>
              <a:t>plotly</a:t>
            </a:r>
            <a:r>
              <a:rPr lang="en-US" dirty="0"/>
              <a:t> or seaborn) and strong communication skills. In addition, you should learn:</a:t>
            </a:r>
          </a:p>
          <a:p>
            <a:pPr marL="0" indent="0">
              <a:buNone/>
            </a:pPr>
            <a:r>
              <a:rPr lang="en-US" dirty="0"/>
              <a:t>Business acumen: Practice asking questions that target business metrics. Additionally, practice writing concise and clear reports, business-related blogs, and presentations.</a:t>
            </a:r>
          </a:p>
          <a:p>
            <a:pPr marL="0" indent="0">
              <a:buNone/>
            </a:pPr>
            <a:r>
              <a:rPr lang="en-US" dirty="0"/>
              <a:t>Dashboard development: This subject entails using Excel or specialized tools such as Power BI and Tableau to construct dashboards that summarize or aggregate data that helps management make informed actionable decisions.</a:t>
            </a:r>
          </a:p>
          <a:p>
            <a:pPr marL="0" indent="0">
              <a:buNone/>
            </a:pPr>
            <a:r>
              <a:rPr lang="en-US" dirty="0"/>
              <a:t>Exploratory data analysis: This knowledge covers defining questions, formatting, filtering, handling missing values, outliers, and univariate and multi-variate analysis.</a:t>
            </a:r>
          </a:p>
        </p:txBody>
      </p:sp>
    </p:spTree>
    <p:extLst>
      <p:ext uri="{BB962C8B-B14F-4D97-AF65-F5344CB8AC3E}">
        <p14:creationId xmlns:p14="http://schemas.microsoft.com/office/powerpoint/2010/main" val="2993211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1BB8A-F3C5-AF60-87AA-D782674E3F16}"/>
              </a:ext>
            </a:extLst>
          </p:cNvPr>
          <p:cNvSpPr>
            <a:spLocks noGrp="1"/>
          </p:cNvSpPr>
          <p:nvPr>
            <p:ph type="title"/>
          </p:nvPr>
        </p:nvSpPr>
        <p:spPr>
          <a:xfrm>
            <a:off x="1451579" y="804519"/>
            <a:ext cx="9786397" cy="1049235"/>
          </a:xfrm>
        </p:spPr>
        <p:txBody>
          <a:bodyPr/>
          <a:lstStyle/>
          <a:p>
            <a:r>
              <a:rPr lang="en-US" dirty="0"/>
              <a:t>4. </a:t>
            </a:r>
            <a:r>
              <a:rPr lang="en-US" dirty="0">
                <a:solidFill>
                  <a:srgbClr val="FF0000"/>
                </a:solidFill>
              </a:rPr>
              <a:t>Learn About Applied Statistics and Mathematics</a:t>
            </a:r>
          </a:p>
        </p:txBody>
      </p:sp>
      <p:sp>
        <p:nvSpPr>
          <p:cNvPr id="3" name="Content Placeholder 2">
            <a:extLst>
              <a:ext uri="{FF2B5EF4-FFF2-40B4-BE49-F238E27FC236}">
                <a16:creationId xmlns:a16="http://schemas.microsoft.com/office/drawing/2014/main" id="{AA53AF5E-1E3A-E8BC-686D-E17232702005}"/>
              </a:ext>
            </a:extLst>
          </p:cNvPr>
          <p:cNvSpPr>
            <a:spLocks noGrp="1"/>
          </p:cNvSpPr>
          <p:nvPr>
            <p:ph idx="1"/>
          </p:nvPr>
        </p:nvSpPr>
        <p:spPr>
          <a:xfrm>
            <a:off x="1451579" y="2015732"/>
            <a:ext cx="10161301" cy="3937012"/>
          </a:xfrm>
        </p:spPr>
        <p:txBody>
          <a:bodyPr>
            <a:normAutofit fontScale="92500" lnSpcReduction="20000"/>
          </a:bodyPr>
          <a:lstStyle/>
          <a:p>
            <a:pPr marL="0" indent="0">
              <a:buNone/>
            </a:pPr>
            <a:r>
              <a:rPr lang="en-US" dirty="0"/>
              <a:t>Statistical methods are an integral part of data science, where most data science interviews focus on inferential and descriptive statistics. Mathematics and statistics smooth the road to a better understanding of how algorithms work.</a:t>
            </a:r>
          </a:p>
          <a:p>
            <a:pPr marL="0" indent="0">
              <a:buNone/>
            </a:pPr>
            <a:r>
              <a:rPr lang="en-US" dirty="0"/>
              <a:t>Therefore, at this stage of your data science roadmap, you should focus on mastering the following:</a:t>
            </a:r>
          </a:p>
          <a:p>
            <a:pPr marL="0" indent="0">
              <a:buNone/>
            </a:pPr>
            <a:r>
              <a:rPr lang="en-US" dirty="0"/>
              <a:t>Descriptive Statistics: Learn about location estimates (mean, median, mode, trimmed statistics, and weighted statistics), and variability used to describe data.</a:t>
            </a:r>
          </a:p>
          <a:p>
            <a:pPr marL="0" indent="0">
              <a:buNone/>
            </a:pPr>
            <a:r>
              <a:rPr lang="en-US" dirty="0"/>
              <a:t>Inferential statistics: This form of statistics involves defining business metrics, A/B tests, designing hypothesis tests, and analyzing collected data and experiment results using confidence intervals, p-value, and alpha values.</a:t>
            </a:r>
          </a:p>
          <a:p>
            <a:pPr marL="0" indent="0">
              <a:buNone/>
            </a:pPr>
            <a:r>
              <a:rPr lang="en-US" dirty="0"/>
              <a:t>Linear Algebra and Single and Multi-Variate Calculus: These subjects help you better understand gradient, loss functions, and optimizers used in machine learning.</a:t>
            </a:r>
          </a:p>
        </p:txBody>
      </p:sp>
    </p:spTree>
    <p:extLst>
      <p:ext uri="{BB962C8B-B14F-4D97-AF65-F5344CB8AC3E}">
        <p14:creationId xmlns:p14="http://schemas.microsoft.com/office/powerpoint/2010/main" val="1792716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9D03D-97A7-183F-657D-054D35117BE5}"/>
              </a:ext>
            </a:extLst>
          </p:cNvPr>
          <p:cNvSpPr>
            <a:spLocks noGrp="1"/>
          </p:cNvSpPr>
          <p:nvPr>
            <p:ph type="title"/>
          </p:nvPr>
        </p:nvSpPr>
        <p:spPr>
          <a:xfrm>
            <a:off x="1451579" y="804519"/>
            <a:ext cx="10088149" cy="1049235"/>
          </a:xfrm>
        </p:spPr>
        <p:txBody>
          <a:bodyPr/>
          <a:lstStyle/>
          <a:p>
            <a:r>
              <a:rPr lang="en-US" dirty="0"/>
              <a:t>5. </a:t>
            </a:r>
            <a:r>
              <a:rPr lang="en-US" dirty="0">
                <a:solidFill>
                  <a:srgbClr val="FF0000"/>
                </a:solidFill>
              </a:rPr>
              <a:t>Wrapping It Up by Learning About Machine Learning and AI</a:t>
            </a:r>
          </a:p>
        </p:txBody>
      </p:sp>
      <p:sp>
        <p:nvSpPr>
          <p:cNvPr id="3" name="Content Placeholder 2">
            <a:extLst>
              <a:ext uri="{FF2B5EF4-FFF2-40B4-BE49-F238E27FC236}">
                <a16:creationId xmlns:a16="http://schemas.microsoft.com/office/drawing/2014/main" id="{9E5100C1-4DC0-A9A4-486B-4DE2E8CE3CE1}"/>
              </a:ext>
            </a:extLst>
          </p:cNvPr>
          <p:cNvSpPr>
            <a:spLocks noGrp="1"/>
          </p:cNvSpPr>
          <p:nvPr>
            <p:ph idx="1"/>
          </p:nvPr>
        </p:nvSpPr>
        <p:spPr>
          <a:xfrm>
            <a:off x="1451579" y="2015732"/>
            <a:ext cx="9841261" cy="4037749"/>
          </a:xfrm>
        </p:spPr>
        <p:txBody>
          <a:bodyPr>
            <a:normAutofit fontScale="85000" lnSpcReduction="10000"/>
          </a:bodyPr>
          <a:lstStyle/>
          <a:p>
            <a:pPr marL="0" indent="0">
              <a:buNone/>
            </a:pPr>
            <a:r>
              <a:rPr lang="en-US" dirty="0"/>
              <a:t>As you approach the end of your data science roadmap, it’s time to conclude your trip by learning about two fields that heavily rely on data science: Artificial intelligence and Machine Learning. These topics fall into three categories:</a:t>
            </a:r>
          </a:p>
          <a:p>
            <a:pPr marL="0" indent="0">
              <a:buNone/>
            </a:pPr>
            <a:r>
              <a:rPr lang="en-US" dirty="0"/>
              <a:t>Reinforcement Learning: This discipline helps you build self-rewarding systems. If you want to understand reinforcement learning, learn how to optimize rewards, create Deep Q-networks, and use the TF-Agents library, to name a few.</a:t>
            </a:r>
          </a:p>
          <a:p>
            <a:pPr marL="0" indent="0">
              <a:buNone/>
            </a:pPr>
            <a:r>
              <a:rPr lang="en-US" dirty="0"/>
              <a:t>Supervised Learning: This discipline covers regression and classification problems. It would help if you studied simple linear regression, logistic regression, multiple regression, KNNs, polynomial regression, naive Bayes, tree models, and ensemble models. Round out your studies by learning about evaluation metrics.</a:t>
            </a:r>
          </a:p>
          <a:p>
            <a:pPr marL="0" indent="0">
              <a:buNone/>
            </a:pPr>
            <a:r>
              <a:rPr lang="en-US" dirty="0"/>
              <a:t>Unsupervised Learning: Unsupervised learning features applications such as clustering and dimensionality reduction. Take deep dives into hierarchical clustering, K-means clustering, PCA, and gaussian mixtures.</a:t>
            </a:r>
          </a:p>
        </p:txBody>
      </p:sp>
    </p:spTree>
    <p:extLst>
      <p:ext uri="{BB962C8B-B14F-4D97-AF65-F5344CB8AC3E}">
        <p14:creationId xmlns:p14="http://schemas.microsoft.com/office/powerpoint/2010/main" val="2787581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AC1C2-625E-9105-5212-4D44C5C0C405}"/>
              </a:ext>
            </a:extLst>
          </p:cNvPr>
          <p:cNvSpPr>
            <a:spLocks noGrp="1"/>
          </p:cNvSpPr>
          <p:nvPr>
            <p:ph type="title"/>
          </p:nvPr>
        </p:nvSpPr>
        <p:spPr>
          <a:xfrm>
            <a:off x="1451579" y="1289304"/>
            <a:ext cx="9603275" cy="564450"/>
          </a:xfrm>
        </p:spPr>
        <p:txBody>
          <a:bodyPr/>
          <a:lstStyle/>
          <a:p>
            <a:r>
              <a:rPr lang="en-US" dirty="0"/>
              <a:t>Conclusion </a:t>
            </a:r>
          </a:p>
        </p:txBody>
      </p:sp>
      <p:sp>
        <p:nvSpPr>
          <p:cNvPr id="3" name="Content Placeholder 2">
            <a:extLst>
              <a:ext uri="{FF2B5EF4-FFF2-40B4-BE49-F238E27FC236}">
                <a16:creationId xmlns:a16="http://schemas.microsoft.com/office/drawing/2014/main" id="{127EDF30-0F1C-0EAE-F3DB-24C2F19A714C}"/>
              </a:ext>
            </a:extLst>
          </p:cNvPr>
          <p:cNvSpPr>
            <a:spLocks noGrp="1"/>
          </p:cNvSpPr>
          <p:nvPr>
            <p:ph idx="1"/>
          </p:nvPr>
        </p:nvSpPr>
        <p:spPr/>
        <p:txBody>
          <a:bodyPr>
            <a:normAutofit/>
          </a:bodyPr>
          <a:lstStyle/>
          <a:p>
            <a:pPr marL="0" indent="0">
              <a:buNone/>
            </a:pPr>
            <a:r>
              <a:rPr lang="en-US" sz="2400" dirty="0"/>
              <a:t>Data science has become integral to today's IT landscape, influencing everything from data mining to machine learning. If you'd like to enter a career in data science. </a:t>
            </a:r>
          </a:p>
          <a:p>
            <a:pPr marL="0" indent="0">
              <a:buNone/>
            </a:pPr>
            <a:r>
              <a:rPr lang="en-US" sz="2400" dirty="0"/>
              <a:t>The program covers vital data science topics such as Python programming, R programming, machine learning, deep learning, and data visualization tools via an interactive learning model that includes live sessions by global practitioners and practical labs.</a:t>
            </a:r>
          </a:p>
        </p:txBody>
      </p:sp>
    </p:spTree>
    <p:extLst>
      <p:ext uri="{BB962C8B-B14F-4D97-AF65-F5344CB8AC3E}">
        <p14:creationId xmlns:p14="http://schemas.microsoft.com/office/powerpoint/2010/main" val="6085624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{CA50FFDF-83E6-496E-A64E-327ED867D09F}tf10001114</Template>
  <TotalTime>37</TotalTime>
  <Words>795</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Gill Sans MT</vt:lpstr>
      <vt:lpstr>Times New Roman</vt:lpstr>
      <vt:lpstr>Gallery</vt:lpstr>
      <vt:lpstr>Data science roadmap</vt:lpstr>
      <vt:lpstr>1. Learning About Programming  </vt:lpstr>
      <vt:lpstr>2. Learning About Data Collection and Cleaning</vt:lpstr>
      <vt:lpstr>3. Learn About Business Acumen, Exploratory Data Analysis, and Storytelling</vt:lpstr>
      <vt:lpstr>4. Learn About Applied Statistics and Mathematics</vt:lpstr>
      <vt:lpstr>5. Wrapping It Up by Learning About Machine Learning and AI</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SULTAN ATANDA</dc:creator>
  <cp:lastModifiedBy>SULTAN ATANDA</cp:lastModifiedBy>
  <cp:revision>1</cp:revision>
  <dcterms:created xsi:type="dcterms:W3CDTF">2024-08-12T10:53:10Z</dcterms:created>
  <dcterms:modified xsi:type="dcterms:W3CDTF">2024-08-12T11:30:27Z</dcterms:modified>
</cp:coreProperties>
</file>