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  <p:sldMasterId id="2147484445" r:id="rId2"/>
  </p:sldMasterIdLst>
  <p:notesMasterIdLst>
    <p:notesMasterId r:id="rId13"/>
  </p:notesMasterIdLst>
  <p:handoutMasterIdLst>
    <p:handoutMasterId r:id="rId14"/>
  </p:handoutMasterIdLst>
  <p:sldIdLst>
    <p:sldId id="683" r:id="rId3"/>
    <p:sldId id="12013" r:id="rId4"/>
    <p:sldId id="12039" r:id="rId5"/>
    <p:sldId id="12040" r:id="rId6"/>
    <p:sldId id="12041" r:id="rId7"/>
    <p:sldId id="12042" r:id="rId8"/>
    <p:sldId id="12043" r:id="rId9"/>
    <p:sldId id="12044" r:id="rId10"/>
    <p:sldId id="12045" r:id="rId11"/>
    <p:sldId id="1204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EFFA"/>
    <a:srgbClr val="2683C6"/>
    <a:srgbClr val="C00000"/>
    <a:srgbClr val="F2F2F2"/>
    <a:srgbClr val="FFBDBD"/>
    <a:srgbClr val="EFF7A1"/>
    <a:srgbClr val="FFFFFF"/>
    <a:srgbClr val="F3D5A5"/>
    <a:srgbClr val="1D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5492" autoAdjust="0"/>
  </p:normalViewPr>
  <p:slideViewPr>
    <p:cSldViewPr snapToGrid="0" snapToObjects="1">
      <p:cViewPr varScale="1">
        <p:scale>
          <a:sx n="45" d="100"/>
          <a:sy n="45" d="100"/>
        </p:scale>
        <p:origin x="48" y="82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800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70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A7D21D-EAB0-4CF8-8182-96B6BA68E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F18A6-FBD1-4437-858F-463F93C9A7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900B-DB0A-42E1-888C-C080B4AF212C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9356E-E7E4-4C5E-A382-6CC718155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B01FA-F6CC-4171-8AA9-2DFCB4EB3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320B-4F5E-426E-810F-38CECF07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4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6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6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9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6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7BBB422-8B91-4FE6-A091-9441734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41852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1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76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8778-F6E1-4467-87D5-3EE5E3C1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3238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98EC2-DB1D-4E16-88CC-95CA8A8D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3238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9B6F-961A-4781-83F8-AB5D3DC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B7310-26E6-4374-9B81-497197A2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E7671-EB9B-4D7B-9A4A-27DC9D1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F89A-D87C-4F79-84EC-4D7B94B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0C91-2BC4-438B-A183-63765912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DCB9-7A08-4931-8FFB-C7E32C3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ABB-05F8-4D1E-8A6E-AA01DB0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CA45-3F49-4EA4-AC9E-2C61CCA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8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213-3938-4008-AC36-4FDD0A6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F36FE-D168-46F5-9B8F-FB4B545D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CA9C-BB4E-44AD-8234-C32A494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A58AF-DCB1-46CF-8712-9F767C2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77E23-C5F7-4675-9735-1A561FF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7E64-94FD-430E-977B-E5F50BD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97189-C9C6-438F-9793-0DDC04EB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C56E-D124-42E8-B77F-AA51DD0B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5025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089D9-6B25-48E0-B9FE-4A2F42E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9ADE0-7F70-43FC-AFE8-9203E15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AB6D-1779-45F8-ADE3-846A334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9856-6051-4829-92B5-250BBCC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2485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2680D-4714-4AFC-A827-B9B2267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24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44C90-5676-4927-9710-77B38DF3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24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9E5CE-03A6-45E6-969C-AA986F38B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225" y="3362325"/>
            <a:ext cx="103632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8D53-80CD-42FC-A007-EB9A06D0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225" y="5010150"/>
            <a:ext cx="103632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171A4-2B28-48FF-B73F-8FFBFDD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E411B-3632-4B67-8659-DA2AE35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33850C-D917-474A-B5F8-98B9282E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585F-B6C7-4DE5-94AC-F3A0220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AB920-610D-4CBF-B9BB-4B64690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8920A-4021-4A1D-858D-072476B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D8F5A-DB07-43D2-A82C-264B486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23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7457C-17CB-46EE-8173-DE5F986F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87AB5-23F2-48D6-A7BC-C783539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6AD0D-4025-4275-B8B4-DA1794C8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6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BF04-E24D-4B05-A8ED-48D42BE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869E4-8921-4928-B4AF-5F2B1187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E8D28-20FE-4DD1-AE79-85D7A85D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9621F-EE3F-45F1-8545-BB7947E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3720-254B-400E-8720-3E2FD01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8E4C5-01AE-4ADC-8687-FC40AEA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1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3E24-233C-4923-B07F-567570A1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2091A-63DD-4073-A26F-1B24DB64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0D866-4564-48ED-8302-F857A9CF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BD323-9A09-4ED9-8033-BAC1954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33A7-558B-424E-BC44-2CC51AB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5BCA-8863-4361-931C-EEBCE70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98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1756-D9C2-4705-A4A1-69B265E2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62FD-CDEF-4A43-93F0-D43C6E1B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2937-929D-482A-B4D3-808711F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DA70-A498-45D5-9F41-92070582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0922-E4A0-4BB8-9BE7-900B2B1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1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27D20-5C40-42C0-94A0-197724E3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038" y="730250"/>
            <a:ext cx="5256212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D17E4-B423-4E5B-BFCD-70D60423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16238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E2F9-277C-44B8-9148-A1290FB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DD931-A63C-4559-88D5-F3CFAD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7951F-1F1C-49A5-88FF-2CD7EF3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928070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35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6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755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72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5478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908514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378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50457-E1EF-4E2F-916E-09038CB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969BF-56CF-4417-AAFD-96459B4C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14036-926E-41F8-960A-9D992B0CE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564F-89D2-4651-805B-3E8465FE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A558C-94D0-41FE-A08B-A0E0DC35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/>
        </p:nvSpPr>
        <p:spPr>
          <a:xfrm rot="16200000" flipH="1">
            <a:off x="11442709" y="741099"/>
            <a:ext cx="13761007" cy="12268777"/>
          </a:xfrm>
          <a:prstGeom prst="flowChartManualInpu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algn="ctr" defTabSz="1087636">
              <a:lnSpc>
                <a:spcPts val="6000"/>
              </a:lnSpc>
            </a:pPr>
            <a:endParaRPr lang="zh-TW" altLang="en-US" sz="96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792027" y="5384541"/>
            <a:ext cx="6793593" cy="1278915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sz="8800" b="1" dirty="0" err="1">
                <a:solidFill>
                  <a:schemeClr val="tx1"/>
                </a:solidFill>
                <a:ea typeface="Alibaba PuHuiTi B" panose="00020600040101010101" pitchFamily="18" charset="-122"/>
              </a:rPr>
              <a:t>FlameGraph</a:t>
            </a:r>
            <a:endParaRPr lang="zh-CN" altLang="en-US" sz="8800" b="1" i="0" dirty="0">
              <a:solidFill>
                <a:schemeClr val="tx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822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红蓝分叉火焰图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87425" y="1932569"/>
            <a:ext cx="22143508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抓取修改前的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profile 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抓取数据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record -F 99 -a -g -- sleep 30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解析数据生成堆栈信息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script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out.stacks1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折叠堆栈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stackcollapse-perf.pl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out.stacks1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out.folded1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一段时间后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或者程序代码修改后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profile 2`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抓取数据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record -F 99 -a -g -- sleep 30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解析数据生成堆栈信息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script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out.stacks2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折叠堆栈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stackcollapse-perf.pl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out.stacks2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out.folded2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生成红蓝差分火焰图</a:t>
            </a: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difffolded.pl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out.folded1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| 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diff2.svg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difffolded.pl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out.folded1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| 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--negate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diff1.svg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7473BA-C3B8-0638-13AE-9AECDC66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34" y="194674"/>
            <a:ext cx="11686116" cy="5334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0336FA-8902-4C07-E648-5A9C8D8E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21" y="11783430"/>
            <a:ext cx="16561329" cy="19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AE9EE1-CFC8-A871-1410-42230CBBB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045" y="6455631"/>
            <a:ext cx="13992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常见的火焰图类型有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On-CPU, Off-CPU,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Memory, Hot/Cold, Differential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燃烧在火苗尖部的就是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正在执行的操作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不过需要说明的是颜色是随机的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本身并没有特殊的含义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纵向表示调用栈的深度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横向表示消耗的时间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因为调用栈在横向会按照字母排序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并且同样的调用栈会做合并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所以一个格子的宽度越大越说明其可能是瓶颈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综上所述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主要就是看那些比较宽大的火苗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特别留意那些类似平顶山的火苗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要生成火焰图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必须要有一个顺手的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Tracer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如果操作系统是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Linux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那么选择通常是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perf,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systemtap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中的一种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相对更常用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因为它时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Linux Kernel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内置的性能调优工具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Linux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都包含了它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systemtap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相对更强大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不过缺点是你需要先学会它本身的编程语言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011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生成和创建火焰图需要如下几个步骤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8338E-1B88-7B63-112D-2184A30C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731506"/>
            <a:ext cx="20011402" cy="46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不同的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工具抓取到的信息不同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因此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Flame Graph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提供了一系列的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b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https://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github.com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brendangregg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52E1B-D67D-8057-D349-88CDACD1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3" y="3360518"/>
            <a:ext cx="18404222" cy="900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用 </a:t>
            </a:r>
            <a:r>
              <a:rPr lang="en-US" altLang="zh-CN" sz="7464" dirty="0">
                <a:ea typeface="Alibaba PuHuiTi B" panose="00020600040101010101" pitchFamily="18" charset="-122"/>
              </a:rPr>
              <a:t>perf </a:t>
            </a:r>
            <a:r>
              <a:rPr lang="zh-CN" altLang="en-US" sz="7464" dirty="0">
                <a:ea typeface="Alibaba PuHuiTi B" panose="00020600040101010101" pitchFamily="18" charset="-122"/>
              </a:rPr>
              <a:t>生成火焰图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998871"/>
            <a:ext cx="22402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yum install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perl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–y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ef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| grep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dmdba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record -F 99 -p 1375326 -g -- sleep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report -n --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stdio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生成折叠后的调用栈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script 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perf.data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&amp;&gt;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dmserver.unfold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生成火焰图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stackcollapse-perf.pl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dmserver.unfold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&amp;&gt;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dmserver.folded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最后生成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svg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dmserver.folded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dmserver.svg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我们可以使用管道将上面的流程简化为一条命令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perf script |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stackcollapse-perf.pl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|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&gt;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dmserver.svg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用 </a:t>
            </a:r>
            <a:r>
              <a:rPr lang="en-US" altLang="zh-CN" sz="7464" dirty="0">
                <a:ea typeface="Alibaba PuHuiTi B" panose="00020600040101010101" pitchFamily="18" charset="-122"/>
              </a:rPr>
              <a:t>perf </a:t>
            </a:r>
            <a:r>
              <a:rPr lang="zh-CN" altLang="en-US" sz="7464" dirty="0">
                <a:ea typeface="Alibaba PuHuiTi B" panose="00020600040101010101" pitchFamily="18" charset="-122"/>
              </a:rPr>
              <a:t>生成火焰图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87425" y="1932569"/>
            <a:ext cx="11475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stackcollapse-perf.pl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flamegraph.pl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下载：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https://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github.com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brendangregg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FlameGraph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AD8B0-CEF6-C7EC-C4F9-6C1E8384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5" y="4961466"/>
            <a:ext cx="22598381" cy="73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解析火焰图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87425" y="1932569"/>
            <a:ext cx="218185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火焰图是基于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stack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信息生成的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用来展示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的调用栈。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轴表示调用栈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每一层都是一个函数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调用栈越深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火焰就越高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顶部就是正在执行的函数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下方都是它的父函数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轴表示抽样数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如果一个函数在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轴占据的宽度越宽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就表示它被抽到的次数多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即执行的时间长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注意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轴不代表时间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而是所有的调用栈合并后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按字母顺序排列的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火焰图就是看顶层的哪个函数占据的宽度最大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只要有 “平顶”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(plateaus),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就表示该函数可能存在性能问题。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颜色没有特殊含义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因为火焰图表示的是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的繁忙程度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所以一般选择暖色调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8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火焰图互动性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87425" y="1932569"/>
            <a:ext cx="2214350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火焰图是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可以与用户互动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鼠标悬浮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火焰的每一层都会标注函数名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鼠标悬浮时会显示完整的函数名、抽样抽中的次数、占据总抽样次数的百分比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点击放大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在某一层点击，火焰图会水平放大，该层会占据所有宽度，显示详细信息。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左上角会同时显示 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Reset Zoom”,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点击该链接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图片就会恢复原样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搜索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按下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Ctrl + F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会显示一个搜索框，用户可以输入关键词或正则表达式，所有符合条件的函数名会高亮显示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红蓝分叉火焰图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87425" y="1932569"/>
            <a:ext cx="22143508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处理性能回退问题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就要在修改前后或者不同时期和场景下的火焰图之间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不断切换对比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来找出问题所在。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在标准的火焰图中栈帧和栈塔的颜色是随机选择的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而在红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蓝差分火焰图中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使用不同的颜色来表示两个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profile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文件中的差异部分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抓取修改前的堆栈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profile1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抓取修改后的堆栈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profile2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profile2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来生成火焰图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这样栈帧的宽度就是以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profile2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文件为基准的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 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2-1”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的差异来对火焰图重新上色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上色的原则是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如果栈帧在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profile2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中出现出现的次数更多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则标为红色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否则标为蓝色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色彩是根据修改前后的差异来填充的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这样做的目的是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同时使用了修改前后的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profile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文件进行对比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在进行功能验证测试或者评估代码修改对性能的影响时，会非常有用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新的火焰图是基于修改后的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profile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所以栈帧的宽度仍然显示了当前的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消耗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通过颜色的对比，就可以了解到系统性能差异的原因。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只有对性能产生直接影响的函数才会标注颜色（比如说，正在运行的函数），它所调用的子函数不会重复标注。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75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33636</TotalTime>
  <Words>1092</Words>
  <Application>Microsoft Office PowerPoint</Application>
  <PresentationFormat>自定义</PresentationFormat>
  <Paragraphs>98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PingFang SC</vt:lpstr>
      <vt:lpstr>等线</vt:lpstr>
      <vt:lpstr>等线 Light</vt:lpstr>
      <vt:lpstr>Arial</vt:lpstr>
      <vt:lpstr>Calibri</vt:lpstr>
      <vt:lpstr>Lato Light</vt:lpstr>
      <vt:lpstr>Open Sans Light</vt:lpstr>
      <vt:lpstr>Office Theme</vt:lpstr>
      <vt:lpstr>自定义设计方案</vt:lpstr>
      <vt:lpstr>PowerPoint 演示文稿</vt:lpstr>
      <vt:lpstr>火焰图</vt:lpstr>
      <vt:lpstr>火焰图</vt:lpstr>
      <vt:lpstr>火焰图</vt:lpstr>
      <vt:lpstr>用 perf 生成火焰图</vt:lpstr>
      <vt:lpstr>用 perf 生成火焰图</vt:lpstr>
      <vt:lpstr>解析火焰图</vt:lpstr>
      <vt:lpstr>火焰图互动性</vt:lpstr>
      <vt:lpstr>红蓝分叉火焰图</vt:lpstr>
      <vt:lpstr>红蓝分叉火焰图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Daniel Wang</cp:lastModifiedBy>
  <cp:revision>2525</cp:revision>
  <dcterms:created xsi:type="dcterms:W3CDTF">2014-11-12T21:47:38Z</dcterms:created>
  <dcterms:modified xsi:type="dcterms:W3CDTF">2023-08-17T05:37:42Z</dcterms:modified>
  <cp:category/>
</cp:coreProperties>
</file>