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3" r:id="rId1"/>
    <p:sldMasterId id="2147484445" r:id="rId2"/>
  </p:sldMasterIdLst>
  <p:notesMasterIdLst>
    <p:notesMasterId r:id="rId74"/>
  </p:notesMasterIdLst>
  <p:handoutMasterIdLst>
    <p:handoutMasterId r:id="rId75"/>
  </p:handoutMasterIdLst>
  <p:sldIdLst>
    <p:sldId id="683" r:id="rId3"/>
    <p:sldId id="12013" r:id="rId4"/>
    <p:sldId id="12062" r:id="rId5"/>
    <p:sldId id="12063" r:id="rId6"/>
    <p:sldId id="12024" r:id="rId7"/>
    <p:sldId id="12023" r:id="rId8"/>
    <p:sldId id="12014" r:id="rId9"/>
    <p:sldId id="12016" r:id="rId10"/>
    <p:sldId id="12015" r:id="rId11"/>
    <p:sldId id="12017" r:id="rId12"/>
    <p:sldId id="12025" r:id="rId13"/>
    <p:sldId id="12026" r:id="rId14"/>
    <p:sldId id="12027" r:id="rId15"/>
    <p:sldId id="12028" r:id="rId16"/>
    <p:sldId id="12029" r:id="rId17"/>
    <p:sldId id="12030" r:id="rId18"/>
    <p:sldId id="12031" r:id="rId19"/>
    <p:sldId id="12033" r:id="rId20"/>
    <p:sldId id="12032" r:id="rId21"/>
    <p:sldId id="12035" r:id="rId22"/>
    <p:sldId id="12034" r:id="rId23"/>
    <p:sldId id="12036" r:id="rId24"/>
    <p:sldId id="12037" r:id="rId25"/>
    <p:sldId id="12038" r:id="rId26"/>
    <p:sldId id="12039" r:id="rId27"/>
    <p:sldId id="12040" r:id="rId28"/>
    <p:sldId id="12041" r:id="rId29"/>
    <p:sldId id="12042" r:id="rId30"/>
    <p:sldId id="12043" r:id="rId31"/>
    <p:sldId id="12044" r:id="rId32"/>
    <p:sldId id="12045" r:id="rId33"/>
    <p:sldId id="12046" r:id="rId34"/>
    <p:sldId id="12047" r:id="rId35"/>
    <p:sldId id="12048" r:id="rId36"/>
    <p:sldId id="12049" r:id="rId37"/>
    <p:sldId id="12052" r:id="rId38"/>
    <p:sldId id="12051" r:id="rId39"/>
    <p:sldId id="12050" r:id="rId40"/>
    <p:sldId id="12053" r:id="rId41"/>
    <p:sldId id="12054" r:id="rId42"/>
    <p:sldId id="12055" r:id="rId43"/>
    <p:sldId id="12056" r:id="rId44"/>
    <p:sldId id="12057" r:id="rId45"/>
    <p:sldId id="12058" r:id="rId46"/>
    <p:sldId id="12059" r:id="rId47"/>
    <p:sldId id="12060" r:id="rId48"/>
    <p:sldId id="12061" r:id="rId49"/>
    <p:sldId id="12064" r:id="rId50"/>
    <p:sldId id="12065" r:id="rId51"/>
    <p:sldId id="12066" r:id="rId52"/>
    <p:sldId id="12067" r:id="rId53"/>
    <p:sldId id="12068" r:id="rId54"/>
    <p:sldId id="12069" r:id="rId55"/>
    <p:sldId id="12070" r:id="rId56"/>
    <p:sldId id="12071" r:id="rId57"/>
    <p:sldId id="12072" r:id="rId58"/>
    <p:sldId id="12073" r:id="rId59"/>
    <p:sldId id="12074" r:id="rId60"/>
    <p:sldId id="12075" r:id="rId61"/>
    <p:sldId id="12077" r:id="rId62"/>
    <p:sldId id="12076" r:id="rId63"/>
    <p:sldId id="12078" r:id="rId64"/>
    <p:sldId id="12079" r:id="rId65"/>
    <p:sldId id="12080" r:id="rId66"/>
    <p:sldId id="12081" r:id="rId67"/>
    <p:sldId id="12082" r:id="rId68"/>
    <p:sldId id="12083" r:id="rId69"/>
    <p:sldId id="12084" r:id="rId70"/>
    <p:sldId id="12085" r:id="rId71"/>
    <p:sldId id="12086" r:id="rId72"/>
    <p:sldId id="12087" r:id="rId73"/>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2" pos="15356" userDrawn="1">
          <p15:clr>
            <a:srgbClr val="A4A3A4"/>
          </p15:clr>
        </p15:guide>
        <p15:guide id="3"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D2EFFA"/>
    <a:srgbClr val="2683C6"/>
    <a:srgbClr val="C00000"/>
    <a:srgbClr val="F2F2F2"/>
    <a:srgbClr val="FFBDBD"/>
    <a:srgbClr val="EFF7A1"/>
    <a:srgbClr val="FFFFFF"/>
    <a:srgbClr val="F3D5A5"/>
    <a:srgbClr val="1D50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9" autoAdjust="0"/>
    <p:restoredTop sz="95492" autoAdjust="0"/>
  </p:normalViewPr>
  <p:slideViewPr>
    <p:cSldViewPr snapToGrid="0" snapToObjects="1">
      <p:cViewPr varScale="1">
        <p:scale>
          <a:sx n="44" d="100"/>
          <a:sy n="44" d="100"/>
        </p:scale>
        <p:origin x="125" y="154"/>
      </p:cViewPr>
      <p:guideLst>
        <p:guide pos="15356"/>
        <p:guide orient="horz" pos="4320"/>
      </p:guideLst>
    </p:cSldViewPr>
  </p:slideViewPr>
  <p:notesTextViewPr>
    <p:cViewPr>
      <p:scale>
        <a:sx n="100" d="100"/>
        <a:sy n="100" d="100"/>
      </p:scale>
      <p:origin x="0" y="0"/>
    </p:cViewPr>
  </p:notesTextViewPr>
  <p:sorterViewPr>
    <p:cViewPr>
      <p:scale>
        <a:sx n="20" d="100"/>
        <a:sy n="20" d="100"/>
      </p:scale>
      <p:origin x="0" y="-8004"/>
    </p:cViewPr>
  </p:sorterViewPr>
  <p:notesViewPr>
    <p:cSldViewPr snapToGrid="0" snapToObjects="1" showGuides="1">
      <p:cViewPr varScale="1">
        <p:scale>
          <a:sx n="50" d="100"/>
          <a:sy n="50" d="100"/>
        </p:scale>
        <p:origin x="2708"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9A7D21D-EAB0-4CF8-8182-96B6BA68E4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1CF18A6-FBD1-4437-858F-463F93C9A7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87900B-DB0A-42E1-888C-C080B4AF212C}" type="datetimeFigureOut">
              <a:rPr lang="zh-CN" altLang="en-US" smtClean="0"/>
              <a:t>2023/8/17</a:t>
            </a:fld>
            <a:endParaRPr lang="zh-CN" altLang="en-US"/>
          </a:p>
        </p:txBody>
      </p:sp>
      <p:sp>
        <p:nvSpPr>
          <p:cNvPr id="4" name="页脚占位符 3">
            <a:extLst>
              <a:ext uri="{FF2B5EF4-FFF2-40B4-BE49-F238E27FC236}">
                <a16:creationId xmlns:a16="http://schemas.microsoft.com/office/drawing/2014/main" id="{4C89356E-E7E4-4C5E-A382-6CC718155D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02B01FA-F6CC-4171-8AA9-2DFCB4EB3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1D320B-4F5E-426E-810F-38CECF0798C0}" type="slidenum">
              <a:rPr lang="zh-CN" altLang="en-US" smtClean="0"/>
              <a:t>‹#›</a:t>
            </a:fld>
            <a:endParaRPr lang="zh-CN" altLang="en-US"/>
          </a:p>
        </p:txBody>
      </p:sp>
    </p:spTree>
    <p:extLst>
      <p:ext uri="{BB962C8B-B14F-4D97-AF65-F5344CB8AC3E}">
        <p14:creationId xmlns:p14="http://schemas.microsoft.com/office/powerpoint/2010/main" val="579247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8/17/2023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2879596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2189425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403626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19379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438722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463783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636057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3366771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3201336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2125604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122062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548584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3225721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107032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1691381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3598740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584772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4279043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194903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1232297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3140989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406712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273238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4066215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1860039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2310326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370399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358605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35</a:t>
            </a:fld>
            <a:endParaRPr lang="en-US" dirty="0"/>
          </a:p>
        </p:txBody>
      </p:sp>
    </p:spTree>
    <p:extLst>
      <p:ext uri="{BB962C8B-B14F-4D97-AF65-F5344CB8AC3E}">
        <p14:creationId xmlns:p14="http://schemas.microsoft.com/office/powerpoint/2010/main" val="192500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36</a:t>
            </a:fld>
            <a:endParaRPr lang="en-US" dirty="0"/>
          </a:p>
        </p:txBody>
      </p:sp>
    </p:spTree>
    <p:extLst>
      <p:ext uri="{BB962C8B-B14F-4D97-AF65-F5344CB8AC3E}">
        <p14:creationId xmlns:p14="http://schemas.microsoft.com/office/powerpoint/2010/main" val="212318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37</a:t>
            </a:fld>
            <a:endParaRPr lang="en-US" dirty="0"/>
          </a:p>
        </p:txBody>
      </p:sp>
    </p:spTree>
    <p:extLst>
      <p:ext uri="{BB962C8B-B14F-4D97-AF65-F5344CB8AC3E}">
        <p14:creationId xmlns:p14="http://schemas.microsoft.com/office/powerpoint/2010/main" val="3363948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38</a:t>
            </a:fld>
            <a:endParaRPr lang="en-US" dirty="0"/>
          </a:p>
        </p:txBody>
      </p:sp>
    </p:spTree>
    <p:extLst>
      <p:ext uri="{BB962C8B-B14F-4D97-AF65-F5344CB8AC3E}">
        <p14:creationId xmlns:p14="http://schemas.microsoft.com/office/powerpoint/2010/main" val="6790254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39</a:t>
            </a:fld>
            <a:endParaRPr lang="en-US" dirty="0"/>
          </a:p>
        </p:txBody>
      </p:sp>
    </p:spTree>
    <p:extLst>
      <p:ext uri="{BB962C8B-B14F-4D97-AF65-F5344CB8AC3E}">
        <p14:creationId xmlns:p14="http://schemas.microsoft.com/office/powerpoint/2010/main" val="369283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9218167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40</a:t>
            </a:fld>
            <a:endParaRPr lang="en-US" dirty="0"/>
          </a:p>
        </p:txBody>
      </p:sp>
    </p:spTree>
    <p:extLst>
      <p:ext uri="{BB962C8B-B14F-4D97-AF65-F5344CB8AC3E}">
        <p14:creationId xmlns:p14="http://schemas.microsoft.com/office/powerpoint/2010/main" val="1672005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41</a:t>
            </a:fld>
            <a:endParaRPr lang="en-US" dirty="0"/>
          </a:p>
        </p:txBody>
      </p:sp>
    </p:spTree>
    <p:extLst>
      <p:ext uri="{BB962C8B-B14F-4D97-AF65-F5344CB8AC3E}">
        <p14:creationId xmlns:p14="http://schemas.microsoft.com/office/powerpoint/2010/main" val="2761399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42</a:t>
            </a:fld>
            <a:endParaRPr lang="en-US" dirty="0"/>
          </a:p>
        </p:txBody>
      </p:sp>
    </p:spTree>
    <p:extLst>
      <p:ext uri="{BB962C8B-B14F-4D97-AF65-F5344CB8AC3E}">
        <p14:creationId xmlns:p14="http://schemas.microsoft.com/office/powerpoint/2010/main" val="4189224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43</a:t>
            </a:fld>
            <a:endParaRPr lang="en-US" dirty="0"/>
          </a:p>
        </p:txBody>
      </p:sp>
    </p:spTree>
    <p:extLst>
      <p:ext uri="{BB962C8B-B14F-4D97-AF65-F5344CB8AC3E}">
        <p14:creationId xmlns:p14="http://schemas.microsoft.com/office/powerpoint/2010/main" val="3839636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44</a:t>
            </a:fld>
            <a:endParaRPr lang="en-US" dirty="0"/>
          </a:p>
        </p:txBody>
      </p:sp>
    </p:spTree>
    <p:extLst>
      <p:ext uri="{BB962C8B-B14F-4D97-AF65-F5344CB8AC3E}">
        <p14:creationId xmlns:p14="http://schemas.microsoft.com/office/powerpoint/2010/main" val="18148640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45</a:t>
            </a:fld>
            <a:endParaRPr lang="en-US" dirty="0"/>
          </a:p>
        </p:txBody>
      </p:sp>
    </p:spTree>
    <p:extLst>
      <p:ext uri="{BB962C8B-B14F-4D97-AF65-F5344CB8AC3E}">
        <p14:creationId xmlns:p14="http://schemas.microsoft.com/office/powerpoint/2010/main" val="37283457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46</a:t>
            </a:fld>
            <a:endParaRPr lang="en-US" dirty="0"/>
          </a:p>
        </p:txBody>
      </p:sp>
    </p:spTree>
    <p:extLst>
      <p:ext uri="{BB962C8B-B14F-4D97-AF65-F5344CB8AC3E}">
        <p14:creationId xmlns:p14="http://schemas.microsoft.com/office/powerpoint/2010/main" val="16649959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47</a:t>
            </a:fld>
            <a:endParaRPr lang="en-US" dirty="0"/>
          </a:p>
        </p:txBody>
      </p:sp>
    </p:spTree>
    <p:extLst>
      <p:ext uri="{BB962C8B-B14F-4D97-AF65-F5344CB8AC3E}">
        <p14:creationId xmlns:p14="http://schemas.microsoft.com/office/powerpoint/2010/main" val="26032283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48</a:t>
            </a:fld>
            <a:endParaRPr lang="en-US" dirty="0"/>
          </a:p>
        </p:txBody>
      </p:sp>
    </p:spTree>
    <p:extLst>
      <p:ext uri="{BB962C8B-B14F-4D97-AF65-F5344CB8AC3E}">
        <p14:creationId xmlns:p14="http://schemas.microsoft.com/office/powerpoint/2010/main" val="22721487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49</a:t>
            </a:fld>
            <a:endParaRPr lang="en-US" dirty="0"/>
          </a:p>
        </p:txBody>
      </p:sp>
    </p:spTree>
    <p:extLst>
      <p:ext uri="{BB962C8B-B14F-4D97-AF65-F5344CB8AC3E}">
        <p14:creationId xmlns:p14="http://schemas.microsoft.com/office/powerpoint/2010/main" val="365180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975349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50</a:t>
            </a:fld>
            <a:endParaRPr lang="en-US" dirty="0"/>
          </a:p>
        </p:txBody>
      </p:sp>
    </p:spTree>
    <p:extLst>
      <p:ext uri="{BB962C8B-B14F-4D97-AF65-F5344CB8AC3E}">
        <p14:creationId xmlns:p14="http://schemas.microsoft.com/office/powerpoint/2010/main" val="36603509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51</a:t>
            </a:fld>
            <a:endParaRPr lang="en-US" dirty="0"/>
          </a:p>
        </p:txBody>
      </p:sp>
    </p:spTree>
    <p:extLst>
      <p:ext uri="{BB962C8B-B14F-4D97-AF65-F5344CB8AC3E}">
        <p14:creationId xmlns:p14="http://schemas.microsoft.com/office/powerpoint/2010/main" val="17034474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52</a:t>
            </a:fld>
            <a:endParaRPr lang="en-US" dirty="0"/>
          </a:p>
        </p:txBody>
      </p:sp>
    </p:spTree>
    <p:extLst>
      <p:ext uri="{BB962C8B-B14F-4D97-AF65-F5344CB8AC3E}">
        <p14:creationId xmlns:p14="http://schemas.microsoft.com/office/powerpoint/2010/main" val="1682167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53</a:t>
            </a:fld>
            <a:endParaRPr lang="en-US" dirty="0"/>
          </a:p>
        </p:txBody>
      </p:sp>
    </p:spTree>
    <p:extLst>
      <p:ext uri="{BB962C8B-B14F-4D97-AF65-F5344CB8AC3E}">
        <p14:creationId xmlns:p14="http://schemas.microsoft.com/office/powerpoint/2010/main" val="6860210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54</a:t>
            </a:fld>
            <a:endParaRPr lang="en-US" dirty="0"/>
          </a:p>
        </p:txBody>
      </p:sp>
    </p:spTree>
    <p:extLst>
      <p:ext uri="{BB962C8B-B14F-4D97-AF65-F5344CB8AC3E}">
        <p14:creationId xmlns:p14="http://schemas.microsoft.com/office/powerpoint/2010/main" val="41169641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55</a:t>
            </a:fld>
            <a:endParaRPr lang="en-US" dirty="0"/>
          </a:p>
        </p:txBody>
      </p:sp>
    </p:spTree>
    <p:extLst>
      <p:ext uri="{BB962C8B-B14F-4D97-AF65-F5344CB8AC3E}">
        <p14:creationId xmlns:p14="http://schemas.microsoft.com/office/powerpoint/2010/main" val="9315948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56</a:t>
            </a:fld>
            <a:endParaRPr lang="en-US" dirty="0"/>
          </a:p>
        </p:txBody>
      </p:sp>
    </p:spTree>
    <p:extLst>
      <p:ext uri="{BB962C8B-B14F-4D97-AF65-F5344CB8AC3E}">
        <p14:creationId xmlns:p14="http://schemas.microsoft.com/office/powerpoint/2010/main" val="1164721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57</a:t>
            </a:fld>
            <a:endParaRPr lang="en-US" dirty="0"/>
          </a:p>
        </p:txBody>
      </p:sp>
    </p:spTree>
    <p:extLst>
      <p:ext uri="{BB962C8B-B14F-4D97-AF65-F5344CB8AC3E}">
        <p14:creationId xmlns:p14="http://schemas.microsoft.com/office/powerpoint/2010/main" val="37144637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58</a:t>
            </a:fld>
            <a:endParaRPr lang="en-US" dirty="0"/>
          </a:p>
        </p:txBody>
      </p:sp>
    </p:spTree>
    <p:extLst>
      <p:ext uri="{BB962C8B-B14F-4D97-AF65-F5344CB8AC3E}">
        <p14:creationId xmlns:p14="http://schemas.microsoft.com/office/powerpoint/2010/main" val="25031138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59</a:t>
            </a:fld>
            <a:endParaRPr lang="en-US" dirty="0"/>
          </a:p>
        </p:txBody>
      </p:sp>
    </p:spTree>
    <p:extLst>
      <p:ext uri="{BB962C8B-B14F-4D97-AF65-F5344CB8AC3E}">
        <p14:creationId xmlns:p14="http://schemas.microsoft.com/office/powerpoint/2010/main" val="246312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5992888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60</a:t>
            </a:fld>
            <a:endParaRPr lang="en-US" dirty="0"/>
          </a:p>
        </p:txBody>
      </p:sp>
    </p:spTree>
    <p:extLst>
      <p:ext uri="{BB962C8B-B14F-4D97-AF65-F5344CB8AC3E}">
        <p14:creationId xmlns:p14="http://schemas.microsoft.com/office/powerpoint/2010/main" val="1169769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61</a:t>
            </a:fld>
            <a:endParaRPr lang="en-US" dirty="0"/>
          </a:p>
        </p:txBody>
      </p:sp>
    </p:spTree>
    <p:extLst>
      <p:ext uri="{BB962C8B-B14F-4D97-AF65-F5344CB8AC3E}">
        <p14:creationId xmlns:p14="http://schemas.microsoft.com/office/powerpoint/2010/main" val="41888589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62</a:t>
            </a:fld>
            <a:endParaRPr lang="en-US" dirty="0"/>
          </a:p>
        </p:txBody>
      </p:sp>
    </p:spTree>
    <p:extLst>
      <p:ext uri="{BB962C8B-B14F-4D97-AF65-F5344CB8AC3E}">
        <p14:creationId xmlns:p14="http://schemas.microsoft.com/office/powerpoint/2010/main" val="39589913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63</a:t>
            </a:fld>
            <a:endParaRPr lang="en-US" dirty="0"/>
          </a:p>
        </p:txBody>
      </p:sp>
    </p:spTree>
    <p:extLst>
      <p:ext uri="{BB962C8B-B14F-4D97-AF65-F5344CB8AC3E}">
        <p14:creationId xmlns:p14="http://schemas.microsoft.com/office/powerpoint/2010/main" val="30076847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64</a:t>
            </a:fld>
            <a:endParaRPr lang="en-US" dirty="0"/>
          </a:p>
        </p:txBody>
      </p:sp>
    </p:spTree>
    <p:extLst>
      <p:ext uri="{BB962C8B-B14F-4D97-AF65-F5344CB8AC3E}">
        <p14:creationId xmlns:p14="http://schemas.microsoft.com/office/powerpoint/2010/main" val="40456226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65</a:t>
            </a:fld>
            <a:endParaRPr lang="en-US" dirty="0"/>
          </a:p>
        </p:txBody>
      </p:sp>
    </p:spTree>
    <p:extLst>
      <p:ext uri="{BB962C8B-B14F-4D97-AF65-F5344CB8AC3E}">
        <p14:creationId xmlns:p14="http://schemas.microsoft.com/office/powerpoint/2010/main" val="16003852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66</a:t>
            </a:fld>
            <a:endParaRPr lang="en-US" dirty="0"/>
          </a:p>
        </p:txBody>
      </p:sp>
    </p:spTree>
    <p:extLst>
      <p:ext uri="{BB962C8B-B14F-4D97-AF65-F5344CB8AC3E}">
        <p14:creationId xmlns:p14="http://schemas.microsoft.com/office/powerpoint/2010/main" val="26623489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67</a:t>
            </a:fld>
            <a:endParaRPr lang="en-US" dirty="0"/>
          </a:p>
        </p:txBody>
      </p:sp>
    </p:spTree>
    <p:extLst>
      <p:ext uri="{BB962C8B-B14F-4D97-AF65-F5344CB8AC3E}">
        <p14:creationId xmlns:p14="http://schemas.microsoft.com/office/powerpoint/2010/main" val="5296528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68</a:t>
            </a:fld>
            <a:endParaRPr lang="en-US" dirty="0"/>
          </a:p>
        </p:txBody>
      </p:sp>
    </p:spTree>
    <p:extLst>
      <p:ext uri="{BB962C8B-B14F-4D97-AF65-F5344CB8AC3E}">
        <p14:creationId xmlns:p14="http://schemas.microsoft.com/office/powerpoint/2010/main" val="38870259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69</a:t>
            </a:fld>
            <a:endParaRPr lang="en-US" dirty="0"/>
          </a:p>
        </p:txBody>
      </p:sp>
    </p:spTree>
    <p:extLst>
      <p:ext uri="{BB962C8B-B14F-4D97-AF65-F5344CB8AC3E}">
        <p14:creationId xmlns:p14="http://schemas.microsoft.com/office/powerpoint/2010/main" val="420020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6130940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70</a:t>
            </a:fld>
            <a:endParaRPr lang="en-US" dirty="0"/>
          </a:p>
        </p:txBody>
      </p:sp>
    </p:spTree>
    <p:extLst>
      <p:ext uri="{BB962C8B-B14F-4D97-AF65-F5344CB8AC3E}">
        <p14:creationId xmlns:p14="http://schemas.microsoft.com/office/powerpoint/2010/main" val="15498983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71</a:t>
            </a:fld>
            <a:endParaRPr lang="en-US" dirty="0"/>
          </a:p>
        </p:txBody>
      </p:sp>
    </p:spTree>
    <p:extLst>
      <p:ext uri="{BB962C8B-B14F-4D97-AF65-F5344CB8AC3E}">
        <p14:creationId xmlns:p14="http://schemas.microsoft.com/office/powerpoint/2010/main" val="162917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952617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59850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zh-TW" altLang="en-US"/>
              <a:t>按一下以編輯母片副標題樣式</a:t>
            </a:r>
            <a:endParaRPr lang="en-US" dirty="0"/>
          </a:p>
        </p:txBody>
      </p:sp>
      <p:sp>
        <p:nvSpPr>
          <p:cNvPr id="4" name="标题 3">
            <a:extLst>
              <a:ext uri="{FF2B5EF4-FFF2-40B4-BE49-F238E27FC236}">
                <a16:creationId xmlns:a16="http://schemas.microsoft.com/office/drawing/2014/main" id="{D7BBB422-8B91-4FE6-A091-9441734F4E3B}"/>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4418527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2411418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195190763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5495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Foote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027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E8778-F6E1-4467-87D5-3EE5E3C11802}"/>
              </a:ext>
            </a:extLst>
          </p:cNvPr>
          <p:cNvSpPr>
            <a:spLocks noGrp="1"/>
          </p:cNvSpPr>
          <p:nvPr>
            <p:ph type="ctrTitle"/>
          </p:nvPr>
        </p:nvSpPr>
        <p:spPr>
          <a:xfrm>
            <a:off x="3048000" y="2244725"/>
            <a:ext cx="18283238" cy="47752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098EC2-DB1D-4E16-88CC-95CA8A8DE61F}"/>
              </a:ext>
            </a:extLst>
          </p:cNvPr>
          <p:cNvSpPr>
            <a:spLocks noGrp="1"/>
          </p:cNvSpPr>
          <p:nvPr>
            <p:ph type="subTitle" idx="1"/>
          </p:nvPr>
        </p:nvSpPr>
        <p:spPr>
          <a:xfrm>
            <a:off x="3048000" y="7204075"/>
            <a:ext cx="18283238"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7E9B6F-961A-4781-83F8-AB5D3DC9BC26}"/>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13AB7310-26E6-4374-9B81-497197A297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3E7671-EB9B-4D7B-9A4A-27DC9D1F293E}"/>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3680451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5F89A-D87C-4F79-84EC-4D7B94BD21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9C0C91-2BC4-438B-A183-63765912ED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DBDCB9-7A08-4931-8FFB-C7E32C3D2BD5}"/>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FACE6ABB-05F8-4D1E-8A6E-AA01DB0575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14CA45-3F49-4EA4-AC9E-2C61CCA7D37C}"/>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47458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33213-3938-4008-AC36-4FDD0A66A09B}"/>
              </a:ext>
            </a:extLst>
          </p:cNvPr>
          <p:cNvSpPr>
            <a:spLocks noGrp="1"/>
          </p:cNvSpPr>
          <p:nvPr>
            <p:ph type="title"/>
          </p:nvPr>
        </p:nvSpPr>
        <p:spPr>
          <a:xfrm>
            <a:off x="1663700" y="3419475"/>
            <a:ext cx="21024850" cy="570547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5F36FE-D168-46F5-9B8F-FB4B545D7BFE}"/>
              </a:ext>
            </a:extLst>
          </p:cNvPr>
          <p:cNvSpPr>
            <a:spLocks noGrp="1"/>
          </p:cNvSpPr>
          <p:nvPr>
            <p:ph type="body" idx="1"/>
          </p:nvPr>
        </p:nvSpPr>
        <p:spPr>
          <a:xfrm>
            <a:off x="1663700" y="9178925"/>
            <a:ext cx="21024850" cy="30003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11CA9C-BB4E-44AD-8234-C32A494E2C09}"/>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21AA58AF-DCB1-46CF-8712-9F767C24D3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E77E23-C5F7-4675-9735-1A561FF59B79}"/>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1587780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27E64-94FD-430E-977B-E5F50BDBB0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A97189-C9C6-438F-9793-0DDC04EB531A}"/>
              </a:ext>
            </a:extLst>
          </p:cNvPr>
          <p:cNvSpPr>
            <a:spLocks noGrp="1"/>
          </p:cNvSpPr>
          <p:nvPr>
            <p:ph sz="half" idx="1"/>
          </p:nvPr>
        </p:nvSpPr>
        <p:spPr>
          <a:xfrm>
            <a:off x="1676400" y="3651250"/>
            <a:ext cx="10436225" cy="8702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8B3C56E-D124-42E8-B77F-AA51DD0BFDB6}"/>
              </a:ext>
            </a:extLst>
          </p:cNvPr>
          <p:cNvSpPr>
            <a:spLocks noGrp="1"/>
          </p:cNvSpPr>
          <p:nvPr>
            <p:ph sz="half" idx="2"/>
          </p:nvPr>
        </p:nvSpPr>
        <p:spPr>
          <a:xfrm>
            <a:off x="12265025" y="3651250"/>
            <a:ext cx="10436225" cy="8702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3089D9-6B25-48E0-B9FE-4A2F42E83308}"/>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FCA9ADE0-7F70-43FC-AFE8-9203E150B3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37AB6D-1779-45F8-ADE3-846A33479336}"/>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4186627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09856-6051-4829-92B5-250BBCC6AC6A}"/>
              </a:ext>
            </a:extLst>
          </p:cNvPr>
          <p:cNvSpPr>
            <a:spLocks noGrp="1"/>
          </p:cNvSpPr>
          <p:nvPr>
            <p:ph type="title"/>
          </p:nvPr>
        </p:nvSpPr>
        <p:spPr>
          <a:xfrm>
            <a:off x="1679575" y="730250"/>
            <a:ext cx="21024850" cy="26511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42680D-4714-4AFC-A827-B9B22677DBB9}"/>
              </a:ext>
            </a:extLst>
          </p:cNvPr>
          <p:cNvSpPr>
            <a:spLocks noGrp="1"/>
          </p:cNvSpPr>
          <p:nvPr>
            <p:ph type="body" idx="1"/>
          </p:nvPr>
        </p:nvSpPr>
        <p:spPr>
          <a:xfrm>
            <a:off x="1679575" y="3362325"/>
            <a:ext cx="103124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744C90-5676-4927-9710-77B38DF32857}"/>
              </a:ext>
            </a:extLst>
          </p:cNvPr>
          <p:cNvSpPr>
            <a:spLocks noGrp="1"/>
          </p:cNvSpPr>
          <p:nvPr>
            <p:ph sz="half" idx="2"/>
          </p:nvPr>
        </p:nvSpPr>
        <p:spPr>
          <a:xfrm>
            <a:off x="1679575" y="5010150"/>
            <a:ext cx="10312400" cy="7369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19E5CE-03A6-45E6-969C-AA986F38B93F}"/>
              </a:ext>
            </a:extLst>
          </p:cNvPr>
          <p:cNvSpPr>
            <a:spLocks noGrp="1"/>
          </p:cNvSpPr>
          <p:nvPr>
            <p:ph type="body" sz="quarter" idx="3"/>
          </p:nvPr>
        </p:nvSpPr>
        <p:spPr>
          <a:xfrm>
            <a:off x="12341225" y="3362325"/>
            <a:ext cx="103632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BDF8D53-80CD-42FC-A007-EB9A06D07753}"/>
              </a:ext>
            </a:extLst>
          </p:cNvPr>
          <p:cNvSpPr>
            <a:spLocks noGrp="1"/>
          </p:cNvSpPr>
          <p:nvPr>
            <p:ph sz="quarter" idx="4"/>
          </p:nvPr>
        </p:nvSpPr>
        <p:spPr>
          <a:xfrm>
            <a:off x="12341225" y="5010150"/>
            <a:ext cx="10363200" cy="7369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E171A4-2B28-48FF-B73F-8FFBFDD792C6}"/>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8" name="页脚占位符 7">
            <a:extLst>
              <a:ext uri="{FF2B5EF4-FFF2-40B4-BE49-F238E27FC236}">
                <a16:creationId xmlns:a16="http://schemas.microsoft.com/office/drawing/2014/main" id="{0B3E411B-3632-4B67-8659-DA2AE35280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33850C-D917-474A-B5F8-98B9282EA12E}"/>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1818243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E585F-B6C7-4DE5-94AC-F3A0220D75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AAB920-610D-4CBF-B9BB-4B6469032F68}"/>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4" name="页脚占位符 3">
            <a:extLst>
              <a:ext uri="{FF2B5EF4-FFF2-40B4-BE49-F238E27FC236}">
                <a16:creationId xmlns:a16="http://schemas.microsoft.com/office/drawing/2014/main" id="{DD88920A-4021-4A1D-858D-072476BBE3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9D8F5A-DB07-43D2-A82C-264B486B4E3B}"/>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249233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44077239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77457C-17CB-46EE-8173-DE5F986F8AFE}"/>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3" name="页脚占位符 2">
            <a:extLst>
              <a:ext uri="{FF2B5EF4-FFF2-40B4-BE49-F238E27FC236}">
                <a16:creationId xmlns:a16="http://schemas.microsoft.com/office/drawing/2014/main" id="{C0487AB5-23F2-48D6-A7BC-C7835395C6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96AD0D-4025-4275-B8B4-DA1794C84A9D}"/>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540769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8BF04-E24D-4B05-A8ED-48D42BEDC0CF}"/>
              </a:ext>
            </a:extLst>
          </p:cNvPr>
          <p:cNvSpPr>
            <a:spLocks noGrp="1"/>
          </p:cNvSpPr>
          <p:nvPr>
            <p:ph type="title"/>
          </p:nvPr>
        </p:nvSpPr>
        <p:spPr>
          <a:xfrm>
            <a:off x="1679575" y="914400"/>
            <a:ext cx="7861300" cy="32004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2869E4-8921-4928-B4AF-5F2B1187C9C7}"/>
              </a:ext>
            </a:extLst>
          </p:cNvPr>
          <p:cNvSpPr>
            <a:spLocks noGrp="1"/>
          </p:cNvSpPr>
          <p:nvPr>
            <p:ph idx="1"/>
          </p:nvPr>
        </p:nvSpPr>
        <p:spPr>
          <a:xfrm>
            <a:off x="10363200" y="1974850"/>
            <a:ext cx="12341225"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1E8D28-20FE-4DD1-AE79-85D7A85DFE20}"/>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C9621F-EE3F-45F1-8545-BB7947E48F71}"/>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2E453720-254B-400E-8720-3E2FD0132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98E4C5-01AE-4ADC-8687-FC40AEAEEF9B}"/>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3144321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A3E24-233C-4923-B07F-567570A1ADA3}"/>
              </a:ext>
            </a:extLst>
          </p:cNvPr>
          <p:cNvSpPr>
            <a:spLocks noGrp="1"/>
          </p:cNvSpPr>
          <p:nvPr>
            <p:ph type="title"/>
          </p:nvPr>
        </p:nvSpPr>
        <p:spPr>
          <a:xfrm>
            <a:off x="1679575" y="914400"/>
            <a:ext cx="7861300" cy="32004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92091A-63DD-4073-A26F-1B24DB641B49}"/>
              </a:ext>
            </a:extLst>
          </p:cNvPr>
          <p:cNvSpPr>
            <a:spLocks noGrp="1"/>
          </p:cNvSpPr>
          <p:nvPr>
            <p:ph type="pic" idx="1"/>
          </p:nvPr>
        </p:nvSpPr>
        <p:spPr>
          <a:xfrm>
            <a:off x="10363200" y="1974850"/>
            <a:ext cx="12341225"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90D866-4564-48ED-8302-F857A9CFB48E}"/>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DBD323-9A09-4ED9-8033-BAC195479416}"/>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076533A7-558B-424E-BC44-2CC51AB963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015BCA-8863-4361-931C-EEBCE70054C0}"/>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2711398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D1756-D9C2-4705-A4A1-69B265E2EE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A162FD-CDEF-4A43-93F0-D43C6E1BCC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112937-929D-482A-B4D3-808711FF8C84}"/>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0FD3DA70-A498-45D5-9F41-9207058201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710922-E4A0-4BB8-9BE7-900B2B11F46C}"/>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2273851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F27D20-5C40-42C0-94A0-197724E3AB23}"/>
              </a:ext>
            </a:extLst>
          </p:cNvPr>
          <p:cNvSpPr>
            <a:spLocks noGrp="1"/>
          </p:cNvSpPr>
          <p:nvPr>
            <p:ph type="title" orient="vert"/>
          </p:nvPr>
        </p:nvSpPr>
        <p:spPr>
          <a:xfrm>
            <a:off x="17445038" y="730250"/>
            <a:ext cx="5256212" cy="116236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2D17E4-B423-4E5B-BFCD-70D60423B83B}"/>
              </a:ext>
            </a:extLst>
          </p:cNvPr>
          <p:cNvSpPr>
            <a:spLocks noGrp="1"/>
          </p:cNvSpPr>
          <p:nvPr>
            <p:ph type="body" orient="vert" idx="1"/>
          </p:nvPr>
        </p:nvSpPr>
        <p:spPr>
          <a:xfrm>
            <a:off x="1676400" y="730250"/>
            <a:ext cx="15616238" cy="116236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5CE2F9-277C-44B8-9148-A1290FB098A0}"/>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7DFDD931-A63C-4559-88D5-F3CFAD0427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97951F-1F1C-49A5-88FF-2CD7EF379ED8}"/>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151227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zh-TW" altLang="en-US"/>
              <a:t>按一下以編輯母片標題樣式</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42928070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22688735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TW" altLang="en-US"/>
              <a:t>按一下以編輯母片文字樣式</a:t>
            </a:r>
          </a:p>
        </p:txBody>
      </p:sp>
      <p:sp>
        <p:nvSpPr>
          <p:cNvPr id="4" name="Content Placeholder 3"/>
          <p:cNvSpPr>
            <a:spLocks noGrp="1"/>
          </p:cNvSpPr>
          <p:nvPr>
            <p:ph sz="half" idx="2"/>
          </p:nvPr>
        </p:nvSpPr>
        <p:spPr>
          <a:xfrm>
            <a:off x="1679139" y="5010150"/>
            <a:ext cx="10312888" cy="73691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TW" altLang="en-US"/>
              <a:t>按一下以編輯母片文字樣式</a:t>
            </a:r>
          </a:p>
        </p:txBody>
      </p:sp>
      <p:sp>
        <p:nvSpPr>
          <p:cNvPr id="6" name="Content Placeholder 5"/>
          <p:cNvSpPr>
            <a:spLocks noGrp="1"/>
          </p:cNvSpPr>
          <p:nvPr>
            <p:ph sz="quarter" idx="4"/>
          </p:nvPr>
        </p:nvSpPr>
        <p:spPr>
          <a:xfrm>
            <a:off x="12341186" y="5010150"/>
            <a:ext cx="10363676" cy="73691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41643363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2051755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57234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zh-TW" altLang="en-US"/>
              <a:t>按一下以編輯母片標題樣式</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TW" altLang="en-US"/>
              <a:t>按一下以編輯母片文字樣式</a:t>
            </a:r>
          </a:p>
        </p:txBody>
      </p:sp>
    </p:spTree>
    <p:extLst>
      <p:ext uri="{BB962C8B-B14F-4D97-AF65-F5344CB8AC3E}">
        <p14:creationId xmlns:p14="http://schemas.microsoft.com/office/powerpoint/2010/main" val="28354782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zh-TW" altLang="en-US"/>
              <a:t>按一下圖示以新增圖片</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TW" altLang="en-US"/>
              <a:t>按一下以編輯母片文字樣式</a:t>
            </a:r>
          </a:p>
        </p:txBody>
      </p:sp>
    </p:spTree>
    <p:extLst>
      <p:ext uri="{BB962C8B-B14F-4D97-AF65-F5344CB8AC3E}">
        <p14:creationId xmlns:p14="http://schemas.microsoft.com/office/powerpoint/2010/main" val="39908514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2358650448"/>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3788" r:id="rId13"/>
  </p:sldLayoutIdLst>
  <p:hf hdr="0" ftr="0" dt="0"/>
  <p:txStyles>
    <p:titleStyle>
      <a:lvl1pPr algn="l" defTabSz="1828343" rtl="0" eaLnBrk="1" latinLnBrk="0" hangingPunct="1">
        <a:lnSpc>
          <a:spcPct val="90000"/>
        </a:lnSpc>
        <a:spcBef>
          <a:spcPct val="0"/>
        </a:spcBef>
        <a:buNone/>
        <a:defRPr sz="8798" kern="1200">
          <a:solidFill>
            <a:schemeClr val="tx1"/>
          </a:solidFill>
          <a:latin typeface="+mn-lt"/>
          <a:ea typeface="+mn-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E50457-E1EF-4E2F-916E-09038CB5830C}"/>
              </a:ext>
            </a:extLst>
          </p:cNvPr>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C969BF-56CF-4417-AAFD-96459B4C2C55}"/>
              </a:ext>
            </a:extLst>
          </p:cNvPr>
          <p:cNvSpPr>
            <a:spLocks noGrp="1"/>
          </p:cNvSpPr>
          <p:nvPr>
            <p:ph type="body" idx="1"/>
          </p:nvPr>
        </p:nvSpPr>
        <p:spPr>
          <a:xfrm>
            <a:off x="1676400" y="3651250"/>
            <a:ext cx="21024850" cy="8702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14036-926E-41F8-960A-9D992B0CE397}"/>
              </a:ext>
            </a:extLst>
          </p:cNvPr>
          <p:cNvSpPr>
            <a:spLocks noGrp="1"/>
          </p:cNvSpPr>
          <p:nvPr>
            <p:ph type="dt" sz="half" idx="2"/>
          </p:nvPr>
        </p:nvSpPr>
        <p:spPr>
          <a:xfrm>
            <a:off x="1676400" y="12712700"/>
            <a:ext cx="5484813"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FCCB564F-89D2-4651-805B-3E8465FE5916}"/>
              </a:ext>
            </a:extLst>
          </p:cNvPr>
          <p:cNvSpPr>
            <a:spLocks noGrp="1"/>
          </p:cNvSpPr>
          <p:nvPr>
            <p:ph type="ftr" sz="quarter" idx="3"/>
          </p:nvPr>
        </p:nvSpPr>
        <p:spPr>
          <a:xfrm>
            <a:off x="8075613" y="12712700"/>
            <a:ext cx="8226425"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48A558C-94D0-41FE-A08B-A0E0DC35188F}"/>
              </a:ext>
            </a:extLst>
          </p:cNvPr>
          <p:cNvSpPr>
            <a:spLocks noGrp="1"/>
          </p:cNvSpPr>
          <p:nvPr>
            <p:ph type="sldNum" sz="quarter" idx="4"/>
          </p:nvPr>
        </p:nvSpPr>
        <p:spPr>
          <a:xfrm>
            <a:off x="17216438" y="12712700"/>
            <a:ext cx="5484812"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4072627840"/>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sourceware.org/systemtap/examples/"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debuginfo.centos.org/8/x86_64/Package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debuginfo.centos.org/8/x86_64/Packages/kernel-debuginfo-common-x86_64-4.18.0-348.el8.x86_64.rpm"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圖: 人工輸入 1"/>
          <p:cNvSpPr/>
          <p:nvPr/>
        </p:nvSpPr>
        <p:spPr>
          <a:xfrm rot="16200000" flipH="1">
            <a:off x="11442709" y="741099"/>
            <a:ext cx="13761007" cy="12268777"/>
          </a:xfrm>
          <a:prstGeom prst="flowChartManualInput">
            <a:avLst/>
          </a:prstGeom>
        </p:spPr>
        <p:txBody>
          <a:bodyPr vert="horz" lIns="217490" tIns="108745" rIns="217490" bIns="108745" rtlCol="0">
            <a:noAutofit/>
          </a:bodyPr>
          <a:lstStyle/>
          <a:p>
            <a:pPr algn="ctr" defTabSz="1087636">
              <a:lnSpc>
                <a:spcPts val="6000"/>
              </a:lnSpc>
            </a:pPr>
            <a:endParaRPr lang="zh-TW" altLang="en-US" sz="9600" b="1" dirty="0">
              <a:solidFill>
                <a:schemeClr val="tx2"/>
              </a:solidFill>
              <a:latin typeface="Arial" panose="020B0604020202020204" pitchFamily="34" charset="0"/>
              <a:ea typeface="Microsoft YaHei" panose="020B0503020204020204" pitchFamily="34" charset="-122"/>
              <a:cs typeface="Arial" panose="020B0604020202020204" pitchFamily="34" charset="0"/>
            </a:endParaRPr>
          </a:p>
        </p:txBody>
      </p:sp>
      <p:sp>
        <p:nvSpPr>
          <p:cNvPr id="21" name="Subtitle 2"/>
          <p:cNvSpPr txBox="1">
            <a:spLocks/>
          </p:cNvSpPr>
          <p:nvPr/>
        </p:nvSpPr>
        <p:spPr>
          <a:xfrm>
            <a:off x="8792027" y="5092116"/>
            <a:ext cx="6793593" cy="127891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latinLnBrk="1"/>
            <a:r>
              <a:rPr lang="en-US" altLang="zh-CN" sz="8800" b="1" i="0" dirty="0" err="1">
                <a:solidFill>
                  <a:srgbClr val="333333"/>
                </a:solidFill>
                <a:effectLst/>
                <a:latin typeface="Helvetica Neue"/>
              </a:rPr>
              <a:t>SystemTap</a:t>
            </a:r>
            <a:endParaRPr lang="zh-CN" altLang="en-US" sz="11500" b="1" i="0" dirty="0">
              <a:solidFill>
                <a:srgbClr val="222226"/>
              </a:solidFill>
              <a:effectLst/>
              <a:latin typeface="PingFang SC"/>
            </a:endParaRPr>
          </a:p>
        </p:txBody>
      </p:sp>
    </p:spTree>
    <p:extLst>
      <p:ext uri="{BB962C8B-B14F-4D97-AF65-F5344CB8AC3E}">
        <p14:creationId xmlns:p14="http://schemas.microsoft.com/office/powerpoint/2010/main" val="298220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运行</a:t>
            </a:r>
            <a:r>
              <a:rPr lang="en-US" altLang="zh-CN" sz="7464" dirty="0" err="1">
                <a:ea typeface="Alibaba PuHuiTi B" panose="00020600040101010101" pitchFamily="18" charset="-122"/>
              </a:rPr>
              <a:t>SystemTap</a:t>
            </a:r>
            <a:r>
              <a:rPr lang="zh-CN" altLang="en-US" sz="7464" dirty="0">
                <a:ea typeface="Alibaba PuHuiTi B" panose="00020600040101010101" pitchFamily="18" charset="-122"/>
              </a:rPr>
              <a:t>脚本</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5632311"/>
          </a:xfrm>
          <a:prstGeom prst="rect">
            <a:avLst/>
          </a:prstGeom>
          <a:noFill/>
        </p:spPr>
        <p:txBody>
          <a:bodyPr wrap="square">
            <a:spAutoFit/>
          </a:bodyPr>
          <a:lstStyle/>
          <a:p>
            <a:pPr algn="l"/>
            <a:r>
              <a:rPr lang="en-US" altLang="zh-CN" dirty="0" err="1">
                <a:latin typeface="-apple-system"/>
              </a:rPr>
              <a:t>stap</a:t>
            </a:r>
            <a:r>
              <a:rPr lang="zh-CN" altLang="en-US" dirty="0">
                <a:latin typeface="-apple-system"/>
              </a:rPr>
              <a:t>命令从文件或标准输入中读取</a:t>
            </a:r>
            <a:r>
              <a:rPr lang="en-US" altLang="zh-CN" dirty="0" err="1">
                <a:latin typeface="-apple-system"/>
              </a:rPr>
              <a:t>SystemTap</a:t>
            </a:r>
            <a:r>
              <a:rPr lang="zh-CN" altLang="en-US" dirty="0">
                <a:latin typeface="-apple-system"/>
              </a:rPr>
              <a:t>脚本。要想让</a:t>
            </a:r>
            <a:r>
              <a:rPr lang="en-US" altLang="zh-CN" dirty="0" err="1">
                <a:latin typeface="-apple-system"/>
              </a:rPr>
              <a:t>stap</a:t>
            </a:r>
            <a:r>
              <a:rPr lang="zh-CN" altLang="en-US" dirty="0">
                <a:latin typeface="-apple-system"/>
              </a:rPr>
              <a:t>从文件中读取</a:t>
            </a:r>
            <a:r>
              <a:rPr lang="en-US" altLang="zh-CN" dirty="0" err="1">
                <a:latin typeface="-apple-system"/>
              </a:rPr>
              <a:t>SystemTap</a:t>
            </a:r>
            <a:r>
              <a:rPr lang="zh-CN" altLang="en-US" dirty="0">
                <a:latin typeface="-apple-system"/>
              </a:rPr>
              <a:t>脚本，需要在命令行中指定文件名：</a:t>
            </a:r>
          </a:p>
          <a:p>
            <a:pPr algn="l"/>
            <a:endParaRPr lang="zh-CN" altLang="en-US" dirty="0">
              <a:latin typeface="-apple-system"/>
            </a:endParaRPr>
          </a:p>
          <a:p>
            <a:pPr algn="l"/>
            <a:r>
              <a:rPr lang="en-US" altLang="zh-CN" dirty="0" err="1">
                <a:latin typeface="-apple-system"/>
              </a:rPr>
              <a:t>stap</a:t>
            </a:r>
            <a:r>
              <a:rPr lang="en-US" altLang="zh-CN" dirty="0">
                <a:latin typeface="-apple-system"/>
              </a:rPr>
              <a:t> </a:t>
            </a:r>
            <a:r>
              <a:rPr lang="en-US" altLang="zh-CN" dirty="0" err="1">
                <a:latin typeface="-apple-system"/>
              </a:rPr>
              <a:t>file_name</a:t>
            </a:r>
            <a:endParaRPr lang="en-US" altLang="zh-CN" dirty="0">
              <a:latin typeface="-apple-system"/>
            </a:endParaRPr>
          </a:p>
          <a:p>
            <a:pPr algn="l"/>
            <a:r>
              <a:rPr lang="zh-CN" altLang="en-US" dirty="0">
                <a:latin typeface="-apple-system"/>
              </a:rPr>
              <a:t>要想让</a:t>
            </a:r>
            <a:r>
              <a:rPr lang="en-US" altLang="zh-CN" dirty="0" err="1">
                <a:latin typeface="-apple-system"/>
              </a:rPr>
              <a:t>stap</a:t>
            </a:r>
            <a:r>
              <a:rPr lang="zh-CN" altLang="en-US" dirty="0">
                <a:latin typeface="-apple-system"/>
              </a:rPr>
              <a:t>从标准输入中读取</a:t>
            </a:r>
            <a:r>
              <a:rPr lang="en-US" altLang="zh-CN" dirty="0" err="1">
                <a:latin typeface="-apple-system"/>
              </a:rPr>
              <a:t>SystemTap</a:t>
            </a:r>
            <a:r>
              <a:rPr lang="zh-CN" altLang="en-US" dirty="0">
                <a:latin typeface="-apple-system"/>
              </a:rPr>
              <a:t>脚本，需要用</a:t>
            </a:r>
            <a:r>
              <a:rPr lang="en-US" altLang="zh-CN" dirty="0">
                <a:latin typeface="-apple-system"/>
              </a:rPr>
              <a:t>-</a:t>
            </a:r>
            <a:r>
              <a:rPr lang="zh-CN" altLang="en-US" dirty="0">
                <a:latin typeface="-apple-system"/>
              </a:rPr>
              <a:t>换掉文件名。记得把用到的命令行选项挪到</a:t>
            </a:r>
            <a:r>
              <a:rPr lang="en-US" altLang="zh-CN" dirty="0">
                <a:latin typeface="-apple-system"/>
              </a:rPr>
              <a:t>-</a:t>
            </a:r>
            <a:r>
              <a:rPr lang="zh-CN" altLang="en-US" dirty="0">
                <a:latin typeface="-apple-system"/>
              </a:rPr>
              <a:t>之前。举个例子，要让</a:t>
            </a:r>
            <a:r>
              <a:rPr lang="en-US" altLang="zh-CN" dirty="0" err="1">
                <a:latin typeface="-apple-system"/>
              </a:rPr>
              <a:t>stap</a:t>
            </a:r>
            <a:r>
              <a:rPr lang="zh-CN" altLang="en-US" dirty="0">
                <a:latin typeface="-apple-system"/>
              </a:rPr>
              <a:t>输出更多的运行信息，输入：</a:t>
            </a:r>
          </a:p>
          <a:p>
            <a:pPr algn="l"/>
            <a:endParaRPr lang="zh-CN" altLang="en-US" dirty="0">
              <a:latin typeface="-apple-system"/>
            </a:endParaRPr>
          </a:p>
          <a:p>
            <a:pPr algn="l"/>
            <a:r>
              <a:rPr lang="en-US" altLang="zh-CN" dirty="0">
                <a:latin typeface="-apple-system"/>
              </a:rPr>
              <a:t>echo "probe </a:t>
            </a:r>
            <a:r>
              <a:rPr lang="en-US" altLang="zh-CN" dirty="0" err="1">
                <a:latin typeface="-apple-system"/>
              </a:rPr>
              <a:t>timer.s</a:t>
            </a:r>
            <a:r>
              <a:rPr lang="en-US" altLang="zh-CN" dirty="0">
                <a:latin typeface="-apple-system"/>
              </a:rPr>
              <a:t>(1) {exit()}" | </a:t>
            </a:r>
            <a:r>
              <a:rPr lang="en-US" altLang="zh-CN" dirty="0" err="1">
                <a:latin typeface="-apple-system"/>
              </a:rPr>
              <a:t>stap</a:t>
            </a:r>
            <a:r>
              <a:rPr lang="en-US" altLang="zh-CN" dirty="0">
                <a:latin typeface="-apple-system"/>
              </a:rPr>
              <a:t> -v -</a:t>
            </a:r>
            <a:endParaRPr lang="en-US" altLang="zh-CN" b="0" i="0" dirty="0">
              <a:effectLst/>
              <a:latin typeface="-apple-system"/>
            </a:endParaRPr>
          </a:p>
          <a:p>
            <a:pPr algn="l"/>
            <a:endParaRPr lang="en-US" altLang="zh-CN" dirty="0">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366066943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常用的</a:t>
            </a:r>
            <a:r>
              <a:rPr lang="en-US" altLang="zh-CN" sz="7464" dirty="0" err="1">
                <a:ea typeface="Alibaba PuHuiTi B" panose="00020600040101010101" pitchFamily="18" charset="-122"/>
              </a:rPr>
              <a:t>stap</a:t>
            </a:r>
            <a:r>
              <a:rPr lang="zh-CN" altLang="en-US" sz="7464" dirty="0">
                <a:ea typeface="Alibaba PuHuiTi B" panose="00020600040101010101" pitchFamily="18" charset="-122"/>
              </a:rPr>
              <a:t>命令行选项</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10618291"/>
          </a:xfrm>
          <a:prstGeom prst="rect">
            <a:avLst/>
          </a:prstGeom>
          <a:noFill/>
        </p:spPr>
        <p:txBody>
          <a:bodyPr wrap="square">
            <a:spAutoFit/>
          </a:bodyPr>
          <a:lstStyle/>
          <a:p>
            <a:pPr algn="l"/>
            <a:r>
              <a:rPr lang="en-US" altLang="zh-CN" dirty="0">
                <a:latin typeface="-apple-system"/>
              </a:rPr>
              <a:t>-v </a:t>
            </a:r>
            <a:r>
              <a:rPr lang="zh-CN" altLang="en-US" dirty="0">
                <a:latin typeface="-apple-system"/>
              </a:rPr>
              <a:t>让</a:t>
            </a:r>
            <a:r>
              <a:rPr lang="en-US" altLang="zh-CN" dirty="0" err="1">
                <a:latin typeface="-apple-system"/>
              </a:rPr>
              <a:t>SystemTap</a:t>
            </a:r>
            <a:r>
              <a:rPr lang="zh-CN" altLang="en-US" dirty="0">
                <a:latin typeface="-apple-system"/>
              </a:rPr>
              <a:t>会话输出更加详细的信息。你可以重复该选项多次来提高执行信息的详尽程度，举个例子：</a:t>
            </a:r>
          </a:p>
          <a:p>
            <a:pPr algn="l"/>
            <a:r>
              <a:rPr lang="en-US" altLang="zh-CN" dirty="0" err="1">
                <a:latin typeface="-apple-system"/>
              </a:rPr>
              <a:t>stap</a:t>
            </a:r>
            <a:r>
              <a:rPr lang="en-US" altLang="zh-CN" dirty="0">
                <a:latin typeface="-apple-system"/>
              </a:rPr>
              <a:t> -</a:t>
            </a:r>
            <a:r>
              <a:rPr lang="en-US" altLang="zh-CN" dirty="0" err="1">
                <a:latin typeface="-apple-system"/>
              </a:rPr>
              <a:t>vvv</a:t>
            </a:r>
            <a:r>
              <a:rPr lang="en-US" altLang="zh-CN" dirty="0">
                <a:latin typeface="-apple-system"/>
              </a:rPr>
              <a:t> </a:t>
            </a:r>
            <a:r>
              <a:rPr lang="en-US" altLang="zh-CN" dirty="0" err="1">
                <a:latin typeface="-apple-system"/>
              </a:rPr>
              <a:t>script.stp</a:t>
            </a:r>
            <a:endParaRPr lang="en-US" altLang="zh-CN" dirty="0">
              <a:latin typeface="-apple-system"/>
            </a:endParaRPr>
          </a:p>
          <a:p>
            <a:pPr algn="l"/>
            <a:endParaRPr lang="en-US" altLang="zh-CN" dirty="0">
              <a:latin typeface="-apple-system"/>
            </a:endParaRPr>
          </a:p>
          <a:p>
            <a:pPr algn="l"/>
            <a:r>
              <a:rPr lang="zh-CN" altLang="en-US" dirty="0">
                <a:latin typeface="-apple-system"/>
              </a:rPr>
              <a:t>当你的脚本在运行时发生了错误，可以加下这个选项查看更详细的输出信息。</a:t>
            </a:r>
          </a:p>
          <a:p>
            <a:pPr algn="l"/>
            <a:r>
              <a:rPr lang="en-US" altLang="zh-CN" dirty="0">
                <a:latin typeface="-apple-system"/>
              </a:rPr>
              <a:t>-o </a:t>
            </a:r>
            <a:r>
              <a:rPr lang="en-US" altLang="zh-CN" dirty="0" err="1">
                <a:latin typeface="-apple-system"/>
              </a:rPr>
              <a:t>file_name</a:t>
            </a:r>
            <a:r>
              <a:rPr lang="en-US" altLang="zh-CN" dirty="0">
                <a:latin typeface="-apple-system"/>
              </a:rPr>
              <a:t> </a:t>
            </a:r>
            <a:r>
              <a:rPr lang="zh-CN" altLang="en-US" dirty="0">
                <a:latin typeface="-apple-system"/>
              </a:rPr>
              <a:t>将标准输出重定向到</a:t>
            </a:r>
            <a:r>
              <a:rPr lang="en-US" altLang="zh-CN" dirty="0" err="1">
                <a:latin typeface="-apple-system"/>
              </a:rPr>
              <a:t>file_name</a:t>
            </a:r>
            <a:endParaRPr lang="en-US" altLang="zh-CN" dirty="0">
              <a:latin typeface="-apple-system"/>
            </a:endParaRPr>
          </a:p>
          <a:p>
            <a:pPr algn="l"/>
            <a:endParaRPr lang="en-US" altLang="zh-CN" dirty="0">
              <a:latin typeface="-apple-system"/>
            </a:endParaRPr>
          </a:p>
          <a:p>
            <a:pPr algn="l"/>
            <a:r>
              <a:rPr lang="en-US" altLang="zh-CN" dirty="0">
                <a:latin typeface="-apple-system"/>
              </a:rPr>
              <a:t>-S size[,count] </a:t>
            </a:r>
            <a:r>
              <a:rPr lang="zh-CN" altLang="en-US" dirty="0">
                <a:latin typeface="-apple-system"/>
              </a:rPr>
              <a:t>将输出文件的最大大小限制成</a:t>
            </a:r>
            <a:r>
              <a:rPr lang="en-US" altLang="zh-CN" dirty="0" err="1">
                <a:latin typeface="-apple-system"/>
              </a:rPr>
              <a:t>sizeMB</a:t>
            </a:r>
            <a:r>
              <a:rPr lang="zh-CN" altLang="en-US" dirty="0">
                <a:latin typeface="-apple-system"/>
              </a:rPr>
              <a:t>，存储文件的最大数目为</a:t>
            </a:r>
            <a:r>
              <a:rPr lang="en-US" altLang="zh-CN" dirty="0">
                <a:latin typeface="-apple-system"/>
              </a:rPr>
              <a:t>count</a:t>
            </a:r>
            <a:r>
              <a:rPr lang="zh-CN" altLang="en-US" dirty="0">
                <a:latin typeface="-apple-system"/>
              </a:rPr>
              <a:t>。这个命令实现了</a:t>
            </a:r>
            <a:r>
              <a:rPr lang="en-US" altLang="zh-CN" dirty="0" err="1">
                <a:latin typeface="-apple-system"/>
              </a:rPr>
              <a:t>logrotate</a:t>
            </a:r>
            <a:r>
              <a:rPr lang="zh-CN" altLang="en-US" dirty="0">
                <a:latin typeface="-apple-system"/>
              </a:rPr>
              <a:t>的功能，每个输出文件会以序列号作为后缀。（译注：</a:t>
            </a:r>
            <a:r>
              <a:rPr lang="en-US" altLang="zh-CN" dirty="0" err="1">
                <a:latin typeface="-apple-system"/>
              </a:rPr>
              <a:t>logrotate</a:t>
            </a:r>
            <a:r>
              <a:rPr lang="zh-CN" altLang="en-US" dirty="0">
                <a:latin typeface="-apple-system"/>
              </a:rPr>
              <a:t>会把日志切割成</a:t>
            </a:r>
            <a:r>
              <a:rPr lang="en-US" altLang="zh-CN" dirty="0" err="1">
                <a:latin typeface="-apple-system"/>
              </a:rPr>
              <a:t>xxx.1</a:t>
            </a:r>
            <a:r>
              <a:rPr lang="en-US" altLang="zh-CN" dirty="0">
                <a:latin typeface="-apple-system"/>
              </a:rPr>
              <a:t>, </a:t>
            </a:r>
            <a:r>
              <a:rPr lang="en-US" altLang="zh-CN" dirty="0" err="1">
                <a:latin typeface="-apple-system"/>
              </a:rPr>
              <a:t>xxx.2</a:t>
            </a:r>
            <a:r>
              <a:rPr lang="en-US" altLang="zh-CN" dirty="0">
                <a:latin typeface="-apple-system"/>
              </a:rPr>
              <a:t>, </a:t>
            </a:r>
            <a:r>
              <a:rPr lang="en-US" altLang="zh-CN" dirty="0" err="1">
                <a:latin typeface="-apple-system"/>
              </a:rPr>
              <a:t>xxx.3</a:t>
            </a:r>
            <a:r>
              <a:rPr lang="zh-CN" altLang="en-US" dirty="0">
                <a:latin typeface="-apple-system"/>
              </a:rPr>
              <a:t>的形式。每当一个日志文件达到最大大小时，新开一个日志文件。当日志文件数达到最大数目时，旧的日志文件会被删掉。）</a:t>
            </a:r>
          </a:p>
          <a:p>
            <a:pPr algn="l"/>
            <a:endParaRPr lang="zh-CN" altLang="en-US" dirty="0">
              <a:latin typeface="-apple-system"/>
            </a:endParaRPr>
          </a:p>
          <a:p>
            <a:pPr algn="l"/>
            <a:r>
              <a:rPr lang="en-US" altLang="zh-CN" dirty="0">
                <a:latin typeface="-apple-system"/>
              </a:rPr>
              <a:t>-x </a:t>
            </a:r>
            <a:r>
              <a:rPr lang="en-US" altLang="zh-CN" dirty="0" err="1">
                <a:latin typeface="-apple-system"/>
              </a:rPr>
              <a:t>process_id</a:t>
            </a:r>
            <a:r>
              <a:rPr lang="en-US" altLang="zh-CN" dirty="0">
                <a:latin typeface="-apple-system"/>
              </a:rPr>
              <a:t> </a:t>
            </a:r>
            <a:r>
              <a:rPr lang="zh-CN" altLang="en-US" dirty="0">
                <a:latin typeface="-apple-system"/>
              </a:rPr>
              <a:t>设置</a:t>
            </a:r>
            <a:r>
              <a:rPr lang="en-US" altLang="zh-CN" dirty="0" err="1">
                <a:latin typeface="-apple-system"/>
              </a:rPr>
              <a:t>SystemTap</a:t>
            </a:r>
            <a:r>
              <a:rPr lang="zh-CN" altLang="en-US" dirty="0">
                <a:latin typeface="-apple-system"/>
              </a:rPr>
              <a:t>处理函数</a:t>
            </a:r>
            <a:r>
              <a:rPr lang="en-US" altLang="zh-CN" dirty="0">
                <a:latin typeface="-apple-system"/>
              </a:rPr>
              <a:t>target()</a:t>
            </a:r>
            <a:r>
              <a:rPr lang="zh-CN" altLang="en-US" dirty="0">
                <a:latin typeface="-apple-system"/>
              </a:rPr>
              <a:t>为指定</a:t>
            </a:r>
            <a:r>
              <a:rPr lang="en-US" altLang="zh-CN" dirty="0" err="1">
                <a:latin typeface="-apple-system"/>
              </a:rPr>
              <a:t>PID</a:t>
            </a:r>
            <a:r>
              <a:rPr lang="zh-CN" altLang="en-US" dirty="0">
                <a:latin typeface="-apple-system"/>
              </a:rPr>
              <a:t>。关于</a:t>
            </a:r>
            <a:r>
              <a:rPr lang="en-US" altLang="zh-CN" dirty="0">
                <a:latin typeface="-apple-system"/>
              </a:rPr>
              <a:t>target()</a:t>
            </a:r>
            <a:r>
              <a:rPr lang="zh-CN" altLang="en-US" dirty="0">
                <a:latin typeface="-apple-system"/>
              </a:rPr>
              <a:t>的更多信息，请参考</a:t>
            </a:r>
            <a:r>
              <a:rPr lang="en-US" altLang="zh-CN" dirty="0" err="1">
                <a:latin typeface="-apple-system"/>
              </a:rPr>
              <a:t>SystemTap</a:t>
            </a:r>
            <a:r>
              <a:rPr lang="zh-CN" altLang="en-US" dirty="0">
                <a:latin typeface="-apple-system"/>
              </a:rPr>
              <a:t>函数列表。</a:t>
            </a:r>
          </a:p>
          <a:p>
            <a:pPr algn="l"/>
            <a:endParaRPr lang="zh-CN" altLang="en-US" dirty="0">
              <a:latin typeface="-apple-system"/>
            </a:endParaRPr>
          </a:p>
          <a:p>
            <a:pPr algn="l"/>
            <a:r>
              <a:rPr lang="en-US" altLang="zh-CN" dirty="0">
                <a:latin typeface="-apple-system"/>
              </a:rPr>
              <a:t>-c 'command' </a:t>
            </a:r>
            <a:r>
              <a:rPr lang="zh-CN" altLang="en-US" dirty="0">
                <a:latin typeface="-apple-system"/>
              </a:rPr>
              <a:t>运行</a:t>
            </a:r>
            <a:r>
              <a:rPr lang="en-US" altLang="zh-CN" dirty="0">
                <a:latin typeface="-apple-system"/>
              </a:rPr>
              <a:t>command</a:t>
            </a:r>
            <a:r>
              <a:rPr lang="zh-CN" altLang="en-US" dirty="0">
                <a:latin typeface="-apple-system"/>
              </a:rPr>
              <a:t>，并在</a:t>
            </a:r>
            <a:r>
              <a:rPr lang="en-US" altLang="zh-CN" dirty="0">
                <a:latin typeface="-apple-system"/>
              </a:rPr>
              <a:t>command</a:t>
            </a:r>
            <a:r>
              <a:rPr lang="zh-CN" altLang="en-US" dirty="0">
                <a:latin typeface="-apple-system"/>
              </a:rPr>
              <a:t>结束时退出。该选项同时会把</a:t>
            </a:r>
            <a:r>
              <a:rPr lang="en-US" altLang="zh-CN" dirty="0">
                <a:latin typeface="-apple-system"/>
              </a:rPr>
              <a:t>target()</a:t>
            </a:r>
            <a:r>
              <a:rPr lang="zh-CN" altLang="en-US" dirty="0">
                <a:latin typeface="-apple-system"/>
              </a:rPr>
              <a:t>设置成</a:t>
            </a:r>
            <a:r>
              <a:rPr lang="en-US" altLang="zh-CN" dirty="0">
                <a:latin typeface="-apple-system"/>
              </a:rPr>
              <a:t>command</a:t>
            </a:r>
            <a:r>
              <a:rPr lang="zh-CN" altLang="en-US" dirty="0">
                <a:latin typeface="-apple-system"/>
              </a:rPr>
              <a:t>运行时的</a:t>
            </a:r>
            <a:r>
              <a:rPr lang="en-US" altLang="zh-CN" dirty="0" err="1">
                <a:latin typeface="-apple-system"/>
              </a:rPr>
              <a:t>PID</a:t>
            </a:r>
            <a:endParaRPr lang="en-US" altLang="zh-CN" dirty="0">
              <a:latin typeface="-apple-system"/>
            </a:endParaRPr>
          </a:p>
          <a:p>
            <a:pPr algn="l"/>
            <a:endParaRPr lang="en-US" altLang="zh-CN" dirty="0">
              <a:latin typeface="-apple-system"/>
            </a:endParaRPr>
          </a:p>
          <a:p>
            <a:pPr algn="l"/>
            <a:r>
              <a:rPr lang="en-US" altLang="zh-CN" dirty="0">
                <a:latin typeface="-apple-system"/>
              </a:rPr>
              <a:t>-e 'code' </a:t>
            </a:r>
            <a:r>
              <a:rPr lang="zh-CN" altLang="en-US" dirty="0">
                <a:latin typeface="-apple-system"/>
              </a:rPr>
              <a:t>直接执行给定的</a:t>
            </a:r>
            <a:r>
              <a:rPr lang="en-US" altLang="zh-CN" dirty="0">
                <a:latin typeface="-apple-system"/>
              </a:rPr>
              <a:t>code</a:t>
            </a:r>
            <a:r>
              <a:rPr lang="zh-CN" altLang="en-US" dirty="0">
                <a:latin typeface="-apple-system"/>
              </a:rPr>
              <a:t>。（译注：如</a:t>
            </a:r>
            <a:r>
              <a:rPr lang="en-US" altLang="zh-CN" dirty="0" err="1">
                <a:latin typeface="-apple-system"/>
              </a:rPr>
              <a:t>stap</a:t>
            </a:r>
            <a:r>
              <a:rPr lang="en-US" altLang="zh-CN" dirty="0">
                <a:latin typeface="-apple-system"/>
              </a:rPr>
              <a:t> -v -e 'probe </a:t>
            </a:r>
            <a:r>
              <a:rPr lang="en-US" altLang="zh-CN" dirty="0" err="1">
                <a:latin typeface="-apple-system"/>
              </a:rPr>
              <a:t>vfs.read</a:t>
            </a:r>
            <a:r>
              <a:rPr lang="en-US" altLang="zh-CN" dirty="0">
                <a:latin typeface="-apple-system"/>
              </a:rPr>
              <a:t> {</a:t>
            </a:r>
            <a:r>
              <a:rPr lang="en-US" altLang="zh-CN" dirty="0" err="1">
                <a:latin typeface="-apple-system"/>
              </a:rPr>
              <a:t>printf</a:t>
            </a:r>
            <a:r>
              <a:rPr lang="en-US" altLang="zh-CN" dirty="0">
                <a:latin typeface="-apple-system"/>
              </a:rPr>
              <a:t>("read performed\n"); exit()}'</a:t>
            </a:r>
            <a:r>
              <a:rPr lang="zh-CN" altLang="en-US" dirty="0">
                <a:latin typeface="-apple-system"/>
              </a:rPr>
              <a:t>）</a:t>
            </a:r>
          </a:p>
          <a:p>
            <a:pPr algn="l"/>
            <a:endParaRPr lang="zh-CN" altLang="en-US" dirty="0">
              <a:latin typeface="-apple-system"/>
            </a:endParaRPr>
          </a:p>
          <a:p>
            <a:pPr algn="l"/>
            <a:r>
              <a:rPr lang="en-US" altLang="zh-CN" dirty="0">
                <a:latin typeface="-apple-system"/>
              </a:rPr>
              <a:t>-F </a:t>
            </a:r>
            <a:r>
              <a:rPr lang="zh-CN" altLang="en-US" dirty="0">
                <a:latin typeface="-apple-system"/>
              </a:rPr>
              <a:t>进入</a:t>
            </a:r>
            <a:r>
              <a:rPr lang="en-US" altLang="zh-CN" dirty="0" err="1">
                <a:latin typeface="-apple-system"/>
              </a:rPr>
              <a:t>SystemTap</a:t>
            </a:r>
            <a:r>
              <a:rPr lang="zh-CN" altLang="en-US" dirty="0">
                <a:latin typeface="-apple-system"/>
              </a:rPr>
              <a:t>的飞行记录仪模式（</a:t>
            </a:r>
            <a:r>
              <a:rPr lang="en-US" altLang="zh-CN" dirty="0">
                <a:latin typeface="-apple-system"/>
              </a:rPr>
              <a:t>flight recorder mode</a:t>
            </a:r>
            <a:r>
              <a:rPr lang="zh-CN" altLang="en-US" dirty="0">
                <a:latin typeface="-apple-system"/>
              </a:rPr>
              <a:t>），并在后台运行该脚本。</a:t>
            </a:r>
          </a:p>
          <a:p>
            <a:pPr algn="l"/>
            <a:endParaRPr lang="en-US" altLang="zh-CN" dirty="0">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302225043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飞行记录仪模式</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3970318"/>
          </a:xfrm>
          <a:prstGeom prst="rect">
            <a:avLst/>
          </a:prstGeom>
          <a:noFill/>
        </p:spPr>
        <p:txBody>
          <a:bodyPr wrap="square">
            <a:spAutoFit/>
          </a:bodyPr>
          <a:lstStyle/>
          <a:p>
            <a:pPr algn="l"/>
            <a:r>
              <a:rPr lang="en-US" altLang="zh-CN" dirty="0" err="1">
                <a:latin typeface="-apple-system"/>
              </a:rPr>
              <a:t>SystemTap</a:t>
            </a:r>
            <a:r>
              <a:rPr lang="zh-CN" altLang="en-US" dirty="0">
                <a:latin typeface="-apple-system"/>
              </a:rPr>
              <a:t>的飞行记录仪模式允许你长时间运行一个</a:t>
            </a:r>
            <a:r>
              <a:rPr lang="en-US" altLang="zh-CN" dirty="0" err="1">
                <a:latin typeface="-apple-system"/>
              </a:rPr>
              <a:t>SystemTap</a:t>
            </a:r>
            <a:r>
              <a:rPr lang="zh-CN" altLang="en-US" dirty="0">
                <a:latin typeface="-apple-system"/>
              </a:rPr>
              <a:t>脚本，并关注最新的输出。飞行记录仪模式会限制输出的生成量。</a:t>
            </a:r>
          </a:p>
          <a:p>
            <a:pPr algn="l"/>
            <a:endParaRPr lang="zh-CN" altLang="en-US" dirty="0">
              <a:latin typeface="-apple-system"/>
            </a:endParaRPr>
          </a:p>
          <a:p>
            <a:pPr algn="l"/>
            <a:r>
              <a:rPr lang="zh-CN" altLang="en-US" dirty="0">
                <a:latin typeface="-apple-system"/>
              </a:rPr>
              <a:t>飞行记录仪模式还可以分成两种：内存型（</a:t>
            </a:r>
            <a:r>
              <a:rPr lang="en-US" altLang="zh-CN" dirty="0">
                <a:latin typeface="-apple-system"/>
              </a:rPr>
              <a:t>in-memory</a:t>
            </a:r>
            <a:r>
              <a:rPr lang="zh-CN" altLang="en-US" dirty="0">
                <a:latin typeface="-apple-system"/>
              </a:rPr>
              <a:t>）和文件型（</a:t>
            </a:r>
            <a:r>
              <a:rPr lang="en-US" altLang="zh-CN" dirty="0">
                <a:latin typeface="-apple-system"/>
              </a:rPr>
              <a:t>file</a:t>
            </a:r>
            <a:r>
              <a:rPr lang="zh-CN" altLang="en-US" dirty="0">
                <a:latin typeface="-apple-system"/>
              </a:rPr>
              <a:t>）。无论是哪一种，</a:t>
            </a:r>
            <a:r>
              <a:rPr lang="en-US" altLang="zh-CN" dirty="0" err="1">
                <a:latin typeface="-apple-system"/>
              </a:rPr>
              <a:t>SystemTap</a:t>
            </a:r>
            <a:r>
              <a:rPr lang="zh-CN" altLang="en-US" dirty="0">
                <a:latin typeface="-apple-system"/>
              </a:rPr>
              <a:t>脚本都是作为后台进程运行。</a:t>
            </a:r>
          </a:p>
          <a:p>
            <a:pPr algn="l"/>
            <a:endParaRPr lang="en-US" altLang="zh-CN" dirty="0">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195118020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内存型飞行记录仪模式</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10618291"/>
          </a:xfrm>
          <a:prstGeom prst="rect">
            <a:avLst/>
          </a:prstGeom>
          <a:noFill/>
        </p:spPr>
        <p:txBody>
          <a:bodyPr wrap="square">
            <a:spAutoFit/>
          </a:bodyPr>
          <a:lstStyle/>
          <a:p>
            <a:pPr algn="l"/>
            <a:r>
              <a:rPr lang="zh-CN" altLang="en-US" dirty="0">
                <a:latin typeface="-apple-system"/>
              </a:rPr>
              <a:t>当飞行记录仪模式（</a:t>
            </a:r>
            <a:r>
              <a:rPr lang="en-US" altLang="zh-CN" dirty="0">
                <a:latin typeface="-apple-system"/>
              </a:rPr>
              <a:t>-F</a:t>
            </a:r>
            <a:r>
              <a:rPr lang="zh-CN" altLang="en-US" dirty="0">
                <a:latin typeface="-apple-system"/>
              </a:rPr>
              <a:t>）没有跟输出文件选项（</a:t>
            </a:r>
            <a:r>
              <a:rPr lang="en-US" altLang="zh-CN" dirty="0">
                <a:latin typeface="-apple-system"/>
              </a:rPr>
              <a:t>-o</a:t>
            </a:r>
            <a:r>
              <a:rPr lang="zh-CN" altLang="en-US" dirty="0">
                <a:latin typeface="-apple-system"/>
              </a:rPr>
              <a:t>）一起使用时，</a:t>
            </a:r>
            <a:r>
              <a:rPr lang="en-US" altLang="zh-CN" dirty="0" err="1">
                <a:latin typeface="-apple-system"/>
              </a:rPr>
              <a:t>SystemTap</a:t>
            </a:r>
            <a:r>
              <a:rPr lang="zh-CN" altLang="en-US" dirty="0">
                <a:latin typeface="-apple-system"/>
              </a:rPr>
              <a:t>会把脚本输出结果存储在内核内存的缓冲区内。一旦</a:t>
            </a:r>
            <a:r>
              <a:rPr lang="en-US" altLang="zh-CN" dirty="0" err="1">
                <a:latin typeface="-apple-system"/>
              </a:rPr>
              <a:t>SystemTap</a:t>
            </a:r>
            <a:r>
              <a:rPr lang="zh-CN" altLang="en-US" dirty="0">
                <a:latin typeface="-apple-system"/>
              </a:rPr>
              <a:t>检测模块被加载并开始探测，检测过程会分离到后台运行。当感兴趣的事件发生后，你可以重新载入检测过程来查看内存缓冲区中最近的输出和之后的输出。</a:t>
            </a:r>
          </a:p>
          <a:p>
            <a:pPr algn="l"/>
            <a:endParaRPr lang="zh-CN" altLang="en-US" dirty="0">
              <a:latin typeface="-apple-system"/>
            </a:endParaRPr>
          </a:p>
          <a:p>
            <a:pPr algn="l"/>
            <a:r>
              <a:rPr lang="zh-CN" altLang="en-US" dirty="0">
                <a:latin typeface="-apple-system"/>
              </a:rPr>
              <a:t>要想在内存型飞行记录仪模式下运行</a:t>
            </a:r>
            <a:r>
              <a:rPr lang="en-US" altLang="zh-CN" dirty="0" err="1">
                <a:latin typeface="-apple-system"/>
              </a:rPr>
              <a:t>SystemTap</a:t>
            </a:r>
            <a:r>
              <a:rPr lang="zh-CN" altLang="en-US" dirty="0">
                <a:latin typeface="-apple-system"/>
              </a:rPr>
              <a:t>，带</a:t>
            </a:r>
            <a:r>
              <a:rPr lang="en-US" altLang="zh-CN" dirty="0">
                <a:latin typeface="-apple-system"/>
              </a:rPr>
              <a:t>-F</a:t>
            </a:r>
            <a:r>
              <a:rPr lang="zh-CN" altLang="en-US" dirty="0">
                <a:latin typeface="-apple-system"/>
              </a:rPr>
              <a:t>选项运行</a:t>
            </a:r>
            <a:r>
              <a:rPr lang="en-US" altLang="zh-CN" dirty="0" err="1">
                <a:latin typeface="-apple-system"/>
              </a:rPr>
              <a:t>stap</a:t>
            </a:r>
            <a:r>
              <a:rPr lang="zh-CN" altLang="en-US" dirty="0">
                <a:latin typeface="-apple-system"/>
              </a:rPr>
              <a:t>命令：</a:t>
            </a:r>
          </a:p>
          <a:p>
            <a:pPr algn="l"/>
            <a:r>
              <a:rPr lang="en-US" altLang="zh-CN" dirty="0" err="1">
                <a:latin typeface="-apple-system"/>
              </a:rPr>
              <a:t>stap</a:t>
            </a:r>
            <a:r>
              <a:rPr lang="en-US" altLang="zh-CN" dirty="0">
                <a:latin typeface="-apple-system"/>
              </a:rPr>
              <a:t> -F </a:t>
            </a:r>
            <a:r>
              <a:rPr lang="en-US" altLang="zh-CN" dirty="0" err="1">
                <a:latin typeface="-apple-system"/>
              </a:rPr>
              <a:t>iotime.stp</a:t>
            </a:r>
            <a:endParaRPr lang="en-US" altLang="zh-CN" dirty="0">
              <a:latin typeface="-apple-system"/>
            </a:endParaRPr>
          </a:p>
          <a:p>
            <a:pPr algn="l"/>
            <a:endParaRPr lang="en-US" altLang="zh-CN" dirty="0">
              <a:latin typeface="-apple-system"/>
            </a:endParaRPr>
          </a:p>
          <a:p>
            <a:pPr algn="l"/>
            <a:r>
              <a:rPr lang="zh-CN" altLang="en-US" dirty="0">
                <a:latin typeface="-apple-system"/>
              </a:rPr>
              <a:t>一旦脚本启动了，</a:t>
            </a:r>
            <a:r>
              <a:rPr lang="en-US" altLang="zh-CN" dirty="0" err="1">
                <a:latin typeface="-apple-system"/>
              </a:rPr>
              <a:t>stap</a:t>
            </a:r>
            <a:r>
              <a:rPr lang="zh-CN" altLang="en-US" dirty="0">
                <a:latin typeface="-apple-system"/>
              </a:rPr>
              <a:t>会输出类似于如下的信息，告诉你怎么重新连接运行的脚本：</a:t>
            </a:r>
          </a:p>
          <a:p>
            <a:pPr algn="l"/>
            <a:r>
              <a:rPr lang="en-US" altLang="zh-CN" dirty="0">
                <a:latin typeface="-apple-system"/>
              </a:rPr>
              <a:t>Disconnecting from </a:t>
            </a:r>
            <a:r>
              <a:rPr lang="en-US" altLang="zh-CN" dirty="0" err="1">
                <a:latin typeface="-apple-system"/>
              </a:rPr>
              <a:t>systemtap</a:t>
            </a:r>
            <a:r>
              <a:rPr lang="en-US" altLang="zh-CN" dirty="0">
                <a:latin typeface="-apple-system"/>
              </a:rPr>
              <a:t> module.</a:t>
            </a:r>
          </a:p>
          <a:p>
            <a:pPr algn="l"/>
            <a:r>
              <a:rPr lang="en-US" altLang="zh-CN" dirty="0">
                <a:latin typeface="-apple-system"/>
              </a:rPr>
              <a:t>To reconnect, type "</a:t>
            </a:r>
            <a:r>
              <a:rPr lang="en-US" altLang="zh-CN" dirty="0" err="1">
                <a:latin typeface="-apple-system"/>
              </a:rPr>
              <a:t>staprun</a:t>
            </a:r>
            <a:r>
              <a:rPr lang="en-US" altLang="zh-CN" dirty="0">
                <a:latin typeface="-apple-system"/>
              </a:rPr>
              <a:t> -A </a:t>
            </a:r>
            <a:r>
              <a:rPr lang="en-US" altLang="zh-CN" dirty="0" err="1">
                <a:latin typeface="-apple-system"/>
              </a:rPr>
              <a:t>stap_5dd0073edcb1f13f7565d8c343063e68_19556</a:t>
            </a:r>
            <a:r>
              <a:rPr lang="en-US" altLang="zh-CN" dirty="0">
                <a:latin typeface="-apple-system"/>
              </a:rPr>
              <a:t>“</a:t>
            </a:r>
          </a:p>
          <a:p>
            <a:pPr algn="l"/>
            <a:endParaRPr lang="en-US" altLang="zh-CN" dirty="0">
              <a:latin typeface="-apple-system"/>
            </a:endParaRPr>
          </a:p>
          <a:p>
            <a:pPr algn="l"/>
            <a:r>
              <a:rPr lang="zh-CN" altLang="en-US" dirty="0">
                <a:latin typeface="-apple-system"/>
              </a:rPr>
              <a:t>当感兴趣的事件发生后，运行对应的命令来连接当前运行的脚本，输出内存缓冲区中的最近的数据，并获取之后的输出：</a:t>
            </a:r>
          </a:p>
          <a:p>
            <a:pPr algn="l"/>
            <a:r>
              <a:rPr lang="en-US" altLang="zh-CN" dirty="0" err="1">
                <a:latin typeface="-apple-system"/>
              </a:rPr>
              <a:t>staprun</a:t>
            </a:r>
            <a:r>
              <a:rPr lang="en-US" altLang="zh-CN" dirty="0">
                <a:latin typeface="-apple-system"/>
              </a:rPr>
              <a:t> -A </a:t>
            </a:r>
            <a:r>
              <a:rPr lang="en-US" altLang="zh-CN" dirty="0" err="1">
                <a:latin typeface="-apple-system"/>
              </a:rPr>
              <a:t>stap_5dd0073edcb1f13f7565d8c343063e68_19556</a:t>
            </a:r>
            <a:endParaRPr lang="en-US" altLang="zh-CN" dirty="0">
              <a:latin typeface="-apple-system"/>
            </a:endParaRPr>
          </a:p>
          <a:p>
            <a:pPr algn="l"/>
            <a:endParaRPr lang="en-US" altLang="zh-CN" dirty="0">
              <a:latin typeface="-apple-system"/>
            </a:endParaRPr>
          </a:p>
          <a:p>
            <a:pPr algn="l"/>
            <a:r>
              <a:rPr lang="zh-CN" altLang="en-US" dirty="0">
                <a:latin typeface="-apple-system"/>
              </a:rPr>
              <a:t>默认情况下，缓冲区大小为</a:t>
            </a:r>
            <a:r>
              <a:rPr lang="en-US" altLang="zh-CN" dirty="0" err="1">
                <a:latin typeface="-apple-system"/>
              </a:rPr>
              <a:t>1MB</a:t>
            </a:r>
            <a:r>
              <a:rPr lang="en-US" altLang="zh-CN" dirty="0">
                <a:latin typeface="-apple-system"/>
              </a:rPr>
              <a:t>.</a:t>
            </a:r>
            <a:r>
              <a:rPr lang="zh-CN" altLang="en-US" dirty="0">
                <a:latin typeface="-apple-system"/>
              </a:rPr>
              <a:t>你可以使用</a:t>
            </a:r>
            <a:r>
              <a:rPr lang="en-US" altLang="zh-CN" dirty="0">
                <a:latin typeface="-apple-system"/>
              </a:rPr>
              <a:t>-s</a:t>
            </a:r>
            <a:r>
              <a:rPr lang="zh-CN" altLang="en-US" dirty="0">
                <a:latin typeface="-apple-system"/>
              </a:rPr>
              <a:t>来调整这个值（单位是</a:t>
            </a:r>
            <a:r>
              <a:rPr lang="en-US" altLang="zh-CN" dirty="0">
                <a:latin typeface="-apple-system"/>
              </a:rPr>
              <a:t>MB</a:t>
            </a:r>
            <a:r>
              <a:rPr lang="zh-CN" altLang="en-US" dirty="0">
                <a:latin typeface="-apple-system"/>
              </a:rPr>
              <a:t>，会向</a:t>
            </a:r>
            <a:r>
              <a:rPr lang="en-US" altLang="zh-CN" dirty="0">
                <a:latin typeface="-apple-system"/>
              </a:rPr>
              <a:t>2</a:t>
            </a:r>
            <a:r>
              <a:rPr lang="zh-CN" altLang="en-US" dirty="0">
                <a:latin typeface="-apple-system"/>
              </a:rPr>
              <a:t>的幂取整）。举个例子，</a:t>
            </a:r>
            <a:r>
              <a:rPr lang="en-US" altLang="zh-CN" dirty="0">
                <a:latin typeface="-apple-system"/>
              </a:rPr>
              <a:t>-</a:t>
            </a:r>
            <a:r>
              <a:rPr lang="en-US" altLang="zh-CN" dirty="0" err="1">
                <a:latin typeface="-apple-system"/>
              </a:rPr>
              <a:t>s2</a:t>
            </a:r>
            <a:r>
              <a:rPr lang="zh-CN" altLang="en-US" dirty="0">
                <a:latin typeface="-apple-system"/>
              </a:rPr>
              <a:t>将指定缓冲区大小为</a:t>
            </a:r>
            <a:r>
              <a:rPr lang="en-US" altLang="zh-CN" dirty="0" err="1">
                <a:latin typeface="-apple-system"/>
              </a:rPr>
              <a:t>2MB</a:t>
            </a:r>
            <a:r>
              <a:rPr lang="en-US" altLang="zh-CN" dirty="0">
                <a:latin typeface="-apple-system"/>
              </a:rPr>
              <a:t>.</a:t>
            </a:r>
          </a:p>
          <a:p>
            <a:pPr algn="l"/>
            <a:endParaRPr lang="en-US" altLang="zh-CN" dirty="0">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401217140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文件型飞行记录仪模式</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8956298"/>
          </a:xfrm>
          <a:prstGeom prst="rect">
            <a:avLst/>
          </a:prstGeom>
          <a:noFill/>
        </p:spPr>
        <p:txBody>
          <a:bodyPr wrap="square">
            <a:spAutoFit/>
          </a:bodyPr>
          <a:lstStyle/>
          <a:p>
            <a:pPr algn="l"/>
            <a:r>
              <a:rPr lang="zh-CN" altLang="en-US" dirty="0">
                <a:latin typeface="-apple-system"/>
              </a:rPr>
              <a:t>在飞行记录仪模式下，你也可以把输出存储在文件中。你可以通过</a:t>
            </a:r>
            <a:r>
              <a:rPr lang="en-US" altLang="zh-CN" dirty="0">
                <a:latin typeface="-apple-system"/>
              </a:rPr>
              <a:t>-o</a:t>
            </a:r>
            <a:r>
              <a:rPr lang="zh-CN" altLang="en-US" dirty="0">
                <a:latin typeface="-apple-system"/>
              </a:rPr>
              <a:t>选项指定文件名，还可以通过</a:t>
            </a:r>
            <a:r>
              <a:rPr lang="en-US" altLang="zh-CN" dirty="0">
                <a:latin typeface="-apple-system"/>
              </a:rPr>
              <a:t>-S</a:t>
            </a:r>
            <a:r>
              <a:rPr lang="zh-CN" altLang="en-US" dirty="0">
                <a:latin typeface="-apple-system"/>
              </a:rPr>
              <a:t>选项来控制输出文件的大小和数目。</a:t>
            </a:r>
          </a:p>
          <a:p>
            <a:pPr algn="l"/>
            <a:endParaRPr lang="zh-CN" altLang="en-US" dirty="0">
              <a:latin typeface="-apple-system"/>
            </a:endParaRPr>
          </a:p>
          <a:p>
            <a:pPr algn="l"/>
            <a:r>
              <a:rPr lang="zh-CN" altLang="en-US" dirty="0">
                <a:latin typeface="-apple-system"/>
              </a:rPr>
              <a:t>下面的命令会以文件型飞行记录仪模式启动</a:t>
            </a:r>
            <a:r>
              <a:rPr lang="en-US" altLang="zh-CN" dirty="0" err="1">
                <a:latin typeface="-apple-system"/>
              </a:rPr>
              <a:t>SystemTap</a:t>
            </a:r>
            <a:r>
              <a:rPr lang="zh-CN" altLang="en-US" dirty="0">
                <a:latin typeface="-apple-system"/>
              </a:rPr>
              <a:t>，输出到</a:t>
            </a:r>
            <a:r>
              <a:rPr lang="en-US" altLang="zh-CN" dirty="0">
                <a:latin typeface="-apple-system"/>
              </a:rPr>
              <a:t>/</a:t>
            </a:r>
            <a:r>
              <a:rPr lang="en-US" altLang="zh-CN" dirty="0" err="1">
                <a:latin typeface="-apple-system"/>
              </a:rPr>
              <a:t>tmp</a:t>
            </a:r>
            <a:r>
              <a:rPr lang="en-US" altLang="zh-CN" dirty="0">
                <a:latin typeface="-apple-system"/>
              </a:rPr>
              <a:t>/</a:t>
            </a:r>
            <a:r>
              <a:rPr lang="en-US" altLang="zh-CN" dirty="0" err="1">
                <a:latin typeface="-apple-system"/>
              </a:rPr>
              <a:t>iotime.log</a:t>
            </a:r>
            <a:r>
              <a:rPr lang="en-US" altLang="zh-CN" dirty="0">
                <a:latin typeface="-apple-system"/>
              </a:rPr>
              <a:t>.[0-9]+</a:t>
            </a:r>
            <a:r>
              <a:rPr lang="zh-CN" altLang="en-US" dirty="0">
                <a:latin typeface="-apple-system"/>
              </a:rPr>
              <a:t>，每个文件不超过</a:t>
            </a:r>
            <a:r>
              <a:rPr lang="en-US" altLang="zh-CN" dirty="0" err="1">
                <a:latin typeface="-apple-system"/>
              </a:rPr>
              <a:t>1MB</a:t>
            </a:r>
            <a:r>
              <a:rPr lang="zh-CN" altLang="en-US" dirty="0">
                <a:latin typeface="-apple-system"/>
              </a:rPr>
              <a:t>，保留最新的两个文件：</a:t>
            </a:r>
          </a:p>
          <a:p>
            <a:pPr algn="l"/>
            <a:r>
              <a:rPr lang="en-US" altLang="zh-CN" dirty="0" err="1">
                <a:latin typeface="-apple-system"/>
              </a:rPr>
              <a:t>stap</a:t>
            </a:r>
            <a:r>
              <a:rPr lang="en-US" altLang="zh-CN" dirty="0">
                <a:latin typeface="-apple-system"/>
              </a:rPr>
              <a:t> -F -o /</a:t>
            </a:r>
            <a:r>
              <a:rPr lang="en-US" altLang="zh-CN" dirty="0" err="1">
                <a:latin typeface="-apple-system"/>
              </a:rPr>
              <a:t>tmp</a:t>
            </a:r>
            <a:r>
              <a:rPr lang="en-US" altLang="zh-CN" dirty="0">
                <a:latin typeface="-apple-system"/>
              </a:rPr>
              <a:t>/</a:t>
            </a:r>
            <a:r>
              <a:rPr lang="en-US" altLang="zh-CN" dirty="0" err="1">
                <a:latin typeface="-apple-system"/>
              </a:rPr>
              <a:t>pfaults.log</a:t>
            </a:r>
            <a:r>
              <a:rPr lang="en-US" altLang="zh-CN" dirty="0">
                <a:latin typeface="-apple-system"/>
              </a:rPr>
              <a:t> -S 1,2  </a:t>
            </a:r>
            <a:r>
              <a:rPr lang="en-US" altLang="zh-CN" dirty="0" err="1">
                <a:latin typeface="-apple-system"/>
              </a:rPr>
              <a:t>pfaults.stp</a:t>
            </a:r>
            <a:endParaRPr lang="en-US" altLang="zh-CN" dirty="0">
              <a:latin typeface="-apple-system"/>
            </a:endParaRPr>
          </a:p>
          <a:p>
            <a:pPr algn="l"/>
            <a:endParaRPr lang="en-US" altLang="zh-CN" dirty="0">
              <a:latin typeface="-apple-system"/>
            </a:endParaRPr>
          </a:p>
          <a:p>
            <a:pPr algn="l"/>
            <a:r>
              <a:rPr lang="zh-CN" altLang="en-US" dirty="0">
                <a:latin typeface="-apple-system"/>
              </a:rPr>
              <a:t>这个命令会把</a:t>
            </a:r>
            <a:r>
              <a:rPr lang="en-US" altLang="zh-CN" dirty="0" err="1">
                <a:latin typeface="-apple-system"/>
              </a:rPr>
              <a:t>PID</a:t>
            </a:r>
            <a:r>
              <a:rPr lang="zh-CN" altLang="en-US" dirty="0">
                <a:latin typeface="-apple-system"/>
              </a:rPr>
              <a:t>输出到标准输出。稍候片刻，给这个进程发个</a:t>
            </a:r>
            <a:r>
              <a:rPr lang="en-US" altLang="zh-CN" dirty="0" err="1">
                <a:latin typeface="-apple-system"/>
              </a:rPr>
              <a:t>SIGTERM</a:t>
            </a:r>
            <a:r>
              <a:rPr lang="zh-CN" altLang="en-US" dirty="0">
                <a:latin typeface="-apple-system"/>
              </a:rPr>
              <a:t>终止它的运行：</a:t>
            </a:r>
          </a:p>
          <a:p>
            <a:pPr algn="l"/>
            <a:r>
              <a:rPr lang="en-US" altLang="zh-CN" dirty="0">
                <a:latin typeface="-apple-system"/>
              </a:rPr>
              <a:t>kill -s </a:t>
            </a:r>
            <a:r>
              <a:rPr lang="en-US" altLang="zh-CN" dirty="0" err="1">
                <a:latin typeface="-apple-system"/>
              </a:rPr>
              <a:t>SIGTERM</a:t>
            </a:r>
            <a:r>
              <a:rPr lang="en-US" altLang="zh-CN" dirty="0">
                <a:latin typeface="-apple-system"/>
              </a:rPr>
              <a:t> 7590</a:t>
            </a:r>
          </a:p>
          <a:p>
            <a:pPr algn="l"/>
            <a:endParaRPr lang="en-US" altLang="zh-CN" dirty="0">
              <a:latin typeface="-apple-system"/>
            </a:endParaRPr>
          </a:p>
          <a:p>
            <a:pPr algn="l"/>
            <a:r>
              <a:rPr lang="zh-CN" altLang="en-US" dirty="0">
                <a:latin typeface="-apple-system"/>
              </a:rPr>
              <a:t>在这个例子里，仅仅有最新的两个文件被保留下来：其余的旧文件都被</a:t>
            </a:r>
            <a:r>
              <a:rPr lang="en-US" altLang="zh-CN" dirty="0" err="1">
                <a:latin typeface="-apple-system"/>
              </a:rPr>
              <a:t>SystemTap</a:t>
            </a:r>
            <a:r>
              <a:rPr lang="zh-CN" altLang="en-US" dirty="0">
                <a:latin typeface="-apple-system"/>
              </a:rPr>
              <a:t>移除了。使用</a:t>
            </a:r>
            <a:endParaRPr lang="en-US" altLang="zh-CN" dirty="0">
              <a:latin typeface="-apple-system"/>
            </a:endParaRPr>
          </a:p>
          <a:p>
            <a:pPr algn="l"/>
            <a:r>
              <a:rPr lang="en-US" altLang="zh-CN" dirty="0">
                <a:latin typeface="-apple-system"/>
              </a:rPr>
              <a:t>ls -</a:t>
            </a:r>
            <a:r>
              <a:rPr lang="en-US" altLang="zh-CN" dirty="0" err="1">
                <a:latin typeface="-apple-system"/>
              </a:rPr>
              <a:t>sh</a:t>
            </a:r>
            <a:r>
              <a:rPr lang="en-US" altLang="zh-CN" dirty="0">
                <a:latin typeface="-apple-system"/>
              </a:rPr>
              <a:t> /</a:t>
            </a:r>
            <a:r>
              <a:rPr lang="en-US" altLang="zh-CN" dirty="0" err="1">
                <a:latin typeface="-apple-system"/>
              </a:rPr>
              <a:t>tmp</a:t>
            </a:r>
            <a:r>
              <a:rPr lang="en-US" altLang="zh-CN" dirty="0">
                <a:latin typeface="-apple-system"/>
              </a:rPr>
              <a:t>/</a:t>
            </a:r>
            <a:r>
              <a:rPr lang="en-US" altLang="zh-CN" dirty="0" err="1">
                <a:latin typeface="-apple-system"/>
              </a:rPr>
              <a:t>pfaults.log</a:t>
            </a:r>
            <a:r>
              <a:rPr lang="en-US" altLang="zh-CN" dirty="0">
                <a:latin typeface="-apple-system"/>
              </a:rPr>
              <a:t>.*</a:t>
            </a:r>
            <a:r>
              <a:rPr lang="zh-CN" altLang="en-US" dirty="0">
                <a:latin typeface="-apple-system"/>
              </a:rPr>
              <a:t>验证下：</a:t>
            </a:r>
          </a:p>
          <a:p>
            <a:pPr algn="l"/>
            <a:r>
              <a:rPr lang="en-US" altLang="zh-CN" dirty="0" err="1">
                <a:latin typeface="-apple-system"/>
              </a:rPr>
              <a:t>1020K</a:t>
            </a:r>
            <a:r>
              <a:rPr lang="en-US" altLang="zh-CN" dirty="0">
                <a:latin typeface="-apple-system"/>
              </a:rPr>
              <a:t> /</a:t>
            </a:r>
            <a:r>
              <a:rPr lang="en-US" altLang="zh-CN" dirty="0" err="1">
                <a:latin typeface="-apple-system"/>
              </a:rPr>
              <a:t>tmp</a:t>
            </a:r>
            <a:r>
              <a:rPr lang="en-US" altLang="zh-CN" dirty="0">
                <a:latin typeface="-apple-system"/>
              </a:rPr>
              <a:t>/</a:t>
            </a:r>
            <a:r>
              <a:rPr lang="en-US" altLang="zh-CN" dirty="0" err="1">
                <a:latin typeface="-apple-system"/>
              </a:rPr>
              <a:t>pfaults.log.5</a:t>
            </a:r>
            <a:r>
              <a:rPr lang="en-US" altLang="zh-CN" dirty="0">
                <a:latin typeface="-apple-system"/>
              </a:rPr>
              <a:t>    </a:t>
            </a:r>
            <a:r>
              <a:rPr lang="en-US" altLang="zh-CN" dirty="0" err="1">
                <a:latin typeface="-apple-system"/>
              </a:rPr>
              <a:t>44K</a:t>
            </a:r>
            <a:r>
              <a:rPr lang="en-US" altLang="zh-CN" dirty="0">
                <a:latin typeface="-apple-system"/>
              </a:rPr>
              <a:t> /</a:t>
            </a:r>
            <a:r>
              <a:rPr lang="en-US" altLang="zh-CN" dirty="0" err="1">
                <a:latin typeface="-apple-system"/>
              </a:rPr>
              <a:t>tmp</a:t>
            </a:r>
            <a:r>
              <a:rPr lang="en-US" altLang="zh-CN" dirty="0">
                <a:latin typeface="-apple-system"/>
              </a:rPr>
              <a:t>/</a:t>
            </a:r>
            <a:r>
              <a:rPr lang="en-US" altLang="zh-CN" dirty="0" err="1">
                <a:latin typeface="-apple-system"/>
              </a:rPr>
              <a:t>pfaults.log.6</a:t>
            </a:r>
            <a:endParaRPr lang="en-US" altLang="zh-CN" dirty="0">
              <a:latin typeface="-apple-system"/>
            </a:endParaRPr>
          </a:p>
          <a:p>
            <a:pPr algn="l"/>
            <a:endParaRPr lang="en-US" altLang="zh-CN" dirty="0">
              <a:latin typeface="-apple-system"/>
            </a:endParaRPr>
          </a:p>
          <a:p>
            <a:pPr algn="l"/>
            <a:r>
              <a:rPr lang="zh-CN" altLang="en-US" dirty="0">
                <a:latin typeface="-apple-system"/>
              </a:rPr>
              <a:t>要想查看最新数据，读取序号最大的输出文件，在这里指的是</a:t>
            </a:r>
            <a:r>
              <a:rPr lang="en-US" altLang="zh-CN" dirty="0">
                <a:latin typeface="-apple-system"/>
              </a:rPr>
              <a:t>/</a:t>
            </a:r>
            <a:r>
              <a:rPr lang="en-US" altLang="zh-CN" dirty="0" err="1">
                <a:latin typeface="-apple-system"/>
              </a:rPr>
              <a:t>tmp</a:t>
            </a:r>
            <a:r>
              <a:rPr lang="en-US" altLang="zh-CN" dirty="0">
                <a:latin typeface="-apple-system"/>
              </a:rPr>
              <a:t>/</a:t>
            </a:r>
            <a:r>
              <a:rPr lang="en-US" altLang="zh-CN" dirty="0" err="1">
                <a:latin typeface="-apple-system"/>
              </a:rPr>
              <a:t>pfaults.log.6</a:t>
            </a:r>
            <a:r>
              <a:rPr lang="zh-CN" altLang="en-US" dirty="0">
                <a:latin typeface="-apple-system"/>
              </a:rPr>
              <a:t>。</a:t>
            </a:r>
            <a:endParaRPr lang="en-US" altLang="zh-CN" dirty="0">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265006949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工作细节</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5078313"/>
          </a:xfrm>
          <a:prstGeom prst="rect">
            <a:avLst/>
          </a:prstGeom>
          <a:noFill/>
        </p:spPr>
        <p:txBody>
          <a:bodyPr wrap="square">
            <a:spAutoFit/>
          </a:bodyPr>
          <a:lstStyle/>
          <a:p>
            <a:pPr algn="l"/>
            <a:r>
              <a:rPr lang="en-US" altLang="zh-CN" dirty="0" err="1">
                <a:latin typeface="-apple-system"/>
              </a:rPr>
              <a:t>SystemTap</a:t>
            </a:r>
            <a:r>
              <a:rPr lang="zh-CN" altLang="en-US" dirty="0">
                <a:latin typeface="-apple-system"/>
              </a:rPr>
              <a:t>允许用户仅需编写和重用简单的脚本即可获取</a:t>
            </a:r>
            <a:r>
              <a:rPr lang="en-US" altLang="zh-CN" dirty="0">
                <a:latin typeface="-apple-system"/>
              </a:rPr>
              <a:t>Linux</a:t>
            </a:r>
            <a:r>
              <a:rPr lang="zh-CN" altLang="en-US" dirty="0">
                <a:latin typeface="-apple-system"/>
              </a:rPr>
              <a:t>繁多的运行数据。通过</a:t>
            </a:r>
            <a:r>
              <a:rPr lang="en-US" altLang="zh-CN" dirty="0" err="1">
                <a:latin typeface="-apple-system"/>
              </a:rPr>
              <a:t>SystemTap</a:t>
            </a:r>
            <a:r>
              <a:rPr lang="zh-CN" altLang="en-US" dirty="0">
                <a:latin typeface="-apple-system"/>
              </a:rPr>
              <a:t>脚本，你可以又好又快地提取数据、过滤数据、汇总数据。诊断复杂的性能问题（或功能问题）再也不是难事。</a:t>
            </a:r>
          </a:p>
          <a:p>
            <a:pPr algn="l"/>
            <a:endParaRPr lang="zh-CN" altLang="en-US" dirty="0">
              <a:latin typeface="-apple-system"/>
            </a:endParaRPr>
          </a:p>
          <a:p>
            <a:pPr algn="l"/>
            <a:r>
              <a:rPr lang="zh-CN" altLang="en-US" dirty="0">
                <a:latin typeface="-apple-system"/>
              </a:rPr>
              <a:t>整个</a:t>
            </a:r>
            <a:r>
              <a:rPr lang="en-US" altLang="zh-CN" dirty="0" err="1">
                <a:latin typeface="-apple-system"/>
              </a:rPr>
              <a:t>SystemTap</a:t>
            </a:r>
            <a:r>
              <a:rPr lang="zh-CN" altLang="en-US" dirty="0">
                <a:latin typeface="-apple-system"/>
              </a:rPr>
              <a:t>脚本所做的，无非就是声明感兴趣的事件，然后添加对应的处理程序。当</a:t>
            </a:r>
            <a:r>
              <a:rPr lang="en-US" altLang="zh-CN" dirty="0" err="1">
                <a:latin typeface="-apple-system"/>
              </a:rPr>
              <a:t>SystemTap</a:t>
            </a:r>
            <a:r>
              <a:rPr lang="zh-CN" altLang="en-US" dirty="0">
                <a:latin typeface="-apple-system"/>
              </a:rPr>
              <a:t>脚本运行时，</a:t>
            </a:r>
            <a:r>
              <a:rPr lang="en-US" altLang="zh-CN" dirty="0" err="1">
                <a:latin typeface="-apple-system"/>
              </a:rPr>
              <a:t>SystemTap</a:t>
            </a:r>
            <a:r>
              <a:rPr lang="zh-CN" altLang="en-US" dirty="0">
                <a:latin typeface="-apple-system"/>
              </a:rPr>
              <a:t>会监控声明的事件；一旦事件发生，</a:t>
            </a:r>
            <a:r>
              <a:rPr lang="en-US" altLang="zh-CN" dirty="0">
                <a:latin typeface="-apple-system"/>
              </a:rPr>
              <a:t>Linux</a:t>
            </a:r>
            <a:r>
              <a:rPr lang="zh-CN" altLang="en-US" dirty="0">
                <a:latin typeface="-apple-system"/>
              </a:rPr>
              <a:t>内核会临时切换到对应的处理程序，完成后再重拾原先的工作。</a:t>
            </a:r>
          </a:p>
          <a:p>
            <a:pPr algn="l"/>
            <a:endParaRPr lang="zh-CN" altLang="en-US" dirty="0">
              <a:latin typeface="-apple-system"/>
            </a:endParaRPr>
          </a:p>
          <a:p>
            <a:pPr algn="l"/>
            <a:r>
              <a:rPr lang="zh-CN" altLang="en-US" dirty="0">
                <a:latin typeface="-apple-system"/>
              </a:rPr>
              <a:t>可供监控的事件种类繁多：进入</a:t>
            </a:r>
            <a:r>
              <a:rPr lang="en-US" altLang="zh-CN" dirty="0">
                <a:latin typeface="-apple-system"/>
              </a:rPr>
              <a:t>/</a:t>
            </a:r>
            <a:r>
              <a:rPr lang="zh-CN" altLang="en-US" dirty="0">
                <a:latin typeface="-apple-system"/>
              </a:rPr>
              <a:t>退出某个函数，定时器到期，会话终止，等等。处理程序由一组</a:t>
            </a:r>
            <a:r>
              <a:rPr lang="en-US" altLang="zh-CN" dirty="0" err="1">
                <a:latin typeface="-apple-system"/>
              </a:rPr>
              <a:t>SystemTap</a:t>
            </a:r>
            <a:r>
              <a:rPr lang="zh-CN" altLang="en-US" dirty="0">
                <a:latin typeface="-apple-system"/>
              </a:rPr>
              <a:t>语句构成，指明事件发生后要做的工作。其中包括从事件上下文中提取数据，存储到内部变量中，输出结果。</a:t>
            </a:r>
            <a:endParaRPr lang="en-US" altLang="zh-CN" b="0" i="0" dirty="0">
              <a:effectLst/>
              <a:latin typeface="-apple-system"/>
            </a:endParaRPr>
          </a:p>
        </p:txBody>
      </p:sp>
    </p:spTree>
    <p:extLst>
      <p:ext uri="{BB962C8B-B14F-4D97-AF65-F5344CB8AC3E}">
        <p14:creationId xmlns:p14="http://schemas.microsoft.com/office/powerpoint/2010/main" val="17640491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结构</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9510296"/>
          </a:xfrm>
          <a:prstGeom prst="rect">
            <a:avLst/>
          </a:prstGeom>
          <a:noFill/>
        </p:spPr>
        <p:txBody>
          <a:bodyPr wrap="square">
            <a:spAutoFit/>
          </a:bodyPr>
          <a:lstStyle/>
          <a:p>
            <a:pPr algn="l"/>
            <a:r>
              <a:rPr lang="en-US" altLang="zh-CN" dirty="0" err="1">
                <a:latin typeface="-apple-system"/>
              </a:rPr>
              <a:t>SystemTap</a:t>
            </a:r>
            <a:r>
              <a:rPr lang="zh-CN" altLang="en-US" dirty="0">
                <a:latin typeface="-apple-system"/>
              </a:rPr>
              <a:t>脚本运行时，会启动一个对应的</a:t>
            </a:r>
            <a:r>
              <a:rPr lang="en-US" altLang="zh-CN" dirty="0" err="1">
                <a:latin typeface="-apple-system"/>
              </a:rPr>
              <a:t>SystemTap</a:t>
            </a:r>
            <a:r>
              <a:rPr lang="zh-CN" altLang="en-US" dirty="0">
                <a:latin typeface="-apple-system"/>
              </a:rPr>
              <a:t>会话。整个会话大致流程如下：</a:t>
            </a:r>
          </a:p>
          <a:p>
            <a:pPr algn="l"/>
            <a:r>
              <a:rPr lang="zh-CN" altLang="en-US" dirty="0">
                <a:latin typeface="-apple-system"/>
              </a:rPr>
              <a:t>首先，</a:t>
            </a:r>
            <a:r>
              <a:rPr lang="en-US" altLang="zh-CN" dirty="0" err="1">
                <a:latin typeface="-apple-system"/>
              </a:rPr>
              <a:t>SystemTap</a:t>
            </a:r>
            <a:r>
              <a:rPr lang="zh-CN" altLang="en-US" dirty="0">
                <a:latin typeface="-apple-system"/>
              </a:rPr>
              <a:t>会检查脚本中用到的</a:t>
            </a:r>
            <a:r>
              <a:rPr lang="en-US" altLang="zh-CN" dirty="0" err="1">
                <a:latin typeface="-apple-system"/>
              </a:rPr>
              <a:t>tapset</a:t>
            </a:r>
            <a:r>
              <a:rPr lang="zh-CN" altLang="en-US" dirty="0">
                <a:latin typeface="-apple-system"/>
              </a:rPr>
              <a:t>，确保它们都存在于</a:t>
            </a:r>
            <a:r>
              <a:rPr lang="en-US" altLang="zh-CN" dirty="0" err="1">
                <a:latin typeface="-apple-system"/>
              </a:rPr>
              <a:t>tapset</a:t>
            </a:r>
            <a:r>
              <a:rPr lang="zh-CN" altLang="en-US" dirty="0">
                <a:latin typeface="-apple-system"/>
              </a:rPr>
              <a:t>库中（通常</a:t>
            </a:r>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a:t>
            </a:r>
            <a:r>
              <a:rPr lang="en-US" altLang="zh-CN" dirty="0" err="1">
                <a:latin typeface="-apple-system"/>
              </a:rPr>
              <a:t>tapset</a:t>
            </a:r>
            <a:r>
              <a:rPr lang="en-US" altLang="zh-CN" dirty="0">
                <a:latin typeface="-apple-system"/>
              </a:rPr>
              <a:t>/</a:t>
            </a:r>
            <a:r>
              <a:rPr lang="zh-CN" altLang="en-US" dirty="0">
                <a:latin typeface="-apple-system"/>
              </a:rPr>
              <a:t>）。然后</a:t>
            </a:r>
            <a:r>
              <a:rPr lang="en-US" altLang="zh-CN" dirty="0" err="1">
                <a:latin typeface="-apple-system"/>
              </a:rPr>
              <a:t>SystemTap</a:t>
            </a:r>
            <a:r>
              <a:rPr lang="zh-CN" altLang="en-US" dirty="0">
                <a:latin typeface="-apple-system"/>
              </a:rPr>
              <a:t>会把找到的</a:t>
            </a:r>
            <a:r>
              <a:rPr lang="en-US" altLang="zh-CN" dirty="0" err="1">
                <a:latin typeface="-apple-system"/>
              </a:rPr>
              <a:t>tapset</a:t>
            </a:r>
            <a:r>
              <a:rPr lang="zh-CN" altLang="en-US" dirty="0">
                <a:latin typeface="-apple-system"/>
              </a:rPr>
              <a:t>替换成在</a:t>
            </a:r>
            <a:r>
              <a:rPr lang="en-US" altLang="zh-CN" dirty="0" err="1">
                <a:latin typeface="-apple-system"/>
              </a:rPr>
              <a:t>tapset</a:t>
            </a:r>
            <a:r>
              <a:rPr lang="zh-CN" altLang="en-US" dirty="0">
                <a:latin typeface="-apple-system"/>
              </a:rPr>
              <a:t>库中对应的定义。（</a:t>
            </a:r>
            <a:r>
              <a:rPr lang="en-US" altLang="zh-CN" dirty="0" err="1">
                <a:latin typeface="-apple-system"/>
              </a:rPr>
              <a:t>tapset</a:t>
            </a:r>
            <a:r>
              <a:rPr lang="zh-CN" altLang="en-US" dirty="0">
                <a:latin typeface="-apple-system"/>
              </a:rPr>
              <a:t>是</a:t>
            </a:r>
            <a:r>
              <a:rPr lang="en-US" altLang="zh-CN" dirty="0">
                <a:latin typeface="-apple-system"/>
              </a:rPr>
              <a:t>tap</a:t>
            </a:r>
            <a:r>
              <a:rPr lang="zh-CN" altLang="en-US" dirty="0">
                <a:latin typeface="-apple-system"/>
              </a:rPr>
              <a:t>（听诊器）的集合，指一些预定义的</a:t>
            </a:r>
            <a:r>
              <a:rPr lang="en-US" altLang="zh-CN" dirty="0" err="1">
                <a:latin typeface="-apple-system"/>
              </a:rPr>
              <a:t>SystemTap</a:t>
            </a:r>
            <a:r>
              <a:rPr lang="zh-CN" altLang="en-US" dirty="0">
                <a:latin typeface="-apple-system"/>
              </a:rPr>
              <a:t>事件或函数。完整的</a:t>
            </a:r>
            <a:r>
              <a:rPr lang="en-US" altLang="zh-CN" dirty="0" err="1">
                <a:latin typeface="-apple-system"/>
              </a:rPr>
              <a:t>tapset</a:t>
            </a:r>
            <a:r>
              <a:rPr lang="zh-CN" altLang="en-US" dirty="0">
                <a:latin typeface="-apple-system"/>
              </a:rPr>
              <a:t>列表见 </a:t>
            </a:r>
            <a:r>
              <a:rPr lang="en-US" altLang="zh-CN" dirty="0">
                <a:latin typeface="-apple-system"/>
              </a:rPr>
              <a:t>https://</a:t>
            </a:r>
            <a:r>
              <a:rPr lang="en-US" altLang="zh-CN" dirty="0" err="1">
                <a:latin typeface="-apple-system"/>
              </a:rPr>
              <a:t>sourceware.org</a:t>
            </a:r>
            <a:r>
              <a:rPr lang="en-US" altLang="zh-CN" dirty="0">
                <a:latin typeface="-apple-system"/>
              </a:rPr>
              <a:t>/</a:t>
            </a:r>
            <a:r>
              <a:rPr lang="en-US" altLang="zh-CN" dirty="0" err="1">
                <a:latin typeface="-apple-system"/>
              </a:rPr>
              <a:t>systemtap</a:t>
            </a:r>
            <a:r>
              <a:rPr lang="en-US" altLang="zh-CN" dirty="0">
                <a:latin typeface="-apple-system"/>
              </a:rPr>
              <a:t>/</a:t>
            </a:r>
            <a:r>
              <a:rPr lang="en-US" altLang="zh-CN" dirty="0" err="1">
                <a:latin typeface="-apple-system"/>
              </a:rPr>
              <a:t>tapsets</a:t>
            </a:r>
            <a:r>
              <a:rPr lang="en-US" altLang="zh-CN" dirty="0">
                <a:latin typeface="-apple-system"/>
              </a:rPr>
              <a:t>/ </a:t>
            </a:r>
            <a:r>
              <a:rPr lang="zh-CN" altLang="en-US" dirty="0">
                <a:latin typeface="-apple-system"/>
              </a:rPr>
              <a:t>）</a:t>
            </a:r>
          </a:p>
          <a:p>
            <a:pPr algn="l"/>
            <a:endParaRPr lang="zh-CN" altLang="en-US" dirty="0">
              <a:latin typeface="-apple-system"/>
            </a:endParaRPr>
          </a:p>
          <a:p>
            <a:pPr algn="l"/>
            <a:r>
              <a:rPr lang="en-US" altLang="zh-CN" dirty="0" err="1">
                <a:latin typeface="-apple-system"/>
              </a:rPr>
              <a:t>SystemTap</a:t>
            </a:r>
            <a:r>
              <a:rPr lang="zh-CN" altLang="en-US" dirty="0">
                <a:latin typeface="-apple-system"/>
              </a:rPr>
              <a:t>接着会把脚本转化成</a:t>
            </a:r>
            <a:r>
              <a:rPr lang="en-US" altLang="zh-CN" dirty="0">
                <a:latin typeface="-apple-system"/>
              </a:rPr>
              <a:t>C</a:t>
            </a:r>
            <a:r>
              <a:rPr lang="zh-CN" altLang="en-US" dirty="0">
                <a:latin typeface="-apple-system"/>
              </a:rPr>
              <a:t>代码，运行系统的</a:t>
            </a:r>
            <a:r>
              <a:rPr lang="en-US" altLang="zh-CN" dirty="0">
                <a:latin typeface="-apple-system"/>
              </a:rPr>
              <a:t>C</a:t>
            </a:r>
            <a:r>
              <a:rPr lang="zh-CN" altLang="en-US" dirty="0">
                <a:latin typeface="-apple-system"/>
              </a:rPr>
              <a:t>编译器编译出一个内核模块。完成这一步的工具包含在</a:t>
            </a:r>
            <a:r>
              <a:rPr lang="en-US" altLang="zh-CN" dirty="0" err="1">
                <a:latin typeface="-apple-system"/>
              </a:rPr>
              <a:t>systemtap</a:t>
            </a:r>
            <a:r>
              <a:rPr lang="zh-CN" altLang="en-US" dirty="0">
                <a:latin typeface="-apple-system"/>
              </a:rPr>
              <a:t>包中</a:t>
            </a:r>
            <a:endParaRPr lang="en-US" altLang="zh-CN" dirty="0">
              <a:latin typeface="-apple-system"/>
            </a:endParaRPr>
          </a:p>
          <a:p>
            <a:pPr algn="l"/>
            <a:endParaRPr lang="zh-CN" altLang="en-US" dirty="0">
              <a:latin typeface="-apple-system"/>
            </a:endParaRPr>
          </a:p>
          <a:p>
            <a:pPr algn="l"/>
            <a:r>
              <a:rPr lang="en-US" altLang="zh-CN" dirty="0" err="1">
                <a:latin typeface="-apple-system"/>
              </a:rPr>
              <a:t>SystemTap</a:t>
            </a:r>
            <a:r>
              <a:rPr lang="zh-CN" altLang="en-US" dirty="0">
                <a:latin typeface="-apple-system"/>
              </a:rPr>
              <a:t>随即加载该模块，并启用脚本中所有的探针（包括事件和对应的处理程序）。这一步由</a:t>
            </a:r>
            <a:r>
              <a:rPr lang="en-US" altLang="zh-CN" dirty="0">
                <a:latin typeface="-apple-system"/>
              </a:rPr>
              <a:t>system-runtime</a:t>
            </a:r>
            <a:r>
              <a:rPr lang="zh-CN" altLang="en-US" dirty="0">
                <a:latin typeface="-apple-system"/>
              </a:rPr>
              <a:t>包的</a:t>
            </a:r>
            <a:r>
              <a:rPr lang="en-US" altLang="zh-CN" dirty="0" err="1">
                <a:latin typeface="-apple-system"/>
              </a:rPr>
              <a:t>staprun</a:t>
            </a:r>
            <a:r>
              <a:rPr lang="zh-CN" altLang="en-US" dirty="0">
                <a:latin typeface="-apple-system"/>
              </a:rPr>
              <a:t>完成。</a:t>
            </a:r>
            <a:endParaRPr lang="en-US" altLang="zh-CN" dirty="0">
              <a:latin typeface="-apple-system"/>
            </a:endParaRPr>
          </a:p>
          <a:p>
            <a:pPr algn="l"/>
            <a:endParaRPr lang="zh-CN" altLang="en-US" dirty="0">
              <a:latin typeface="-apple-system"/>
            </a:endParaRPr>
          </a:p>
          <a:p>
            <a:pPr algn="l"/>
            <a:r>
              <a:rPr lang="zh-CN" altLang="en-US" dirty="0">
                <a:latin typeface="-apple-system"/>
              </a:rPr>
              <a:t>每当被监控的事件发生，对应的处理程序就会被执行。</a:t>
            </a:r>
          </a:p>
          <a:p>
            <a:pPr algn="l"/>
            <a:endParaRPr lang="zh-CN" altLang="en-US" dirty="0">
              <a:latin typeface="-apple-system"/>
            </a:endParaRPr>
          </a:p>
          <a:p>
            <a:pPr algn="l"/>
            <a:r>
              <a:rPr lang="zh-CN" altLang="en-US" dirty="0">
                <a:latin typeface="-apple-system"/>
              </a:rPr>
              <a:t>一旦</a:t>
            </a:r>
            <a:r>
              <a:rPr lang="en-US" altLang="zh-CN" dirty="0" err="1">
                <a:latin typeface="-apple-system"/>
              </a:rPr>
              <a:t>SystemTap</a:t>
            </a:r>
            <a:r>
              <a:rPr lang="zh-CN" altLang="en-US" dirty="0">
                <a:latin typeface="-apple-system"/>
              </a:rPr>
              <a:t>会话终止，探针会被禁用，内核模块也会被卸载。</a:t>
            </a:r>
          </a:p>
          <a:p>
            <a:pPr algn="l"/>
            <a:endParaRPr lang="zh-CN" altLang="en-US" dirty="0">
              <a:latin typeface="-apple-system"/>
            </a:endParaRPr>
          </a:p>
          <a:p>
            <a:pPr algn="l"/>
            <a:r>
              <a:rPr lang="zh-CN" altLang="en-US" dirty="0">
                <a:latin typeface="-apple-system"/>
              </a:rPr>
              <a:t>这一串流程皆始于一个简单的命令行程序：</a:t>
            </a:r>
            <a:r>
              <a:rPr lang="en-US" altLang="zh-CN" dirty="0" err="1">
                <a:latin typeface="-apple-system"/>
              </a:rPr>
              <a:t>stap</a:t>
            </a:r>
            <a:r>
              <a:rPr lang="zh-CN" altLang="en-US" dirty="0">
                <a:latin typeface="-apple-system"/>
              </a:rPr>
              <a:t>。这个程序包揽了</a:t>
            </a:r>
            <a:r>
              <a:rPr lang="en-US" altLang="zh-CN" dirty="0" err="1">
                <a:latin typeface="-apple-system"/>
              </a:rPr>
              <a:t>SystemTap</a:t>
            </a:r>
            <a:r>
              <a:rPr lang="zh-CN" altLang="en-US" dirty="0">
                <a:latin typeface="-apple-system"/>
              </a:rPr>
              <a:t>主要的功能。要想了解关于</a:t>
            </a:r>
            <a:r>
              <a:rPr lang="en-US" altLang="zh-CN" dirty="0" err="1">
                <a:latin typeface="-apple-system"/>
              </a:rPr>
              <a:t>stap</a:t>
            </a:r>
            <a:r>
              <a:rPr lang="zh-CN" altLang="en-US" dirty="0">
                <a:latin typeface="-apple-system"/>
              </a:rPr>
              <a:t>的更多信息，请</a:t>
            </a:r>
            <a:r>
              <a:rPr lang="en-US" altLang="zh-CN" dirty="0">
                <a:latin typeface="-apple-system"/>
              </a:rPr>
              <a:t>man </a:t>
            </a:r>
            <a:r>
              <a:rPr lang="en-US" altLang="zh-CN" dirty="0" err="1">
                <a:latin typeface="-apple-system"/>
              </a:rPr>
              <a:t>stap</a:t>
            </a:r>
            <a:r>
              <a:rPr lang="zh-CN" altLang="en-US" dirty="0">
                <a:latin typeface="-apple-system"/>
              </a:rPr>
              <a:t>（前提是你的机器上已经安装了</a:t>
            </a:r>
            <a:r>
              <a:rPr lang="en-US" altLang="zh-CN" dirty="0" err="1">
                <a:latin typeface="-apple-system"/>
              </a:rPr>
              <a:t>SystemTap</a:t>
            </a:r>
            <a:r>
              <a:rPr lang="zh-CN" altLang="en-US" dirty="0">
                <a:latin typeface="-apple-system"/>
              </a:rPr>
              <a:t>）</a:t>
            </a:r>
            <a:endParaRPr lang="en-US" altLang="zh-CN" b="0" i="0" dirty="0">
              <a:effectLst/>
              <a:latin typeface="-apple-system"/>
            </a:endParaRPr>
          </a:p>
        </p:txBody>
      </p:sp>
    </p:spTree>
    <p:extLst>
      <p:ext uri="{BB962C8B-B14F-4D97-AF65-F5344CB8AC3E}">
        <p14:creationId xmlns:p14="http://schemas.microsoft.com/office/powerpoint/2010/main" val="72392356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脚本</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10064294"/>
          </a:xfrm>
          <a:prstGeom prst="rect">
            <a:avLst/>
          </a:prstGeom>
          <a:noFill/>
        </p:spPr>
        <p:txBody>
          <a:bodyPr wrap="square">
            <a:spAutoFit/>
          </a:bodyPr>
          <a:lstStyle/>
          <a:p>
            <a:pPr algn="l"/>
            <a:r>
              <a:rPr lang="en-US" altLang="zh-CN" dirty="0" err="1">
                <a:latin typeface="-apple-system"/>
              </a:rPr>
              <a:t>SystemTap</a:t>
            </a:r>
            <a:r>
              <a:rPr lang="zh-CN" altLang="en-US" dirty="0">
                <a:latin typeface="-apple-system"/>
              </a:rPr>
              <a:t>脚本是每个</a:t>
            </a:r>
            <a:r>
              <a:rPr lang="en-US" altLang="zh-CN" dirty="0" err="1">
                <a:latin typeface="-apple-system"/>
              </a:rPr>
              <a:t>SystemTap</a:t>
            </a:r>
            <a:r>
              <a:rPr lang="zh-CN" altLang="en-US" dirty="0">
                <a:latin typeface="-apple-system"/>
              </a:rPr>
              <a:t>会话的基石。</a:t>
            </a:r>
            <a:r>
              <a:rPr lang="en-US" altLang="zh-CN" dirty="0" err="1">
                <a:latin typeface="-apple-system"/>
              </a:rPr>
              <a:t>SystemTap</a:t>
            </a:r>
            <a:r>
              <a:rPr lang="zh-CN" altLang="en-US" dirty="0">
                <a:latin typeface="-apple-system"/>
              </a:rPr>
              <a:t>脚本决定了需要收集的信息类型，也决定了对收集到的信息的处理方式。</a:t>
            </a:r>
          </a:p>
          <a:p>
            <a:pPr algn="l"/>
            <a:endParaRPr lang="zh-CN" altLang="en-US" dirty="0">
              <a:latin typeface="-apple-system"/>
            </a:endParaRPr>
          </a:p>
          <a:p>
            <a:pPr algn="l"/>
            <a:r>
              <a:rPr lang="en-US" altLang="zh-CN" dirty="0" err="1">
                <a:latin typeface="-apple-system"/>
              </a:rPr>
              <a:t>SystemTap</a:t>
            </a:r>
            <a:r>
              <a:rPr lang="zh-CN" altLang="en-US" dirty="0">
                <a:latin typeface="-apple-system"/>
              </a:rPr>
              <a:t>脚本由两部分组成：事件和处理程序。一旦</a:t>
            </a:r>
            <a:r>
              <a:rPr lang="en-US" altLang="zh-CN" dirty="0" err="1">
                <a:latin typeface="-apple-system"/>
              </a:rPr>
              <a:t>SystemTap</a:t>
            </a:r>
            <a:r>
              <a:rPr lang="zh-CN" altLang="en-US" dirty="0">
                <a:latin typeface="-apple-system"/>
              </a:rPr>
              <a:t>会话准备就绪，</a:t>
            </a:r>
            <a:r>
              <a:rPr lang="en-US" altLang="zh-CN" dirty="0" err="1">
                <a:latin typeface="-apple-system"/>
              </a:rPr>
              <a:t>SystemTap</a:t>
            </a:r>
            <a:r>
              <a:rPr lang="zh-CN" altLang="en-US" dirty="0">
                <a:latin typeface="-apple-system"/>
              </a:rPr>
              <a:t>会监控操作系统中特定的事件，并在事件发生的时候触发对应的处理程序。</a:t>
            </a:r>
          </a:p>
          <a:p>
            <a:pPr algn="l"/>
            <a:endParaRPr lang="zh-CN" altLang="en-US" dirty="0">
              <a:latin typeface="-apple-system"/>
            </a:endParaRPr>
          </a:p>
          <a:p>
            <a:pPr algn="l"/>
            <a:r>
              <a:rPr lang="zh-CN" altLang="en-US" dirty="0">
                <a:latin typeface="-apple-system"/>
              </a:rPr>
              <a:t>一个事件和它对应的处理程序合称探针。一个</a:t>
            </a:r>
            <a:r>
              <a:rPr lang="en-US" altLang="zh-CN" dirty="0" err="1">
                <a:latin typeface="-apple-system"/>
              </a:rPr>
              <a:t>SystemTap</a:t>
            </a:r>
            <a:r>
              <a:rPr lang="zh-CN" altLang="en-US" dirty="0">
                <a:latin typeface="-apple-system"/>
              </a:rPr>
              <a:t>脚本可以有多个探针。 一个探针的处理程序部分通常称之为探针主体（</a:t>
            </a:r>
            <a:r>
              <a:rPr lang="en-US" altLang="zh-CN" dirty="0">
                <a:latin typeface="-apple-system"/>
              </a:rPr>
              <a:t>probe body</a:t>
            </a:r>
            <a:r>
              <a:rPr lang="zh-CN" altLang="en-US" dirty="0">
                <a:latin typeface="-apple-system"/>
              </a:rPr>
              <a:t>）</a:t>
            </a:r>
          </a:p>
          <a:p>
            <a:pPr algn="l"/>
            <a:endParaRPr lang="zh-CN" altLang="en-US" dirty="0">
              <a:latin typeface="-apple-system"/>
            </a:endParaRPr>
          </a:p>
          <a:p>
            <a:pPr algn="l"/>
            <a:r>
              <a:rPr lang="zh-CN" altLang="en-US" dirty="0">
                <a:latin typeface="-apple-system"/>
              </a:rPr>
              <a:t>以应用开发的方式类比，使用事件和处理程序就像在程序的特定位置插入打日志的语句。每当程序运行时，这些日志会帮助你查看程序执行的流程。</a:t>
            </a:r>
          </a:p>
          <a:p>
            <a:pPr algn="l"/>
            <a:endParaRPr lang="zh-CN" altLang="en-US" dirty="0">
              <a:latin typeface="-apple-system"/>
            </a:endParaRPr>
          </a:p>
          <a:p>
            <a:pPr algn="l"/>
            <a:r>
              <a:rPr lang="en-US" altLang="zh-CN" dirty="0" err="1">
                <a:latin typeface="-apple-system"/>
              </a:rPr>
              <a:t>SystemTasp</a:t>
            </a:r>
            <a:r>
              <a:rPr lang="zh-CN" altLang="en-US" dirty="0">
                <a:latin typeface="-apple-system"/>
              </a:rPr>
              <a:t>脚本允许你在无需重新编译代码，即可插入检测指令，而且处理程序也不限于单纯地打印数据。事件会触发对应的处理程序；对应的处理程序记录下感兴趣的数据，并以你指定的格式输出。</a:t>
            </a:r>
          </a:p>
          <a:p>
            <a:pPr algn="l"/>
            <a:endParaRPr lang="zh-CN" altLang="en-US" dirty="0">
              <a:latin typeface="-apple-system"/>
            </a:endParaRPr>
          </a:p>
          <a:p>
            <a:pPr algn="l"/>
            <a:r>
              <a:rPr lang="en-US" altLang="zh-CN" dirty="0" err="1">
                <a:latin typeface="-apple-system"/>
              </a:rPr>
              <a:t>SystemTap</a:t>
            </a:r>
            <a:r>
              <a:rPr lang="zh-CN" altLang="en-US" dirty="0">
                <a:latin typeface="-apple-system"/>
              </a:rPr>
              <a:t>脚本的后缀是</a:t>
            </a:r>
            <a:r>
              <a:rPr lang="en-US" altLang="zh-CN" dirty="0">
                <a:latin typeface="-apple-system"/>
              </a:rPr>
              <a:t>.</a:t>
            </a:r>
            <a:r>
              <a:rPr lang="en-US" altLang="zh-CN" dirty="0" err="1">
                <a:latin typeface="-apple-system"/>
              </a:rPr>
              <a:t>stp</a:t>
            </a:r>
            <a:r>
              <a:rPr lang="zh-CN" altLang="en-US" dirty="0">
                <a:latin typeface="-apple-system"/>
              </a:rPr>
              <a:t>，并以这样的语句表示一个探针：</a:t>
            </a:r>
          </a:p>
          <a:p>
            <a:pPr algn="l"/>
            <a:endParaRPr lang="zh-CN" altLang="en-US" dirty="0">
              <a:latin typeface="-apple-system"/>
            </a:endParaRPr>
          </a:p>
          <a:p>
            <a:pPr algn="l"/>
            <a:r>
              <a:rPr lang="en-US" altLang="zh-CN" dirty="0">
                <a:latin typeface="-apple-system"/>
              </a:rPr>
              <a:t>probe   event {statements}</a:t>
            </a:r>
            <a:endParaRPr lang="en-US" altLang="zh-CN" b="0" i="0" dirty="0">
              <a:effectLst/>
              <a:latin typeface="-apple-system"/>
            </a:endParaRPr>
          </a:p>
        </p:txBody>
      </p:sp>
    </p:spTree>
    <p:extLst>
      <p:ext uri="{BB962C8B-B14F-4D97-AF65-F5344CB8AC3E}">
        <p14:creationId xmlns:p14="http://schemas.microsoft.com/office/powerpoint/2010/main" val="9314066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探针</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8956298"/>
          </a:xfrm>
          <a:prstGeom prst="rect">
            <a:avLst/>
          </a:prstGeom>
          <a:noFill/>
        </p:spPr>
        <p:txBody>
          <a:bodyPr wrap="square">
            <a:spAutoFit/>
          </a:bodyPr>
          <a:lstStyle/>
          <a:p>
            <a:pPr algn="l"/>
            <a:r>
              <a:rPr lang="en-US" altLang="zh-CN" dirty="0" err="1">
                <a:latin typeface="-apple-system"/>
              </a:rPr>
              <a:t>SystemTap</a:t>
            </a:r>
            <a:r>
              <a:rPr lang="zh-CN" altLang="en-US" dirty="0">
                <a:latin typeface="-apple-system"/>
              </a:rPr>
              <a:t>支持给一个探针指定多个事件；每个事件以逗号隔开。如果给某一个探针指定了多个事件，只要其中一个事件发生，</a:t>
            </a:r>
            <a:r>
              <a:rPr lang="en-US" altLang="zh-CN" dirty="0" err="1">
                <a:latin typeface="-apple-system"/>
              </a:rPr>
              <a:t>SystemTap</a:t>
            </a:r>
            <a:r>
              <a:rPr lang="zh-CN" altLang="en-US" dirty="0">
                <a:latin typeface="-apple-system"/>
              </a:rPr>
              <a:t>就会执行对应的处理程序。</a:t>
            </a:r>
          </a:p>
          <a:p>
            <a:pPr algn="l"/>
            <a:endParaRPr lang="zh-CN" altLang="en-US" dirty="0">
              <a:latin typeface="-apple-system"/>
            </a:endParaRPr>
          </a:p>
          <a:p>
            <a:pPr algn="l"/>
            <a:r>
              <a:rPr lang="zh-CN" altLang="en-US" dirty="0">
                <a:latin typeface="-apple-system"/>
              </a:rPr>
              <a:t>每个探针有自己对应的语句块。语句块由花括号（</a:t>
            </a:r>
            <a:r>
              <a:rPr lang="en-US" altLang="zh-CN" dirty="0">
                <a:latin typeface="-apple-system"/>
              </a:rPr>
              <a:t>{}</a:t>
            </a:r>
            <a:r>
              <a:rPr lang="zh-CN" altLang="en-US" dirty="0">
                <a:latin typeface="-apple-system"/>
              </a:rPr>
              <a:t>）括住，包含事件发生时需要执行的所有语句。</a:t>
            </a:r>
            <a:r>
              <a:rPr lang="en-US" altLang="zh-CN" dirty="0" err="1">
                <a:latin typeface="-apple-system"/>
              </a:rPr>
              <a:t>SystemTap</a:t>
            </a:r>
            <a:r>
              <a:rPr lang="zh-CN" altLang="en-US" dirty="0">
                <a:latin typeface="-apple-system"/>
              </a:rPr>
              <a:t>会顺序执行这些语句；语句间通常不需要特殊的分隔符或终止符。</a:t>
            </a:r>
          </a:p>
          <a:p>
            <a:pPr algn="l"/>
            <a:endParaRPr lang="zh-CN" altLang="en-US" dirty="0">
              <a:latin typeface="-apple-system"/>
            </a:endParaRPr>
          </a:p>
          <a:p>
            <a:pPr algn="l"/>
            <a:r>
              <a:rPr lang="en-US" altLang="zh-CN" dirty="0" err="1">
                <a:latin typeface="-apple-system"/>
              </a:rPr>
              <a:t>SystemTap</a:t>
            </a:r>
            <a:r>
              <a:rPr lang="zh-CN" altLang="en-US" dirty="0">
                <a:latin typeface="-apple-system"/>
              </a:rPr>
              <a:t>脚本的语句块使用跟</a:t>
            </a:r>
            <a:r>
              <a:rPr lang="en-US" altLang="zh-CN" dirty="0">
                <a:latin typeface="-apple-system"/>
              </a:rPr>
              <a:t>C</a:t>
            </a:r>
            <a:r>
              <a:rPr lang="zh-CN" altLang="en-US" dirty="0">
                <a:latin typeface="-apple-system"/>
              </a:rPr>
              <a:t>语言一样的语法。语句块内允许嵌套。</a:t>
            </a:r>
          </a:p>
          <a:p>
            <a:pPr algn="l"/>
            <a:endParaRPr lang="zh-CN" altLang="en-US" dirty="0">
              <a:latin typeface="-apple-system"/>
            </a:endParaRPr>
          </a:p>
          <a:p>
            <a:pPr algn="l"/>
            <a:r>
              <a:rPr lang="en-US" altLang="zh-CN" dirty="0" err="1">
                <a:latin typeface="-apple-system"/>
              </a:rPr>
              <a:t>SystemTap</a:t>
            </a:r>
            <a:r>
              <a:rPr lang="zh-CN" altLang="en-US" dirty="0">
                <a:latin typeface="-apple-system"/>
              </a:rPr>
              <a:t>允许你编写函数来提取探针间公共的逻辑。所以，与其在多个探针间复制粘贴重复的语句，你不如把它们放入函数中，就像：</a:t>
            </a:r>
          </a:p>
          <a:p>
            <a:pPr algn="l"/>
            <a:endParaRPr lang="zh-CN" altLang="en-US" dirty="0">
              <a:latin typeface="-apple-system"/>
            </a:endParaRPr>
          </a:p>
          <a:p>
            <a:pPr algn="l"/>
            <a:r>
              <a:rPr lang="en-US" altLang="zh-CN" dirty="0">
                <a:latin typeface="-apple-system"/>
              </a:rPr>
              <a:t>function </a:t>
            </a:r>
            <a:r>
              <a:rPr lang="en-US" altLang="zh-CN" dirty="0" err="1">
                <a:latin typeface="-apple-system"/>
              </a:rPr>
              <a:t>function_name</a:t>
            </a:r>
            <a:r>
              <a:rPr lang="en-US" altLang="zh-CN" dirty="0">
                <a:latin typeface="-apple-system"/>
              </a:rPr>
              <a:t>(arguments) {statements}</a:t>
            </a:r>
          </a:p>
          <a:p>
            <a:pPr algn="l"/>
            <a:endParaRPr lang="en-US" altLang="zh-CN" dirty="0">
              <a:latin typeface="-apple-system"/>
            </a:endParaRPr>
          </a:p>
          <a:p>
            <a:pPr algn="l"/>
            <a:r>
              <a:rPr lang="en-US" altLang="zh-CN" dirty="0">
                <a:latin typeface="-apple-system"/>
              </a:rPr>
              <a:t>probe event {</a:t>
            </a:r>
            <a:r>
              <a:rPr lang="en-US" altLang="zh-CN" dirty="0" err="1">
                <a:latin typeface="-apple-system"/>
              </a:rPr>
              <a:t>function_name</a:t>
            </a:r>
            <a:r>
              <a:rPr lang="en-US" altLang="zh-CN" dirty="0">
                <a:latin typeface="-apple-system"/>
              </a:rPr>
              <a:t>(arguments)}</a:t>
            </a:r>
          </a:p>
          <a:p>
            <a:pPr algn="l"/>
            <a:r>
              <a:rPr lang="zh-CN" altLang="en-US" dirty="0">
                <a:latin typeface="-apple-system"/>
              </a:rPr>
              <a:t>当探针被触发时，</a:t>
            </a:r>
            <a:r>
              <a:rPr lang="en-US" altLang="zh-CN" dirty="0" err="1">
                <a:latin typeface="-apple-system"/>
              </a:rPr>
              <a:t>function_name</a:t>
            </a:r>
            <a:r>
              <a:rPr lang="zh-CN" altLang="en-US" dirty="0">
                <a:latin typeface="-apple-system"/>
              </a:rPr>
              <a:t>中的语句会被执行。</a:t>
            </a:r>
            <a:r>
              <a:rPr lang="en-US" altLang="zh-CN" dirty="0">
                <a:latin typeface="-apple-system"/>
              </a:rPr>
              <a:t>arguments</a:t>
            </a:r>
            <a:r>
              <a:rPr lang="zh-CN" altLang="en-US" dirty="0">
                <a:latin typeface="-apple-system"/>
              </a:rPr>
              <a:t>是传递给函数的可选的入参。</a:t>
            </a:r>
          </a:p>
          <a:p>
            <a:pPr algn="l"/>
            <a:endParaRPr lang="zh-CN" altLang="en-US" dirty="0">
              <a:latin typeface="-apple-system"/>
            </a:endParaRPr>
          </a:p>
        </p:txBody>
      </p:sp>
    </p:spTree>
    <p:extLst>
      <p:ext uri="{BB962C8B-B14F-4D97-AF65-F5344CB8AC3E}">
        <p14:creationId xmlns:p14="http://schemas.microsoft.com/office/powerpoint/2010/main" val="33422397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同步事件</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11726287"/>
          </a:xfrm>
          <a:prstGeom prst="rect">
            <a:avLst/>
          </a:prstGeom>
          <a:noFill/>
        </p:spPr>
        <p:txBody>
          <a:bodyPr wrap="square">
            <a:spAutoFit/>
          </a:bodyPr>
          <a:lstStyle/>
          <a:p>
            <a:pPr algn="l"/>
            <a:r>
              <a:rPr lang="zh-CN" altLang="en-US" dirty="0">
                <a:latin typeface="-apple-system"/>
              </a:rPr>
              <a:t>同步事件会在任意进程执行到内核特定位置时触发。你可以用它来作为其它事件的参照点，毕竟同步事件有着清晰的上下文信息。同步事件包括：</a:t>
            </a:r>
            <a:endParaRPr lang="en-US" altLang="zh-CN" dirty="0">
              <a:latin typeface="-apple-system"/>
            </a:endParaRPr>
          </a:p>
          <a:p>
            <a:pPr algn="l"/>
            <a:r>
              <a:rPr lang="en-US" altLang="zh-CN" dirty="0" err="1">
                <a:latin typeface="-apple-system"/>
              </a:rPr>
              <a:t>syscall.system_call</a:t>
            </a:r>
            <a:endParaRPr lang="en-US" altLang="zh-CN" dirty="0">
              <a:latin typeface="-apple-system"/>
            </a:endParaRPr>
          </a:p>
          <a:p>
            <a:pPr algn="l"/>
            <a:r>
              <a:rPr lang="zh-CN" altLang="en-US" dirty="0">
                <a:latin typeface="-apple-system"/>
              </a:rPr>
              <a:t>进入名为</a:t>
            </a:r>
            <a:r>
              <a:rPr lang="en-US" altLang="zh-CN" dirty="0" err="1">
                <a:latin typeface="-apple-system"/>
              </a:rPr>
              <a:t>system_call</a:t>
            </a:r>
            <a:r>
              <a:rPr lang="zh-CN" altLang="en-US" dirty="0">
                <a:latin typeface="-apple-system"/>
              </a:rPr>
              <a:t>的系统调用。如果想要监控的是退出某个系统调用的事件，在后面添加</a:t>
            </a:r>
            <a:r>
              <a:rPr lang="en-US" altLang="zh-CN" dirty="0">
                <a:latin typeface="-apple-system"/>
              </a:rPr>
              <a:t>.return</a:t>
            </a:r>
            <a:r>
              <a:rPr lang="zh-CN" altLang="en-US" dirty="0">
                <a:latin typeface="-apple-system"/>
              </a:rPr>
              <a:t>。举个例子，要想监控进入和退出系统调用</a:t>
            </a:r>
            <a:r>
              <a:rPr lang="en-US" altLang="zh-CN" dirty="0">
                <a:latin typeface="-apple-system"/>
              </a:rPr>
              <a:t>close</a:t>
            </a:r>
            <a:r>
              <a:rPr lang="zh-CN" altLang="en-US" dirty="0">
                <a:latin typeface="-apple-system"/>
              </a:rPr>
              <a:t>的事件，应该使用</a:t>
            </a:r>
            <a:r>
              <a:rPr lang="en-US" altLang="zh-CN" dirty="0" err="1">
                <a:latin typeface="-apple-system"/>
              </a:rPr>
              <a:t>syscall.close</a:t>
            </a:r>
            <a:r>
              <a:rPr lang="zh-CN" altLang="en-US" dirty="0">
                <a:latin typeface="-apple-system"/>
              </a:rPr>
              <a:t>和</a:t>
            </a:r>
            <a:r>
              <a:rPr lang="en-US" altLang="zh-CN" dirty="0" err="1">
                <a:latin typeface="-apple-system"/>
              </a:rPr>
              <a:t>syscall.close.return</a:t>
            </a:r>
            <a:r>
              <a:rPr lang="zh-CN" altLang="en-US" dirty="0">
                <a:latin typeface="-apple-system"/>
              </a:rPr>
              <a:t>。</a:t>
            </a:r>
          </a:p>
          <a:p>
            <a:pPr algn="l"/>
            <a:r>
              <a:rPr lang="en-US" altLang="zh-CN" dirty="0" err="1">
                <a:latin typeface="-apple-system"/>
              </a:rPr>
              <a:t>vfs.file_operation</a:t>
            </a:r>
            <a:r>
              <a:rPr lang="zh-CN" altLang="en-US" dirty="0">
                <a:latin typeface="-apple-system"/>
              </a:rPr>
              <a:t>进入虚拟文件系统（</a:t>
            </a:r>
            <a:r>
              <a:rPr lang="en-US" altLang="zh-CN" dirty="0">
                <a:latin typeface="-apple-system"/>
              </a:rPr>
              <a:t>VFS</a:t>
            </a:r>
            <a:r>
              <a:rPr lang="zh-CN" altLang="en-US" dirty="0">
                <a:latin typeface="-apple-system"/>
              </a:rPr>
              <a:t>）名为</a:t>
            </a:r>
            <a:r>
              <a:rPr lang="en-US" altLang="zh-CN" dirty="0" err="1">
                <a:latin typeface="-apple-system"/>
              </a:rPr>
              <a:t>file_operation</a:t>
            </a:r>
            <a:r>
              <a:rPr lang="zh-CN" altLang="en-US" dirty="0">
                <a:latin typeface="-apple-system"/>
              </a:rPr>
              <a:t>的文件操作。跟系统调用事件一样，在后面添加</a:t>
            </a:r>
            <a:r>
              <a:rPr lang="en-US" altLang="zh-CN" dirty="0">
                <a:latin typeface="-apple-system"/>
              </a:rPr>
              <a:t>.return</a:t>
            </a:r>
            <a:r>
              <a:rPr lang="zh-CN" altLang="en-US" dirty="0">
                <a:latin typeface="-apple-system"/>
              </a:rPr>
              <a:t>可以监控对应的退出事件。 译注：</a:t>
            </a:r>
            <a:r>
              <a:rPr lang="en-US" altLang="zh-CN" dirty="0" err="1">
                <a:latin typeface="-apple-system"/>
              </a:rPr>
              <a:t>file_operation</a:t>
            </a:r>
            <a:r>
              <a:rPr lang="zh-CN" altLang="en-US" dirty="0">
                <a:latin typeface="-apple-system"/>
              </a:rPr>
              <a:t>取值的范畴，取决于当前内核中</a:t>
            </a:r>
            <a:r>
              <a:rPr lang="en-US" altLang="zh-CN" dirty="0">
                <a:latin typeface="-apple-system"/>
              </a:rPr>
              <a:t>struct </a:t>
            </a:r>
            <a:r>
              <a:rPr lang="en-US" altLang="zh-CN" dirty="0" err="1">
                <a:latin typeface="-apple-system"/>
              </a:rPr>
              <a:t>file_operations</a:t>
            </a:r>
            <a:r>
              <a:rPr lang="zh-CN" altLang="en-US" dirty="0">
                <a:latin typeface="-apple-system"/>
              </a:rPr>
              <a:t>的定义的操作（可能位于</a:t>
            </a:r>
            <a:r>
              <a:rPr lang="en-US" altLang="zh-CN" dirty="0">
                <a:latin typeface="-apple-system"/>
              </a:rPr>
              <a:t>include/</a:t>
            </a:r>
            <a:r>
              <a:rPr lang="en-US" altLang="zh-CN" dirty="0" err="1">
                <a:latin typeface="-apple-system"/>
              </a:rPr>
              <a:t>linux</a:t>
            </a:r>
            <a:r>
              <a:rPr lang="en-US" altLang="zh-CN" dirty="0">
                <a:latin typeface="-apple-system"/>
              </a:rPr>
              <a:t>/</a:t>
            </a:r>
            <a:r>
              <a:rPr lang="en-US" altLang="zh-CN" dirty="0" err="1">
                <a:latin typeface="-apple-system"/>
              </a:rPr>
              <a:t>fs.h</a:t>
            </a:r>
            <a:r>
              <a:rPr lang="zh-CN" altLang="en-US" dirty="0">
                <a:latin typeface="-apple-system"/>
              </a:rPr>
              <a:t>中，版本不同位置会不一样，建议上</a:t>
            </a:r>
            <a:r>
              <a:rPr lang="en-US" altLang="zh-CN" dirty="0">
                <a:latin typeface="-apple-system"/>
              </a:rPr>
              <a:t>http://</a:t>
            </a:r>
            <a:r>
              <a:rPr lang="en-US" altLang="zh-CN" dirty="0" err="1">
                <a:latin typeface="-apple-system"/>
              </a:rPr>
              <a:t>lxr.free-electrons.com</a:t>
            </a:r>
            <a:r>
              <a:rPr lang="en-US" altLang="zh-CN" dirty="0">
                <a:latin typeface="-apple-system"/>
              </a:rPr>
              <a:t>/ident </a:t>
            </a:r>
            <a:r>
              <a:rPr lang="zh-CN" altLang="en-US" dirty="0">
                <a:latin typeface="-apple-system"/>
              </a:rPr>
              <a:t>查找</a:t>
            </a:r>
            <a:r>
              <a:rPr lang="en-US" altLang="zh-CN" dirty="0" err="1">
                <a:latin typeface="-apple-system"/>
              </a:rPr>
              <a:t>file_operations</a:t>
            </a:r>
            <a:r>
              <a:rPr lang="zh-CN" altLang="en-US" dirty="0">
                <a:latin typeface="-apple-system"/>
              </a:rPr>
              <a:t>）。</a:t>
            </a:r>
            <a:endParaRPr lang="en-US" altLang="zh-CN" dirty="0">
              <a:latin typeface="-apple-system"/>
            </a:endParaRPr>
          </a:p>
          <a:p>
            <a:pPr algn="l"/>
            <a:endParaRPr lang="zh-CN" altLang="en-US" dirty="0">
              <a:latin typeface="-apple-system"/>
            </a:endParaRPr>
          </a:p>
          <a:p>
            <a:pPr algn="l"/>
            <a:r>
              <a:rPr lang="en-US" altLang="zh-CN" dirty="0" err="1">
                <a:latin typeface="-apple-system"/>
              </a:rPr>
              <a:t>kernel.function</a:t>
            </a:r>
            <a:r>
              <a:rPr lang="en-US" altLang="zh-CN" dirty="0">
                <a:latin typeface="-apple-system"/>
              </a:rPr>
              <a:t>("function")</a:t>
            </a:r>
          </a:p>
          <a:p>
            <a:pPr algn="l"/>
            <a:r>
              <a:rPr lang="zh-CN" altLang="en-US" dirty="0">
                <a:latin typeface="-apple-system"/>
              </a:rPr>
              <a:t>进入名为</a:t>
            </a:r>
            <a:r>
              <a:rPr lang="en-US" altLang="zh-CN" dirty="0">
                <a:latin typeface="-apple-system"/>
              </a:rPr>
              <a:t>function</a:t>
            </a:r>
            <a:r>
              <a:rPr lang="zh-CN" altLang="en-US" dirty="0">
                <a:latin typeface="-apple-system"/>
              </a:rPr>
              <a:t>的内核函数。举个例子，</a:t>
            </a:r>
            <a:r>
              <a:rPr lang="en-US" altLang="zh-CN" dirty="0" err="1">
                <a:latin typeface="-apple-system"/>
              </a:rPr>
              <a:t>kernel.function</a:t>
            </a:r>
            <a:r>
              <a:rPr lang="en-US" altLang="zh-CN" dirty="0">
                <a:latin typeface="-apple-system"/>
              </a:rPr>
              <a:t>("</a:t>
            </a:r>
            <a:r>
              <a:rPr lang="en-US" altLang="zh-CN" dirty="0" err="1">
                <a:latin typeface="-apple-system"/>
              </a:rPr>
              <a:t>sys_open</a:t>
            </a:r>
            <a:r>
              <a:rPr lang="en-US" altLang="zh-CN" dirty="0">
                <a:latin typeface="-apple-system"/>
              </a:rPr>
              <a:t>")</a:t>
            </a:r>
            <a:r>
              <a:rPr lang="zh-CN" altLang="en-US" dirty="0">
                <a:latin typeface="-apple-system"/>
              </a:rPr>
              <a:t>即内核函数</a:t>
            </a:r>
            <a:r>
              <a:rPr lang="en-US" altLang="zh-CN" dirty="0" err="1">
                <a:latin typeface="-apple-system"/>
              </a:rPr>
              <a:t>sys_open</a:t>
            </a:r>
            <a:r>
              <a:rPr lang="zh-CN" altLang="en-US" dirty="0">
                <a:latin typeface="-apple-system"/>
              </a:rPr>
              <a:t>被调用时所触发的事件。同样，</a:t>
            </a:r>
            <a:r>
              <a:rPr lang="en-US" altLang="zh-CN" dirty="0" err="1">
                <a:latin typeface="-apple-system"/>
              </a:rPr>
              <a:t>kernel.function</a:t>
            </a:r>
            <a:r>
              <a:rPr lang="en-US" altLang="zh-CN" dirty="0">
                <a:latin typeface="-apple-system"/>
              </a:rPr>
              <a:t>("</a:t>
            </a:r>
            <a:r>
              <a:rPr lang="en-US" altLang="zh-CN" dirty="0" err="1">
                <a:latin typeface="-apple-system"/>
              </a:rPr>
              <a:t>sys_open</a:t>
            </a:r>
            <a:r>
              <a:rPr lang="en-US" altLang="zh-CN" dirty="0">
                <a:latin typeface="-apple-system"/>
              </a:rPr>
              <a:t>").return</a:t>
            </a:r>
            <a:r>
              <a:rPr lang="zh-CN" altLang="en-US" dirty="0">
                <a:latin typeface="-apple-system"/>
              </a:rPr>
              <a:t>会在</a:t>
            </a:r>
            <a:r>
              <a:rPr lang="en-US" altLang="zh-CN" dirty="0" err="1">
                <a:latin typeface="-apple-system"/>
              </a:rPr>
              <a:t>sys_open</a:t>
            </a:r>
            <a:r>
              <a:rPr lang="zh-CN" altLang="en-US" dirty="0">
                <a:latin typeface="-apple-system"/>
              </a:rPr>
              <a:t>函数调用返回时被触发。</a:t>
            </a:r>
          </a:p>
          <a:p>
            <a:pPr algn="l"/>
            <a:endParaRPr lang="zh-CN" altLang="en-US" dirty="0">
              <a:latin typeface="-apple-system"/>
            </a:endParaRPr>
          </a:p>
          <a:p>
            <a:pPr algn="l"/>
            <a:r>
              <a:rPr lang="zh-CN" altLang="en-US" dirty="0">
                <a:latin typeface="-apple-system"/>
              </a:rPr>
              <a:t>在定义探测事件时，可以使用像*这样的通配符。你也可以用内核源码文件名限定要跟踪的函数。看下面的例子：</a:t>
            </a:r>
          </a:p>
          <a:p>
            <a:pPr algn="l"/>
            <a:r>
              <a:rPr lang="en-US" altLang="zh-CN" dirty="0">
                <a:latin typeface="-apple-system"/>
              </a:rPr>
              <a:t>probe </a:t>
            </a:r>
            <a:r>
              <a:rPr lang="en-US" altLang="zh-CN" dirty="0" err="1">
                <a:latin typeface="-apple-system"/>
              </a:rPr>
              <a:t>kernel.function</a:t>
            </a:r>
            <a:r>
              <a:rPr lang="en-US" altLang="zh-CN" dirty="0">
                <a:latin typeface="-apple-system"/>
              </a:rPr>
              <a:t>("*@net/</a:t>
            </a:r>
            <a:r>
              <a:rPr lang="en-US" altLang="zh-CN" dirty="0" err="1">
                <a:latin typeface="-apple-system"/>
              </a:rPr>
              <a:t>socket.c</a:t>
            </a:r>
            <a:r>
              <a:rPr lang="en-US" altLang="zh-CN" dirty="0">
                <a:latin typeface="-apple-system"/>
              </a:rPr>
              <a:t>") { }    probe </a:t>
            </a:r>
            <a:r>
              <a:rPr lang="en-US" altLang="zh-CN" dirty="0" err="1">
                <a:latin typeface="-apple-system"/>
              </a:rPr>
              <a:t>kernel.function</a:t>
            </a:r>
            <a:r>
              <a:rPr lang="en-US" altLang="zh-CN" dirty="0">
                <a:latin typeface="-apple-system"/>
              </a:rPr>
              <a:t>("*@net/</a:t>
            </a:r>
            <a:r>
              <a:rPr lang="en-US" altLang="zh-CN" dirty="0" err="1">
                <a:latin typeface="-apple-system"/>
              </a:rPr>
              <a:t>socket.c</a:t>
            </a:r>
            <a:r>
              <a:rPr lang="en-US" altLang="zh-CN" dirty="0">
                <a:latin typeface="-apple-system"/>
              </a:rPr>
              <a:t>").return { }</a:t>
            </a:r>
          </a:p>
          <a:p>
            <a:pPr algn="l"/>
            <a:r>
              <a:rPr lang="zh-CN" altLang="en-US" dirty="0">
                <a:latin typeface="-apple-system"/>
              </a:rPr>
              <a:t>在上面的例子中，第一个探针会监控</a:t>
            </a:r>
            <a:r>
              <a:rPr lang="en-US" altLang="zh-CN" dirty="0">
                <a:latin typeface="-apple-system"/>
              </a:rPr>
              <a:t>net/</a:t>
            </a:r>
            <a:r>
              <a:rPr lang="en-US" altLang="zh-CN" dirty="0" err="1">
                <a:latin typeface="-apple-system"/>
              </a:rPr>
              <a:t>socket.c</a:t>
            </a:r>
            <a:r>
              <a:rPr lang="zh-CN" altLang="en-US" dirty="0">
                <a:latin typeface="-apple-system"/>
              </a:rPr>
              <a:t>中的所有函数的调用。第二个会监控所有这些函数的退出。注意在这个例子里，处理程序是空的；所以，即使事件被触发了，什么也不会发生。 译注：例子中用的是探测内核源码中的函数的语法。完整的语法是</a:t>
            </a:r>
            <a:r>
              <a:rPr lang="en-US" altLang="zh-CN" dirty="0">
                <a:latin typeface="-apple-system"/>
              </a:rPr>
              <a:t>[email protected]_name[:</a:t>
            </a:r>
            <a:r>
              <a:rPr lang="en-US" altLang="zh-CN" dirty="0" err="1">
                <a:latin typeface="-apple-system"/>
              </a:rPr>
              <a:t>line_num</a:t>
            </a:r>
            <a:r>
              <a:rPr lang="en-US" altLang="zh-CN" dirty="0">
                <a:latin typeface="-apple-system"/>
              </a:rPr>
              <a:t>]</a:t>
            </a:r>
            <a:r>
              <a:rPr lang="zh-CN" altLang="en-US" dirty="0">
                <a:latin typeface="-apple-system"/>
              </a:rPr>
              <a:t>，由函数名、文件名、行号三部分组成。其中函数名在例子中为*，匹配任意函数。行号是可选的，在上面的例子里就被忽略掉了。如果想指定某个范围内的函数，如从行</a:t>
            </a:r>
            <a:r>
              <a:rPr lang="en-US" altLang="zh-CN" dirty="0">
                <a:latin typeface="-apple-system"/>
              </a:rPr>
              <a:t>x</a:t>
            </a:r>
            <a:r>
              <a:rPr lang="zh-CN" altLang="en-US" dirty="0">
                <a:latin typeface="-apple-system"/>
              </a:rPr>
              <a:t>到</a:t>
            </a:r>
            <a:r>
              <a:rPr lang="en-US" altLang="zh-CN" dirty="0">
                <a:latin typeface="-apple-system"/>
              </a:rPr>
              <a:t>y</a:t>
            </a:r>
            <a:r>
              <a:rPr lang="zh-CN" altLang="en-US" dirty="0">
                <a:latin typeface="-apple-system"/>
              </a:rPr>
              <a:t>，使用</a:t>
            </a:r>
            <a:r>
              <a:rPr lang="en-US" altLang="zh-CN" dirty="0">
                <a:latin typeface="-apple-system"/>
              </a:rPr>
              <a:t>:x-y</a:t>
            </a:r>
            <a:r>
              <a:rPr lang="zh-CN" altLang="en-US" dirty="0">
                <a:latin typeface="-apple-system"/>
              </a:rPr>
              <a:t>这样格式作为行号。</a:t>
            </a:r>
          </a:p>
        </p:txBody>
      </p:sp>
    </p:spTree>
    <p:extLst>
      <p:ext uri="{BB962C8B-B14F-4D97-AF65-F5344CB8AC3E}">
        <p14:creationId xmlns:p14="http://schemas.microsoft.com/office/powerpoint/2010/main" val="55040289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en-US" altLang="zh-CN" sz="7464" dirty="0" err="1">
                <a:ea typeface="Alibaba PuHuiTi B" panose="00020600040101010101" pitchFamily="18" charset="-122"/>
              </a:rPr>
              <a:t>SystemTap</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675706"/>
            <a:ext cx="22402800" cy="9510296"/>
          </a:xfrm>
          <a:prstGeom prst="rect">
            <a:avLst/>
          </a:prstGeom>
          <a:noFill/>
        </p:spPr>
        <p:txBody>
          <a:bodyPr wrap="square">
            <a:spAutoFit/>
          </a:bodyPr>
          <a:lstStyle/>
          <a:p>
            <a:pPr algn="l"/>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允许使用者监控</a:t>
            </a:r>
            <a:r>
              <a:rPr lang="en-US" altLang="zh-CN" b="0" i="0" dirty="0">
                <a:solidFill>
                  <a:srgbClr val="333333"/>
                </a:solidFill>
                <a:effectLst/>
                <a:latin typeface="Helvetica Neue"/>
              </a:rPr>
              <a:t>Linux</a:t>
            </a:r>
            <a:r>
              <a:rPr lang="zh-CN" altLang="en-US" b="0" i="0" dirty="0">
                <a:solidFill>
                  <a:srgbClr val="333333"/>
                </a:solidFill>
                <a:effectLst/>
                <a:latin typeface="Helvetica Neue"/>
              </a:rPr>
              <a:t>系统当前的运行情况，以便进一步分析。这将有助于运维或开发人员缉查</a:t>
            </a:r>
            <a:r>
              <a:rPr lang="en-US" altLang="zh-CN" b="0" i="0" dirty="0">
                <a:solidFill>
                  <a:srgbClr val="333333"/>
                </a:solidFill>
                <a:effectLst/>
                <a:latin typeface="Helvetica Neue"/>
              </a:rPr>
              <a:t>bug</a:t>
            </a:r>
            <a:r>
              <a:rPr lang="zh-CN" altLang="en-US" b="0" i="0" dirty="0">
                <a:solidFill>
                  <a:srgbClr val="333333"/>
                </a:solidFill>
                <a:effectLst/>
                <a:latin typeface="Helvetica Neue"/>
              </a:rPr>
              <a:t>或性能问题的罪魁祸首。</a:t>
            </a:r>
            <a:endParaRPr lang="en-US" altLang="zh-CN" b="0" i="0" dirty="0">
              <a:solidFill>
                <a:srgbClr val="333333"/>
              </a:solidFill>
              <a:effectLst/>
              <a:latin typeface="Helvetica Neue"/>
            </a:endParaRPr>
          </a:p>
          <a:p>
            <a:pPr algn="l"/>
            <a:endParaRPr lang="zh-CN" altLang="en-US" b="0" i="0" dirty="0">
              <a:solidFill>
                <a:srgbClr val="333333"/>
              </a:solidFill>
              <a:effectLst/>
              <a:latin typeface="Helvetica Neue"/>
            </a:endParaRPr>
          </a:p>
          <a:p>
            <a:pPr algn="l"/>
            <a:r>
              <a:rPr lang="zh-CN" altLang="en-US" b="0" i="0" dirty="0">
                <a:solidFill>
                  <a:srgbClr val="333333"/>
                </a:solidFill>
                <a:effectLst/>
                <a:latin typeface="Helvetica Neue"/>
              </a:rPr>
              <a:t>在</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开发出来之前，要想监控一个运行中的内核，有些时候需要注入检测代码（</a:t>
            </a:r>
            <a:r>
              <a:rPr lang="en-US" altLang="zh-CN" b="0" i="0" dirty="0">
                <a:solidFill>
                  <a:srgbClr val="333333"/>
                </a:solidFill>
                <a:effectLst/>
                <a:latin typeface="Helvetica Neue"/>
              </a:rPr>
              <a:t>instrument</a:t>
            </a:r>
            <a:r>
              <a:rPr lang="zh-CN" altLang="en-US" b="0" i="0" dirty="0">
                <a:solidFill>
                  <a:srgbClr val="333333"/>
                </a:solidFill>
                <a:effectLst/>
                <a:latin typeface="Helvetica Neue"/>
              </a:rPr>
              <a:t>），重新编译，安装，还要重启一下。</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的诞生，把程序员从这一串繁琐的步骤中解放出来。现在要想完成同样的工作，你只需要简单地运行下自己写的</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脚本。</a:t>
            </a:r>
            <a:endParaRPr lang="en-US" altLang="zh-CN" b="0" i="0" dirty="0">
              <a:solidFill>
                <a:srgbClr val="333333"/>
              </a:solidFill>
              <a:effectLst/>
              <a:latin typeface="Helvetica Neue"/>
            </a:endParaRPr>
          </a:p>
          <a:p>
            <a:pPr algn="l"/>
            <a:endParaRPr lang="zh-CN" altLang="en-US" b="0" i="0" dirty="0">
              <a:solidFill>
                <a:srgbClr val="333333"/>
              </a:solidFill>
              <a:effectLst/>
              <a:latin typeface="Helvetica Neue"/>
            </a:endParaRPr>
          </a:p>
          <a:p>
            <a:pPr algn="l"/>
            <a:r>
              <a:rPr lang="zh-CN" altLang="en-US" b="0" i="0" dirty="0">
                <a:solidFill>
                  <a:srgbClr val="333333"/>
                </a:solidFill>
                <a:effectLst/>
                <a:latin typeface="Helvetica Neue"/>
              </a:rPr>
              <a:t>不过，</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的目标用户是那些对内核驾轻就熟的老手。对于内核菜鸟来说，</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依旧难以上手。雪上加霜的是，现存的许多</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文档都假定读者有相当丰富的内核经验，这使得学习</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的路途道阻且长。</a:t>
            </a:r>
            <a:endParaRPr lang="en-US" altLang="zh-CN" b="0" i="0" dirty="0">
              <a:solidFill>
                <a:srgbClr val="333333"/>
              </a:solidFill>
              <a:effectLst/>
              <a:latin typeface="Helvetica Neue"/>
            </a:endParaRPr>
          </a:p>
          <a:p>
            <a:pPr algn="l"/>
            <a:endParaRPr lang="en-US" altLang="zh-CN" dirty="0">
              <a:solidFill>
                <a:srgbClr val="333333"/>
              </a:solidFill>
              <a:latin typeface="Helvetica Neue"/>
            </a:endParaRPr>
          </a:p>
          <a:p>
            <a:pPr algn="l"/>
            <a:r>
              <a:rPr lang="zh-CN" altLang="en-US" b="0" i="0" dirty="0">
                <a:solidFill>
                  <a:srgbClr val="333333"/>
                </a:solidFill>
                <a:effectLst/>
                <a:latin typeface="Helvetica Neue"/>
              </a:rPr>
              <a:t>灵活性：</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提供了一门领域特定语言，使得用户可以编写自定义脚本，调查和监控各种内核函数、系统调用，和其它发生在内核空间的事件。就此而言，</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不仅仅是个工具，它是一个让你能够自定义内核取证和监控工具的生态系统。</a:t>
            </a:r>
          </a:p>
          <a:p>
            <a:pPr algn="l"/>
            <a:endParaRPr lang="zh-CN" altLang="en-US" b="0" i="0" dirty="0">
              <a:solidFill>
                <a:srgbClr val="333333"/>
              </a:solidFill>
              <a:effectLst/>
              <a:latin typeface="Helvetica Neue"/>
            </a:endParaRPr>
          </a:p>
          <a:p>
            <a:pPr algn="l"/>
            <a:endParaRPr lang="en-US" altLang="zh-CN" dirty="0">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290118163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同步事件</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7848302"/>
          </a:xfrm>
          <a:prstGeom prst="rect">
            <a:avLst/>
          </a:prstGeom>
          <a:noFill/>
        </p:spPr>
        <p:txBody>
          <a:bodyPr wrap="square">
            <a:spAutoFit/>
          </a:bodyPr>
          <a:lstStyle/>
          <a:p>
            <a:pPr algn="l"/>
            <a:r>
              <a:rPr lang="en-US" altLang="zh-CN" dirty="0" err="1">
                <a:latin typeface="-apple-system"/>
              </a:rPr>
              <a:t>kernel.trace</a:t>
            </a:r>
            <a:r>
              <a:rPr lang="en-US" altLang="zh-CN" dirty="0">
                <a:latin typeface="-apple-system"/>
              </a:rPr>
              <a:t>("</a:t>
            </a:r>
            <a:r>
              <a:rPr lang="en-US" altLang="zh-CN" dirty="0" err="1">
                <a:latin typeface="-apple-system"/>
              </a:rPr>
              <a:t>tracepoint</a:t>
            </a:r>
            <a:r>
              <a:rPr lang="en-US" altLang="zh-CN" dirty="0">
                <a:latin typeface="-apple-system"/>
              </a:rPr>
              <a:t>")</a:t>
            </a:r>
          </a:p>
          <a:p>
            <a:pPr algn="l"/>
            <a:r>
              <a:rPr lang="zh-CN" altLang="en-US" dirty="0">
                <a:latin typeface="-apple-system"/>
              </a:rPr>
              <a:t>到达名为</a:t>
            </a:r>
            <a:r>
              <a:rPr lang="en-US" altLang="zh-CN" dirty="0" err="1">
                <a:latin typeface="-apple-system"/>
              </a:rPr>
              <a:t>tracepoint</a:t>
            </a:r>
            <a:r>
              <a:rPr lang="zh-CN" altLang="en-US" dirty="0">
                <a:latin typeface="-apple-system"/>
              </a:rPr>
              <a:t>的静态内核探测点（</a:t>
            </a:r>
            <a:r>
              <a:rPr lang="en-US" altLang="zh-CN" dirty="0" err="1">
                <a:latin typeface="-apple-system"/>
              </a:rPr>
              <a:t>tracepoint</a:t>
            </a:r>
            <a:r>
              <a:rPr lang="zh-CN" altLang="en-US" dirty="0">
                <a:latin typeface="-apple-system"/>
              </a:rPr>
              <a:t>）。较新的内核（</a:t>
            </a:r>
            <a:r>
              <a:rPr lang="en-US" altLang="zh-CN" dirty="0">
                <a:latin typeface="-apple-system"/>
              </a:rPr>
              <a:t>&gt;= 2.6.30</a:t>
            </a:r>
            <a:r>
              <a:rPr lang="zh-CN" altLang="en-US" dirty="0">
                <a:latin typeface="-apple-system"/>
              </a:rPr>
              <a:t>）包含了特定事件的检测代码。这些事件一般会被标记成静态内核探测点。一个例子是，</a:t>
            </a:r>
            <a:r>
              <a:rPr lang="en-US" altLang="zh-CN" dirty="0" err="1">
                <a:latin typeface="-apple-system"/>
              </a:rPr>
              <a:t>kernel.trace</a:t>
            </a:r>
            <a:r>
              <a:rPr lang="en-US" altLang="zh-CN" dirty="0">
                <a:latin typeface="-apple-system"/>
              </a:rPr>
              <a:t>("</a:t>
            </a:r>
            <a:r>
              <a:rPr lang="en-US" altLang="zh-CN" dirty="0" err="1">
                <a:latin typeface="-apple-system"/>
              </a:rPr>
              <a:t>kfree_skb</a:t>
            </a:r>
            <a:r>
              <a:rPr lang="en-US" altLang="zh-CN" dirty="0">
                <a:latin typeface="-apple-system"/>
              </a:rPr>
              <a:t>")</a:t>
            </a:r>
            <a:r>
              <a:rPr lang="zh-CN" altLang="en-US" dirty="0">
                <a:latin typeface="-apple-system"/>
              </a:rPr>
              <a:t>表示内核释放了一个网络缓冲区的事件。（译注：想知道当前内核设置了哪些静态内核探测点吗？你需要运行</a:t>
            </a:r>
            <a:r>
              <a:rPr lang="en-US" altLang="zh-CN" dirty="0" err="1">
                <a:latin typeface="-apple-system"/>
              </a:rPr>
              <a:t>sudo</a:t>
            </a:r>
            <a:r>
              <a:rPr lang="en-US" altLang="zh-CN" dirty="0">
                <a:latin typeface="-apple-system"/>
              </a:rPr>
              <a:t> perf list</a:t>
            </a:r>
            <a:r>
              <a:rPr lang="zh-CN" altLang="en-US" dirty="0">
                <a:latin typeface="-apple-system"/>
              </a:rPr>
              <a:t>。）</a:t>
            </a:r>
          </a:p>
          <a:p>
            <a:pPr algn="l"/>
            <a:endParaRPr lang="zh-CN" altLang="en-US" dirty="0">
              <a:latin typeface="-apple-system"/>
            </a:endParaRPr>
          </a:p>
          <a:p>
            <a:pPr algn="l"/>
            <a:r>
              <a:rPr lang="en-US" altLang="zh-CN" dirty="0">
                <a:latin typeface="-apple-system"/>
              </a:rPr>
              <a:t>module("module").function("function")</a:t>
            </a:r>
          </a:p>
          <a:p>
            <a:pPr algn="l"/>
            <a:r>
              <a:rPr lang="zh-CN" altLang="en-US" dirty="0">
                <a:latin typeface="-apple-system"/>
              </a:rPr>
              <a:t>进入指定模块</a:t>
            </a:r>
            <a:r>
              <a:rPr lang="en-US" altLang="zh-CN" dirty="0">
                <a:latin typeface="-apple-system"/>
              </a:rPr>
              <a:t>module</a:t>
            </a:r>
            <a:r>
              <a:rPr lang="zh-CN" altLang="en-US" dirty="0">
                <a:latin typeface="-apple-system"/>
              </a:rPr>
              <a:t>的函数</a:t>
            </a:r>
            <a:r>
              <a:rPr lang="en-US" altLang="zh-CN" dirty="0">
                <a:latin typeface="-apple-system"/>
              </a:rPr>
              <a:t>function</a:t>
            </a:r>
            <a:r>
              <a:rPr lang="zh-CN" altLang="en-US" dirty="0">
                <a:latin typeface="-apple-system"/>
              </a:rPr>
              <a:t>。举个例子：</a:t>
            </a:r>
          </a:p>
          <a:p>
            <a:pPr algn="l"/>
            <a:r>
              <a:rPr lang="en-US" altLang="zh-CN" dirty="0">
                <a:latin typeface="-apple-system"/>
              </a:rPr>
              <a:t>probe module("</a:t>
            </a:r>
            <a:r>
              <a:rPr lang="en-US" altLang="zh-CN" dirty="0" err="1">
                <a:latin typeface="-apple-system"/>
              </a:rPr>
              <a:t>ext3</a:t>
            </a:r>
            <a:r>
              <a:rPr lang="en-US" altLang="zh-CN" dirty="0">
                <a:latin typeface="-apple-system"/>
              </a:rPr>
              <a:t>").function("*") { }</a:t>
            </a:r>
          </a:p>
          <a:p>
            <a:pPr algn="l"/>
            <a:r>
              <a:rPr lang="en-US" altLang="zh-CN" dirty="0">
                <a:latin typeface="-apple-system"/>
              </a:rPr>
              <a:t>probe module("</a:t>
            </a:r>
            <a:r>
              <a:rPr lang="en-US" altLang="zh-CN" dirty="0" err="1">
                <a:latin typeface="-apple-system"/>
              </a:rPr>
              <a:t>ext3</a:t>
            </a:r>
            <a:r>
              <a:rPr lang="en-US" altLang="zh-CN" dirty="0">
                <a:latin typeface="-apple-system"/>
              </a:rPr>
              <a:t>").function("*").return { }</a:t>
            </a:r>
          </a:p>
          <a:p>
            <a:pPr algn="l"/>
            <a:r>
              <a:rPr lang="zh-CN" altLang="en-US" dirty="0">
                <a:latin typeface="-apple-system"/>
              </a:rPr>
              <a:t>上面例子的第一个探针，会在每个</a:t>
            </a:r>
            <a:r>
              <a:rPr lang="en-US" altLang="zh-CN" dirty="0" err="1">
                <a:latin typeface="-apple-system"/>
              </a:rPr>
              <a:t>ext3</a:t>
            </a:r>
            <a:r>
              <a:rPr lang="zh-CN" altLang="en-US" dirty="0">
                <a:latin typeface="-apple-system"/>
              </a:rPr>
              <a:t>模块中的函数被调用时触发。第二个探针会在函数退出时触发。一切就跟</a:t>
            </a:r>
            <a:r>
              <a:rPr lang="en-US" altLang="zh-CN" dirty="0" err="1">
                <a:latin typeface="-apple-system"/>
              </a:rPr>
              <a:t>kernel.function</a:t>
            </a:r>
            <a:r>
              <a:rPr lang="en-US" altLang="zh-CN" dirty="0">
                <a:latin typeface="-apple-system"/>
              </a:rPr>
              <a:t>()</a:t>
            </a:r>
            <a:r>
              <a:rPr lang="zh-CN" altLang="en-US" dirty="0">
                <a:latin typeface="-apple-system"/>
              </a:rPr>
              <a:t>一样。</a:t>
            </a:r>
          </a:p>
          <a:p>
            <a:pPr algn="l"/>
            <a:endParaRPr lang="zh-CN" altLang="en-US" dirty="0">
              <a:latin typeface="-apple-system"/>
            </a:endParaRPr>
          </a:p>
          <a:p>
            <a:pPr algn="l"/>
            <a:r>
              <a:rPr lang="zh-CN" altLang="en-US" dirty="0">
                <a:latin typeface="-apple-system"/>
              </a:rPr>
              <a:t>系统内的所有内核模块通常都在</a:t>
            </a:r>
            <a:r>
              <a:rPr lang="en-US" altLang="zh-CN" dirty="0">
                <a:latin typeface="-apple-system"/>
              </a:rPr>
              <a:t>/lib/modules/</a:t>
            </a:r>
            <a:r>
              <a:rPr lang="en-US" altLang="zh-CN" dirty="0" err="1">
                <a:latin typeface="-apple-system"/>
              </a:rPr>
              <a:t>kernel_version</a:t>
            </a:r>
            <a:r>
              <a:rPr lang="zh-CN" altLang="en-US" dirty="0">
                <a:latin typeface="-apple-system"/>
              </a:rPr>
              <a:t>，其中</a:t>
            </a:r>
            <a:r>
              <a:rPr lang="en-US" altLang="zh-CN" dirty="0" err="1">
                <a:latin typeface="-apple-system"/>
              </a:rPr>
              <a:t>kernel_version</a:t>
            </a:r>
            <a:r>
              <a:rPr lang="zh-CN" altLang="en-US" dirty="0">
                <a:latin typeface="-apple-system"/>
              </a:rPr>
              <a:t>取当前内核版本号。模块的后缀名为</a:t>
            </a:r>
            <a:r>
              <a:rPr lang="en-US" altLang="zh-CN" dirty="0">
                <a:latin typeface="-apple-system"/>
              </a:rPr>
              <a:t>.ko</a:t>
            </a:r>
            <a:r>
              <a:rPr lang="zh-CN" altLang="en-US" dirty="0">
                <a:latin typeface="-apple-system"/>
              </a:rPr>
              <a:t>。 （译注：在该路径下使用</a:t>
            </a:r>
            <a:r>
              <a:rPr lang="en-US" altLang="zh-CN" dirty="0">
                <a:latin typeface="-apple-system"/>
              </a:rPr>
              <a:t>find -name '*.ko' -</a:t>
            </a:r>
            <a:r>
              <a:rPr lang="en-US" altLang="zh-CN" dirty="0" err="1">
                <a:latin typeface="-apple-system"/>
              </a:rPr>
              <a:t>printf</a:t>
            </a:r>
            <a:r>
              <a:rPr lang="en-US" altLang="zh-CN" dirty="0">
                <a:latin typeface="-apple-system"/>
              </a:rPr>
              <a:t> '%f\n' | sed 's/\.ko$//'</a:t>
            </a:r>
            <a:r>
              <a:rPr lang="zh-CN" altLang="en-US" dirty="0">
                <a:latin typeface="-apple-system"/>
              </a:rPr>
              <a:t>可列出所有的内核模块）</a:t>
            </a:r>
          </a:p>
        </p:txBody>
      </p:sp>
    </p:spTree>
    <p:extLst>
      <p:ext uri="{BB962C8B-B14F-4D97-AF65-F5344CB8AC3E}">
        <p14:creationId xmlns:p14="http://schemas.microsoft.com/office/powerpoint/2010/main" val="237832613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异步事件</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10618291"/>
          </a:xfrm>
          <a:prstGeom prst="rect">
            <a:avLst/>
          </a:prstGeom>
          <a:noFill/>
        </p:spPr>
        <p:txBody>
          <a:bodyPr wrap="square">
            <a:spAutoFit/>
          </a:bodyPr>
          <a:lstStyle/>
          <a:p>
            <a:pPr algn="l"/>
            <a:r>
              <a:rPr lang="zh-CN" altLang="en-US" dirty="0">
                <a:latin typeface="-apple-system"/>
              </a:rPr>
              <a:t>异步事件跟特定的指令或代码的位置无关。 这部分事件主要包含计数器、定时器和其它类似的东西。</a:t>
            </a:r>
          </a:p>
          <a:p>
            <a:pPr algn="l"/>
            <a:r>
              <a:rPr lang="en-US" altLang="zh-CN" dirty="0">
                <a:latin typeface="-apple-system"/>
              </a:rPr>
              <a:t>begin</a:t>
            </a:r>
          </a:p>
          <a:p>
            <a:pPr algn="l"/>
            <a:r>
              <a:rPr lang="en-US" altLang="zh-CN" dirty="0" err="1">
                <a:latin typeface="-apple-system"/>
              </a:rPr>
              <a:t>SystemTap</a:t>
            </a:r>
            <a:r>
              <a:rPr lang="zh-CN" altLang="en-US" dirty="0">
                <a:latin typeface="-apple-system"/>
              </a:rPr>
              <a:t>会话的启动事件，会在脚本开始时触发。</a:t>
            </a:r>
          </a:p>
          <a:p>
            <a:pPr algn="l"/>
            <a:r>
              <a:rPr lang="en-US" altLang="zh-CN" dirty="0">
                <a:latin typeface="-apple-system"/>
              </a:rPr>
              <a:t>end</a:t>
            </a:r>
          </a:p>
          <a:p>
            <a:pPr algn="l"/>
            <a:r>
              <a:rPr lang="en-US" altLang="zh-CN" dirty="0" err="1">
                <a:latin typeface="-apple-system"/>
              </a:rPr>
              <a:t>SystemTap</a:t>
            </a:r>
            <a:r>
              <a:rPr lang="zh-CN" altLang="en-US" dirty="0">
                <a:latin typeface="-apple-system"/>
              </a:rPr>
              <a:t>会话的结束事件，会在脚本结束时触发。</a:t>
            </a:r>
          </a:p>
          <a:p>
            <a:pPr algn="l"/>
            <a:r>
              <a:rPr lang="en-US" altLang="zh-CN" dirty="0">
                <a:latin typeface="-apple-system"/>
              </a:rPr>
              <a:t>timer events</a:t>
            </a:r>
          </a:p>
          <a:p>
            <a:pPr algn="l"/>
            <a:r>
              <a:rPr lang="zh-CN" altLang="en-US" dirty="0">
                <a:latin typeface="-apple-system"/>
              </a:rPr>
              <a:t>用于周期性执行某段处理程序。举个例子：</a:t>
            </a:r>
          </a:p>
          <a:p>
            <a:pPr algn="l"/>
            <a:r>
              <a:rPr lang="en-US" altLang="zh-CN" dirty="0">
                <a:latin typeface="-apple-system"/>
              </a:rPr>
              <a:t>probe </a:t>
            </a:r>
            <a:r>
              <a:rPr lang="en-US" altLang="zh-CN" dirty="0" err="1">
                <a:latin typeface="-apple-system"/>
              </a:rPr>
              <a:t>timer.s</a:t>
            </a:r>
            <a:r>
              <a:rPr lang="en-US" altLang="zh-CN" dirty="0">
                <a:latin typeface="-apple-system"/>
              </a:rPr>
              <a:t>(4) { </a:t>
            </a:r>
            <a:r>
              <a:rPr lang="en-US" altLang="zh-CN" dirty="0" err="1">
                <a:latin typeface="-apple-system"/>
              </a:rPr>
              <a:t>printf</a:t>
            </a:r>
            <a:r>
              <a:rPr lang="en-US" altLang="zh-CN" dirty="0">
                <a:latin typeface="-apple-system"/>
              </a:rPr>
              <a:t>("hello world\n") }</a:t>
            </a:r>
          </a:p>
          <a:p>
            <a:pPr algn="l"/>
            <a:endParaRPr lang="en-US" altLang="zh-CN" dirty="0">
              <a:latin typeface="-apple-system"/>
            </a:endParaRPr>
          </a:p>
          <a:p>
            <a:pPr algn="l"/>
            <a:r>
              <a:rPr lang="zh-CN" altLang="en-US" dirty="0">
                <a:latin typeface="-apple-system"/>
              </a:rPr>
              <a:t>上面的例子中，每隔</a:t>
            </a:r>
            <a:r>
              <a:rPr lang="en-US" altLang="zh-CN" dirty="0">
                <a:latin typeface="-apple-system"/>
              </a:rPr>
              <a:t>4</a:t>
            </a:r>
            <a:r>
              <a:rPr lang="zh-CN" altLang="en-US" dirty="0">
                <a:latin typeface="-apple-system"/>
              </a:rPr>
              <a:t>秒就会输出</a:t>
            </a:r>
            <a:r>
              <a:rPr lang="en-US" altLang="zh-CN" dirty="0">
                <a:latin typeface="-apple-system"/>
              </a:rPr>
              <a:t>hello world</a:t>
            </a:r>
            <a:r>
              <a:rPr lang="zh-CN" altLang="en-US" dirty="0">
                <a:latin typeface="-apple-system"/>
              </a:rPr>
              <a:t>。还可以使用其它规格的定时器：</a:t>
            </a:r>
          </a:p>
          <a:p>
            <a:pPr algn="l"/>
            <a:r>
              <a:rPr lang="en-US" altLang="zh-CN" dirty="0" err="1">
                <a:latin typeface="-apple-system"/>
              </a:rPr>
              <a:t>timer.ms</a:t>
            </a:r>
            <a:r>
              <a:rPr lang="en-US" altLang="zh-CN" dirty="0">
                <a:latin typeface="-apple-system"/>
              </a:rPr>
              <a:t>(milliseconds)</a:t>
            </a:r>
          </a:p>
          <a:p>
            <a:pPr algn="l"/>
            <a:r>
              <a:rPr lang="en-US" altLang="zh-CN" dirty="0" err="1">
                <a:latin typeface="-apple-system"/>
              </a:rPr>
              <a:t>timer.us</a:t>
            </a:r>
            <a:r>
              <a:rPr lang="en-US" altLang="zh-CN" dirty="0">
                <a:latin typeface="-apple-system"/>
              </a:rPr>
              <a:t>(microseconds)</a:t>
            </a:r>
          </a:p>
          <a:p>
            <a:pPr algn="l"/>
            <a:r>
              <a:rPr lang="en-US" altLang="zh-CN" dirty="0" err="1">
                <a:latin typeface="-apple-system"/>
              </a:rPr>
              <a:t>timer.ns</a:t>
            </a:r>
            <a:r>
              <a:rPr lang="en-US" altLang="zh-CN" dirty="0">
                <a:latin typeface="-apple-system"/>
              </a:rPr>
              <a:t>(nanoseconds)</a:t>
            </a:r>
          </a:p>
          <a:p>
            <a:pPr algn="l"/>
            <a:r>
              <a:rPr lang="en-US" altLang="zh-CN" dirty="0" err="1">
                <a:latin typeface="-apple-system"/>
              </a:rPr>
              <a:t>timer.hz</a:t>
            </a:r>
            <a:r>
              <a:rPr lang="en-US" altLang="zh-CN" dirty="0">
                <a:latin typeface="-apple-system"/>
              </a:rPr>
              <a:t>(hertz)</a:t>
            </a:r>
          </a:p>
          <a:p>
            <a:pPr algn="l"/>
            <a:r>
              <a:rPr lang="en-US" altLang="zh-CN" dirty="0" err="1">
                <a:latin typeface="-apple-system"/>
              </a:rPr>
              <a:t>timer.jiffies</a:t>
            </a:r>
            <a:r>
              <a:rPr lang="en-US" altLang="zh-CN" dirty="0">
                <a:latin typeface="-apple-system"/>
              </a:rPr>
              <a:t>(jiffies)</a:t>
            </a:r>
          </a:p>
          <a:p>
            <a:pPr algn="l"/>
            <a:r>
              <a:rPr lang="zh-CN" altLang="en-US" dirty="0">
                <a:latin typeface="-apple-system"/>
              </a:rPr>
              <a:t>定时事件总是跟其它事件搭配使用。其它事件负责收集信息，而定时事件定期输出当前状况，让你看到数据随时间的变化情况。</a:t>
            </a:r>
          </a:p>
          <a:p>
            <a:pPr algn="l"/>
            <a:r>
              <a:rPr lang="zh-CN" altLang="en-US" dirty="0">
                <a:latin typeface="-apple-system"/>
              </a:rPr>
              <a:t>限于篇幅，还有些</a:t>
            </a:r>
            <a:r>
              <a:rPr lang="en-US" altLang="zh-CN" dirty="0" err="1">
                <a:latin typeface="-apple-system"/>
              </a:rPr>
              <a:t>SystemTap</a:t>
            </a:r>
            <a:r>
              <a:rPr lang="zh-CN" altLang="en-US" dirty="0">
                <a:latin typeface="-apple-system"/>
              </a:rPr>
              <a:t>事件就不再一一介绍了。如果你想了解更多内容，请</a:t>
            </a:r>
            <a:r>
              <a:rPr lang="en-US" altLang="zh-CN" dirty="0">
                <a:latin typeface="-apple-system"/>
              </a:rPr>
              <a:t>man </a:t>
            </a:r>
            <a:r>
              <a:rPr lang="en-US" altLang="zh-CN" dirty="0" err="1">
                <a:latin typeface="-apple-system"/>
              </a:rPr>
              <a:t>stapprobes</a:t>
            </a:r>
            <a:r>
              <a:rPr lang="zh-CN" altLang="en-US" dirty="0">
                <a:latin typeface="-apple-system"/>
              </a:rPr>
              <a:t>。该</a:t>
            </a:r>
            <a:r>
              <a:rPr lang="en-US" altLang="zh-CN" dirty="0">
                <a:latin typeface="-apple-system"/>
              </a:rPr>
              <a:t>man page</a:t>
            </a:r>
            <a:r>
              <a:rPr lang="zh-CN" altLang="en-US" dirty="0">
                <a:latin typeface="-apple-system"/>
              </a:rPr>
              <a:t>中的</a:t>
            </a:r>
            <a:r>
              <a:rPr lang="en-US" altLang="zh-CN" dirty="0">
                <a:latin typeface="-apple-system"/>
              </a:rPr>
              <a:t>SEE ALSO</a:t>
            </a:r>
            <a:r>
              <a:rPr lang="zh-CN" altLang="en-US" dirty="0">
                <a:latin typeface="-apple-system"/>
              </a:rPr>
              <a:t>一节，包括了通往其它</a:t>
            </a:r>
            <a:r>
              <a:rPr lang="en-US" altLang="zh-CN" dirty="0">
                <a:latin typeface="-apple-system"/>
              </a:rPr>
              <a:t>man page</a:t>
            </a:r>
            <a:r>
              <a:rPr lang="zh-CN" altLang="en-US" dirty="0">
                <a:latin typeface="-apple-system"/>
              </a:rPr>
              <a:t>的链接，你还可以随之找到某些特定子系统和组件所支持的事件。</a:t>
            </a:r>
          </a:p>
        </p:txBody>
      </p:sp>
    </p:spTree>
    <p:extLst>
      <p:ext uri="{BB962C8B-B14F-4D97-AF65-F5344CB8AC3E}">
        <p14:creationId xmlns:p14="http://schemas.microsoft.com/office/powerpoint/2010/main" val="169437085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处理程序</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10064294"/>
          </a:xfrm>
          <a:prstGeom prst="rect">
            <a:avLst/>
          </a:prstGeom>
          <a:noFill/>
        </p:spPr>
        <p:txBody>
          <a:bodyPr wrap="square">
            <a:spAutoFit/>
          </a:bodyPr>
          <a:lstStyle/>
          <a:p>
            <a:pPr algn="l"/>
            <a:r>
              <a:rPr lang="zh-CN" altLang="en-US" dirty="0">
                <a:latin typeface="-apple-system"/>
              </a:rPr>
              <a:t>看一下下面的示例脚本：</a:t>
            </a:r>
          </a:p>
          <a:p>
            <a:pPr algn="l"/>
            <a:r>
              <a:rPr lang="en-US" altLang="zh-CN" dirty="0">
                <a:latin typeface="-apple-system"/>
              </a:rPr>
              <a:t>probe begin</a:t>
            </a:r>
          </a:p>
          <a:p>
            <a:pPr algn="l"/>
            <a:r>
              <a:rPr lang="en-US" altLang="zh-CN" dirty="0">
                <a:latin typeface="-apple-system"/>
              </a:rPr>
              <a:t>{</a:t>
            </a:r>
          </a:p>
          <a:p>
            <a:pPr algn="l"/>
            <a:r>
              <a:rPr lang="en-US" altLang="zh-CN" dirty="0">
                <a:latin typeface="-apple-system"/>
              </a:rPr>
              <a:t>  </a:t>
            </a:r>
            <a:r>
              <a:rPr lang="en-US" altLang="zh-CN" dirty="0" err="1">
                <a:latin typeface="-apple-system"/>
              </a:rPr>
              <a:t>printf</a:t>
            </a:r>
            <a:r>
              <a:rPr lang="en-US" altLang="zh-CN" dirty="0">
                <a:latin typeface="-apple-system"/>
              </a:rPr>
              <a:t> ("hello world\n")</a:t>
            </a:r>
          </a:p>
          <a:p>
            <a:pPr algn="l"/>
            <a:r>
              <a:rPr lang="en-US" altLang="zh-CN" dirty="0">
                <a:latin typeface="-apple-system"/>
              </a:rPr>
              <a:t>  exit ()</a:t>
            </a:r>
          </a:p>
          <a:p>
            <a:pPr algn="l"/>
            <a:r>
              <a:rPr lang="en-US" altLang="zh-CN" dirty="0">
                <a:latin typeface="-apple-system"/>
              </a:rPr>
              <a:t>}</a:t>
            </a:r>
          </a:p>
          <a:p>
            <a:pPr algn="l"/>
            <a:r>
              <a:rPr lang="zh-CN" altLang="en-US" dirty="0">
                <a:latin typeface="-apple-system"/>
              </a:rPr>
              <a:t>在上面的例子中，每当会话开始时，</a:t>
            </a:r>
            <a:r>
              <a:rPr lang="en-US" altLang="zh-CN" dirty="0">
                <a:latin typeface="-apple-system"/>
              </a:rPr>
              <a:t>begin</a:t>
            </a:r>
            <a:r>
              <a:rPr lang="zh-CN" altLang="en-US" dirty="0">
                <a:latin typeface="-apple-system"/>
              </a:rPr>
              <a:t>事件会触发</a:t>
            </a:r>
            <a:r>
              <a:rPr lang="en-US" altLang="zh-CN" dirty="0">
                <a:latin typeface="-apple-system"/>
              </a:rPr>
              <a:t>{}</a:t>
            </a:r>
            <a:r>
              <a:rPr lang="zh-CN" altLang="en-US" dirty="0">
                <a:latin typeface="-apple-system"/>
              </a:rPr>
              <a:t>内的处理程序，输出</a:t>
            </a:r>
            <a:r>
              <a:rPr lang="en-US" altLang="zh-CN" dirty="0">
                <a:latin typeface="-apple-system"/>
              </a:rPr>
              <a:t>hello world</a:t>
            </a:r>
            <a:r>
              <a:rPr lang="zh-CN" altLang="en-US" dirty="0">
                <a:latin typeface="-apple-system"/>
              </a:rPr>
              <a:t>加一个换行符，然后退出。</a:t>
            </a:r>
          </a:p>
          <a:p>
            <a:pPr algn="l"/>
            <a:endParaRPr lang="zh-CN" altLang="en-US" dirty="0">
              <a:latin typeface="-apple-system"/>
            </a:endParaRPr>
          </a:p>
          <a:p>
            <a:pPr algn="l"/>
            <a:r>
              <a:rPr lang="en-US" altLang="zh-CN" dirty="0" err="1">
                <a:latin typeface="-apple-system"/>
              </a:rPr>
              <a:t>SystemTap</a:t>
            </a:r>
            <a:r>
              <a:rPr lang="zh-CN" altLang="en-US" dirty="0">
                <a:latin typeface="-apple-system"/>
              </a:rPr>
              <a:t>脚本会一直运行，直到执行了</a:t>
            </a:r>
            <a:r>
              <a:rPr lang="en-US" altLang="zh-CN" dirty="0">
                <a:latin typeface="-apple-system"/>
              </a:rPr>
              <a:t>exit()</a:t>
            </a:r>
            <a:r>
              <a:rPr lang="zh-CN" altLang="en-US" dirty="0">
                <a:latin typeface="-apple-system"/>
              </a:rPr>
              <a:t>函数。如果你想中途退出一个脚本，可以用</a:t>
            </a:r>
            <a:r>
              <a:rPr lang="en-US" altLang="zh-CN" dirty="0" err="1">
                <a:latin typeface="-apple-system"/>
              </a:rPr>
              <a:t>Ctrl+c</a:t>
            </a:r>
            <a:r>
              <a:rPr lang="zh-CN" altLang="en-US" dirty="0">
                <a:latin typeface="-apple-system"/>
              </a:rPr>
              <a:t>中断。</a:t>
            </a:r>
          </a:p>
          <a:p>
            <a:pPr algn="l"/>
            <a:r>
              <a:rPr lang="en-US" altLang="zh-CN" dirty="0" err="1">
                <a:latin typeface="-apple-system"/>
              </a:rPr>
              <a:t>printf</a:t>
            </a:r>
            <a:endParaRPr lang="en-US" altLang="zh-CN" dirty="0">
              <a:latin typeface="-apple-system"/>
            </a:endParaRPr>
          </a:p>
          <a:p>
            <a:pPr algn="l"/>
            <a:endParaRPr lang="en-US" altLang="zh-CN" dirty="0">
              <a:latin typeface="-apple-system"/>
            </a:endParaRPr>
          </a:p>
          <a:p>
            <a:pPr algn="l"/>
            <a:r>
              <a:rPr lang="en-US" altLang="zh-CN" dirty="0" err="1">
                <a:latin typeface="-apple-system"/>
              </a:rPr>
              <a:t>printf</a:t>
            </a:r>
            <a:r>
              <a:rPr lang="en-US" altLang="zh-CN" dirty="0">
                <a:latin typeface="-apple-system"/>
              </a:rPr>
              <a:t>()</a:t>
            </a:r>
            <a:r>
              <a:rPr lang="zh-CN" altLang="en-US" dirty="0">
                <a:latin typeface="-apple-system"/>
              </a:rPr>
              <a:t>是最简单的</a:t>
            </a:r>
            <a:r>
              <a:rPr lang="en-US" altLang="zh-CN" dirty="0" err="1">
                <a:latin typeface="-apple-system"/>
              </a:rPr>
              <a:t>SystemTap</a:t>
            </a:r>
            <a:r>
              <a:rPr lang="zh-CN" altLang="en-US" dirty="0">
                <a:latin typeface="-apple-system"/>
              </a:rPr>
              <a:t>函数之一，可以跟许多函数搭配使用，用来输出数据。通常我们会这样调用</a:t>
            </a:r>
            <a:r>
              <a:rPr lang="en-US" altLang="zh-CN" dirty="0" err="1">
                <a:latin typeface="-apple-system"/>
              </a:rPr>
              <a:t>printf</a:t>
            </a:r>
            <a:r>
              <a:rPr lang="en-US" altLang="zh-CN" dirty="0">
                <a:latin typeface="-apple-system"/>
              </a:rPr>
              <a:t>()</a:t>
            </a:r>
            <a:r>
              <a:rPr lang="zh-CN" altLang="en-US" dirty="0">
                <a:latin typeface="-apple-system"/>
              </a:rPr>
              <a:t>：</a:t>
            </a:r>
          </a:p>
          <a:p>
            <a:pPr algn="l"/>
            <a:r>
              <a:rPr lang="en-US" altLang="zh-CN" dirty="0" err="1">
                <a:latin typeface="-apple-system"/>
              </a:rPr>
              <a:t>printf</a:t>
            </a:r>
            <a:r>
              <a:rPr lang="en-US" altLang="zh-CN" dirty="0">
                <a:latin typeface="-apple-system"/>
              </a:rPr>
              <a:t> ("format string\n", arguments)</a:t>
            </a:r>
          </a:p>
          <a:p>
            <a:pPr algn="l"/>
            <a:r>
              <a:rPr lang="en-US" altLang="zh-CN" dirty="0">
                <a:latin typeface="-apple-system"/>
              </a:rPr>
              <a:t>format string</a:t>
            </a:r>
            <a:r>
              <a:rPr lang="zh-CN" altLang="en-US" dirty="0">
                <a:latin typeface="-apple-system"/>
              </a:rPr>
              <a:t>指明</a:t>
            </a:r>
            <a:r>
              <a:rPr lang="en-US" altLang="zh-CN" dirty="0">
                <a:latin typeface="-apple-system"/>
              </a:rPr>
              <a:t>arguments</a:t>
            </a:r>
            <a:r>
              <a:rPr lang="zh-CN" altLang="en-US" dirty="0">
                <a:latin typeface="-apple-system"/>
              </a:rPr>
              <a:t>输出的格式。在前面的例子里，</a:t>
            </a:r>
            <a:r>
              <a:rPr lang="en-US" altLang="zh-CN" dirty="0" err="1">
                <a:latin typeface="-apple-system"/>
              </a:rPr>
              <a:t>printf</a:t>
            </a:r>
            <a:r>
              <a:rPr lang="zh-CN" altLang="en-US" dirty="0">
                <a:latin typeface="-apple-system"/>
              </a:rPr>
              <a:t>语句内没有指定</a:t>
            </a:r>
            <a:r>
              <a:rPr lang="en-US" altLang="zh-CN" dirty="0">
                <a:latin typeface="-apple-system"/>
              </a:rPr>
              <a:t>format</a:t>
            </a:r>
            <a:r>
              <a:rPr lang="zh-CN" altLang="en-US" dirty="0">
                <a:latin typeface="-apple-system"/>
              </a:rPr>
              <a:t>格式符。在格式字符串（</a:t>
            </a:r>
            <a:r>
              <a:rPr lang="en-US" altLang="zh-CN" dirty="0">
                <a:latin typeface="-apple-system"/>
              </a:rPr>
              <a:t>format string</a:t>
            </a:r>
            <a:r>
              <a:rPr lang="zh-CN" altLang="en-US" dirty="0">
                <a:latin typeface="-apple-system"/>
              </a:rPr>
              <a:t>）中，你可以用</a:t>
            </a:r>
            <a:r>
              <a:rPr lang="en-US" altLang="zh-CN" dirty="0">
                <a:latin typeface="-apple-system"/>
              </a:rPr>
              <a:t>%s</a:t>
            </a:r>
            <a:r>
              <a:rPr lang="zh-CN" altLang="en-US" dirty="0">
                <a:latin typeface="-apple-system"/>
              </a:rPr>
              <a:t>表示字符串，</a:t>
            </a:r>
            <a:r>
              <a:rPr lang="en-US" altLang="zh-CN" dirty="0">
                <a:latin typeface="-apple-system"/>
              </a:rPr>
              <a:t>%d</a:t>
            </a:r>
            <a:r>
              <a:rPr lang="zh-CN" altLang="en-US" dirty="0">
                <a:latin typeface="-apple-system"/>
              </a:rPr>
              <a:t>表示数字。格式字符串中可以包含多个格式符，每个格式符对应一个参数；每个参数之间用逗号隔开。</a:t>
            </a:r>
          </a:p>
          <a:p>
            <a:pPr algn="l"/>
            <a:endParaRPr lang="zh-CN" altLang="en-US" dirty="0">
              <a:latin typeface="-apple-system"/>
            </a:endParaRPr>
          </a:p>
          <a:p>
            <a:pPr algn="l"/>
            <a:r>
              <a:rPr lang="en-US" altLang="zh-CN" dirty="0" err="1">
                <a:latin typeface="-apple-system"/>
              </a:rPr>
              <a:t>SystemTap</a:t>
            </a:r>
            <a:r>
              <a:rPr lang="zh-CN" altLang="en-US" dirty="0">
                <a:latin typeface="-apple-system"/>
              </a:rPr>
              <a:t>的</a:t>
            </a:r>
            <a:r>
              <a:rPr lang="en-US" altLang="zh-CN" dirty="0" err="1">
                <a:latin typeface="-apple-system"/>
              </a:rPr>
              <a:t>printf</a:t>
            </a:r>
            <a:r>
              <a:rPr lang="zh-CN" altLang="en-US" dirty="0">
                <a:latin typeface="-apple-system"/>
              </a:rPr>
              <a:t>语句跟</a:t>
            </a:r>
            <a:r>
              <a:rPr lang="en-US" altLang="zh-CN" dirty="0">
                <a:latin typeface="-apple-system"/>
              </a:rPr>
              <a:t>C</a:t>
            </a:r>
            <a:r>
              <a:rPr lang="zh-CN" altLang="en-US" dirty="0">
                <a:latin typeface="-apple-system"/>
              </a:rPr>
              <a:t>的</a:t>
            </a:r>
            <a:r>
              <a:rPr lang="en-US" altLang="zh-CN" dirty="0" err="1">
                <a:latin typeface="-apple-system"/>
              </a:rPr>
              <a:t>printf</a:t>
            </a:r>
            <a:r>
              <a:rPr lang="zh-CN" altLang="en-US" dirty="0">
                <a:latin typeface="-apple-system"/>
              </a:rPr>
              <a:t>语句，无论在语法还是在格式字符串上都差不多。</a:t>
            </a:r>
          </a:p>
        </p:txBody>
      </p:sp>
    </p:spTree>
    <p:extLst>
      <p:ext uri="{BB962C8B-B14F-4D97-AF65-F5344CB8AC3E}">
        <p14:creationId xmlns:p14="http://schemas.microsoft.com/office/powerpoint/2010/main" val="277968171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处理程序</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95146"/>
            <a:ext cx="22402800" cy="10064294"/>
          </a:xfrm>
          <a:prstGeom prst="rect">
            <a:avLst/>
          </a:prstGeom>
          <a:noFill/>
        </p:spPr>
        <p:txBody>
          <a:bodyPr wrap="square">
            <a:spAutoFit/>
          </a:bodyPr>
          <a:lstStyle/>
          <a:p>
            <a:pPr algn="l"/>
            <a:endParaRPr lang="en-US" altLang="zh-CN" dirty="0">
              <a:latin typeface="-apple-system"/>
            </a:endParaRPr>
          </a:p>
          <a:p>
            <a:pPr algn="l"/>
            <a:r>
              <a:rPr lang="en-US" altLang="zh-CN" dirty="0">
                <a:latin typeface="-apple-system"/>
              </a:rPr>
              <a:t>probe </a:t>
            </a:r>
            <a:r>
              <a:rPr lang="en-US" altLang="zh-CN" dirty="0" err="1">
                <a:latin typeface="-apple-system"/>
              </a:rPr>
              <a:t>syscall.open</a:t>
            </a:r>
            <a:endParaRPr lang="en-US" altLang="zh-CN" dirty="0">
              <a:latin typeface="-apple-system"/>
            </a:endParaRPr>
          </a:p>
          <a:p>
            <a:pPr algn="l"/>
            <a:r>
              <a:rPr lang="en-US" altLang="zh-CN" dirty="0">
                <a:latin typeface="-apple-system"/>
              </a:rPr>
              <a:t>{</a:t>
            </a:r>
          </a:p>
          <a:p>
            <a:pPr algn="l"/>
            <a:r>
              <a:rPr lang="en-US" altLang="zh-CN" dirty="0">
                <a:latin typeface="-apple-system"/>
              </a:rPr>
              <a:t>  </a:t>
            </a:r>
            <a:r>
              <a:rPr lang="en-US" altLang="zh-CN" dirty="0" err="1">
                <a:latin typeface="-apple-system"/>
              </a:rPr>
              <a:t>printf</a:t>
            </a:r>
            <a:r>
              <a:rPr lang="en-US" altLang="zh-CN" dirty="0">
                <a:latin typeface="-apple-system"/>
              </a:rPr>
              <a:t> ("%s(%d) open\n", </a:t>
            </a:r>
            <a:r>
              <a:rPr lang="en-US" altLang="zh-CN" dirty="0" err="1">
                <a:latin typeface="-apple-system"/>
              </a:rPr>
              <a:t>execname</a:t>
            </a:r>
            <a:r>
              <a:rPr lang="en-US" altLang="zh-CN" dirty="0">
                <a:latin typeface="-apple-system"/>
              </a:rPr>
              <a:t>(), </a:t>
            </a:r>
            <a:r>
              <a:rPr lang="en-US" altLang="zh-CN" dirty="0" err="1">
                <a:latin typeface="-apple-system"/>
              </a:rPr>
              <a:t>pid</a:t>
            </a:r>
            <a:r>
              <a:rPr lang="en-US" altLang="zh-CN" dirty="0">
                <a:latin typeface="-apple-system"/>
              </a:rPr>
              <a:t>())</a:t>
            </a:r>
          </a:p>
          <a:p>
            <a:pPr algn="l"/>
            <a:r>
              <a:rPr lang="en-US" altLang="zh-CN" dirty="0">
                <a:latin typeface="-apple-system"/>
              </a:rPr>
              <a:t>}</a:t>
            </a:r>
          </a:p>
          <a:p>
            <a:pPr algn="l"/>
            <a:r>
              <a:rPr lang="zh-CN" altLang="en-US" dirty="0">
                <a:latin typeface="-apple-system"/>
              </a:rPr>
              <a:t>在上面的例子中，</a:t>
            </a:r>
            <a:r>
              <a:rPr lang="en-US" altLang="zh-CN" dirty="0" err="1">
                <a:latin typeface="-apple-system"/>
              </a:rPr>
              <a:t>SystemTap</a:t>
            </a:r>
            <a:r>
              <a:rPr lang="zh-CN" altLang="en-US" dirty="0">
                <a:latin typeface="-apple-system"/>
              </a:rPr>
              <a:t>会在每次</a:t>
            </a:r>
            <a:r>
              <a:rPr lang="en-US" altLang="zh-CN" dirty="0">
                <a:latin typeface="-apple-system"/>
              </a:rPr>
              <a:t>open</a:t>
            </a:r>
            <a:r>
              <a:rPr lang="zh-CN" altLang="en-US" dirty="0">
                <a:latin typeface="-apple-system"/>
              </a:rPr>
              <a:t>被调用时，输出调用程序的名字和</a:t>
            </a:r>
            <a:r>
              <a:rPr lang="en-US" altLang="zh-CN" dirty="0" err="1">
                <a:latin typeface="-apple-system"/>
              </a:rPr>
              <a:t>PID</a:t>
            </a:r>
            <a:r>
              <a:rPr lang="zh-CN" altLang="en-US" dirty="0">
                <a:latin typeface="-apple-system"/>
              </a:rPr>
              <a:t>，外加</a:t>
            </a:r>
            <a:r>
              <a:rPr lang="en-US" altLang="zh-CN" dirty="0">
                <a:latin typeface="-apple-system"/>
              </a:rPr>
              <a:t>open</a:t>
            </a:r>
            <a:r>
              <a:rPr lang="zh-CN" altLang="en-US" dirty="0">
                <a:latin typeface="-apple-system"/>
              </a:rPr>
              <a:t>这个词。该探针输出的结果看上去会是这样：</a:t>
            </a:r>
          </a:p>
          <a:p>
            <a:pPr algn="l"/>
            <a:endParaRPr lang="zh-CN" altLang="en-US" dirty="0">
              <a:latin typeface="-apple-system"/>
            </a:endParaRPr>
          </a:p>
          <a:p>
            <a:pPr algn="l"/>
            <a:r>
              <a:rPr lang="en-US" altLang="zh-CN" dirty="0" err="1">
                <a:latin typeface="-apple-system"/>
              </a:rPr>
              <a:t>vmware-guestd</a:t>
            </a:r>
            <a:r>
              <a:rPr lang="en-US" altLang="zh-CN" dirty="0">
                <a:latin typeface="-apple-system"/>
              </a:rPr>
              <a:t>(2206) open</a:t>
            </a:r>
          </a:p>
          <a:p>
            <a:pPr algn="l"/>
            <a:r>
              <a:rPr lang="en-US" altLang="zh-CN" dirty="0" err="1">
                <a:latin typeface="-apple-system"/>
              </a:rPr>
              <a:t>hald</a:t>
            </a:r>
            <a:r>
              <a:rPr lang="en-US" altLang="zh-CN" dirty="0">
                <a:latin typeface="-apple-system"/>
              </a:rPr>
              <a:t>(2360) open</a:t>
            </a:r>
          </a:p>
          <a:p>
            <a:pPr algn="l"/>
            <a:r>
              <a:rPr lang="en-US" altLang="zh-CN" dirty="0" err="1">
                <a:latin typeface="-apple-system"/>
              </a:rPr>
              <a:t>hald</a:t>
            </a:r>
            <a:r>
              <a:rPr lang="en-US" altLang="zh-CN" dirty="0">
                <a:latin typeface="-apple-system"/>
              </a:rPr>
              <a:t>(2360) open</a:t>
            </a:r>
          </a:p>
          <a:p>
            <a:pPr algn="l"/>
            <a:r>
              <a:rPr lang="en-US" altLang="zh-CN" dirty="0" err="1">
                <a:latin typeface="-apple-system"/>
              </a:rPr>
              <a:t>hald</a:t>
            </a:r>
            <a:r>
              <a:rPr lang="en-US" altLang="zh-CN" dirty="0">
                <a:latin typeface="-apple-system"/>
              </a:rPr>
              <a:t>(2360) open</a:t>
            </a:r>
          </a:p>
          <a:p>
            <a:pPr algn="l"/>
            <a:r>
              <a:rPr lang="en-US" altLang="zh-CN" dirty="0" err="1">
                <a:latin typeface="-apple-system"/>
              </a:rPr>
              <a:t>df</a:t>
            </a:r>
            <a:r>
              <a:rPr lang="en-US" altLang="zh-CN" dirty="0">
                <a:latin typeface="-apple-system"/>
              </a:rPr>
              <a:t>(3433) open</a:t>
            </a:r>
          </a:p>
          <a:p>
            <a:pPr algn="l"/>
            <a:r>
              <a:rPr lang="en-US" altLang="zh-CN" dirty="0" err="1">
                <a:latin typeface="-apple-system"/>
              </a:rPr>
              <a:t>df</a:t>
            </a:r>
            <a:r>
              <a:rPr lang="en-US" altLang="zh-CN" dirty="0">
                <a:latin typeface="-apple-system"/>
              </a:rPr>
              <a:t>(3433) open</a:t>
            </a:r>
          </a:p>
          <a:p>
            <a:pPr algn="l"/>
            <a:r>
              <a:rPr lang="en-US" altLang="zh-CN" dirty="0" err="1">
                <a:latin typeface="-apple-system"/>
              </a:rPr>
              <a:t>df</a:t>
            </a:r>
            <a:r>
              <a:rPr lang="en-US" altLang="zh-CN" dirty="0">
                <a:latin typeface="-apple-system"/>
              </a:rPr>
              <a:t>(3433) open</a:t>
            </a:r>
          </a:p>
          <a:p>
            <a:pPr algn="l"/>
            <a:r>
              <a:rPr lang="en-US" altLang="zh-CN" dirty="0" err="1">
                <a:latin typeface="-apple-system"/>
              </a:rPr>
              <a:t>hald</a:t>
            </a:r>
            <a:r>
              <a:rPr lang="en-US" altLang="zh-CN" dirty="0">
                <a:latin typeface="-apple-system"/>
              </a:rPr>
              <a:t>(2360) open</a:t>
            </a:r>
          </a:p>
          <a:p>
            <a:pPr algn="l"/>
            <a:r>
              <a:rPr lang="zh-CN" altLang="en-US" dirty="0">
                <a:latin typeface="-apple-system"/>
              </a:rPr>
              <a:t>你可以在</a:t>
            </a:r>
            <a:r>
              <a:rPr lang="en-US" altLang="zh-CN" dirty="0" err="1">
                <a:latin typeface="-apple-system"/>
              </a:rPr>
              <a:t>printf</a:t>
            </a:r>
            <a:r>
              <a:rPr lang="en-US" altLang="zh-CN" dirty="0">
                <a:latin typeface="-apple-system"/>
              </a:rPr>
              <a:t>()</a:t>
            </a:r>
            <a:r>
              <a:rPr lang="zh-CN" altLang="en-US" dirty="0">
                <a:latin typeface="-apple-system"/>
              </a:rPr>
              <a:t>里使用其他的</a:t>
            </a:r>
            <a:r>
              <a:rPr lang="en-US" altLang="zh-CN" dirty="0" err="1">
                <a:latin typeface="-apple-system"/>
              </a:rPr>
              <a:t>SystemTap</a:t>
            </a:r>
            <a:r>
              <a:rPr lang="zh-CN" altLang="en-US" dirty="0">
                <a:latin typeface="-apple-system"/>
              </a:rPr>
              <a:t>函数。比如上面的例子中就用到</a:t>
            </a:r>
            <a:r>
              <a:rPr lang="en-US" altLang="zh-CN" dirty="0" err="1">
                <a:latin typeface="-apple-system"/>
              </a:rPr>
              <a:t>execname</a:t>
            </a:r>
            <a:r>
              <a:rPr lang="en-US" altLang="zh-CN" dirty="0">
                <a:latin typeface="-apple-system"/>
              </a:rPr>
              <a:t>()</a:t>
            </a:r>
            <a:r>
              <a:rPr lang="zh-CN" altLang="en-US" dirty="0">
                <a:latin typeface="-apple-system"/>
              </a:rPr>
              <a:t>（获取触发事件的进程名）和</a:t>
            </a:r>
            <a:r>
              <a:rPr lang="en-US" altLang="zh-CN" dirty="0" err="1">
                <a:latin typeface="-apple-system"/>
              </a:rPr>
              <a:t>pid</a:t>
            </a:r>
            <a:r>
              <a:rPr lang="en-US" altLang="zh-CN" dirty="0">
                <a:latin typeface="-apple-system"/>
              </a:rPr>
              <a:t>()</a:t>
            </a:r>
            <a:r>
              <a:rPr lang="zh-CN" altLang="en-US" dirty="0">
                <a:latin typeface="-apple-system"/>
              </a:rPr>
              <a:t>（当前进程</a:t>
            </a:r>
            <a:r>
              <a:rPr lang="en-US" altLang="zh-CN" dirty="0">
                <a:latin typeface="-apple-system"/>
              </a:rPr>
              <a:t>ID</a:t>
            </a:r>
            <a:r>
              <a:rPr lang="zh-CN" altLang="en-US" dirty="0">
                <a:latin typeface="-apple-system"/>
              </a:rPr>
              <a:t>）。</a:t>
            </a:r>
          </a:p>
        </p:txBody>
      </p:sp>
    </p:spTree>
    <p:extLst>
      <p:ext uri="{BB962C8B-B14F-4D97-AF65-F5344CB8AC3E}">
        <p14:creationId xmlns:p14="http://schemas.microsoft.com/office/powerpoint/2010/main" val="331887331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常用的</a:t>
            </a:r>
            <a:r>
              <a:rPr lang="en-US" altLang="zh-CN" sz="7464" dirty="0" err="1">
                <a:ea typeface="Alibaba PuHuiTi B" panose="00020600040101010101" pitchFamily="18" charset="-122"/>
              </a:rPr>
              <a:t>SystemTap</a:t>
            </a:r>
            <a:r>
              <a:rPr lang="zh-CN" altLang="en-US" sz="7464" dirty="0">
                <a:ea typeface="Alibaba PuHuiTi B" panose="00020600040101010101" pitchFamily="18" charset="-122"/>
              </a:rPr>
              <a:t>函数</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zh-CN" altLang="en-US" dirty="0">
                <a:latin typeface="-apple-system"/>
              </a:rPr>
              <a:t>下面列出常用的</a:t>
            </a:r>
            <a:r>
              <a:rPr lang="en-US" altLang="zh-CN" dirty="0" err="1">
                <a:latin typeface="-apple-system"/>
              </a:rPr>
              <a:t>SystemTap</a:t>
            </a:r>
            <a:r>
              <a:rPr lang="zh-CN" altLang="en-US" dirty="0">
                <a:latin typeface="-apple-system"/>
              </a:rPr>
              <a:t>函数：</a:t>
            </a:r>
          </a:p>
          <a:p>
            <a:pPr algn="l"/>
            <a:r>
              <a:rPr lang="en-US" altLang="zh-CN" dirty="0" err="1">
                <a:latin typeface="-apple-system"/>
              </a:rPr>
              <a:t>tid</a:t>
            </a:r>
            <a:r>
              <a:rPr lang="en-US" altLang="zh-CN" dirty="0">
                <a:latin typeface="-apple-system"/>
              </a:rPr>
              <a:t>()</a:t>
            </a:r>
          </a:p>
          <a:p>
            <a:pPr algn="l"/>
            <a:r>
              <a:rPr lang="zh-CN" altLang="en-US" dirty="0">
                <a:latin typeface="-apple-system"/>
              </a:rPr>
              <a:t>当前的</a:t>
            </a:r>
            <a:r>
              <a:rPr lang="en-US" altLang="zh-CN" dirty="0" err="1">
                <a:latin typeface="-apple-system"/>
              </a:rPr>
              <a:t>tid</a:t>
            </a:r>
            <a:r>
              <a:rPr lang="zh-CN" altLang="en-US" dirty="0">
                <a:latin typeface="-apple-system"/>
              </a:rPr>
              <a:t>（</a:t>
            </a:r>
            <a:r>
              <a:rPr lang="en-US" altLang="zh-CN" dirty="0">
                <a:latin typeface="-apple-system"/>
              </a:rPr>
              <a:t>thread id</a:t>
            </a:r>
            <a:r>
              <a:rPr lang="zh-CN" altLang="en-US" dirty="0">
                <a:latin typeface="-apple-system"/>
              </a:rPr>
              <a:t>）。</a:t>
            </a:r>
            <a:endParaRPr lang="en-US" altLang="zh-CN" dirty="0">
              <a:latin typeface="-apple-system"/>
            </a:endParaRPr>
          </a:p>
          <a:p>
            <a:pPr algn="l"/>
            <a:endParaRPr lang="zh-CN" altLang="en-US" dirty="0">
              <a:latin typeface="-apple-system"/>
            </a:endParaRPr>
          </a:p>
          <a:p>
            <a:pPr algn="l"/>
            <a:r>
              <a:rPr lang="en-US" altLang="zh-CN" dirty="0" err="1">
                <a:latin typeface="-apple-system"/>
              </a:rPr>
              <a:t>uid</a:t>
            </a:r>
            <a:r>
              <a:rPr lang="en-US" altLang="zh-CN" dirty="0">
                <a:latin typeface="-apple-system"/>
              </a:rPr>
              <a:t>()</a:t>
            </a:r>
          </a:p>
          <a:p>
            <a:pPr algn="l"/>
            <a:r>
              <a:rPr lang="zh-CN" altLang="en-US" dirty="0">
                <a:latin typeface="-apple-system"/>
              </a:rPr>
              <a:t>当前的</a:t>
            </a:r>
            <a:r>
              <a:rPr lang="en-US" altLang="zh-CN" dirty="0" err="1">
                <a:latin typeface="-apple-system"/>
              </a:rPr>
              <a:t>uid</a:t>
            </a:r>
            <a:r>
              <a:rPr lang="zh-CN" altLang="en-US" dirty="0">
                <a:latin typeface="-apple-system"/>
              </a:rPr>
              <a:t>。</a:t>
            </a:r>
            <a:endParaRPr lang="en-US" altLang="zh-CN" dirty="0">
              <a:latin typeface="-apple-system"/>
            </a:endParaRPr>
          </a:p>
          <a:p>
            <a:pPr algn="l"/>
            <a:endParaRPr lang="zh-CN" altLang="en-US" dirty="0">
              <a:latin typeface="-apple-system"/>
            </a:endParaRPr>
          </a:p>
          <a:p>
            <a:pPr algn="l"/>
            <a:r>
              <a:rPr lang="en-US" altLang="zh-CN" dirty="0" err="1">
                <a:latin typeface="-apple-system"/>
              </a:rPr>
              <a:t>cpu</a:t>
            </a:r>
            <a:r>
              <a:rPr lang="en-US" altLang="zh-CN" dirty="0">
                <a:latin typeface="-apple-system"/>
              </a:rPr>
              <a:t>()</a:t>
            </a:r>
          </a:p>
          <a:p>
            <a:pPr algn="l"/>
            <a:r>
              <a:rPr lang="zh-CN" altLang="en-US" dirty="0">
                <a:latin typeface="-apple-system"/>
              </a:rPr>
              <a:t>当前的</a:t>
            </a:r>
            <a:r>
              <a:rPr lang="en-US" altLang="zh-CN" dirty="0">
                <a:latin typeface="-apple-system"/>
              </a:rPr>
              <a:t>CPU</a:t>
            </a:r>
            <a:r>
              <a:rPr lang="zh-CN" altLang="en-US" dirty="0">
                <a:latin typeface="-apple-system"/>
              </a:rPr>
              <a:t>号</a:t>
            </a:r>
            <a:endParaRPr lang="en-US" altLang="zh-CN" dirty="0">
              <a:latin typeface="-apple-system"/>
            </a:endParaRPr>
          </a:p>
          <a:p>
            <a:pPr algn="l"/>
            <a:endParaRPr lang="zh-CN" altLang="en-US" dirty="0">
              <a:latin typeface="-apple-system"/>
            </a:endParaRPr>
          </a:p>
          <a:p>
            <a:pPr algn="l"/>
            <a:r>
              <a:rPr lang="en-US" altLang="zh-CN" dirty="0" err="1">
                <a:latin typeface="-apple-system"/>
              </a:rPr>
              <a:t>gettimeofday_s</a:t>
            </a:r>
            <a:r>
              <a:rPr lang="en-US" altLang="zh-CN" dirty="0">
                <a:latin typeface="-apple-system"/>
              </a:rPr>
              <a:t>()</a:t>
            </a:r>
          </a:p>
          <a:p>
            <a:pPr algn="l"/>
            <a:r>
              <a:rPr lang="zh-CN" altLang="en-US" dirty="0">
                <a:latin typeface="-apple-system"/>
              </a:rPr>
              <a:t>自</a:t>
            </a:r>
            <a:r>
              <a:rPr lang="en-US" altLang="zh-CN" dirty="0">
                <a:latin typeface="-apple-system"/>
              </a:rPr>
              <a:t>epoch</a:t>
            </a:r>
            <a:r>
              <a:rPr lang="zh-CN" altLang="en-US" dirty="0">
                <a:latin typeface="-apple-system"/>
              </a:rPr>
              <a:t>以来的秒数</a:t>
            </a:r>
            <a:endParaRPr lang="en-US" altLang="zh-CN" dirty="0">
              <a:latin typeface="-apple-system"/>
            </a:endParaRPr>
          </a:p>
          <a:p>
            <a:pPr algn="l"/>
            <a:endParaRPr lang="zh-CN" altLang="en-US" dirty="0">
              <a:latin typeface="-apple-system"/>
            </a:endParaRPr>
          </a:p>
          <a:p>
            <a:pPr algn="l"/>
            <a:r>
              <a:rPr lang="en-US" altLang="zh-CN" dirty="0" err="1">
                <a:latin typeface="-apple-system"/>
              </a:rPr>
              <a:t>ctime</a:t>
            </a:r>
            <a:r>
              <a:rPr lang="en-US" altLang="zh-CN" dirty="0">
                <a:latin typeface="-apple-system"/>
              </a:rPr>
              <a:t>()</a:t>
            </a:r>
          </a:p>
          <a:p>
            <a:pPr algn="l"/>
            <a:r>
              <a:rPr lang="zh-CN" altLang="en-US" dirty="0">
                <a:latin typeface="-apple-system"/>
              </a:rPr>
              <a:t>将上一个函数返回的秒数转化成时间字符串</a:t>
            </a:r>
            <a:endParaRPr lang="en-US" altLang="zh-CN" dirty="0">
              <a:latin typeface="-apple-system"/>
            </a:endParaRPr>
          </a:p>
          <a:p>
            <a:pPr algn="l"/>
            <a:endParaRPr lang="zh-CN" altLang="en-US" dirty="0">
              <a:latin typeface="-apple-system"/>
            </a:endParaRPr>
          </a:p>
          <a:p>
            <a:pPr algn="l"/>
            <a:r>
              <a:rPr lang="en-US" altLang="zh-CN" dirty="0">
                <a:latin typeface="-apple-system"/>
              </a:rPr>
              <a:t>pp()</a:t>
            </a:r>
          </a:p>
          <a:p>
            <a:pPr algn="l"/>
            <a:r>
              <a:rPr lang="zh-CN" altLang="en-US" dirty="0">
                <a:latin typeface="-apple-system"/>
              </a:rPr>
              <a:t>返回描述当前处理的探测点的字符串</a:t>
            </a:r>
          </a:p>
        </p:txBody>
      </p:sp>
    </p:spTree>
    <p:extLst>
      <p:ext uri="{BB962C8B-B14F-4D97-AF65-F5344CB8AC3E}">
        <p14:creationId xmlns:p14="http://schemas.microsoft.com/office/powerpoint/2010/main" val="123352006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常用的</a:t>
            </a:r>
            <a:r>
              <a:rPr lang="en-US" altLang="zh-CN" sz="7464" dirty="0" err="1">
                <a:ea typeface="Alibaba PuHuiTi B" panose="00020600040101010101" pitchFamily="18" charset="-122"/>
              </a:rPr>
              <a:t>SystemTap</a:t>
            </a:r>
            <a:r>
              <a:rPr lang="zh-CN" altLang="en-US" sz="7464" dirty="0">
                <a:ea typeface="Alibaba PuHuiTi B" panose="00020600040101010101" pitchFamily="18" charset="-122"/>
              </a:rPr>
              <a:t>函数</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en-US" altLang="zh-CN" dirty="0" err="1">
                <a:latin typeface="-apple-system"/>
              </a:rPr>
              <a:t>thread_indent</a:t>
            </a:r>
            <a:r>
              <a:rPr lang="en-US" altLang="zh-CN" dirty="0">
                <a:latin typeface="-apple-system"/>
              </a:rPr>
              <a:t>()</a:t>
            </a:r>
          </a:p>
          <a:p>
            <a:pPr algn="l"/>
            <a:r>
              <a:rPr lang="zh-CN" altLang="en-US" dirty="0">
                <a:latin typeface="-apple-system"/>
              </a:rPr>
              <a:t>你可以用这个函数来组织你的输出结果。这个函数接受一个表示缩进差额的参数，用来更新当前线程的“缩进计数器”（其实就是用于缩进的空格数）。它返回的是加了足够缩进的标识字符串。 这个标识字符串包括一个时间戳（表示自从该线程首次调用</a:t>
            </a:r>
            <a:r>
              <a:rPr lang="en-US" altLang="zh-CN" dirty="0" err="1">
                <a:latin typeface="-apple-system"/>
              </a:rPr>
              <a:t>thread_indent</a:t>
            </a:r>
            <a:r>
              <a:rPr lang="en-US" altLang="zh-CN" dirty="0">
                <a:latin typeface="-apple-system"/>
              </a:rPr>
              <a:t>()</a:t>
            </a:r>
            <a:r>
              <a:rPr lang="zh-CN" altLang="en-US" dirty="0">
                <a:latin typeface="-apple-system"/>
              </a:rPr>
              <a:t>以来所经过的毫秒数），一个进程名，一个</a:t>
            </a:r>
            <a:r>
              <a:rPr lang="en-US" altLang="zh-CN" dirty="0" err="1">
                <a:latin typeface="-apple-system"/>
              </a:rPr>
              <a:t>tid</a:t>
            </a:r>
            <a:r>
              <a:rPr lang="zh-CN" altLang="en-US" dirty="0">
                <a:latin typeface="-apple-system"/>
              </a:rPr>
              <a:t>。由此可以清晰地看出函数的调用次序和调用层级，和每次调用时的间隔。 如果一个函数调用后随即退出，很容易就能看出被触发的两个事件是相关的。然而，在大多数情况下，一个函数调用和退出之间，往往会有调用其他别的函数。通过缩进，可以相对更清晰地看出某个函数调用和退出的时机。</a:t>
            </a:r>
          </a:p>
          <a:p>
            <a:pPr algn="l"/>
            <a:endParaRPr lang="zh-CN" altLang="en-US" dirty="0">
              <a:latin typeface="-apple-system"/>
            </a:endParaRPr>
          </a:p>
          <a:p>
            <a:pPr algn="l"/>
            <a:r>
              <a:rPr lang="zh-CN" altLang="en-US" dirty="0">
                <a:latin typeface="-apple-system"/>
              </a:rPr>
              <a:t>看一下下面使用</a:t>
            </a:r>
            <a:r>
              <a:rPr lang="en-US" altLang="zh-CN" dirty="0" err="1">
                <a:latin typeface="-apple-system"/>
              </a:rPr>
              <a:t>thread_indent</a:t>
            </a:r>
            <a:r>
              <a:rPr lang="en-US" altLang="zh-CN" dirty="0">
                <a:latin typeface="-apple-system"/>
              </a:rPr>
              <a:t>()</a:t>
            </a:r>
            <a:r>
              <a:rPr lang="zh-CN" altLang="en-US" dirty="0">
                <a:latin typeface="-apple-system"/>
              </a:rPr>
              <a:t>的例子：</a:t>
            </a:r>
          </a:p>
          <a:p>
            <a:pPr algn="l"/>
            <a:endParaRPr lang="zh-CN" altLang="en-US" dirty="0">
              <a:latin typeface="-apple-system"/>
            </a:endParaRPr>
          </a:p>
          <a:p>
            <a:pPr algn="l"/>
            <a:r>
              <a:rPr lang="en-US" altLang="zh-CN" dirty="0">
                <a:latin typeface="-apple-system"/>
              </a:rPr>
              <a:t>probe </a:t>
            </a:r>
            <a:r>
              <a:rPr lang="en-US" altLang="zh-CN" dirty="0" err="1">
                <a:latin typeface="-apple-system"/>
              </a:rPr>
              <a:t>kernel.function</a:t>
            </a:r>
            <a:r>
              <a:rPr lang="en-US" altLang="zh-CN" dirty="0">
                <a:latin typeface="-apple-system"/>
              </a:rPr>
              <a:t>("*@net/</a:t>
            </a:r>
            <a:r>
              <a:rPr lang="en-US" altLang="zh-CN" dirty="0" err="1">
                <a:latin typeface="-apple-system"/>
              </a:rPr>
              <a:t>socket.c</a:t>
            </a:r>
            <a:r>
              <a:rPr lang="en-US" altLang="zh-CN" dirty="0">
                <a:latin typeface="-apple-system"/>
              </a:rPr>
              <a:t>").call</a:t>
            </a:r>
          </a:p>
          <a:p>
            <a:pPr algn="l"/>
            <a:r>
              <a:rPr lang="en-US" altLang="zh-CN" dirty="0">
                <a:latin typeface="-apple-system"/>
              </a:rPr>
              <a:t>{</a:t>
            </a:r>
          </a:p>
          <a:p>
            <a:pPr algn="l"/>
            <a:r>
              <a:rPr lang="en-US" altLang="zh-CN" dirty="0">
                <a:latin typeface="-apple-system"/>
              </a:rPr>
              <a:t>  </a:t>
            </a:r>
            <a:r>
              <a:rPr lang="en-US" altLang="zh-CN" dirty="0" err="1">
                <a:latin typeface="-apple-system"/>
              </a:rPr>
              <a:t>printf</a:t>
            </a:r>
            <a:r>
              <a:rPr lang="en-US" altLang="zh-CN" dirty="0">
                <a:latin typeface="-apple-system"/>
              </a:rPr>
              <a:t> ("%s -&gt; %s\n", </a:t>
            </a:r>
            <a:r>
              <a:rPr lang="en-US" altLang="zh-CN" dirty="0" err="1">
                <a:latin typeface="-apple-system"/>
              </a:rPr>
              <a:t>thread_indent</a:t>
            </a:r>
            <a:r>
              <a:rPr lang="en-US" altLang="zh-CN" dirty="0">
                <a:latin typeface="-apple-system"/>
              </a:rPr>
              <a:t>(1), </a:t>
            </a:r>
            <a:r>
              <a:rPr lang="en-US" altLang="zh-CN" dirty="0" err="1">
                <a:latin typeface="-apple-system"/>
              </a:rPr>
              <a:t>probefunc</a:t>
            </a:r>
            <a:r>
              <a:rPr lang="en-US" altLang="zh-CN" dirty="0">
                <a:latin typeface="-apple-system"/>
              </a:rPr>
              <a:t>())</a:t>
            </a:r>
          </a:p>
          <a:p>
            <a:pPr algn="l"/>
            <a:r>
              <a:rPr lang="en-US" altLang="zh-CN" dirty="0">
                <a:latin typeface="-apple-system"/>
              </a:rPr>
              <a:t>}</a:t>
            </a:r>
          </a:p>
          <a:p>
            <a:pPr algn="l"/>
            <a:r>
              <a:rPr lang="en-US" altLang="zh-CN" dirty="0">
                <a:latin typeface="-apple-system"/>
              </a:rPr>
              <a:t>probe </a:t>
            </a:r>
            <a:r>
              <a:rPr lang="en-US" altLang="zh-CN" dirty="0" err="1">
                <a:latin typeface="-apple-system"/>
              </a:rPr>
              <a:t>kernel.function</a:t>
            </a:r>
            <a:r>
              <a:rPr lang="en-US" altLang="zh-CN" dirty="0">
                <a:latin typeface="-apple-system"/>
              </a:rPr>
              <a:t>("*@net/</a:t>
            </a:r>
            <a:r>
              <a:rPr lang="en-US" altLang="zh-CN" dirty="0" err="1">
                <a:latin typeface="-apple-system"/>
              </a:rPr>
              <a:t>socket.c</a:t>
            </a:r>
            <a:r>
              <a:rPr lang="en-US" altLang="zh-CN" dirty="0">
                <a:latin typeface="-apple-system"/>
              </a:rPr>
              <a:t>").return</a:t>
            </a:r>
          </a:p>
          <a:p>
            <a:pPr algn="l"/>
            <a:r>
              <a:rPr lang="en-US" altLang="zh-CN" dirty="0">
                <a:latin typeface="-apple-system"/>
              </a:rPr>
              <a:t>{</a:t>
            </a:r>
          </a:p>
          <a:p>
            <a:pPr algn="l"/>
            <a:r>
              <a:rPr lang="en-US" altLang="zh-CN" dirty="0">
                <a:latin typeface="-apple-system"/>
              </a:rPr>
              <a:t>  </a:t>
            </a:r>
            <a:r>
              <a:rPr lang="en-US" altLang="zh-CN" dirty="0" err="1">
                <a:latin typeface="-apple-system"/>
              </a:rPr>
              <a:t>printf</a:t>
            </a:r>
            <a:r>
              <a:rPr lang="en-US" altLang="zh-CN" dirty="0">
                <a:latin typeface="-apple-system"/>
              </a:rPr>
              <a:t> ("%s &lt;- %s\n", </a:t>
            </a:r>
            <a:r>
              <a:rPr lang="en-US" altLang="zh-CN" dirty="0" err="1">
                <a:latin typeface="-apple-system"/>
              </a:rPr>
              <a:t>thread_indent</a:t>
            </a:r>
            <a:r>
              <a:rPr lang="en-US" altLang="zh-CN" dirty="0">
                <a:latin typeface="-apple-system"/>
              </a:rPr>
              <a:t>(-1), </a:t>
            </a:r>
            <a:r>
              <a:rPr lang="en-US" altLang="zh-CN" dirty="0" err="1">
                <a:latin typeface="-apple-system"/>
              </a:rPr>
              <a:t>probefunc</a:t>
            </a:r>
            <a:r>
              <a:rPr lang="en-US" altLang="zh-CN" dirty="0">
                <a:latin typeface="-apple-system"/>
              </a:rPr>
              <a:t>())</a:t>
            </a:r>
          </a:p>
          <a:p>
            <a:pPr algn="l"/>
            <a:r>
              <a:rPr lang="en-US" altLang="zh-CN" dirty="0">
                <a:latin typeface="-apple-system"/>
              </a:rPr>
              <a:t>}</a:t>
            </a:r>
            <a:endParaRPr lang="zh-CN" altLang="en-US" dirty="0">
              <a:latin typeface="-apple-system"/>
            </a:endParaRPr>
          </a:p>
        </p:txBody>
      </p:sp>
    </p:spTree>
    <p:extLst>
      <p:ext uri="{BB962C8B-B14F-4D97-AF65-F5344CB8AC3E}">
        <p14:creationId xmlns:p14="http://schemas.microsoft.com/office/powerpoint/2010/main" val="308260389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常用的</a:t>
            </a:r>
            <a:r>
              <a:rPr lang="en-US" altLang="zh-CN" sz="7464" dirty="0" err="1">
                <a:ea typeface="Alibaba PuHuiTi B" panose="00020600040101010101" pitchFamily="18" charset="-122"/>
              </a:rPr>
              <a:t>SystemTap</a:t>
            </a:r>
            <a:r>
              <a:rPr lang="zh-CN" altLang="en-US" sz="7464" dirty="0">
                <a:ea typeface="Alibaba PuHuiTi B" panose="00020600040101010101" pitchFamily="18" charset="-122"/>
              </a:rPr>
              <a:t>函数</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9510296"/>
          </a:xfrm>
          <a:prstGeom prst="rect">
            <a:avLst/>
          </a:prstGeom>
          <a:noFill/>
        </p:spPr>
        <p:txBody>
          <a:bodyPr wrap="square">
            <a:spAutoFit/>
          </a:bodyPr>
          <a:lstStyle/>
          <a:p>
            <a:pPr algn="l"/>
            <a:r>
              <a:rPr lang="zh-CN" altLang="en-US" dirty="0">
                <a:latin typeface="-apple-system"/>
              </a:rPr>
              <a:t>它输出的结果大概是这个样子的，注意箭头前面的空格数</a:t>
            </a:r>
            <a:r>
              <a:rPr lang="en-US" altLang="zh-CN" dirty="0">
                <a:latin typeface="-apple-system"/>
              </a:rPr>
              <a:t>:</a:t>
            </a:r>
          </a:p>
          <a:p>
            <a:pPr algn="l"/>
            <a:r>
              <a:rPr lang="en-US" altLang="zh-CN" dirty="0">
                <a:latin typeface="-apple-system"/>
              </a:rPr>
              <a:t>0 ftp(7223): -&gt; </a:t>
            </a:r>
            <a:r>
              <a:rPr lang="en-US" altLang="zh-CN" dirty="0" err="1">
                <a:latin typeface="-apple-system"/>
              </a:rPr>
              <a:t>sys_socketcall</a:t>
            </a:r>
            <a:endParaRPr lang="en-US" altLang="zh-CN" dirty="0">
              <a:latin typeface="-apple-system"/>
            </a:endParaRPr>
          </a:p>
          <a:p>
            <a:pPr algn="l"/>
            <a:r>
              <a:rPr lang="en-US" altLang="zh-CN" dirty="0">
                <a:latin typeface="-apple-system"/>
              </a:rPr>
              <a:t>1159 ftp(7223):  -&gt; </a:t>
            </a:r>
            <a:r>
              <a:rPr lang="en-US" altLang="zh-CN" dirty="0" err="1">
                <a:latin typeface="-apple-system"/>
              </a:rPr>
              <a:t>sys_socket</a:t>
            </a:r>
            <a:endParaRPr lang="en-US" altLang="zh-CN" dirty="0">
              <a:latin typeface="-apple-system"/>
            </a:endParaRPr>
          </a:p>
          <a:p>
            <a:pPr algn="l"/>
            <a:r>
              <a:rPr lang="en-US" altLang="zh-CN" dirty="0">
                <a:latin typeface="-apple-system"/>
              </a:rPr>
              <a:t>2173 ftp(7223):   -&gt; __</a:t>
            </a:r>
            <a:r>
              <a:rPr lang="en-US" altLang="zh-CN" dirty="0" err="1">
                <a:latin typeface="-apple-system"/>
              </a:rPr>
              <a:t>sock_create</a:t>
            </a:r>
            <a:endParaRPr lang="en-US" altLang="zh-CN" dirty="0">
              <a:latin typeface="-apple-system"/>
            </a:endParaRPr>
          </a:p>
          <a:p>
            <a:pPr algn="l"/>
            <a:r>
              <a:rPr lang="en-US" altLang="zh-CN" dirty="0">
                <a:latin typeface="-apple-system"/>
              </a:rPr>
              <a:t>2286 ftp(7223):    -&gt; </a:t>
            </a:r>
            <a:r>
              <a:rPr lang="en-US" altLang="zh-CN" dirty="0" err="1">
                <a:latin typeface="-apple-system"/>
              </a:rPr>
              <a:t>sock_alloc_inode</a:t>
            </a:r>
            <a:endParaRPr lang="en-US" altLang="zh-CN" dirty="0">
              <a:latin typeface="-apple-system"/>
            </a:endParaRPr>
          </a:p>
          <a:p>
            <a:pPr algn="l"/>
            <a:r>
              <a:rPr lang="en-US" altLang="zh-CN" dirty="0">
                <a:latin typeface="-apple-system"/>
              </a:rPr>
              <a:t>2737 ftp(7223):    &lt;- </a:t>
            </a:r>
            <a:r>
              <a:rPr lang="en-US" altLang="zh-CN" dirty="0" err="1">
                <a:latin typeface="-apple-system"/>
              </a:rPr>
              <a:t>sock_alloc_inode</a:t>
            </a:r>
            <a:endParaRPr lang="en-US" altLang="zh-CN" dirty="0">
              <a:latin typeface="-apple-system"/>
            </a:endParaRPr>
          </a:p>
          <a:p>
            <a:pPr algn="l"/>
            <a:r>
              <a:rPr lang="en-US" altLang="zh-CN" dirty="0">
                <a:latin typeface="-apple-system"/>
              </a:rPr>
              <a:t>3349 ftp(7223):    -&gt; </a:t>
            </a:r>
            <a:r>
              <a:rPr lang="en-US" altLang="zh-CN" dirty="0" err="1">
                <a:latin typeface="-apple-system"/>
              </a:rPr>
              <a:t>sock_alloc</a:t>
            </a:r>
            <a:endParaRPr lang="en-US" altLang="zh-CN" dirty="0">
              <a:latin typeface="-apple-system"/>
            </a:endParaRPr>
          </a:p>
          <a:p>
            <a:pPr algn="l"/>
            <a:r>
              <a:rPr lang="en-US" altLang="zh-CN" dirty="0">
                <a:latin typeface="-apple-system"/>
              </a:rPr>
              <a:t>3389 ftp(7223):    &lt;- </a:t>
            </a:r>
            <a:r>
              <a:rPr lang="en-US" altLang="zh-CN" dirty="0" err="1">
                <a:latin typeface="-apple-system"/>
              </a:rPr>
              <a:t>sock_alloc</a:t>
            </a:r>
            <a:endParaRPr lang="en-US" altLang="zh-CN" dirty="0">
              <a:latin typeface="-apple-system"/>
            </a:endParaRPr>
          </a:p>
          <a:p>
            <a:pPr algn="l"/>
            <a:r>
              <a:rPr lang="en-US" altLang="zh-CN" dirty="0">
                <a:latin typeface="-apple-system"/>
              </a:rPr>
              <a:t>3417 ftp(7223):   &lt;- __</a:t>
            </a:r>
            <a:r>
              <a:rPr lang="en-US" altLang="zh-CN" dirty="0" err="1">
                <a:latin typeface="-apple-system"/>
              </a:rPr>
              <a:t>sock_create</a:t>
            </a:r>
            <a:endParaRPr lang="en-US" altLang="zh-CN" dirty="0">
              <a:latin typeface="-apple-system"/>
            </a:endParaRPr>
          </a:p>
          <a:p>
            <a:pPr algn="l"/>
            <a:r>
              <a:rPr lang="en-US" altLang="zh-CN" dirty="0">
                <a:latin typeface="-apple-system"/>
              </a:rPr>
              <a:t>4117 ftp(7223):   -&gt; </a:t>
            </a:r>
            <a:r>
              <a:rPr lang="en-US" altLang="zh-CN" dirty="0" err="1">
                <a:latin typeface="-apple-system"/>
              </a:rPr>
              <a:t>sock_create</a:t>
            </a:r>
            <a:endParaRPr lang="en-US" altLang="zh-CN" dirty="0">
              <a:latin typeface="-apple-system"/>
            </a:endParaRPr>
          </a:p>
          <a:p>
            <a:pPr algn="l"/>
            <a:r>
              <a:rPr lang="en-US" altLang="zh-CN" dirty="0">
                <a:latin typeface="-apple-system"/>
              </a:rPr>
              <a:t>4160 ftp(7223):   &lt;- </a:t>
            </a:r>
            <a:r>
              <a:rPr lang="en-US" altLang="zh-CN" dirty="0" err="1">
                <a:latin typeface="-apple-system"/>
              </a:rPr>
              <a:t>sock_create</a:t>
            </a:r>
            <a:endParaRPr lang="en-US" altLang="zh-CN" dirty="0">
              <a:latin typeface="-apple-system"/>
            </a:endParaRPr>
          </a:p>
          <a:p>
            <a:pPr algn="l"/>
            <a:r>
              <a:rPr lang="en-US" altLang="zh-CN" dirty="0">
                <a:latin typeface="-apple-system"/>
              </a:rPr>
              <a:t>4301 ftp(7223):   -&gt; </a:t>
            </a:r>
            <a:r>
              <a:rPr lang="en-US" altLang="zh-CN" dirty="0" err="1">
                <a:latin typeface="-apple-system"/>
              </a:rPr>
              <a:t>sock_map_fd</a:t>
            </a:r>
            <a:endParaRPr lang="en-US" altLang="zh-CN" dirty="0">
              <a:latin typeface="-apple-system"/>
            </a:endParaRPr>
          </a:p>
          <a:p>
            <a:pPr algn="l"/>
            <a:r>
              <a:rPr lang="en-US" altLang="zh-CN" dirty="0">
                <a:latin typeface="-apple-system"/>
              </a:rPr>
              <a:t>4644 ftp(7223):    -&gt; </a:t>
            </a:r>
            <a:r>
              <a:rPr lang="en-US" altLang="zh-CN" dirty="0" err="1">
                <a:latin typeface="-apple-system"/>
              </a:rPr>
              <a:t>sock_map_file</a:t>
            </a:r>
            <a:endParaRPr lang="en-US" altLang="zh-CN" dirty="0">
              <a:latin typeface="-apple-system"/>
            </a:endParaRPr>
          </a:p>
          <a:p>
            <a:pPr algn="l"/>
            <a:r>
              <a:rPr lang="en-US" altLang="zh-CN" dirty="0">
                <a:latin typeface="-apple-system"/>
              </a:rPr>
              <a:t>4699 ftp(7223):    &lt;- </a:t>
            </a:r>
            <a:r>
              <a:rPr lang="en-US" altLang="zh-CN" dirty="0" err="1">
                <a:latin typeface="-apple-system"/>
              </a:rPr>
              <a:t>sock_map_file</a:t>
            </a:r>
            <a:endParaRPr lang="en-US" altLang="zh-CN" dirty="0">
              <a:latin typeface="-apple-system"/>
            </a:endParaRPr>
          </a:p>
          <a:p>
            <a:pPr algn="l"/>
            <a:r>
              <a:rPr lang="en-US" altLang="zh-CN" dirty="0">
                <a:latin typeface="-apple-system"/>
              </a:rPr>
              <a:t>4715 ftp(7223):   &lt;- </a:t>
            </a:r>
            <a:r>
              <a:rPr lang="en-US" altLang="zh-CN" dirty="0" err="1">
                <a:latin typeface="-apple-system"/>
              </a:rPr>
              <a:t>sock_map_fd</a:t>
            </a:r>
            <a:endParaRPr lang="en-US" altLang="zh-CN" dirty="0">
              <a:latin typeface="-apple-system"/>
            </a:endParaRPr>
          </a:p>
          <a:p>
            <a:pPr algn="l"/>
            <a:r>
              <a:rPr lang="en-US" altLang="zh-CN" dirty="0">
                <a:latin typeface="-apple-system"/>
              </a:rPr>
              <a:t>4732 ftp(7223):  &lt;- </a:t>
            </a:r>
            <a:r>
              <a:rPr lang="en-US" altLang="zh-CN" dirty="0" err="1">
                <a:latin typeface="-apple-system"/>
              </a:rPr>
              <a:t>sys_socket</a:t>
            </a:r>
            <a:endParaRPr lang="en-US" altLang="zh-CN" dirty="0">
              <a:latin typeface="-apple-system"/>
            </a:endParaRPr>
          </a:p>
          <a:p>
            <a:pPr algn="l"/>
            <a:r>
              <a:rPr lang="en-US" altLang="zh-CN" dirty="0">
                <a:latin typeface="-apple-system"/>
              </a:rPr>
              <a:t>4775 ftp(7223): &lt;- </a:t>
            </a:r>
            <a:r>
              <a:rPr lang="en-US" altLang="zh-CN" dirty="0" err="1">
                <a:latin typeface="-apple-system"/>
              </a:rPr>
              <a:t>sys_socketcall</a:t>
            </a:r>
            <a:endParaRPr lang="en-US" altLang="zh-CN" dirty="0">
              <a:latin typeface="-apple-system"/>
            </a:endParaRPr>
          </a:p>
        </p:txBody>
      </p:sp>
    </p:spTree>
    <p:extLst>
      <p:ext uri="{BB962C8B-B14F-4D97-AF65-F5344CB8AC3E}">
        <p14:creationId xmlns:p14="http://schemas.microsoft.com/office/powerpoint/2010/main" val="51724198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常用的</a:t>
            </a:r>
            <a:r>
              <a:rPr lang="en-US" altLang="zh-CN" sz="7464" dirty="0" err="1">
                <a:ea typeface="Alibaba PuHuiTi B" panose="00020600040101010101" pitchFamily="18" charset="-122"/>
              </a:rPr>
              <a:t>SystemTap</a:t>
            </a:r>
            <a:r>
              <a:rPr lang="zh-CN" altLang="en-US" sz="7464" dirty="0">
                <a:ea typeface="Alibaba PuHuiTi B" panose="00020600040101010101" pitchFamily="18" charset="-122"/>
              </a:rPr>
              <a:t>函数</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618291"/>
          </a:xfrm>
          <a:prstGeom prst="rect">
            <a:avLst/>
          </a:prstGeom>
          <a:noFill/>
        </p:spPr>
        <p:txBody>
          <a:bodyPr wrap="square">
            <a:spAutoFit/>
          </a:bodyPr>
          <a:lstStyle/>
          <a:p>
            <a:pPr algn="l"/>
            <a:r>
              <a:rPr lang="zh-CN" altLang="en-US" dirty="0">
                <a:latin typeface="-apple-system"/>
              </a:rPr>
              <a:t>上面的输出包含如下信息：</a:t>
            </a:r>
          </a:p>
          <a:p>
            <a:pPr algn="l"/>
            <a:r>
              <a:rPr lang="zh-CN" altLang="en-US" dirty="0">
                <a:latin typeface="-apple-system"/>
              </a:rPr>
              <a:t>自从该线程首次调用</a:t>
            </a:r>
            <a:r>
              <a:rPr lang="en-US" altLang="zh-CN" dirty="0" err="1">
                <a:latin typeface="-apple-system"/>
              </a:rPr>
              <a:t>thread_indent</a:t>
            </a:r>
            <a:r>
              <a:rPr lang="en-US" altLang="zh-CN" dirty="0">
                <a:latin typeface="-apple-system"/>
              </a:rPr>
              <a:t>()</a:t>
            </a:r>
            <a:r>
              <a:rPr lang="zh-CN" altLang="en-US" dirty="0">
                <a:latin typeface="-apple-system"/>
              </a:rPr>
              <a:t>以来所经过的毫秒数。</a:t>
            </a:r>
          </a:p>
          <a:p>
            <a:pPr algn="l"/>
            <a:r>
              <a:rPr lang="zh-CN" altLang="en-US" dirty="0">
                <a:latin typeface="-apple-system"/>
              </a:rPr>
              <a:t>进程名和</a:t>
            </a:r>
            <a:r>
              <a:rPr lang="en-US" altLang="zh-CN" dirty="0" err="1">
                <a:latin typeface="-apple-system"/>
              </a:rPr>
              <a:t>PID</a:t>
            </a:r>
            <a:r>
              <a:rPr lang="zh-CN" altLang="en-US" dirty="0">
                <a:latin typeface="-apple-system"/>
              </a:rPr>
              <a:t>。</a:t>
            </a:r>
          </a:p>
          <a:p>
            <a:pPr algn="l"/>
            <a:r>
              <a:rPr lang="zh-CN" altLang="en-US" dirty="0">
                <a:latin typeface="-apple-system"/>
              </a:rPr>
              <a:t>用于缩进的若干个空格。以上三项均为</a:t>
            </a:r>
            <a:r>
              <a:rPr lang="en-US" altLang="zh-CN" dirty="0" err="1">
                <a:latin typeface="-apple-system"/>
              </a:rPr>
              <a:t>thread_indent</a:t>
            </a:r>
            <a:r>
              <a:rPr lang="en-US" altLang="zh-CN" dirty="0">
                <a:latin typeface="-apple-system"/>
              </a:rPr>
              <a:t>()</a:t>
            </a:r>
            <a:r>
              <a:rPr lang="zh-CN" altLang="en-US" dirty="0">
                <a:latin typeface="-apple-system"/>
              </a:rPr>
              <a:t>的输出。</a:t>
            </a:r>
          </a:p>
          <a:p>
            <a:pPr algn="l"/>
            <a:r>
              <a:rPr lang="en-US" altLang="zh-CN" dirty="0">
                <a:latin typeface="-apple-system"/>
              </a:rPr>
              <a:t>-&gt;</a:t>
            </a:r>
            <a:r>
              <a:rPr lang="zh-CN" altLang="en-US" dirty="0">
                <a:latin typeface="-apple-system"/>
              </a:rPr>
              <a:t>表示函数调用，</a:t>
            </a:r>
            <a:r>
              <a:rPr lang="en-US" altLang="zh-CN" dirty="0">
                <a:latin typeface="-apple-system"/>
              </a:rPr>
              <a:t>&lt;-</a:t>
            </a:r>
            <a:r>
              <a:rPr lang="zh-CN" altLang="en-US" dirty="0">
                <a:latin typeface="-apple-system"/>
              </a:rPr>
              <a:t>表示函数退出。</a:t>
            </a:r>
          </a:p>
          <a:p>
            <a:pPr algn="l"/>
            <a:r>
              <a:rPr lang="zh-CN" altLang="en-US" dirty="0">
                <a:latin typeface="-apple-system"/>
              </a:rPr>
              <a:t>触发事件的函数名。</a:t>
            </a:r>
          </a:p>
          <a:p>
            <a:pPr algn="l"/>
            <a:r>
              <a:rPr lang="en-US" altLang="zh-CN" dirty="0">
                <a:latin typeface="-apple-system"/>
              </a:rPr>
              <a:t>name</a:t>
            </a:r>
          </a:p>
          <a:p>
            <a:pPr algn="l"/>
            <a:r>
              <a:rPr lang="zh-CN" altLang="en-US" dirty="0">
                <a:latin typeface="-apple-system"/>
              </a:rPr>
              <a:t>返回系统调用的名字。这个变量只能在</a:t>
            </a:r>
            <a:r>
              <a:rPr lang="en-US" altLang="zh-CN" dirty="0" err="1">
                <a:latin typeface="-apple-system"/>
              </a:rPr>
              <a:t>syscall.system_call</a:t>
            </a:r>
            <a:r>
              <a:rPr lang="zh-CN" altLang="en-US" dirty="0">
                <a:latin typeface="-apple-system"/>
              </a:rPr>
              <a:t>触发的处理程序中使用。</a:t>
            </a:r>
          </a:p>
          <a:p>
            <a:pPr algn="l"/>
            <a:r>
              <a:rPr lang="en-US" altLang="zh-CN" dirty="0">
                <a:latin typeface="-apple-system"/>
              </a:rPr>
              <a:t>target()</a:t>
            </a:r>
          </a:p>
          <a:p>
            <a:pPr algn="l"/>
            <a:r>
              <a:rPr lang="zh-CN" altLang="en-US" dirty="0">
                <a:latin typeface="-apple-system"/>
              </a:rPr>
              <a:t>当你通过</a:t>
            </a:r>
            <a:r>
              <a:rPr lang="en-US" altLang="zh-CN" dirty="0" err="1">
                <a:latin typeface="-apple-system"/>
              </a:rPr>
              <a:t>stap</a:t>
            </a:r>
            <a:r>
              <a:rPr lang="en-US" altLang="zh-CN" dirty="0">
                <a:latin typeface="-apple-system"/>
              </a:rPr>
              <a:t> script -x </a:t>
            </a:r>
            <a:r>
              <a:rPr lang="en-US" altLang="zh-CN" dirty="0" err="1">
                <a:latin typeface="-apple-system"/>
              </a:rPr>
              <a:t>PID</a:t>
            </a:r>
            <a:r>
              <a:rPr lang="zh-CN" altLang="en-US" dirty="0">
                <a:latin typeface="-apple-system"/>
              </a:rPr>
              <a:t>或</a:t>
            </a:r>
            <a:r>
              <a:rPr lang="en-US" altLang="zh-CN" dirty="0" err="1">
                <a:latin typeface="-apple-system"/>
              </a:rPr>
              <a:t>stap</a:t>
            </a:r>
            <a:r>
              <a:rPr lang="en-US" altLang="zh-CN" dirty="0">
                <a:latin typeface="-apple-system"/>
              </a:rPr>
              <a:t> script -c command</a:t>
            </a:r>
            <a:r>
              <a:rPr lang="zh-CN" altLang="en-US" dirty="0">
                <a:latin typeface="-apple-system"/>
              </a:rPr>
              <a:t>来执行某个脚本</a:t>
            </a:r>
            <a:r>
              <a:rPr lang="en-US" altLang="zh-CN" dirty="0">
                <a:latin typeface="-apple-system"/>
              </a:rPr>
              <a:t>script</a:t>
            </a:r>
            <a:r>
              <a:rPr lang="zh-CN" altLang="en-US" dirty="0">
                <a:latin typeface="-apple-system"/>
              </a:rPr>
              <a:t>时，</a:t>
            </a:r>
            <a:r>
              <a:rPr lang="en-US" altLang="zh-CN" dirty="0">
                <a:latin typeface="-apple-system"/>
              </a:rPr>
              <a:t>target()</a:t>
            </a:r>
            <a:r>
              <a:rPr lang="zh-CN" altLang="en-US" dirty="0">
                <a:latin typeface="-apple-system"/>
              </a:rPr>
              <a:t>会返回你指定的</a:t>
            </a:r>
            <a:r>
              <a:rPr lang="en-US" altLang="zh-CN" dirty="0" err="1">
                <a:latin typeface="-apple-system"/>
              </a:rPr>
              <a:t>PID</a:t>
            </a:r>
            <a:r>
              <a:rPr lang="zh-CN" altLang="en-US" dirty="0">
                <a:latin typeface="-apple-system"/>
              </a:rPr>
              <a:t>或命令名。举个例子：</a:t>
            </a:r>
          </a:p>
          <a:p>
            <a:pPr algn="l"/>
            <a:r>
              <a:rPr lang="en-US" altLang="zh-CN" dirty="0">
                <a:latin typeface="-apple-system"/>
              </a:rPr>
              <a:t>probe </a:t>
            </a:r>
            <a:r>
              <a:rPr lang="en-US" altLang="zh-CN" dirty="0" err="1">
                <a:latin typeface="-apple-system"/>
              </a:rPr>
              <a:t>syscall</a:t>
            </a:r>
            <a:r>
              <a:rPr lang="en-US" altLang="zh-CN" dirty="0">
                <a:latin typeface="-apple-system"/>
              </a:rPr>
              <a:t>.* {</a:t>
            </a:r>
          </a:p>
          <a:p>
            <a:pPr algn="l"/>
            <a:r>
              <a:rPr lang="en-US" altLang="zh-CN" dirty="0">
                <a:latin typeface="-apple-system"/>
              </a:rPr>
              <a:t>  if (</a:t>
            </a:r>
            <a:r>
              <a:rPr lang="en-US" altLang="zh-CN" dirty="0" err="1">
                <a:latin typeface="-apple-system"/>
              </a:rPr>
              <a:t>pid</a:t>
            </a:r>
            <a:r>
              <a:rPr lang="en-US" altLang="zh-CN" dirty="0">
                <a:latin typeface="-apple-system"/>
              </a:rPr>
              <a:t>() == target())</a:t>
            </a:r>
          </a:p>
          <a:p>
            <a:pPr algn="l"/>
            <a:r>
              <a:rPr lang="en-US" altLang="zh-CN" dirty="0">
                <a:latin typeface="-apple-system"/>
              </a:rPr>
              <a:t>    </a:t>
            </a:r>
            <a:r>
              <a:rPr lang="en-US" altLang="zh-CN" dirty="0" err="1">
                <a:latin typeface="-apple-system"/>
              </a:rPr>
              <a:t>printf</a:t>
            </a:r>
            <a:r>
              <a:rPr lang="en-US" altLang="zh-CN" dirty="0">
                <a:latin typeface="-apple-system"/>
              </a:rPr>
              <a:t>("%s\n", name)</a:t>
            </a:r>
          </a:p>
          <a:p>
            <a:pPr algn="l"/>
            <a:r>
              <a:rPr lang="en-US" altLang="zh-CN" dirty="0">
                <a:latin typeface="-apple-system"/>
              </a:rPr>
              <a:t>}</a:t>
            </a:r>
          </a:p>
          <a:p>
            <a:pPr algn="l"/>
            <a:r>
              <a:rPr lang="zh-CN" altLang="en-US" dirty="0">
                <a:latin typeface="-apple-system"/>
              </a:rPr>
              <a:t>当上面的例子中的脚本带命令行参数</a:t>
            </a:r>
            <a:r>
              <a:rPr lang="en-US" altLang="zh-CN" dirty="0">
                <a:latin typeface="-apple-system"/>
              </a:rPr>
              <a:t>-x </a:t>
            </a:r>
            <a:r>
              <a:rPr lang="en-US" altLang="zh-CN" dirty="0" err="1">
                <a:latin typeface="-apple-system"/>
              </a:rPr>
              <a:t>PID</a:t>
            </a:r>
            <a:r>
              <a:rPr lang="zh-CN" altLang="en-US" dirty="0">
                <a:latin typeface="-apple-system"/>
              </a:rPr>
              <a:t>运行时，它会监控所有的系统调用（</a:t>
            </a:r>
            <a:r>
              <a:rPr lang="en-US" altLang="zh-CN" dirty="0" err="1">
                <a:latin typeface="-apple-system"/>
              </a:rPr>
              <a:t>syscall</a:t>
            </a:r>
            <a:r>
              <a:rPr lang="en-US" altLang="zh-CN" dirty="0">
                <a:latin typeface="-apple-system"/>
              </a:rPr>
              <a:t>.*</a:t>
            </a:r>
            <a:r>
              <a:rPr lang="zh-CN" altLang="en-US" dirty="0">
                <a:latin typeface="-apple-system"/>
              </a:rPr>
              <a:t>），并输出其中由指定进程所触发的系统调用。 你当然可以把上面例子中的</a:t>
            </a:r>
            <a:r>
              <a:rPr lang="en-US" altLang="zh-CN" dirty="0">
                <a:latin typeface="-apple-system"/>
              </a:rPr>
              <a:t>target()</a:t>
            </a:r>
            <a:r>
              <a:rPr lang="zh-CN" altLang="en-US" dirty="0">
                <a:latin typeface="-apple-system"/>
              </a:rPr>
              <a:t>替换成你想要指定的</a:t>
            </a:r>
            <a:r>
              <a:rPr lang="en-US" altLang="zh-CN" dirty="0" err="1">
                <a:latin typeface="-apple-system"/>
              </a:rPr>
              <a:t>PID</a:t>
            </a:r>
            <a:r>
              <a:rPr lang="zh-CN" altLang="en-US" dirty="0">
                <a:latin typeface="-apple-system"/>
              </a:rPr>
              <a:t>。不过使用</a:t>
            </a:r>
            <a:r>
              <a:rPr lang="en-US" altLang="zh-CN" dirty="0">
                <a:latin typeface="-apple-system"/>
              </a:rPr>
              <a:t>target()</a:t>
            </a:r>
            <a:r>
              <a:rPr lang="zh-CN" altLang="en-US" dirty="0">
                <a:latin typeface="-apple-system"/>
              </a:rPr>
              <a:t>让你的脚本可以重用。现在你只需在运行时指定</a:t>
            </a:r>
            <a:r>
              <a:rPr lang="en-US" altLang="zh-CN" dirty="0" err="1">
                <a:latin typeface="-apple-system"/>
              </a:rPr>
              <a:t>PID</a:t>
            </a:r>
            <a:r>
              <a:rPr lang="zh-CN" altLang="en-US" dirty="0">
                <a:latin typeface="-apple-system"/>
              </a:rPr>
              <a:t>，而无需每次都修改掉硬编码的</a:t>
            </a:r>
            <a:r>
              <a:rPr lang="en-US" altLang="zh-CN" dirty="0" err="1">
                <a:latin typeface="-apple-system"/>
              </a:rPr>
              <a:t>PID</a:t>
            </a:r>
            <a:r>
              <a:rPr lang="zh-CN" altLang="en-US" dirty="0">
                <a:latin typeface="-apple-system"/>
              </a:rPr>
              <a:t>值。</a:t>
            </a:r>
          </a:p>
          <a:p>
            <a:pPr algn="l"/>
            <a:r>
              <a:rPr lang="zh-CN" altLang="en-US" dirty="0">
                <a:latin typeface="-apple-system"/>
              </a:rPr>
              <a:t>要想了解更多关于</a:t>
            </a:r>
            <a:r>
              <a:rPr lang="en-US" altLang="zh-CN" dirty="0" err="1">
                <a:latin typeface="-apple-system"/>
              </a:rPr>
              <a:t>SystemTap</a:t>
            </a:r>
            <a:r>
              <a:rPr lang="zh-CN" altLang="en-US" dirty="0">
                <a:latin typeface="-apple-system"/>
              </a:rPr>
              <a:t>函数的信息，请</a:t>
            </a:r>
            <a:r>
              <a:rPr lang="en-US" altLang="zh-CN" dirty="0">
                <a:latin typeface="-apple-system"/>
              </a:rPr>
              <a:t>man </a:t>
            </a:r>
            <a:r>
              <a:rPr lang="en-US" altLang="zh-CN" dirty="0" err="1">
                <a:latin typeface="-apple-system"/>
              </a:rPr>
              <a:t>stapfuncs</a:t>
            </a:r>
            <a:r>
              <a:rPr lang="zh-CN" altLang="en-US" dirty="0">
                <a:latin typeface="-apple-system"/>
              </a:rPr>
              <a:t>。</a:t>
            </a:r>
          </a:p>
        </p:txBody>
      </p:sp>
    </p:spTree>
    <p:extLst>
      <p:ext uri="{BB962C8B-B14F-4D97-AF65-F5344CB8AC3E}">
        <p14:creationId xmlns:p14="http://schemas.microsoft.com/office/powerpoint/2010/main" val="170359021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处理程序的基本结构</a:t>
            </a:r>
            <a:r>
              <a:rPr lang="en-US" altLang="zh-CN" sz="7464" dirty="0">
                <a:ea typeface="Alibaba PuHuiTi B" panose="00020600040101010101" pitchFamily="18" charset="-122"/>
              </a:rPr>
              <a:t>--</a:t>
            </a:r>
            <a:r>
              <a:rPr lang="zh-CN" altLang="en-US" sz="7464" dirty="0">
                <a:ea typeface="Alibaba PuHuiTi B" panose="00020600040101010101" pitchFamily="18" charset="-122"/>
              </a:rPr>
              <a:t>变量</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618291"/>
          </a:xfrm>
          <a:prstGeom prst="rect">
            <a:avLst/>
          </a:prstGeom>
          <a:noFill/>
        </p:spPr>
        <p:txBody>
          <a:bodyPr wrap="square">
            <a:spAutoFit/>
          </a:bodyPr>
          <a:lstStyle/>
          <a:p>
            <a:pPr algn="l"/>
            <a:r>
              <a:rPr lang="en-US" altLang="zh-CN" dirty="0" err="1">
                <a:latin typeface="-apple-system"/>
              </a:rPr>
              <a:t>SystemTap</a:t>
            </a:r>
            <a:r>
              <a:rPr lang="zh-CN" altLang="en-US" dirty="0">
                <a:latin typeface="-apple-system"/>
              </a:rPr>
              <a:t>可以自动判定变量的类型。举个例子，如果你用</a:t>
            </a:r>
            <a:r>
              <a:rPr lang="en-US" altLang="zh-CN" dirty="0" err="1">
                <a:latin typeface="-apple-system"/>
              </a:rPr>
              <a:t>gettimeofday_s</a:t>
            </a:r>
            <a:r>
              <a:rPr lang="en-US" altLang="zh-CN" dirty="0">
                <a:latin typeface="-apple-system"/>
              </a:rPr>
              <a:t>()</a:t>
            </a:r>
            <a:r>
              <a:rPr lang="zh-CN" altLang="en-US" dirty="0">
                <a:latin typeface="-apple-system"/>
              </a:rPr>
              <a:t>给变量</a:t>
            </a:r>
            <a:r>
              <a:rPr lang="en-US" altLang="zh-CN" dirty="0">
                <a:latin typeface="-apple-system"/>
              </a:rPr>
              <a:t>foo</a:t>
            </a:r>
            <a:r>
              <a:rPr lang="zh-CN" altLang="en-US" dirty="0">
                <a:latin typeface="-apple-system"/>
              </a:rPr>
              <a:t>赋值，那么</a:t>
            </a:r>
            <a:r>
              <a:rPr lang="en-US" altLang="zh-CN" dirty="0">
                <a:latin typeface="-apple-system"/>
              </a:rPr>
              <a:t>foo</a:t>
            </a:r>
            <a:r>
              <a:rPr lang="zh-CN" altLang="en-US" dirty="0">
                <a:latin typeface="-apple-system"/>
              </a:rPr>
              <a:t>就是数值类型的，可以在</a:t>
            </a:r>
            <a:r>
              <a:rPr lang="en-US" altLang="zh-CN" dirty="0" err="1">
                <a:latin typeface="-apple-system"/>
              </a:rPr>
              <a:t>printf</a:t>
            </a:r>
            <a:r>
              <a:rPr lang="en-US" altLang="zh-CN" dirty="0">
                <a:latin typeface="-apple-system"/>
              </a:rPr>
              <a:t>()</a:t>
            </a:r>
            <a:r>
              <a:rPr lang="zh-CN" altLang="en-US" dirty="0">
                <a:latin typeface="-apple-system"/>
              </a:rPr>
              <a:t>中通过</a:t>
            </a:r>
            <a:r>
              <a:rPr lang="en-US" altLang="zh-CN" dirty="0">
                <a:latin typeface="-apple-system"/>
              </a:rPr>
              <a:t>%d</a:t>
            </a:r>
            <a:r>
              <a:rPr lang="zh-CN" altLang="en-US" dirty="0">
                <a:latin typeface="-apple-system"/>
              </a:rPr>
              <a:t>输出。 变量默认只能在其所定义的探针内可用。这意味着变量的生命周期仅仅是处理程序的某次运行。不过你也可以在探针外定义变量，并使用</a:t>
            </a:r>
            <a:r>
              <a:rPr lang="en-US" altLang="zh-CN" dirty="0">
                <a:latin typeface="-apple-system"/>
              </a:rPr>
              <a:t>global</a:t>
            </a:r>
            <a:r>
              <a:rPr lang="zh-CN" altLang="en-US" dirty="0">
                <a:latin typeface="-apple-system"/>
              </a:rPr>
              <a:t>修饰它们，这样就能在探针间共享变量了。 ⁠</a:t>
            </a:r>
          </a:p>
          <a:p>
            <a:pPr algn="l"/>
            <a:r>
              <a:rPr lang="en-US" altLang="zh-CN" dirty="0">
                <a:latin typeface="-apple-system"/>
              </a:rPr>
              <a:t>global </a:t>
            </a:r>
            <a:r>
              <a:rPr lang="en-US" altLang="zh-CN" dirty="0" err="1">
                <a:latin typeface="-apple-system"/>
              </a:rPr>
              <a:t>count_jiffies</a:t>
            </a:r>
            <a:r>
              <a:rPr lang="en-US" altLang="zh-CN" dirty="0">
                <a:latin typeface="-apple-system"/>
              </a:rPr>
              <a:t>, </a:t>
            </a:r>
            <a:r>
              <a:rPr lang="en-US" altLang="zh-CN" dirty="0" err="1">
                <a:latin typeface="-apple-system"/>
              </a:rPr>
              <a:t>count_ms</a:t>
            </a:r>
            <a:endParaRPr lang="en-US" altLang="zh-CN" dirty="0">
              <a:latin typeface="-apple-system"/>
            </a:endParaRPr>
          </a:p>
          <a:p>
            <a:pPr algn="l"/>
            <a:r>
              <a:rPr lang="en-US" altLang="zh-CN" dirty="0">
                <a:latin typeface="-apple-system"/>
              </a:rPr>
              <a:t>probe </a:t>
            </a:r>
            <a:r>
              <a:rPr lang="en-US" altLang="zh-CN" dirty="0" err="1">
                <a:latin typeface="-apple-system"/>
              </a:rPr>
              <a:t>timer.jiffies</a:t>
            </a:r>
            <a:r>
              <a:rPr lang="en-US" altLang="zh-CN" dirty="0">
                <a:latin typeface="-apple-system"/>
              </a:rPr>
              <a:t>(100) { </a:t>
            </a:r>
            <a:r>
              <a:rPr lang="en-US" altLang="zh-CN" dirty="0" err="1">
                <a:latin typeface="-apple-system"/>
              </a:rPr>
              <a:t>count_jiffies</a:t>
            </a:r>
            <a:r>
              <a:rPr lang="en-US" altLang="zh-CN" dirty="0">
                <a:latin typeface="-apple-system"/>
              </a:rPr>
              <a:t> ++ }</a:t>
            </a:r>
          </a:p>
          <a:p>
            <a:pPr algn="l"/>
            <a:r>
              <a:rPr lang="en-US" altLang="zh-CN" dirty="0">
                <a:latin typeface="-apple-system"/>
              </a:rPr>
              <a:t>probe </a:t>
            </a:r>
            <a:r>
              <a:rPr lang="en-US" altLang="zh-CN" dirty="0" err="1">
                <a:latin typeface="-apple-system"/>
              </a:rPr>
              <a:t>timer.ms</a:t>
            </a:r>
            <a:r>
              <a:rPr lang="en-US" altLang="zh-CN" dirty="0">
                <a:latin typeface="-apple-system"/>
              </a:rPr>
              <a:t>(100) { </a:t>
            </a:r>
            <a:r>
              <a:rPr lang="en-US" altLang="zh-CN" dirty="0" err="1">
                <a:latin typeface="-apple-system"/>
              </a:rPr>
              <a:t>count_ms</a:t>
            </a:r>
            <a:r>
              <a:rPr lang="en-US" altLang="zh-CN" dirty="0">
                <a:latin typeface="-apple-system"/>
              </a:rPr>
              <a:t> ++ }</a:t>
            </a:r>
          </a:p>
          <a:p>
            <a:pPr algn="l"/>
            <a:r>
              <a:rPr lang="en-US" altLang="zh-CN" dirty="0">
                <a:latin typeface="-apple-system"/>
              </a:rPr>
              <a:t>probe </a:t>
            </a:r>
            <a:r>
              <a:rPr lang="en-US" altLang="zh-CN" dirty="0" err="1">
                <a:latin typeface="-apple-system"/>
              </a:rPr>
              <a:t>timer.ms</a:t>
            </a:r>
            <a:r>
              <a:rPr lang="en-US" altLang="zh-CN" dirty="0">
                <a:latin typeface="-apple-system"/>
              </a:rPr>
              <a:t>(12345)</a:t>
            </a:r>
          </a:p>
          <a:p>
            <a:pPr algn="l"/>
            <a:r>
              <a:rPr lang="en-US" altLang="zh-CN" dirty="0">
                <a:latin typeface="-apple-system"/>
              </a:rPr>
              <a:t>{</a:t>
            </a:r>
          </a:p>
          <a:p>
            <a:pPr algn="l"/>
            <a:r>
              <a:rPr lang="en-US" altLang="zh-CN" dirty="0">
                <a:latin typeface="-apple-system"/>
              </a:rPr>
              <a:t>  </a:t>
            </a:r>
            <a:r>
              <a:rPr lang="en-US" altLang="zh-CN" dirty="0" err="1">
                <a:latin typeface="-apple-system"/>
              </a:rPr>
              <a:t>hz</a:t>
            </a:r>
            <a:r>
              <a:rPr lang="en-US" altLang="zh-CN" dirty="0">
                <a:latin typeface="-apple-system"/>
              </a:rPr>
              <a:t>=(1000*</a:t>
            </a:r>
            <a:r>
              <a:rPr lang="en-US" altLang="zh-CN" dirty="0" err="1">
                <a:latin typeface="-apple-system"/>
              </a:rPr>
              <a:t>count_jiffies</a:t>
            </a:r>
            <a:r>
              <a:rPr lang="en-US" altLang="zh-CN" dirty="0">
                <a:latin typeface="-apple-system"/>
              </a:rPr>
              <a:t>) / </a:t>
            </a:r>
            <a:r>
              <a:rPr lang="en-US" altLang="zh-CN" dirty="0" err="1">
                <a:latin typeface="-apple-system"/>
              </a:rPr>
              <a:t>count_ms</a:t>
            </a:r>
            <a:endParaRPr lang="en-US" altLang="zh-CN" dirty="0">
              <a:latin typeface="-apple-system"/>
            </a:endParaRPr>
          </a:p>
          <a:p>
            <a:pPr algn="l"/>
            <a:r>
              <a:rPr lang="en-US" altLang="zh-CN" dirty="0">
                <a:latin typeface="-apple-system"/>
              </a:rPr>
              <a:t>  </a:t>
            </a:r>
            <a:r>
              <a:rPr lang="en-US" altLang="zh-CN" dirty="0" err="1">
                <a:latin typeface="-apple-system"/>
              </a:rPr>
              <a:t>printf</a:t>
            </a:r>
            <a:r>
              <a:rPr lang="en-US" altLang="zh-CN" dirty="0">
                <a:latin typeface="-apple-system"/>
              </a:rPr>
              <a:t> ("</a:t>
            </a:r>
            <a:r>
              <a:rPr lang="en-US" altLang="zh-CN" dirty="0" err="1">
                <a:latin typeface="-apple-system"/>
              </a:rPr>
              <a:t>jiffies:ms</a:t>
            </a:r>
            <a:r>
              <a:rPr lang="en-US" altLang="zh-CN" dirty="0">
                <a:latin typeface="-apple-system"/>
              </a:rPr>
              <a:t> ratio %d:%d =&gt; </a:t>
            </a:r>
            <a:r>
              <a:rPr lang="en-US" altLang="zh-CN" dirty="0" err="1">
                <a:latin typeface="-apple-system"/>
              </a:rPr>
              <a:t>CONFIG_HZ</a:t>
            </a:r>
            <a:r>
              <a:rPr lang="en-US" altLang="zh-CN" dirty="0">
                <a:latin typeface="-apple-system"/>
              </a:rPr>
              <a:t>=%d\n",</a:t>
            </a:r>
          </a:p>
          <a:p>
            <a:pPr algn="l"/>
            <a:r>
              <a:rPr lang="en-US" altLang="zh-CN" dirty="0">
                <a:latin typeface="-apple-system"/>
              </a:rPr>
              <a:t>    </a:t>
            </a:r>
            <a:r>
              <a:rPr lang="en-US" altLang="zh-CN" dirty="0" err="1">
                <a:latin typeface="-apple-system"/>
              </a:rPr>
              <a:t>count_jiffies</a:t>
            </a:r>
            <a:r>
              <a:rPr lang="en-US" altLang="zh-CN" dirty="0">
                <a:latin typeface="-apple-system"/>
              </a:rPr>
              <a:t>, </a:t>
            </a:r>
            <a:r>
              <a:rPr lang="en-US" altLang="zh-CN" dirty="0" err="1">
                <a:latin typeface="-apple-system"/>
              </a:rPr>
              <a:t>count_ms</a:t>
            </a:r>
            <a:r>
              <a:rPr lang="en-US" altLang="zh-CN" dirty="0">
                <a:latin typeface="-apple-system"/>
              </a:rPr>
              <a:t>, </a:t>
            </a:r>
            <a:r>
              <a:rPr lang="en-US" altLang="zh-CN" dirty="0" err="1">
                <a:latin typeface="-apple-system"/>
              </a:rPr>
              <a:t>hz</a:t>
            </a:r>
            <a:r>
              <a:rPr lang="en-US" altLang="zh-CN" dirty="0">
                <a:latin typeface="-apple-system"/>
              </a:rPr>
              <a:t>)</a:t>
            </a:r>
          </a:p>
          <a:p>
            <a:pPr algn="l"/>
            <a:r>
              <a:rPr lang="en-US" altLang="zh-CN" dirty="0">
                <a:latin typeface="-apple-system"/>
              </a:rPr>
              <a:t>  exit ()</a:t>
            </a:r>
          </a:p>
          <a:p>
            <a:pPr algn="l"/>
            <a:r>
              <a:rPr lang="en-US" altLang="zh-CN" dirty="0">
                <a:latin typeface="-apple-system"/>
              </a:rPr>
              <a:t>}</a:t>
            </a:r>
          </a:p>
          <a:p>
            <a:pPr algn="l"/>
            <a:r>
              <a:rPr lang="zh-CN" altLang="en-US" dirty="0">
                <a:latin typeface="-apple-system"/>
              </a:rPr>
              <a:t>在上面的例子中，</a:t>
            </a:r>
            <a:r>
              <a:rPr lang="en-US" altLang="zh-CN" dirty="0">
                <a:latin typeface="-apple-system"/>
              </a:rPr>
              <a:t>timer-</a:t>
            </a:r>
            <a:r>
              <a:rPr lang="en-US" altLang="zh-CN" dirty="0" err="1">
                <a:latin typeface="-apple-system"/>
              </a:rPr>
              <a:t>jiffies.stp</a:t>
            </a:r>
            <a:r>
              <a:rPr lang="zh-CN" altLang="en-US" dirty="0">
                <a:latin typeface="-apple-system"/>
              </a:rPr>
              <a:t>通过累加</a:t>
            </a:r>
            <a:r>
              <a:rPr lang="en-US" altLang="zh-CN" dirty="0">
                <a:latin typeface="-apple-system"/>
              </a:rPr>
              <a:t>jiffies</a:t>
            </a:r>
            <a:r>
              <a:rPr lang="zh-CN" altLang="en-US" dirty="0">
                <a:latin typeface="-apple-system"/>
              </a:rPr>
              <a:t>和</a:t>
            </a:r>
            <a:r>
              <a:rPr lang="en-US" altLang="zh-CN" dirty="0">
                <a:latin typeface="-apple-system"/>
              </a:rPr>
              <a:t>milliseconds</a:t>
            </a:r>
            <a:r>
              <a:rPr lang="zh-CN" altLang="en-US" dirty="0">
                <a:latin typeface="-apple-system"/>
              </a:rPr>
              <a:t>，来求出内核的</a:t>
            </a:r>
            <a:r>
              <a:rPr lang="en-US" altLang="zh-CN" dirty="0" err="1">
                <a:latin typeface="-apple-system"/>
              </a:rPr>
              <a:t>CONFIG_HZ</a:t>
            </a:r>
            <a:r>
              <a:rPr lang="zh-CN" altLang="en-US" dirty="0">
                <a:latin typeface="-apple-system"/>
              </a:rPr>
              <a:t>配置。</a:t>
            </a:r>
            <a:r>
              <a:rPr lang="en-US" altLang="zh-CN" dirty="0">
                <a:latin typeface="-apple-system"/>
              </a:rPr>
              <a:t>global</a:t>
            </a:r>
            <a:r>
              <a:rPr lang="zh-CN" altLang="en-US" dirty="0">
                <a:latin typeface="-apple-system"/>
              </a:rPr>
              <a:t>语句使得</a:t>
            </a:r>
            <a:r>
              <a:rPr lang="en-US" altLang="zh-CN" dirty="0" err="1">
                <a:latin typeface="-apple-system"/>
              </a:rPr>
              <a:t>count_jiffies</a:t>
            </a:r>
            <a:r>
              <a:rPr lang="zh-CN" altLang="en-US" dirty="0">
                <a:latin typeface="-apple-system"/>
              </a:rPr>
              <a:t>和</a:t>
            </a:r>
            <a:r>
              <a:rPr lang="en-US" altLang="zh-CN" dirty="0" err="1">
                <a:latin typeface="-apple-system"/>
              </a:rPr>
              <a:t>count_ms</a:t>
            </a:r>
            <a:r>
              <a:rPr lang="zh-CN" altLang="en-US" dirty="0">
                <a:latin typeface="-apple-system"/>
              </a:rPr>
              <a:t>在每个探针中可用。</a:t>
            </a:r>
          </a:p>
          <a:p>
            <a:pPr algn="l"/>
            <a:r>
              <a:rPr lang="zh-CN" altLang="en-US" dirty="0">
                <a:latin typeface="-apple-system"/>
              </a:rPr>
              <a:t>在上面的例子中，我们用</a:t>
            </a:r>
            <a:r>
              <a:rPr lang="en-US" altLang="zh-CN" dirty="0">
                <a:latin typeface="-apple-system"/>
              </a:rPr>
              <a:t>++</a:t>
            </a:r>
            <a:r>
              <a:rPr lang="zh-CN" altLang="en-US" dirty="0">
                <a:latin typeface="-apple-system"/>
              </a:rPr>
              <a:t>来将变量的值加一。如下探针中，</a:t>
            </a:r>
            <a:r>
              <a:rPr lang="en-US" altLang="zh-CN" dirty="0" err="1">
                <a:latin typeface="-apple-system"/>
              </a:rPr>
              <a:t>count_jiffies</a:t>
            </a:r>
            <a:r>
              <a:rPr lang="zh-CN" altLang="en-US" dirty="0">
                <a:latin typeface="-apple-system"/>
              </a:rPr>
              <a:t>每隔</a:t>
            </a:r>
            <a:r>
              <a:rPr lang="en-US" altLang="zh-CN" dirty="0">
                <a:latin typeface="-apple-system"/>
              </a:rPr>
              <a:t>100 jiffies</a:t>
            </a:r>
            <a:r>
              <a:rPr lang="zh-CN" altLang="en-US" dirty="0">
                <a:latin typeface="-apple-system"/>
              </a:rPr>
              <a:t>会自增</a:t>
            </a:r>
            <a:r>
              <a:rPr lang="en-US" altLang="zh-CN" dirty="0">
                <a:latin typeface="-apple-system"/>
              </a:rPr>
              <a:t>1:</a:t>
            </a:r>
          </a:p>
          <a:p>
            <a:pPr algn="l"/>
            <a:r>
              <a:rPr lang="en-US" altLang="zh-CN" dirty="0">
                <a:latin typeface="-apple-system"/>
              </a:rPr>
              <a:t>probe </a:t>
            </a:r>
            <a:r>
              <a:rPr lang="en-US" altLang="zh-CN" dirty="0" err="1">
                <a:latin typeface="-apple-system"/>
              </a:rPr>
              <a:t>timer.jiffies</a:t>
            </a:r>
            <a:r>
              <a:rPr lang="en-US" altLang="zh-CN" dirty="0">
                <a:latin typeface="-apple-system"/>
              </a:rPr>
              <a:t>(100) { </a:t>
            </a:r>
            <a:r>
              <a:rPr lang="en-US" altLang="zh-CN" dirty="0" err="1">
                <a:latin typeface="-apple-system"/>
              </a:rPr>
              <a:t>count_jiffies</a:t>
            </a:r>
            <a:r>
              <a:rPr lang="en-US" altLang="zh-CN" dirty="0">
                <a:latin typeface="-apple-system"/>
              </a:rPr>
              <a:t> ++ }</a:t>
            </a:r>
          </a:p>
          <a:p>
            <a:pPr algn="l"/>
            <a:r>
              <a:rPr lang="en-US" altLang="zh-CN" dirty="0" err="1">
                <a:latin typeface="-apple-system"/>
              </a:rPr>
              <a:t>SystemTap</a:t>
            </a:r>
            <a:r>
              <a:rPr lang="zh-CN" altLang="en-US" dirty="0">
                <a:latin typeface="-apple-system"/>
              </a:rPr>
              <a:t>知道</a:t>
            </a:r>
            <a:r>
              <a:rPr lang="en-US" altLang="zh-CN" dirty="0" err="1">
                <a:latin typeface="-apple-system"/>
              </a:rPr>
              <a:t>count_jiffies</a:t>
            </a:r>
            <a:r>
              <a:rPr lang="zh-CN" altLang="en-US" dirty="0">
                <a:latin typeface="-apple-system"/>
              </a:rPr>
              <a:t>是一个整数。那是因为</a:t>
            </a:r>
            <a:r>
              <a:rPr lang="en-US" altLang="zh-CN" dirty="0" err="1">
                <a:latin typeface="-apple-system"/>
              </a:rPr>
              <a:t>count_jiffies</a:t>
            </a:r>
            <a:r>
              <a:rPr lang="zh-CN" altLang="en-US" dirty="0">
                <a:latin typeface="-apple-system"/>
              </a:rPr>
              <a:t>没有被赋予一个初始值，所以它的值默认为零。</a:t>
            </a:r>
          </a:p>
        </p:txBody>
      </p:sp>
    </p:spTree>
    <p:extLst>
      <p:ext uri="{BB962C8B-B14F-4D97-AF65-F5344CB8AC3E}">
        <p14:creationId xmlns:p14="http://schemas.microsoft.com/office/powerpoint/2010/main" val="408522241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目标变量（</a:t>
            </a:r>
            <a:r>
              <a:rPr lang="en-US" altLang="zh-CN" sz="7464" dirty="0">
                <a:ea typeface="Alibaba PuHuiTi B" panose="00020600040101010101" pitchFamily="18" charset="-122"/>
              </a:rPr>
              <a:t>Target Variables</a:t>
            </a:r>
            <a:r>
              <a:rPr lang="zh-CN" altLang="en-US" sz="7464" dirty="0">
                <a:ea typeface="Alibaba PuHuiTi B" panose="00020600040101010101" pitchFamily="18" charset="-122"/>
              </a:rPr>
              <a:t>）</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zh-CN" altLang="en-US" dirty="0">
                <a:latin typeface="-apple-system"/>
              </a:rPr>
              <a:t>跟内核代码相关的事件，如</a:t>
            </a:r>
            <a:r>
              <a:rPr lang="en-US" altLang="zh-CN" dirty="0" err="1">
                <a:latin typeface="-apple-system"/>
              </a:rPr>
              <a:t>kernel.function</a:t>
            </a:r>
            <a:r>
              <a:rPr lang="en-US" altLang="zh-CN" dirty="0">
                <a:latin typeface="-apple-system"/>
              </a:rPr>
              <a:t>("function")</a:t>
            </a:r>
            <a:r>
              <a:rPr lang="zh-CN" altLang="en-US" dirty="0">
                <a:latin typeface="-apple-system"/>
              </a:rPr>
              <a:t>和</a:t>
            </a:r>
            <a:r>
              <a:rPr lang="en-US" altLang="zh-CN" dirty="0" err="1">
                <a:latin typeface="-apple-system"/>
              </a:rPr>
              <a:t>kernel.statement</a:t>
            </a:r>
            <a:r>
              <a:rPr lang="en-US" altLang="zh-CN" dirty="0">
                <a:latin typeface="-apple-system"/>
              </a:rPr>
              <a:t>("statement")</a:t>
            </a:r>
            <a:r>
              <a:rPr lang="zh-CN" altLang="en-US" dirty="0">
                <a:latin typeface="-apple-system"/>
              </a:rPr>
              <a:t>，允许使用目标变量获取这部分代码中可访问到的变量的值。你可以使用</a:t>
            </a:r>
            <a:r>
              <a:rPr lang="en-US" altLang="zh-CN" dirty="0">
                <a:latin typeface="-apple-system"/>
              </a:rPr>
              <a:t>-L</a:t>
            </a:r>
            <a:r>
              <a:rPr lang="zh-CN" altLang="en-US" dirty="0">
                <a:latin typeface="-apple-system"/>
              </a:rPr>
              <a:t>选项来列出特定探测点下可用的目标变量。如果已经安装了内核调试信息，你可以通过这个命令获取</a:t>
            </a:r>
            <a:r>
              <a:rPr lang="en-US" altLang="zh-CN" dirty="0" err="1">
                <a:latin typeface="-apple-system"/>
              </a:rPr>
              <a:t>vfs_read</a:t>
            </a:r>
            <a:r>
              <a:rPr lang="zh-CN" altLang="en-US" dirty="0">
                <a:latin typeface="-apple-system"/>
              </a:rPr>
              <a:t>中可用的目标变量：</a:t>
            </a:r>
          </a:p>
          <a:p>
            <a:pPr algn="l"/>
            <a:r>
              <a:rPr lang="en-US" altLang="zh-CN" dirty="0" err="1">
                <a:latin typeface="-apple-system"/>
              </a:rPr>
              <a:t>stap</a:t>
            </a:r>
            <a:r>
              <a:rPr lang="en-US" altLang="zh-CN" dirty="0">
                <a:latin typeface="-apple-system"/>
              </a:rPr>
              <a:t> -L '</a:t>
            </a:r>
            <a:r>
              <a:rPr lang="en-US" altLang="zh-CN" dirty="0" err="1">
                <a:latin typeface="-apple-system"/>
              </a:rPr>
              <a:t>kernel.function</a:t>
            </a:r>
            <a:r>
              <a:rPr lang="en-US" altLang="zh-CN" dirty="0">
                <a:latin typeface="-apple-system"/>
              </a:rPr>
              <a:t>("</a:t>
            </a:r>
            <a:r>
              <a:rPr lang="en-US" altLang="zh-CN" dirty="0" err="1">
                <a:latin typeface="-apple-system"/>
              </a:rPr>
              <a:t>vfs_read</a:t>
            </a:r>
            <a:r>
              <a:rPr lang="en-US" altLang="zh-CN" dirty="0">
                <a:latin typeface="-apple-system"/>
              </a:rPr>
              <a:t>")'</a:t>
            </a:r>
          </a:p>
          <a:p>
            <a:pPr algn="l"/>
            <a:r>
              <a:rPr lang="zh-CN" altLang="en-US" dirty="0">
                <a:latin typeface="-apple-system"/>
              </a:rPr>
              <a:t>它会有类似如下的输出：</a:t>
            </a:r>
          </a:p>
          <a:p>
            <a:pPr algn="l"/>
            <a:r>
              <a:rPr lang="en-US" altLang="zh-CN" dirty="0" err="1">
                <a:latin typeface="-apple-system"/>
              </a:rPr>
              <a:t>kernel.function</a:t>
            </a:r>
            <a:r>
              <a:rPr lang="en-US" altLang="zh-CN" dirty="0">
                <a:latin typeface="-apple-system"/>
              </a:rPr>
              <a:t>("[email protected]/</a:t>
            </a:r>
            <a:r>
              <a:rPr lang="en-US" altLang="zh-CN" dirty="0" err="1">
                <a:latin typeface="-apple-system"/>
              </a:rPr>
              <a:t>read_write.c:277</a:t>
            </a:r>
            <a:r>
              <a:rPr lang="en-US" altLang="zh-CN" dirty="0">
                <a:latin typeface="-apple-system"/>
              </a:rPr>
              <a:t>") $</a:t>
            </a:r>
            <a:r>
              <a:rPr lang="en-US" altLang="zh-CN" dirty="0" err="1">
                <a:latin typeface="-apple-system"/>
              </a:rPr>
              <a:t>file:struct</a:t>
            </a:r>
            <a:r>
              <a:rPr lang="en-US" altLang="zh-CN" dirty="0">
                <a:latin typeface="-apple-system"/>
              </a:rPr>
              <a:t> file* $</a:t>
            </a:r>
            <a:r>
              <a:rPr lang="en-US" altLang="zh-CN" dirty="0" err="1">
                <a:latin typeface="-apple-system"/>
              </a:rPr>
              <a:t>buf:char</a:t>
            </a:r>
            <a:r>
              <a:rPr lang="en-US" altLang="zh-CN" dirty="0">
                <a:latin typeface="-apple-system"/>
              </a:rPr>
              <a:t>* $</a:t>
            </a:r>
            <a:r>
              <a:rPr lang="en-US" altLang="zh-CN" dirty="0" err="1">
                <a:latin typeface="-apple-system"/>
              </a:rPr>
              <a:t>count:size_t</a:t>
            </a:r>
            <a:r>
              <a:rPr lang="en-US" altLang="zh-CN" dirty="0">
                <a:latin typeface="-apple-system"/>
              </a:rPr>
              <a:t> $</a:t>
            </a:r>
            <a:r>
              <a:rPr lang="en-US" altLang="zh-CN" dirty="0" err="1">
                <a:latin typeface="-apple-system"/>
              </a:rPr>
              <a:t>pos:loff_t</a:t>
            </a:r>
            <a:r>
              <a:rPr lang="en-US" altLang="zh-CN" dirty="0">
                <a:latin typeface="-apple-system"/>
              </a:rPr>
              <a:t>*</a:t>
            </a:r>
          </a:p>
          <a:p>
            <a:pPr algn="l"/>
            <a:r>
              <a:rPr lang="zh-CN" altLang="en-US" dirty="0">
                <a:latin typeface="-apple-system"/>
              </a:rPr>
              <a:t>每个目标变量前面都以</a:t>
            </a:r>
            <a:r>
              <a:rPr lang="en-US" altLang="zh-CN" dirty="0">
                <a:latin typeface="-apple-system"/>
              </a:rPr>
              <a:t>$</a:t>
            </a:r>
            <a:r>
              <a:rPr lang="zh-CN" altLang="en-US" dirty="0">
                <a:latin typeface="-apple-system"/>
              </a:rPr>
              <a:t>开头，并以</a:t>
            </a:r>
            <a:r>
              <a:rPr lang="en-US" altLang="zh-CN" dirty="0">
                <a:latin typeface="-apple-system"/>
              </a:rPr>
              <a:t>:</a:t>
            </a:r>
            <a:r>
              <a:rPr lang="zh-CN" altLang="en-US" dirty="0">
                <a:latin typeface="-apple-system"/>
              </a:rPr>
              <a:t>加变量类型结尾。上面的输出表示，</a:t>
            </a:r>
            <a:r>
              <a:rPr lang="en-US" altLang="zh-CN" dirty="0" err="1">
                <a:latin typeface="-apple-system"/>
              </a:rPr>
              <a:t>vfs_read</a:t>
            </a:r>
            <a:r>
              <a:rPr lang="zh-CN" altLang="en-US" dirty="0">
                <a:latin typeface="-apple-system"/>
              </a:rPr>
              <a:t>函数入口处有三个变量可用：</a:t>
            </a:r>
            <a:r>
              <a:rPr lang="en-US" altLang="zh-CN" dirty="0">
                <a:latin typeface="-apple-system"/>
              </a:rPr>
              <a:t>$file</a:t>
            </a:r>
            <a:r>
              <a:rPr lang="zh-CN" altLang="en-US" dirty="0">
                <a:latin typeface="-apple-system"/>
              </a:rPr>
              <a:t>（指向描述文件的结构体）、</a:t>
            </a:r>
            <a:r>
              <a:rPr lang="en-US" altLang="zh-CN" dirty="0">
                <a:latin typeface="-apple-system"/>
              </a:rPr>
              <a:t>$</a:t>
            </a:r>
            <a:r>
              <a:rPr lang="en-US" altLang="zh-CN" dirty="0" err="1">
                <a:latin typeface="-apple-system"/>
              </a:rPr>
              <a:t>buf</a:t>
            </a:r>
            <a:r>
              <a:rPr lang="zh-CN" altLang="en-US" dirty="0">
                <a:latin typeface="-apple-system"/>
              </a:rPr>
              <a:t>（指向接收读取的数据的用户空间缓冲区）、</a:t>
            </a:r>
            <a:r>
              <a:rPr lang="en-US" altLang="zh-CN" dirty="0">
                <a:latin typeface="-apple-system"/>
              </a:rPr>
              <a:t>$count</a:t>
            </a:r>
            <a:r>
              <a:rPr lang="zh-CN" altLang="en-US" dirty="0">
                <a:latin typeface="-apple-system"/>
              </a:rPr>
              <a:t>（读取的字节数），和</a:t>
            </a:r>
            <a:r>
              <a:rPr lang="en-US" altLang="zh-CN" dirty="0">
                <a:latin typeface="-apple-system"/>
              </a:rPr>
              <a:t>$pos</a:t>
            </a:r>
            <a:r>
              <a:rPr lang="zh-CN" altLang="en-US" dirty="0">
                <a:latin typeface="-apple-system"/>
              </a:rPr>
              <a:t>（读开始的位置）。 对于那些不属于本地变量的变量，像是全局变量或一个在文件中定义的静态变量，可以用</a:t>
            </a:r>
            <a:r>
              <a:rPr lang="en-US" altLang="zh-CN" dirty="0">
                <a:latin typeface="-apple-system"/>
              </a:rPr>
              <a:t>@var("[email protected]/</a:t>
            </a:r>
            <a:r>
              <a:rPr lang="en-US" altLang="zh-CN" dirty="0" err="1">
                <a:latin typeface="-apple-system"/>
              </a:rPr>
              <a:t>file.c</a:t>
            </a:r>
            <a:r>
              <a:rPr lang="en-US" altLang="zh-CN" dirty="0">
                <a:latin typeface="-apple-system"/>
              </a:rPr>
              <a:t>")</a:t>
            </a:r>
            <a:r>
              <a:rPr lang="zh-CN" altLang="en-US" dirty="0">
                <a:latin typeface="-apple-system"/>
              </a:rPr>
              <a:t>获取。 </a:t>
            </a:r>
            <a:r>
              <a:rPr lang="en-US" altLang="zh-CN" dirty="0" err="1">
                <a:latin typeface="-apple-system"/>
              </a:rPr>
              <a:t>SystemTap</a:t>
            </a:r>
            <a:r>
              <a:rPr lang="zh-CN" altLang="en-US" dirty="0">
                <a:latin typeface="-apple-system"/>
              </a:rPr>
              <a:t>会保留目标变量的类型信息，并且允许通过</a:t>
            </a:r>
            <a:r>
              <a:rPr lang="en-US" altLang="zh-CN" dirty="0">
                <a:latin typeface="-apple-system"/>
              </a:rPr>
              <a:t>-&gt;</a:t>
            </a:r>
            <a:r>
              <a:rPr lang="zh-CN" altLang="en-US" dirty="0">
                <a:latin typeface="-apple-system"/>
              </a:rPr>
              <a:t>访问其中的成员。跟</a:t>
            </a:r>
            <a:r>
              <a:rPr lang="en-US" altLang="zh-CN" dirty="0">
                <a:latin typeface="-apple-system"/>
              </a:rPr>
              <a:t>C</a:t>
            </a:r>
            <a:r>
              <a:rPr lang="zh-CN" altLang="en-US" dirty="0">
                <a:latin typeface="-apple-system"/>
              </a:rPr>
              <a:t>语言不同的是，</a:t>
            </a:r>
            <a:r>
              <a:rPr lang="en-US" altLang="zh-CN" dirty="0">
                <a:latin typeface="-apple-system"/>
              </a:rPr>
              <a:t>-&gt;</a:t>
            </a:r>
            <a:r>
              <a:rPr lang="zh-CN" altLang="en-US" dirty="0">
                <a:latin typeface="-apple-system"/>
              </a:rPr>
              <a:t>既可以用来访问指针指向的值，也可以用来访问子结构体中的成员。在获取复杂结构体中的信息时，</a:t>
            </a:r>
            <a:r>
              <a:rPr lang="en-US" altLang="zh-CN" dirty="0">
                <a:latin typeface="-apple-system"/>
              </a:rPr>
              <a:t>-&gt;</a:t>
            </a:r>
            <a:r>
              <a:rPr lang="zh-CN" altLang="en-US" dirty="0">
                <a:latin typeface="-apple-system"/>
              </a:rPr>
              <a:t>可以链式使用。举个例子，</a:t>
            </a:r>
            <a:r>
              <a:rPr lang="en-US" altLang="zh-CN" dirty="0">
                <a:latin typeface="-apple-system"/>
              </a:rPr>
              <a:t>fs/</a:t>
            </a:r>
            <a:r>
              <a:rPr lang="en-US" altLang="zh-CN" dirty="0" err="1">
                <a:latin typeface="-apple-system"/>
              </a:rPr>
              <a:t>file_table.c</a:t>
            </a:r>
            <a:r>
              <a:rPr lang="zh-CN" altLang="en-US" dirty="0">
                <a:latin typeface="-apple-system"/>
              </a:rPr>
              <a:t>中的静态目标变量</a:t>
            </a:r>
            <a:r>
              <a:rPr lang="en-US" altLang="zh-CN" dirty="0" err="1">
                <a:latin typeface="-apple-system"/>
              </a:rPr>
              <a:t>files_stat</a:t>
            </a:r>
            <a:r>
              <a:rPr lang="zh-CN" altLang="en-US" dirty="0">
                <a:latin typeface="-apple-system"/>
              </a:rPr>
              <a:t>存储着一些当前文件系统中可调节的参数。我们为了获取其中的一个域，可以这么写：</a:t>
            </a:r>
          </a:p>
          <a:p>
            <a:pPr algn="l"/>
            <a:endParaRPr lang="zh-CN" altLang="en-US" dirty="0">
              <a:latin typeface="-apple-system"/>
            </a:endParaRPr>
          </a:p>
          <a:p>
            <a:pPr algn="l"/>
            <a:r>
              <a:rPr lang="en-US" altLang="zh-CN" dirty="0" err="1">
                <a:latin typeface="-apple-system"/>
              </a:rPr>
              <a:t>stap</a:t>
            </a:r>
            <a:r>
              <a:rPr lang="en-US" altLang="zh-CN" dirty="0">
                <a:latin typeface="-apple-system"/>
              </a:rPr>
              <a:t> -e 'probe </a:t>
            </a:r>
            <a:r>
              <a:rPr lang="en-US" altLang="zh-CN" dirty="0" err="1">
                <a:latin typeface="-apple-system"/>
              </a:rPr>
              <a:t>kernel.function</a:t>
            </a:r>
            <a:r>
              <a:rPr lang="en-US" altLang="zh-CN" dirty="0">
                <a:latin typeface="-apple-system"/>
              </a:rPr>
              <a:t>("</a:t>
            </a:r>
            <a:r>
              <a:rPr lang="en-US" altLang="zh-CN" dirty="0" err="1">
                <a:latin typeface="-apple-system"/>
              </a:rPr>
              <a:t>vfs_read</a:t>
            </a:r>
            <a:r>
              <a:rPr lang="en-US" altLang="zh-CN" dirty="0">
                <a:latin typeface="-apple-system"/>
              </a:rPr>
              <a:t>") {</a:t>
            </a:r>
          </a:p>
          <a:p>
            <a:pPr algn="l"/>
            <a:r>
              <a:rPr lang="en-US" altLang="zh-CN" dirty="0">
                <a:latin typeface="-apple-system"/>
              </a:rPr>
              <a:t>           </a:t>
            </a:r>
            <a:r>
              <a:rPr lang="en-US" altLang="zh-CN" dirty="0" err="1">
                <a:latin typeface="-apple-system"/>
              </a:rPr>
              <a:t>printf</a:t>
            </a:r>
            <a:r>
              <a:rPr lang="en-US" altLang="zh-CN" dirty="0">
                <a:latin typeface="-apple-system"/>
              </a:rPr>
              <a:t> ("current </a:t>
            </a:r>
            <a:r>
              <a:rPr lang="en-US" altLang="zh-CN" dirty="0" err="1">
                <a:latin typeface="-apple-system"/>
              </a:rPr>
              <a:t>files_stat</a:t>
            </a:r>
            <a:r>
              <a:rPr lang="en-US" altLang="zh-CN" dirty="0">
                <a:latin typeface="-apple-system"/>
              </a:rPr>
              <a:t> </a:t>
            </a:r>
            <a:r>
              <a:rPr lang="en-US" altLang="zh-CN" dirty="0" err="1">
                <a:latin typeface="-apple-system"/>
              </a:rPr>
              <a:t>max_files</a:t>
            </a:r>
            <a:r>
              <a:rPr lang="en-US" altLang="zh-CN" dirty="0">
                <a:latin typeface="-apple-system"/>
              </a:rPr>
              <a:t>: %d\n",</a:t>
            </a:r>
          </a:p>
          <a:p>
            <a:pPr algn="l"/>
            <a:r>
              <a:rPr lang="en-US" altLang="zh-CN" dirty="0">
                <a:latin typeface="-apple-system"/>
              </a:rPr>
              <a:t>                   @var("[email protected]/</a:t>
            </a:r>
            <a:r>
              <a:rPr lang="en-US" altLang="zh-CN" dirty="0" err="1">
                <a:latin typeface="-apple-system"/>
              </a:rPr>
              <a:t>file_table.c</a:t>
            </a:r>
            <a:r>
              <a:rPr lang="en-US" altLang="zh-CN" dirty="0">
                <a:latin typeface="-apple-system"/>
              </a:rPr>
              <a:t>")-&gt;</a:t>
            </a:r>
            <a:r>
              <a:rPr lang="en-US" altLang="zh-CN" dirty="0" err="1">
                <a:latin typeface="-apple-system"/>
              </a:rPr>
              <a:t>max_files</a:t>
            </a:r>
            <a:r>
              <a:rPr lang="en-US" altLang="zh-CN" dirty="0">
                <a:latin typeface="-apple-system"/>
              </a:rPr>
              <a:t>);</a:t>
            </a:r>
          </a:p>
          <a:p>
            <a:pPr algn="l"/>
            <a:r>
              <a:rPr lang="en-US" altLang="zh-CN" dirty="0">
                <a:latin typeface="-apple-system"/>
              </a:rPr>
              <a:t>           exit(); }'</a:t>
            </a:r>
            <a:endParaRPr lang="zh-CN" altLang="en-US" dirty="0">
              <a:latin typeface="-apple-system"/>
            </a:endParaRPr>
          </a:p>
        </p:txBody>
      </p:sp>
    </p:spTree>
    <p:extLst>
      <p:ext uri="{BB962C8B-B14F-4D97-AF65-F5344CB8AC3E}">
        <p14:creationId xmlns:p14="http://schemas.microsoft.com/office/powerpoint/2010/main" val="262250653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7464" dirty="0">
                <a:ea typeface="Alibaba PuHuiTi B" panose="00020600040101010101" pitchFamily="18" charset="-122"/>
              </a:rPr>
              <a:t>工作原理</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675706"/>
            <a:ext cx="22402800" cy="8402300"/>
          </a:xfrm>
          <a:prstGeom prst="rect">
            <a:avLst/>
          </a:prstGeom>
          <a:noFill/>
        </p:spPr>
        <p:txBody>
          <a:bodyPr wrap="square">
            <a:spAutoFit/>
          </a:bodyPr>
          <a:lstStyle/>
          <a:p>
            <a:pPr algn="l"/>
            <a:r>
              <a:rPr lang="zh-CN" altLang="en-US" b="0" i="0" dirty="0">
                <a:solidFill>
                  <a:srgbClr val="333333"/>
                </a:solidFill>
                <a:effectLst/>
                <a:latin typeface="Helvetica Neue"/>
              </a:rPr>
              <a:t>的核心思想是定义一个事件（</a:t>
            </a:r>
            <a:r>
              <a:rPr lang="en-US" altLang="zh-CN" b="0" i="0" dirty="0">
                <a:solidFill>
                  <a:srgbClr val="333333"/>
                </a:solidFill>
                <a:effectLst/>
                <a:latin typeface="Helvetica Neue"/>
              </a:rPr>
              <a:t>event</a:t>
            </a:r>
            <a:r>
              <a:rPr lang="zh-CN" altLang="en-US" b="0" i="0" dirty="0">
                <a:solidFill>
                  <a:srgbClr val="333333"/>
                </a:solidFill>
                <a:effectLst/>
                <a:latin typeface="Helvetica Neue"/>
              </a:rPr>
              <a:t>），以及给出处理该事件的句柄（</a:t>
            </a:r>
            <a:r>
              <a:rPr lang="en-US" altLang="zh-CN" b="0" i="0" dirty="0">
                <a:solidFill>
                  <a:srgbClr val="333333"/>
                </a:solidFill>
                <a:effectLst/>
                <a:latin typeface="Helvetica Neue"/>
              </a:rPr>
              <a:t>Handler</a:t>
            </a:r>
            <a:r>
              <a:rPr lang="zh-CN" altLang="en-US" b="0" i="0" dirty="0">
                <a:solidFill>
                  <a:srgbClr val="333333"/>
                </a:solidFill>
                <a:effectLst/>
                <a:latin typeface="Helvetica Neue"/>
              </a:rPr>
              <a:t>）。当一个特定的事件发生时，内核运行该处理句柄，就像快速调用一个子函数一样，处理完之后恢复到内核原始状态。这里有两个概念：</a:t>
            </a:r>
          </a:p>
          <a:p>
            <a:pPr algn="l"/>
            <a:endParaRPr lang="zh-CN" altLang="en-US" b="0" i="0" dirty="0">
              <a:solidFill>
                <a:srgbClr val="333333"/>
              </a:solidFill>
              <a:effectLst/>
              <a:latin typeface="Helvetica Neue"/>
            </a:endParaRPr>
          </a:p>
          <a:p>
            <a:pPr algn="l"/>
            <a:r>
              <a:rPr lang="zh-CN" altLang="en-US" b="0" i="0" dirty="0">
                <a:solidFill>
                  <a:srgbClr val="333333"/>
                </a:solidFill>
                <a:effectLst/>
                <a:latin typeface="Helvetica Neue"/>
              </a:rPr>
              <a:t>事件（</a:t>
            </a:r>
            <a:r>
              <a:rPr lang="en-US" altLang="zh-CN" b="0" i="0" dirty="0">
                <a:solidFill>
                  <a:srgbClr val="333333"/>
                </a:solidFill>
                <a:effectLst/>
                <a:latin typeface="Helvetica Neue"/>
              </a:rPr>
              <a:t>Event</a:t>
            </a:r>
            <a:r>
              <a:rPr lang="zh-CN" altLang="en-US" b="0" i="0" dirty="0">
                <a:solidFill>
                  <a:srgbClr val="333333"/>
                </a:solidFill>
                <a:effectLst/>
                <a:latin typeface="Helvetica Neue"/>
              </a:rPr>
              <a:t>）：</a:t>
            </a:r>
            <a:r>
              <a:rPr lang="en-US" altLang="zh-CN" b="0" i="0" dirty="0" err="1">
                <a:solidFill>
                  <a:srgbClr val="333333"/>
                </a:solidFill>
                <a:effectLst/>
                <a:latin typeface="Helvetica Neue"/>
              </a:rPr>
              <a:t>systemtap</a:t>
            </a:r>
            <a:r>
              <a:rPr lang="en-US" altLang="zh-CN" b="0" i="0" dirty="0">
                <a:solidFill>
                  <a:srgbClr val="333333"/>
                </a:solidFill>
                <a:effectLst/>
                <a:latin typeface="Helvetica Neue"/>
              </a:rPr>
              <a:t> </a:t>
            </a:r>
            <a:r>
              <a:rPr lang="zh-CN" altLang="en-US" b="0" i="0" dirty="0">
                <a:solidFill>
                  <a:srgbClr val="333333"/>
                </a:solidFill>
                <a:effectLst/>
                <a:latin typeface="Helvetica Neue"/>
              </a:rPr>
              <a:t>定义了很多种事件，例如进入或退出某个内核函数、定时器时间到、整个</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会话启动或退出等等。</a:t>
            </a:r>
            <a:endParaRPr lang="en-US" altLang="zh-CN" b="0" i="0" dirty="0">
              <a:solidFill>
                <a:srgbClr val="333333"/>
              </a:solidFill>
              <a:effectLst/>
              <a:latin typeface="Helvetica Neue"/>
            </a:endParaRPr>
          </a:p>
          <a:p>
            <a:pPr algn="l"/>
            <a:endParaRPr lang="zh-CN" altLang="en-US" b="0" i="0" dirty="0">
              <a:solidFill>
                <a:srgbClr val="333333"/>
              </a:solidFill>
              <a:effectLst/>
              <a:latin typeface="Helvetica Neue"/>
            </a:endParaRPr>
          </a:p>
          <a:p>
            <a:pPr algn="l"/>
            <a:r>
              <a:rPr lang="zh-CN" altLang="en-US" b="0" i="0" dirty="0">
                <a:solidFill>
                  <a:srgbClr val="333333"/>
                </a:solidFill>
                <a:effectLst/>
                <a:latin typeface="Helvetica Neue"/>
              </a:rPr>
              <a:t>句柄（</a:t>
            </a:r>
            <a:r>
              <a:rPr lang="en-US" altLang="zh-CN" b="0" i="0" dirty="0">
                <a:solidFill>
                  <a:srgbClr val="333333"/>
                </a:solidFill>
                <a:effectLst/>
                <a:latin typeface="Helvetica Neue"/>
              </a:rPr>
              <a:t>Handler</a:t>
            </a:r>
            <a:r>
              <a:rPr lang="zh-CN" altLang="en-US" b="0" i="0" dirty="0">
                <a:solidFill>
                  <a:srgbClr val="333333"/>
                </a:solidFill>
                <a:effectLst/>
                <a:latin typeface="Helvetica Neue"/>
              </a:rPr>
              <a:t>）：就是一些脚本语句，描述了当事件发生时要完成的工作，通常是从事件的上下文提取数据，将它们存入内部变量中，或者打印出来。</a:t>
            </a:r>
            <a:endParaRPr lang="en-US" altLang="zh-CN" b="0" i="0" dirty="0">
              <a:solidFill>
                <a:srgbClr val="333333"/>
              </a:solidFill>
              <a:effectLst/>
              <a:latin typeface="Helvetica Neue"/>
            </a:endParaRPr>
          </a:p>
          <a:p>
            <a:pPr algn="l"/>
            <a:endParaRPr lang="zh-CN" altLang="en-US" b="0" i="0" dirty="0">
              <a:solidFill>
                <a:srgbClr val="333333"/>
              </a:solidFill>
              <a:effectLst/>
              <a:latin typeface="Helvetica Neue"/>
            </a:endParaRPr>
          </a:p>
          <a:p>
            <a:pPr algn="l"/>
            <a:r>
              <a:rPr lang="en-US" altLang="zh-CN" b="0" i="0" dirty="0" err="1">
                <a:solidFill>
                  <a:srgbClr val="333333"/>
                </a:solidFill>
                <a:effectLst/>
                <a:latin typeface="Helvetica Neue"/>
              </a:rPr>
              <a:t>Systemtap</a:t>
            </a:r>
            <a:r>
              <a:rPr lang="en-US" altLang="zh-CN" b="0" i="0" dirty="0">
                <a:solidFill>
                  <a:srgbClr val="333333"/>
                </a:solidFill>
                <a:effectLst/>
                <a:latin typeface="Helvetica Neue"/>
              </a:rPr>
              <a:t> </a:t>
            </a:r>
            <a:r>
              <a:rPr lang="zh-CN" altLang="en-US" b="0" i="0" dirty="0">
                <a:solidFill>
                  <a:srgbClr val="333333"/>
                </a:solidFill>
                <a:effectLst/>
                <a:latin typeface="Helvetica Neue"/>
              </a:rPr>
              <a:t>工作原理是通过将脚本语句翻译成</a:t>
            </a:r>
            <a:r>
              <a:rPr lang="en-US" altLang="zh-CN" b="0" i="0" dirty="0">
                <a:solidFill>
                  <a:srgbClr val="333333"/>
                </a:solidFill>
                <a:effectLst/>
                <a:latin typeface="Helvetica Neue"/>
              </a:rPr>
              <a:t>C</a:t>
            </a:r>
            <a:r>
              <a:rPr lang="zh-CN" altLang="en-US" b="0" i="0" dirty="0">
                <a:solidFill>
                  <a:srgbClr val="333333"/>
                </a:solidFill>
                <a:effectLst/>
                <a:latin typeface="Helvetica Neue"/>
              </a:rPr>
              <a:t>语句，编译成内核模块。模块加载之后，将所有探测的事件以钩子的方式挂到内核上，当任何处理器上的某个事件发生时，相应钩子上句柄就会被执行。最后，当</a:t>
            </a:r>
            <a:r>
              <a:rPr lang="en-US" altLang="zh-CN" b="0" i="0" dirty="0" err="1">
                <a:solidFill>
                  <a:srgbClr val="333333"/>
                </a:solidFill>
                <a:effectLst/>
                <a:latin typeface="Helvetica Neue"/>
              </a:rPr>
              <a:t>systemtap</a:t>
            </a:r>
            <a:r>
              <a:rPr lang="zh-CN" altLang="en-US" b="0" i="0" dirty="0">
                <a:solidFill>
                  <a:srgbClr val="333333"/>
                </a:solidFill>
                <a:effectLst/>
                <a:latin typeface="Helvetica Neue"/>
              </a:rPr>
              <a:t>会话结束之后，钩子从内核上取下，移除模块。整个过程用一个命令 </a:t>
            </a:r>
            <a:r>
              <a:rPr lang="en-US" altLang="zh-CN" b="0" i="0" dirty="0" err="1">
                <a:solidFill>
                  <a:srgbClr val="333333"/>
                </a:solidFill>
                <a:effectLst/>
                <a:latin typeface="Helvetica Neue"/>
              </a:rPr>
              <a:t>stap</a:t>
            </a:r>
            <a:r>
              <a:rPr lang="en-US" altLang="zh-CN" b="0" i="0" dirty="0">
                <a:solidFill>
                  <a:srgbClr val="333333"/>
                </a:solidFill>
                <a:effectLst/>
                <a:latin typeface="Helvetica Neue"/>
              </a:rPr>
              <a:t> </a:t>
            </a:r>
            <a:r>
              <a:rPr lang="zh-CN" altLang="en-US" b="0" i="0" dirty="0">
                <a:solidFill>
                  <a:srgbClr val="333333"/>
                </a:solidFill>
                <a:effectLst/>
                <a:latin typeface="Helvetica Neue"/>
              </a:rPr>
              <a:t>就可以完成。 </a:t>
            </a:r>
          </a:p>
          <a:p>
            <a:pPr algn="l"/>
            <a:endParaRPr lang="zh-CN" altLang="en-US" b="0" i="0" dirty="0">
              <a:solidFill>
                <a:srgbClr val="333333"/>
              </a:solidFill>
              <a:effectLst/>
              <a:latin typeface="Helvetica Neue"/>
            </a:endParaRPr>
          </a:p>
          <a:p>
            <a:pPr algn="l"/>
            <a:endParaRPr lang="en-US" altLang="zh-CN" dirty="0">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196234401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目标变量（</a:t>
            </a:r>
            <a:r>
              <a:rPr lang="en-US" altLang="zh-CN" sz="7464" dirty="0">
                <a:ea typeface="Alibaba PuHuiTi B" panose="00020600040101010101" pitchFamily="18" charset="-122"/>
              </a:rPr>
              <a:t>Target Variables</a:t>
            </a:r>
            <a:r>
              <a:rPr lang="zh-CN" altLang="en-US" sz="7464" dirty="0">
                <a:ea typeface="Alibaba PuHuiTi B" panose="00020600040101010101" pitchFamily="18" charset="-122"/>
              </a:rPr>
              <a:t>）</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8956298"/>
          </a:xfrm>
          <a:prstGeom prst="rect">
            <a:avLst/>
          </a:prstGeom>
          <a:noFill/>
        </p:spPr>
        <p:txBody>
          <a:bodyPr wrap="square">
            <a:spAutoFit/>
          </a:bodyPr>
          <a:lstStyle/>
          <a:p>
            <a:pPr algn="l"/>
            <a:r>
              <a:rPr lang="zh-CN" altLang="en-US" dirty="0">
                <a:latin typeface="-apple-system"/>
              </a:rPr>
              <a:t>会有类似如下的输出：</a:t>
            </a:r>
          </a:p>
          <a:p>
            <a:pPr algn="l"/>
            <a:r>
              <a:rPr lang="en-US" altLang="zh-CN" dirty="0">
                <a:latin typeface="-apple-system"/>
              </a:rPr>
              <a:t>current </a:t>
            </a:r>
            <a:r>
              <a:rPr lang="en-US" altLang="zh-CN" dirty="0" err="1">
                <a:latin typeface="-apple-system"/>
              </a:rPr>
              <a:t>files_stat</a:t>
            </a:r>
            <a:r>
              <a:rPr lang="en-US" altLang="zh-CN" dirty="0">
                <a:latin typeface="-apple-system"/>
              </a:rPr>
              <a:t> </a:t>
            </a:r>
            <a:r>
              <a:rPr lang="en-US" altLang="zh-CN" dirty="0" err="1">
                <a:latin typeface="-apple-system"/>
              </a:rPr>
              <a:t>max_files</a:t>
            </a:r>
            <a:r>
              <a:rPr lang="en-US" altLang="zh-CN" dirty="0">
                <a:latin typeface="-apple-system"/>
              </a:rPr>
              <a:t>: 386070</a:t>
            </a:r>
          </a:p>
          <a:p>
            <a:pPr algn="l"/>
            <a:endParaRPr lang="en-US" altLang="zh-CN" dirty="0">
              <a:latin typeface="-apple-system"/>
            </a:endParaRPr>
          </a:p>
          <a:p>
            <a:pPr algn="l"/>
            <a:r>
              <a:rPr lang="zh-CN" altLang="en-US" dirty="0">
                <a:latin typeface="-apple-system"/>
              </a:rPr>
              <a:t>有许多函数可以通过指向基本类型的指针获取内核空间对应地址上的数据，在此一一列出。</a:t>
            </a:r>
          </a:p>
          <a:p>
            <a:pPr algn="l"/>
            <a:r>
              <a:rPr lang="en-US" altLang="zh-CN" dirty="0" err="1">
                <a:latin typeface="-apple-system"/>
              </a:rPr>
              <a:t>kernel_char</a:t>
            </a:r>
            <a:r>
              <a:rPr lang="en-US" altLang="zh-CN" dirty="0">
                <a:latin typeface="-apple-system"/>
              </a:rPr>
              <a:t>(address)</a:t>
            </a:r>
          </a:p>
          <a:p>
            <a:pPr algn="l"/>
            <a:r>
              <a:rPr lang="zh-CN" altLang="en-US" dirty="0">
                <a:latin typeface="-apple-system"/>
              </a:rPr>
              <a:t>从内核空间地址中获取</a:t>
            </a:r>
            <a:r>
              <a:rPr lang="en-US" altLang="zh-CN" dirty="0">
                <a:latin typeface="-apple-system"/>
              </a:rPr>
              <a:t>char</a:t>
            </a:r>
            <a:r>
              <a:rPr lang="zh-CN" altLang="en-US" dirty="0">
                <a:latin typeface="-apple-system"/>
              </a:rPr>
              <a:t>变量</a:t>
            </a:r>
          </a:p>
          <a:p>
            <a:pPr algn="l"/>
            <a:r>
              <a:rPr lang="en-US" altLang="zh-CN" dirty="0" err="1">
                <a:latin typeface="-apple-system"/>
              </a:rPr>
              <a:t>kernel_short</a:t>
            </a:r>
            <a:r>
              <a:rPr lang="en-US" altLang="zh-CN" dirty="0">
                <a:latin typeface="-apple-system"/>
              </a:rPr>
              <a:t>(address)</a:t>
            </a:r>
          </a:p>
          <a:p>
            <a:pPr algn="l"/>
            <a:r>
              <a:rPr lang="zh-CN" altLang="en-US" dirty="0">
                <a:latin typeface="-apple-system"/>
              </a:rPr>
              <a:t>从内核空间地址中获取</a:t>
            </a:r>
            <a:r>
              <a:rPr lang="en-US" altLang="zh-CN" dirty="0">
                <a:latin typeface="-apple-system"/>
              </a:rPr>
              <a:t>short</a:t>
            </a:r>
            <a:r>
              <a:rPr lang="zh-CN" altLang="en-US" dirty="0">
                <a:latin typeface="-apple-system"/>
              </a:rPr>
              <a:t>变量</a:t>
            </a:r>
          </a:p>
          <a:p>
            <a:pPr algn="l"/>
            <a:r>
              <a:rPr lang="en-US" altLang="zh-CN" dirty="0" err="1">
                <a:latin typeface="-apple-system"/>
              </a:rPr>
              <a:t>kernel_int</a:t>
            </a:r>
            <a:r>
              <a:rPr lang="en-US" altLang="zh-CN" dirty="0">
                <a:latin typeface="-apple-system"/>
              </a:rPr>
              <a:t>(address)</a:t>
            </a:r>
          </a:p>
          <a:p>
            <a:pPr algn="l"/>
            <a:r>
              <a:rPr lang="zh-CN" altLang="en-US" dirty="0">
                <a:latin typeface="-apple-system"/>
              </a:rPr>
              <a:t>从内核空间地址中获取</a:t>
            </a:r>
            <a:r>
              <a:rPr lang="en-US" altLang="zh-CN" dirty="0">
                <a:latin typeface="-apple-system"/>
              </a:rPr>
              <a:t>int</a:t>
            </a:r>
            <a:r>
              <a:rPr lang="zh-CN" altLang="en-US" dirty="0">
                <a:latin typeface="-apple-system"/>
              </a:rPr>
              <a:t>变量</a:t>
            </a:r>
          </a:p>
          <a:p>
            <a:pPr algn="l"/>
            <a:r>
              <a:rPr lang="en-US" altLang="zh-CN" dirty="0" err="1">
                <a:latin typeface="-apple-system"/>
              </a:rPr>
              <a:t>kernel_long</a:t>
            </a:r>
            <a:r>
              <a:rPr lang="en-US" altLang="zh-CN" dirty="0">
                <a:latin typeface="-apple-system"/>
              </a:rPr>
              <a:t>(address)</a:t>
            </a:r>
          </a:p>
          <a:p>
            <a:pPr algn="l"/>
            <a:r>
              <a:rPr lang="zh-CN" altLang="en-US" dirty="0">
                <a:latin typeface="-apple-system"/>
              </a:rPr>
              <a:t>从内核空间地址中获取</a:t>
            </a:r>
            <a:r>
              <a:rPr lang="en-US" altLang="zh-CN" dirty="0">
                <a:latin typeface="-apple-system"/>
              </a:rPr>
              <a:t>long</a:t>
            </a:r>
            <a:r>
              <a:rPr lang="zh-CN" altLang="en-US" dirty="0">
                <a:latin typeface="-apple-system"/>
              </a:rPr>
              <a:t>变量</a:t>
            </a:r>
          </a:p>
          <a:p>
            <a:pPr algn="l"/>
            <a:r>
              <a:rPr lang="en-US" altLang="zh-CN" dirty="0" err="1">
                <a:latin typeface="-apple-system"/>
              </a:rPr>
              <a:t>kernel_string</a:t>
            </a:r>
            <a:r>
              <a:rPr lang="en-US" altLang="zh-CN" dirty="0">
                <a:latin typeface="-apple-system"/>
              </a:rPr>
              <a:t>(address)</a:t>
            </a:r>
          </a:p>
          <a:p>
            <a:pPr algn="l"/>
            <a:r>
              <a:rPr lang="zh-CN" altLang="en-US" dirty="0">
                <a:latin typeface="-apple-system"/>
              </a:rPr>
              <a:t>从内核空间地址中获取字符串</a:t>
            </a:r>
          </a:p>
          <a:p>
            <a:pPr algn="l"/>
            <a:r>
              <a:rPr lang="en-US" altLang="zh-CN" dirty="0" err="1">
                <a:latin typeface="-apple-system"/>
              </a:rPr>
              <a:t>kernel_string_n</a:t>
            </a:r>
            <a:r>
              <a:rPr lang="en-US" altLang="zh-CN" dirty="0">
                <a:latin typeface="-apple-system"/>
              </a:rPr>
              <a:t>(address, n)</a:t>
            </a:r>
          </a:p>
          <a:p>
            <a:pPr algn="l"/>
            <a:r>
              <a:rPr lang="zh-CN" altLang="en-US" dirty="0">
                <a:latin typeface="-apple-system"/>
              </a:rPr>
              <a:t>从内核空间地址中获取长为</a:t>
            </a:r>
            <a:r>
              <a:rPr lang="en-US" altLang="zh-CN" dirty="0">
                <a:latin typeface="-apple-system"/>
              </a:rPr>
              <a:t>n</a:t>
            </a:r>
            <a:r>
              <a:rPr lang="zh-CN" altLang="en-US" dirty="0">
                <a:latin typeface="-apple-system"/>
              </a:rPr>
              <a:t>的字符串</a:t>
            </a:r>
          </a:p>
        </p:txBody>
      </p:sp>
    </p:spTree>
    <p:extLst>
      <p:ext uri="{BB962C8B-B14F-4D97-AF65-F5344CB8AC3E}">
        <p14:creationId xmlns:p14="http://schemas.microsoft.com/office/powerpoint/2010/main" val="394281968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fontScale="90000"/>
          </a:bodyPr>
          <a:lstStyle/>
          <a:p>
            <a:r>
              <a:rPr lang="zh-CN" altLang="en-US" sz="7464" dirty="0">
                <a:ea typeface="Alibaba PuHuiTi B" panose="00020600040101010101" pitchFamily="18" charset="-122"/>
              </a:rPr>
              <a:t>整齐打印目标变量（</a:t>
            </a:r>
            <a:r>
              <a:rPr lang="en-US" altLang="zh-CN" sz="7464" dirty="0">
                <a:ea typeface="Alibaba PuHuiTi B" panose="00020600040101010101" pitchFamily="18" charset="-122"/>
              </a:rPr>
              <a:t>Pretty Printing Target Variables</a:t>
            </a:r>
            <a:r>
              <a:rPr lang="zh-CN" altLang="en-US" sz="7464" dirty="0">
                <a:ea typeface="Alibaba PuHuiTi B" panose="00020600040101010101" pitchFamily="18" charset="-122"/>
              </a:rPr>
              <a:t>）</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9510296"/>
          </a:xfrm>
          <a:prstGeom prst="rect">
            <a:avLst/>
          </a:prstGeom>
          <a:noFill/>
        </p:spPr>
        <p:txBody>
          <a:bodyPr wrap="square">
            <a:spAutoFit/>
          </a:bodyPr>
          <a:lstStyle/>
          <a:p>
            <a:pPr algn="l"/>
            <a:r>
              <a:rPr lang="zh-CN" altLang="en-US" dirty="0">
                <a:latin typeface="-apple-system"/>
              </a:rPr>
              <a:t>某些场景中，我们可能需要输出当前可访问的各种变量，以便于记录底层的变化。</a:t>
            </a:r>
            <a:r>
              <a:rPr lang="en-US" altLang="zh-CN" dirty="0" err="1">
                <a:latin typeface="-apple-system"/>
              </a:rPr>
              <a:t>SystemTap</a:t>
            </a:r>
            <a:r>
              <a:rPr lang="zh-CN" altLang="en-US" dirty="0">
                <a:latin typeface="-apple-system"/>
              </a:rPr>
              <a:t>提供了一些操作，可以生成描述特定目标变量的字符串：</a:t>
            </a:r>
          </a:p>
          <a:p>
            <a:pPr algn="l"/>
            <a:r>
              <a:rPr lang="en-US" altLang="zh-CN" dirty="0">
                <a:latin typeface="-apple-system"/>
              </a:rPr>
              <a:t>$$vars</a:t>
            </a:r>
          </a:p>
          <a:p>
            <a:pPr algn="l"/>
            <a:r>
              <a:rPr lang="zh-CN" altLang="en-US" dirty="0">
                <a:latin typeface="-apple-system"/>
              </a:rPr>
              <a:t>输出作用域内每个变量的值。等价于</a:t>
            </a:r>
            <a:r>
              <a:rPr lang="en-US" altLang="zh-CN" dirty="0" err="1">
                <a:latin typeface="-apple-system"/>
              </a:rPr>
              <a:t>sprintf</a:t>
            </a:r>
            <a:r>
              <a:rPr lang="en-US" altLang="zh-CN" dirty="0">
                <a:latin typeface="-apple-system"/>
              </a:rPr>
              <a:t>("</a:t>
            </a:r>
            <a:r>
              <a:rPr lang="en-US" altLang="zh-CN" dirty="0" err="1">
                <a:latin typeface="-apple-system"/>
              </a:rPr>
              <a:t>parm1</a:t>
            </a:r>
            <a:r>
              <a:rPr lang="en-US" altLang="zh-CN" dirty="0">
                <a:latin typeface="-apple-system"/>
              </a:rPr>
              <a:t>=%x ... </a:t>
            </a:r>
            <a:r>
              <a:rPr lang="en-US" altLang="zh-CN" dirty="0" err="1">
                <a:latin typeface="-apple-system"/>
              </a:rPr>
              <a:t>parmN</a:t>
            </a:r>
            <a:r>
              <a:rPr lang="en-US" altLang="zh-CN" dirty="0">
                <a:latin typeface="-apple-system"/>
              </a:rPr>
              <a:t>=%x </a:t>
            </a:r>
            <a:r>
              <a:rPr lang="en-US" altLang="zh-CN" dirty="0" err="1">
                <a:latin typeface="-apple-system"/>
              </a:rPr>
              <a:t>var1</a:t>
            </a:r>
            <a:r>
              <a:rPr lang="en-US" altLang="zh-CN" dirty="0">
                <a:latin typeface="-apple-system"/>
              </a:rPr>
              <a:t>=%x ... </a:t>
            </a:r>
            <a:r>
              <a:rPr lang="en-US" altLang="zh-CN" dirty="0" err="1">
                <a:latin typeface="-apple-system"/>
              </a:rPr>
              <a:t>varN</a:t>
            </a:r>
            <a:r>
              <a:rPr lang="en-US" altLang="zh-CN" dirty="0">
                <a:latin typeface="-apple-system"/>
              </a:rPr>
              <a:t>=%x", </a:t>
            </a:r>
            <a:r>
              <a:rPr lang="en-US" altLang="zh-CN" dirty="0" err="1">
                <a:latin typeface="-apple-system"/>
              </a:rPr>
              <a:t>parm1</a:t>
            </a:r>
            <a:r>
              <a:rPr lang="en-US" altLang="zh-CN" dirty="0">
                <a:latin typeface="-apple-system"/>
              </a:rPr>
              <a:t>, ..., </a:t>
            </a:r>
            <a:r>
              <a:rPr lang="en-US" altLang="zh-CN" dirty="0" err="1">
                <a:latin typeface="-apple-system"/>
              </a:rPr>
              <a:t>parmN</a:t>
            </a:r>
            <a:r>
              <a:rPr lang="en-US" altLang="zh-CN" dirty="0">
                <a:latin typeface="-apple-system"/>
              </a:rPr>
              <a:t>, </a:t>
            </a:r>
            <a:r>
              <a:rPr lang="en-US" altLang="zh-CN" dirty="0" err="1">
                <a:latin typeface="-apple-system"/>
              </a:rPr>
              <a:t>var1</a:t>
            </a:r>
            <a:r>
              <a:rPr lang="en-US" altLang="zh-CN" dirty="0">
                <a:latin typeface="-apple-system"/>
              </a:rPr>
              <a:t>, ..., </a:t>
            </a:r>
            <a:r>
              <a:rPr lang="en-US" altLang="zh-CN" dirty="0" err="1">
                <a:latin typeface="-apple-system"/>
              </a:rPr>
              <a:t>varN</a:t>
            </a:r>
            <a:r>
              <a:rPr lang="en-US" altLang="zh-CN" dirty="0">
                <a:latin typeface="-apple-system"/>
              </a:rPr>
              <a:t>)</a:t>
            </a:r>
            <a:r>
              <a:rPr lang="zh-CN" altLang="en-US" dirty="0">
                <a:latin typeface="-apple-system"/>
              </a:rPr>
              <a:t>。如果变量的值在运行时找不到，输出</a:t>
            </a:r>
            <a:r>
              <a:rPr lang="en-US" altLang="zh-CN" dirty="0">
                <a:latin typeface="-apple-system"/>
              </a:rPr>
              <a:t>=?</a:t>
            </a:r>
            <a:r>
              <a:rPr lang="zh-CN" altLang="en-US" dirty="0">
                <a:latin typeface="-apple-system"/>
              </a:rPr>
              <a:t>。</a:t>
            </a:r>
          </a:p>
          <a:p>
            <a:pPr algn="l"/>
            <a:r>
              <a:rPr lang="en-US" altLang="zh-CN" dirty="0">
                <a:latin typeface="-apple-system"/>
              </a:rPr>
              <a:t>$$locals</a:t>
            </a:r>
          </a:p>
          <a:p>
            <a:pPr algn="l"/>
            <a:r>
              <a:rPr lang="zh-CN" altLang="en-US" dirty="0">
                <a:latin typeface="-apple-system"/>
              </a:rPr>
              <a:t>同</a:t>
            </a:r>
            <a:r>
              <a:rPr lang="en-US" altLang="zh-CN" dirty="0">
                <a:latin typeface="-apple-system"/>
              </a:rPr>
              <a:t>$$vars</a:t>
            </a:r>
            <a:r>
              <a:rPr lang="zh-CN" altLang="en-US" dirty="0">
                <a:latin typeface="-apple-system"/>
              </a:rPr>
              <a:t>，只输出本地变量。</a:t>
            </a:r>
          </a:p>
          <a:p>
            <a:pPr algn="l"/>
            <a:r>
              <a:rPr lang="en-US" altLang="zh-CN" dirty="0">
                <a:latin typeface="-apple-system"/>
              </a:rPr>
              <a:t>$$parms</a:t>
            </a:r>
          </a:p>
          <a:p>
            <a:pPr algn="l"/>
            <a:r>
              <a:rPr lang="zh-CN" altLang="en-US" dirty="0">
                <a:latin typeface="-apple-system"/>
              </a:rPr>
              <a:t>同</a:t>
            </a:r>
            <a:r>
              <a:rPr lang="en-US" altLang="zh-CN" dirty="0">
                <a:latin typeface="-apple-system"/>
              </a:rPr>
              <a:t>$$vars</a:t>
            </a:r>
            <a:r>
              <a:rPr lang="zh-CN" altLang="en-US" dirty="0">
                <a:latin typeface="-apple-system"/>
              </a:rPr>
              <a:t>，只输出函数入参。</a:t>
            </a:r>
          </a:p>
          <a:p>
            <a:pPr algn="l"/>
            <a:r>
              <a:rPr lang="en-US" altLang="zh-CN" dirty="0">
                <a:latin typeface="-apple-system"/>
              </a:rPr>
              <a:t>$$return</a:t>
            </a:r>
          </a:p>
          <a:p>
            <a:pPr algn="l"/>
            <a:r>
              <a:rPr lang="zh-CN" altLang="en-US" dirty="0">
                <a:latin typeface="-apple-system"/>
              </a:rPr>
              <a:t>仅在带</a:t>
            </a:r>
            <a:r>
              <a:rPr lang="en-US" altLang="zh-CN" dirty="0">
                <a:latin typeface="-apple-system"/>
              </a:rPr>
              <a:t>return</a:t>
            </a:r>
            <a:r>
              <a:rPr lang="zh-CN" altLang="en-US" dirty="0">
                <a:latin typeface="-apple-system"/>
              </a:rPr>
              <a:t>的探针中可用。如果被监控的函数有返回值，它等价于</a:t>
            </a:r>
            <a:r>
              <a:rPr lang="en-US" altLang="zh-CN" dirty="0" err="1">
                <a:latin typeface="-apple-system"/>
              </a:rPr>
              <a:t>sprintf</a:t>
            </a:r>
            <a:r>
              <a:rPr lang="en-US" altLang="zh-CN" dirty="0">
                <a:latin typeface="-apple-system"/>
              </a:rPr>
              <a:t>("return=%x", $return)</a:t>
            </a:r>
            <a:r>
              <a:rPr lang="zh-CN" altLang="en-US" dirty="0">
                <a:latin typeface="-apple-system"/>
              </a:rPr>
              <a:t>，否则为空字符串。</a:t>
            </a:r>
          </a:p>
          <a:p>
            <a:pPr algn="l"/>
            <a:r>
              <a:rPr lang="zh-CN" altLang="en-US" dirty="0">
                <a:latin typeface="-apple-system"/>
              </a:rPr>
              <a:t>下面的例子中，我们会输出</a:t>
            </a:r>
            <a:r>
              <a:rPr lang="en-US" altLang="zh-CN" dirty="0" err="1">
                <a:latin typeface="-apple-system"/>
              </a:rPr>
              <a:t>vfs_read</a:t>
            </a:r>
            <a:r>
              <a:rPr lang="zh-CN" altLang="en-US" dirty="0">
                <a:latin typeface="-apple-system"/>
              </a:rPr>
              <a:t>的入参：</a:t>
            </a:r>
          </a:p>
          <a:p>
            <a:pPr algn="l"/>
            <a:r>
              <a:rPr lang="en-US" altLang="zh-CN" dirty="0" err="1">
                <a:latin typeface="-apple-system"/>
              </a:rPr>
              <a:t>stap</a:t>
            </a:r>
            <a:r>
              <a:rPr lang="en-US" altLang="zh-CN" dirty="0">
                <a:latin typeface="-apple-system"/>
              </a:rPr>
              <a:t> -e 'probe </a:t>
            </a:r>
            <a:r>
              <a:rPr lang="en-US" altLang="zh-CN" dirty="0" err="1">
                <a:latin typeface="-apple-system"/>
              </a:rPr>
              <a:t>kernel.function</a:t>
            </a:r>
            <a:r>
              <a:rPr lang="en-US" altLang="zh-CN" dirty="0">
                <a:latin typeface="-apple-system"/>
              </a:rPr>
              <a:t>("</a:t>
            </a:r>
            <a:r>
              <a:rPr lang="en-US" altLang="zh-CN" dirty="0" err="1">
                <a:latin typeface="-apple-system"/>
              </a:rPr>
              <a:t>vfs_read</a:t>
            </a:r>
            <a:r>
              <a:rPr lang="en-US" altLang="zh-CN" dirty="0">
                <a:latin typeface="-apple-system"/>
              </a:rPr>
              <a:t>") {</a:t>
            </a:r>
            <a:r>
              <a:rPr lang="en-US" altLang="zh-CN" dirty="0" err="1">
                <a:latin typeface="-apple-system"/>
              </a:rPr>
              <a:t>printf</a:t>
            </a:r>
            <a:r>
              <a:rPr lang="en-US" altLang="zh-CN" dirty="0">
                <a:latin typeface="-apple-system"/>
              </a:rPr>
              <a:t>("%s\n", $$parms); exit(); }'</a:t>
            </a:r>
          </a:p>
          <a:p>
            <a:pPr algn="l"/>
            <a:r>
              <a:rPr lang="en-US" altLang="zh-CN" dirty="0" err="1">
                <a:latin typeface="-apple-system"/>
              </a:rPr>
              <a:t>vfs_read</a:t>
            </a:r>
            <a:r>
              <a:rPr lang="zh-CN" altLang="en-US" dirty="0">
                <a:latin typeface="-apple-system"/>
              </a:rPr>
              <a:t>的入参有四个：</a:t>
            </a:r>
            <a:r>
              <a:rPr lang="en-US" altLang="zh-CN" dirty="0">
                <a:latin typeface="-apple-system"/>
              </a:rPr>
              <a:t>file</a:t>
            </a:r>
            <a:r>
              <a:rPr lang="zh-CN" altLang="en-US" dirty="0">
                <a:latin typeface="-apple-system"/>
              </a:rPr>
              <a:t>，</a:t>
            </a:r>
            <a:r>
              <a:rPr lang="en-US" altLang="zh-CN" dirty="0" err="1">
                <a:latin typeface="-apple-system"/>
              </a:rPr>
              <a:t>buf</a:t>
            </a:r>
            <a:r>
              <a:rPr lang="zh-CN" altLang="en-US" dirty="0">
                <a:latin typeface="-apple-system"/>
              </a:rPr>
              <a:t>，</a:t>
            </a:r>
            <a:r>
              <a:rPr lang="en-US" altLang="zh-CN" dirty="0">
                <a:latin typeface="-apple-system"/>
              </a:rPr>
              <a:t>count</a:t>
            </a:r>
            <a:r>
              <a:rPr lang="zh-CN" altLang="en-US" dirty="0">
                <a:latin typeface="-apple-system"/>
              </a:rPr>
              <a:t>，和</a:t>
            </a:r>
            <a:r>
              <a:rPr lang="en-US" altLang="zh-CN" dirty="0">
                <a:latin typeface="-apple-system"/>
              </a:rPr>
              <a:t>pos</a:t>
            </a:r>
            <a:r>
              <a:rPr lang="zh-CN" altLang="en-US" dirty="0">
                <a:latin typeface="-apple-system"/>
              </a:rPr>
              <a:t>。</a:t>
            </a:r>
            <a:r>
              <a:rPr lang="en-US" altLang="zh-CN" dirty="0">
                <a:latin typeface="-apple-system"/>
              </a:rPr>
              <a:t>$$params</a:t>
            </a:r>
            <a:r>
              <a:rPr lang="zh-CN" altLang="en-US" dirty="0">
                <a:latin typeface="-apple-system"/>
              </a:rPr>
              <a:t>会给这些入参生成描述字符串。在这个例子里，四个变量都是指针。下面是之前的命令的输出：</a:t>
            </a:r>
          </a:p>
          <a:p>
            <a:pPr algn="l"/>
            <a:r>
              <a:rPr lang="en-US" altLang="zh-CN" dirty="0">
                <a:latin typeface="-apple-system"/>
              </a:rPr>
              <a:t>file=</a:t>
            </a:r>
            <a:r>
              <a:rPr lang="en-US" altLang="zh-CN" dirty="0" err="1">
                <a:latin typeface="-apple-system"/>
              </a:rPr>
              <a:t>0xffff8800b40d4c80</a:t>
            </a:r>
            <a:r>
              <a:rPr lang="en-US" altLang="zh-CN" dirty="0">
                <a:latin typeface="-apple-system"/>
              </a:rPr>
              <a:t> </a:t>
            </a:r>
            <a:r>
              <a:rPr lang="en-US" altLang="zh-CN" dirty="0" err="1">
                <a:latin typeface="-apple-system"/>
              </a:rPr>
              <a:t>buf</a:t>
            </a:r>
            <a:r>
              <a:rPr lang="en-US" altLang="zh-CN" dirty="0">
                <a:latin typeface="-apple-system"/>
              </a:rPr>
              <a:t>=</a:t>
            </a:r>
            <a:r>
              <a:rPr lang="en-US" altLang="zh-CN" dirty="0" err="1">
                <a:latin typeface="-apple-system"/>
              </a:rPr>
              <a:t>0x7fff634403e0</a:t>
            </a:r>
            <a:r>
              <a:rPr lang="en-US" altLang="zh-CN" dirty="0">
                <a:latin typeface="-apple-system"/>
              </a:rPr>
              <a:t> count=</a:t>
            </a:r>
            <a:r>
              <a:rPr lang="en-US" altLang="zh-CN" dirty="0" err="1">
                <a:latin typeface="-apple-system"/>
              </a:rPr>
              <a:t>0x2004</a:t>
            </a:r>
            <a:r>
              <a:rPr lang="en-US" altLang="zh-CN" dirty="0">
                <a:latin typeface="-apple-system"/>
              </a:rPr>
              <a:t> pos=</a:t>
            </a:r>
            <a:r>
              <a:rPr lang="en-US" altLang="zh-CN" dirty="0" err="1">
                <a:latin typeface="-apple-system"/>
              </a:rPr>
              <a:t>0xffff8800af96df48</a:t>
            </a:r>
            <a:endParaRPr lang="en-US" altLang="zh-CN" dirty="0">
              <a:latin typeface="-apple-system"/>
            </a:endParaRPr>
          </a:p>
        </p:txBody>
      </p:sp>
    </p:spTree>
    <p:extLst>
      <p:ext uri="{BB962C8B-B14F-4D97-AF65-F5344CB8AC3E}">
        <p14:creationId xmlns:p14="http://schemas.microsoft.com/office/powerpoint/2010/main" val="266743024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fontScale="90000"/>
          </a:bodyPr>
          <a:lstStyle/>
          <a:p>
            <a:r>
              <a:rPr lang="zh-CN" altLang="en-US" sz="7464" dirty="0">
                <a:ea typeface="Alibaba PuHuiTi B" panose="00020600040101010101" pitchFamily="18" charset="-122"/>
              </a:rPr>
              <a:t>整齐打印目标变量（</a:t>
            </a:r>
            <a:r>
              <a:rPr lang="en-US" altLang="zh-CN" sz="7464" dirty="0">
                <a:ea typeface="Alibaba PuHuiTi B" panose="00020600040101010101" pitchFamily="18" charset="-122"/>
              </a:rPr>
              <a:t>Pretty Printing Target Variables</a:t>
            </a:r>
            <a:r>
              <a:rPr lang="zh-CN" altLang="en-US" sz="7464" dirty="0">
                <a:ea typeface="Alibaba PuHuiTi B" panose="00020600040101010101" pitchFamily="18" charset="-122"/>
              </a:rPr>
              <a:t>）</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8956298"/>
          </a:xfrm>
          <a:prstGeom prst="rect">
            <a:avLst/>
          </a:prstGeom>
          <a:noFill/>
        </p:spPr>
        <p:txBody>
          <a:bodyPr wrap="square">
            <a:spAutoFit/>
          </a:bodyPr>
          <a:lstStyle/>
          <a:p>
            <a:pPr algn="l"/>
            <a:r>
              <a:rPr lang="zh-CN" altLang="en-US" dirty="0">
                <a:latin typeface="-apple-system"/>
              </a:rPr>
              <a:t>要想输出指针指向的值，我们可以加上</a:t>
            </a:r>
            <a:r>
              <a:rPr lang="en-US" altLang="zh-CN" dirty="0">
                <a:latin typeface="-apple-system"/>
              </a:rPr>
              <a:t>$</a:t>
            </a:r>
            <a:r>
              <a:rPr lang="zh-CN" altLang="en-US" dirty="0">
                <a:latin typeface="-apple-system"/>
              </a:rPr>
              <a:t>后缀。下面的命令使用</a:t>
            </a:r>
            <a:r>
              <a:rPr lang="en-US" altLang="zh-CN" dirty="0">
                <a:latin typeface="-apple-system"/>
              </a:rPr>
              <a:t>$</a:t>
            </a:r>
            <a:r>
              <a:rPr lang="zh-CN" altLang="en-US" dirty="0">
                <a:latin typeface="-apple-system"/>
              </a:rPr>
              <a:t>后缀来输出</a:t>
            </a:r>
            <a:r>
              <a:rPr lang="en-US" altLang="zh-CN" dirty="0" err="1">
                <a:latin typeface="-apple-system"/>
              </a:rPr>
              <a:t>vfs_read</a:t>
            </a:r>
            <a:r>
              <a:rPr lang="zh-CN" altLang="en-US" dirty="0">
                <a:latin typeface="-apple-system"/>
              </a:rPr>
              <a:t>入参的实际值：</a:t>
            </a:r>
          </a:p>
          <a:p>
            <a:pPr algn="l"/>
            <a:r>
              <a:rPr lang="en-US" altLang="zh-CN" dirty="0" err="1">
                <a:latin typeface="-apple-system"/>
              </a:rPr>
              <a:t>stap</a:t>
            </a:r>
            <a:r>
              <a:rPr lang="en-US" altLang="zh-CN" dirty="0">
                <a:latin typeface="-apple-system"/>
              </a:rPr>
              <a:t> -e 'probe </a:t>
            </a:r>
            <a:r>
              <a:rPr lang="en-US" altLang="zh-CN" dirty="0" err="1">
                <a:latin typeface="-apple-system"/>
              </a:rPr>
              <a:t>kernel.function</a:t>
            </a:r>
            <a:r>
              <a:rPr lang="en-US" altLang="zh-CN" dirty="0">
                <a:latin typeface="-apple-system"/>
              </a:rPr>
              <a:t>("</a:t>
            </a:r>
            <a:r>
              <a:rPr lang="en-US" altLang="zh-CN" dirty="0" err="1">
                <a:latin typeface="-apple-system"/>
              </a:rPr>
              <a:t>vfs_read</a:t>
            </a:r>
            <a:r>
              <a:rPr lang="en-US" altLang="zh-CN" dirty="0">
                <a:latin typeface="-apple-system"/>
              </a:rPr>
              <a:t>") {</a:t>
            </a:r>
            <a:r>
              <a:rPr lang="en-US" altLang="zh-CN" dirty="0" err="1">
                <a:latin typeface="-apple-system"/>
              </a:rPr>
              <a:t>printf</a:t>
            </a:r>
            <a:r>
              <a:rPr lang="en-US" altLang="zh-CN" dirty="0">
                <a:latin typeface="-apple-system"/>
              </a:rPr>
              <a:t>("%s\n", $$parms$); exit(); }’</a:t>
            </a:r>
          </a:p>
          <a:p>
            <a:pPr algn="l"/>
            <a:r>
              <a:rPr lang="zh-CN" altLang="en-US" dirty="0">
                <a:latin typeface="-apple-system"/>
              </a:rPr>
              <a:t>输出的结果：</a:t>
            </a:r>
          </a:p>
          <a:p>
            <a:pPr algn="l"/>
            <a:r>
              <a:rPr lang="en-US" altLang="zh-CN" dirty="0">
                <a:latin typeface="-apple-system"/>
              </a:rPr>
              <a:t>file={.</a:t>
            </a:r>
            <a:r>
              <a:rPr lang="en-US" altLang="zh-CN" dirty="0" err="1">
                <a:latin typeface="-apple-system"/>
              </a:rPr>
              <a:t>f_u</a:t>
            </a:r>
            <a:r>
              <a:rPr lang="en-US" altLang="zh-CN" dirty="0">
                <a:latin typeface="-apple-system"/>
              </a:rPr>
              <a:t>={...}, .</a:t>
            </a:r>
            <a:r>
              <a:rPr lang="en-US" altLang="zh-CN" dirty="0" err="1">
                <a:latin typeface="-apple-system"/>
              </a:rPr>
              <a:t>f_path</a:t>
            </a:r>
            <a:r>
              <a:rPr lang="en-US" altLang="zh-CN" dirty="0">
                <a:latin typeface="-apple-system"/>
              </a:rPr>
              <a:t>={...}, .</a:t>
            </a:r>
            <a:r>
              <a:rPr lang="en-US" altLang="zh-CN" dirty="0" err="1">
                <a:latin typeface="-apple-system"/>
              </a:rPr>
              <a:t>f_op</a:t>
            </a:r>
            <a:r>
              <a:rPr lang="en-US" altLang="zh-CN" dirty="0">
                <a:latin typeface="-apple-system"/>
              </a:rPr>
              <a:t>=</a:t>
            </a:r>
            <a:r>
              <a:rPr lang="en-US" altLang="zh-CN" dirty="0" err="1">
                <a:latin typeface="-apple-system"/>
              </a:rPr>
              <a:t>0xffffffffa06e1d80</a:t>
            </a:r>
            <a:r>
              <a:rPr lang="en-US" altLang="zh-CN" dirty="0">
                <a:latin typeface="-apple-system"/>
              </a:rPr>
              <a:t>, .</a:t>
            </a:r>
            <a:r>
              <a:rPr lang="en-US" altLang="zh-CN" dirty="0" err="1">
                <a:latin typeface="-apple-system"/>
              </a:rPr>
              <a:t>f_lock</a:t>
            </a:r>
            <a:r>
              <a:rPr lang="en-US" altLang="zh-CN" dirty="0">
                <a:latin typeface="-apple-system"/>
              </a:rPr>
              <a:t>={...}, .</a:t>
            </a:r>
            <a:r>
              <a:rPr lang="en-US" altLang="zh-CN" dirty="0" err="1">
                <a:latin typeface="-apple-system"/>
              </a:rPr>
              <a:t>f_count</a:t>
            </a:r>
            <a:r>
              <a:rPr lang="en-US" altLang="zh-CN" dirty="0">
                <a:latin typeface="-apple-system"/>
              </a:rPr>
              <a:t>={...}, .</a:t>
            </a:r>
            <a:r>
              <a:rPr lang="en-US" altLang="zh-CN" dirty="0" err="1">
                <a:latin typeface="-apple-system"/>
              </a:rPr>
              <a:t>f_flags</a:t>
            </a:r>
            <a:r>
              <a:rPr lang="en-US" altLang="zh-CN" dirty="0">
                <a:latin typeface="-apple-system"/>
              </a:rPr>
              <a:t>=34818, .</a:t>
            </a:r>
            <a:r>
              <a:rPr lang="en-US" altLang="zh-CN" dirty="0" err="1">
                <a:latin typeface="-apple-system"/>
              </a:rPr>
              <a:t>f_mode</a:t>
            </a:r>
            <a:r>
              <a:rPr lang="en-US" altLang="zh-CN" dirty="0">
                <a:latin typeface="-apple-system"/>
              </a:rPr>
              <a:t>=31, .</a:t>
            </a:r>
            <a:r>
              <a:rPr lang="en-US" altLang="zh-CN" dirty="0" err="1">
                <a:latin typeface="-apple-system"/>
              </a:rPr>
              <a:t>f_pos</a:t>
            </a:r>
            <a:r>
              <a:rPr lang="en-US" altLang="zh-CN" dirty="0">
                <a:latin typeface="-apple-system"/>
              </a:rPr>
              <a:t>=0, .</a:t>
            </a:r>
            <a:r>
              <a:rPr lang="en-US" altLang="zh-CN" dirty="0" err="1">
                <a:latin typeface="-apple-system"/>
              </a:rPr>
              <a:t>f_owner</a:t>
            </a:r>
            <a:r>
              <a:rPr lang="en-US" altLang="zh-CN" dirty="0">
                <a:latin typeface="-apple-system"/>
              </a:rPr>
              <a:t>={...}, .</a:t>
            </a:r>
            <a:r>
              <a:rPr lang="en-US" altLang="zh-CN" dirty="0" err="1">
                <a:latin typeface="-apple-system"/>
              </a:rPr>
              <a:t>f_cred</a:t>
            </a:r>
            <a:r>
              <a:rPr lang="en-US" altLang="zh-CN" dirty="0">
                <a:latin typeface="-apple-system"/>
              </a:rPr>
              <a:t>=</a:t>
            </a:r>
            <a:r>
              <a:rPr lang="en-US" altLang="zh-CN" dirty="0" err="1">
                <a:latin typeface="-apple-system"/>
              </a:rPr>
              <a:t>0xffff88013148fc80</a:t>
            </a:r>
            <a:r>
              <a:rPr lang="en-US" altLang="zh-CN" dirty="0">
                <a:latin typeface="-apple-system"/>
              </a:rPr>
              <a:t>, .</a:t>
            </a:r>
            <a:r>
              <a:rPr lang="en-US" altLang="zh-CN" dirty="0" err="1">
                <a:latin typeface="-apple-system"/>
              </a:rPr>
              <a:t>f_ra</a:t>
            </a:r>
            <a:r>
              <a:rPr lang="en-US" altLang="zh-CN" dirty="0">
                <a:latin typeface="-apple-system"/>
              </a:rPr>
              <a:t>={...}, .</a:t>
            </a:r>
            <a:r>
              <a:rPr lang="en-US" altLang="zh-CN" dirty="0" err="1">
                <a:latin typeface="-apple-system"/>
              </a:rPr>
              <a:t>f_version</a:t>
            </a:r>
            <a:r>
              <a:rPr lang="en-US" altLang="zh-CN" dirty="0">
                <a:latin typeface="-apple-system"/>
              </a:rPr>
              <a:t>=0, .</a:t>
            </a:r>
            <a:r>
              <a:rPr lang="en-US" altLang="zh-CN" dirty="0" err="1">
                <a:latin typeface="-apple-system"/>
              </a:rPr>
              <a:t>f_security</a:t>
            </a:r>
            <a:r>
              <a:rPr lang="en-US" altLang="zh-CN" dirty="0">
                <a:latin typeface="-apple-system"/>
              </a:rPr>
              <a:t>=</a:t>
            </a:r>
            <a:r>
              <a:rPr lang="en-US" altLang="zh-CN" dirty="0" err="1">
                <a:latin typeface="-apple-system"/>
              </a:rPr>
              <a:t>0xffff8800b8dce560</a:t>
            </a:r>
            <a:r>
              <a:rPr lang="en-US" altLang="zh-CN" dirty="0">
                <a:latin typeface="-apple-system"/>
              </a:rPr>
              <a:t>, .</a:t>
            </a:r>
            <a:r>
              <a:rPr lang="en-US" altLang="zh-CN" dirty="0" err="1">
                <a:latin typeface="-apple-system"/>
              </a:rPr>
              <a:t>private_data</a:t>
            </a:r>
            <a:r>
              <a:rPr lang="en-US" altLang="zh-CN" dirty="0">
                <a:latin typeface="-apple-system"/>
              </a:rPr>
              <a:t>=</a:t>
            </a:r>
            <a:r>
              <a:rPr lang="en-US" altLang="zh-CN" dirty="0" err="1">
                <a:latin typeface="-apple-system"/>
              </a:rPr>
              <a:t>0x0</a:t>
            </a:r>
            <a:r>
              <a:rPr lang="en-US" altLang="zh-CN" dirty="0">
                <a:latin typeface="-apple-system"/>
              </a:rPr>
              <a:t>, .</a:t>
            </a:r>
            <a:r>
              <a:rPr lang="en-US" altLang="zh-CN" dirty="0" err="1">
                <a:latin typeface="-apple-system"/>
              </a:rPr>
              <a:t>f_ep_links</a:t>
            </a:r>
            <a:r>
              <a:rPr lang="en-US" altLang="zh-CN" dirty="0">
                <a:latin typeface="-apple-system"/>
              </a:rPr>
              <a:t>={...}, .</a:t>
            </a:r>
            <a:r>
              <a:rPr lang="en-US" altLang="zh-CN" dirty="0" err="1">
                <a:latin typeface="-apple-system"/>
              </a:rPr>
              <a:t>f_mapping</a:t>
            </a:r>
            <a:r>
              <a:rPr lang="en-US" altLang="zh-CN" dirty="0">
                <a:latin typeface="-apple-system"/>
              </a:rPr>
              <a:t>=</a:t>
            </a:r>
            <a:r>
              <a:rPr lang="en-US" altLang="zh-CN" dirty="0" err="1">
                <a:latin typeface="-apple-system"/>
              </a:rPr>
              <a:t>0xffff880037f8fdf8</a:t>
            </a:r>
            <a:r>
              <a:rPr lang="en-US" altLang="zh-CN" dirty="0">
                <a:latin typeface="-apple-system"/>
              </a:rPr>
              <a:t>} </a:t>
            </a:r>
            <a:r>
              <a:rPr lang="en-US" altLang="zh-CN" dirty="0" err="1">
                <a:latin typeface="-apple-system"/>
              </a:rPr>
              <a:t>buf</a:t>
            </a:r>
            <a:r>
              <a:rPr lang="en-US" altLang="zh-CN" dirty="0">
                <a:latin typeface="-apple-system"/>
              </a:rPr>
              <a:t>="" count=8196 pos=-131938753921208</a:t>
            </a:r>
          </a:p>
          <a:p>
            <a:pPr algn="l"/>
            <a:r>
              <a:rPr lang="zh-CN" altLang="en-US" dirty="0">
                <a:latin typeface="-apple-system"/>
              </a:rPr>
              <a:t>只使用</a:t>
            </a:r>
            <a:r>
              <a:rPr lang="en-US" altLang="zh-CN" dirty="0">
                <a:latin typeface="-apple-system"/>
              </a:rPr>
              <a:t>$</a:t>
            </a:r>
            <a:r>
              <a:rPr lang="zh-CN" altLang="en-US" dirty="0">
                <a:latin typeface="-apple-system"/>
              </a:rPr>
              <a:t>后缀的话，是不会展开结构体里面嵌套的结构体的。要想展开嵌套的结构体，你需要使用</a:t>
            </a:r>
            <a:r>
              <a:rPr lang="en-US" altLang="zh-CN" dirty="0">
                <a:latin typeface="-apple-system"/>
              </a:rPr>
              <a:t>$$</a:t>
            </a:r>
            <a:r>
              <a:rPr lang="zh-CN" altLang="en-US" dirty="0">
                <a:latin typeface="-apple-system"/>
              </a:rPr>
              <a:t>后缀。下面是一个使用</a:t>
            </a:r>
            <a:r>
              <a:rPr lang="en-US" altLang="zh-CN" dirty="0">
                <a:latin typeface="-apple-system"/>
              </a:rPr>
              <a:t>$$</a:t>
            </a:r>
            <a:r>
              <a:rPr lang="zh-CN" altLang="en-US" dirty="0">
                <a:latin typeface="-apple-system"/>
              </a:rPr>
              <a:t>的例子：</a:t>
            </a:r>
          </a:p>
          <a:p>
            <a:pPr algn="l"/>
            <a:r>
              <a:rPr lang="en-US" altLang="zh-CN" dirty="0" err="1">
                <a:latin typeface="-apple-system"/>
              </a:rPr>
              <a:t>stap</a:t>
            </a:r>
            <a:r>
              <a:rPr lang="en-US" altLang="zh-CN" dirty="0">
                <a:latin typeface="-apple-system"/>
              </a:rPr>
              <a:t> -e 'probe </a:t>
            </a:r>
            <a:r>
              <a:rPr lang="en-US" altLang="zh-CN" dirty="0" err="1">
                <a:latin typeface="-apple-system"/>
              </a:rPr>
              <a:t>kernel.function</a:t>
            </a:r>
            <a:r>
              <a:rPr lang="en-US" altLang="zh-CN" dirty="0">
                <a:latin typeface="-apple-system"/>
              </a:rPr>
              <a:t>("</a:t>
            </a:r>
            <a:r>
              <a:rPr lang="en-US" altLang="zh-CN" dirty="0" err="1">
                <a:latin typeface="-apple-system"/>
              </a:rPr>
              <a:t>vfs_read</a:t>
            </a:r>
            <a:r>
              <a:rPr lang="en-US" altLang="zh-CN" dirty="0">
                <a:latin typeface="-apple-system"/>
              </a:rPr>
              <a:t>") {</a:t>
            </a:r>
            <a:r>
              <a:rPr lang="en-US" altLang="zh-CN" dirty="0" err="1">
                <a:latin typeface="-apple-system"/>
              </a:rPr>
              <a:t>printf</a:t>
            </a:r>
            <a:r>
              <a:rPr lang="en-US" altLang="zh-CN" dirty="0">
                <a:latin typeface="-apple-system"/>
              </a:rPr>
              <a:t>("%s\n", $$parms$$); exit(); }'</a:t>
            </a:r>
          </a:p>
          <a:p>
            <a:pPr algn="l"/>
            <a:r>
              <a:rPr lang="zh-CN" altLang="en-US" dirty="0">
                <a:latin typeface="-apple-system"/>
              </a:rPr>
              <a:t>注意</a:t>
            </a:r>
            <a:r>
              <a:rPr lang="en-US" altLang="zh-CN" dirty="0">
                <a:latin typeface="-apple-system"/>
              </a:rPr>
              <a:t>$$</a:t>
            </a:r>
            <a:r>
              <a:rPr lang="zh-CN" altLang="en-US" dirty="0">
                <a:latin typeface="-apple-system"/>
              </a:rPr>
              <a:t>的输出，会受到字符串最长长度的限制。来自上面命令的输出，就因此被截断了：</a:t>
            </a:r>
          </a:p>
          <a:p>
            <a:pPr algn="l"/>
            <a:endParaRPr lang="zh-CN" altLang="en-US" dirty="0">
              <a:latin typeface="-apple-system"/>
            </a:endParaRPr>
          </a:p>
          <a:p>
            <a:pPr algn="l"/>
            <a:r>
              <a:rPr lang="en-US" altLang="zh-CN" dirty="0">
                <a:latin typeface="-apple-system"/>
              </a:rPr>
              <a:t>file={.</a:t>
            </a:r>
            <a:r>
              <a:rPr lang="en-US" altLang="zh-CN" dirty="0" err="1">
                <a:latin typeface="-apple-system"/>
              </a:rPr>
              <a:t>f_u</a:t>
            </a:r>
            <a:r>
              <a:rPr lang="en-US" altLang="zh-CN" dirty="0">
                <a:latin typeface="-apple-system"/>
              </a:rPr>
              <a:t>={.</a:t>
            </a:r>
            <a:r>
              <a:rPr lang="en-US" altLang="zh-CN" dirty="0" err="1">
                <a:latin typeface="-apple-system"/>
              </a:rPr>
              <a:t>fu_list</a:t>
            </a:r>
            <a:r>
              <a:rPr lang="en-US" altLang="zh-CN" dirty="0">
                <a:latin typeface="-apple-system"/>
              </a:rPr>
              <a:t>={.next=</a:t>
            </a:r>
            <a:r>
              <a:rPr lang="en-US" altLang="zh-CN" dirty="0" err="1">
                <a:latin typeface="-apple-system"/>
              </a:rPr>
              <a:t>0xffff8801336ca0e8</a:t>
            </a:r>
            <a:r>
              <a:rPr lang="en-US" altLang="zh-CN" dirty="0">
                <a:latin typeface="-apple-system"/>
              </a:rPr>
              <a:t>, .</a:t>
            </a:r>
            <a:r>
              <a:rPr lang="en-US" altLang="zh-CN" dirty="0" err="1">
                <a:latin typeface="-apple-system"/>
              </a:rPr>
              <a:t>prev</a:t>
            </a:r>
            <a:r>
              <a:rPr lang="en-US" altLang="zh-CN" dirty="0">
                <a:latin typeface="-apple-system"/>
              </a:rPr>
              <a:t>=</a:t>
            </a:r>
            <a:r>
              <a:rPr lang="en-US" altLang="zh-CN" dirty="0" err="1">
                <a:latin typeface="-apple-system"/>
              </a:rPr>
              <a:t>0xffff88012ded0840</a:t>
            </a:r>
            <a:r>
              <a:rPr lang="en-US" altLang="zh-CN" dirty="0">
                <a:latin typeface="-apple-system"/>
              </a:rPr>
              <a:t>}, .</a:t>
            </a:r>
            <a:r>
              <a:rPr lang="en-US" altLang="zh-CN" dirty="0" err="1">
                <a:latin typeface="-apple-system"/>
              </a:rPr>
              <a:t>fu_rcuhead</a:t>
            </a:r>
            <a:r>
              <a:rPr lang="en-US" altLang="zh-CN" dirty="0">
                <a:latin typeface="-apple-system"/>
              </a:rPr>
              <a:t>={.next=</a:t>
            </a:r>
            <a:r>
              <a:rPr lang="en-US" altLang="zh-CN" dirty="0" err="1">
                <a:latin typeface="-apple-system"/>
              </a:rPr>
              <a:t>0xffff8801336ca0e8</a:t>
            </a:r>
            <a:r>
              <a:rPr lang="en-US" altLang="zh-CN" dirty="0">
                <a:latin typeface="-apple-system"/>
              </a:rPr>
              <a:t>, .</a:t>
            </a:r>
            <a:r>
              <a:rPr lang="en-US" altLang="zh-CN" dirty="0" err="1">
                <a:latin typeface="-apple-system"/>
              </a:rPr>
              <a:t>func</a:t>
            </a:r>
            <a:r>
              <a:rPr lang="en-US" altLang="zh-CN" dirty="0">
                <a:latin typeface="-apple-system"/>
              </a:rPr>
              <a:t>=</a:t>
            </a:r>
            <a:r>
              <a:rPr lang="en-US" altLang="zh-CN" dirty="0" err="1">
                <a:latin typeface="-apple-system"/>
              </a:rPr>
              <a:t>0xffff88012ded0840</a:t>
            </a:r>
            <a:r>
              <a:rPr lang="en-US" altLang="zh-CN" dirty="0">
                <a:latin typeface="-apple-system"/>
              </a:rPr>
              <a:t>}}, .</a:t>
            </a:r>
            <a:r>
              <a:rPr lang="en-US" altLang="zh-CN" dirty="0" err="1">
                <a:latin typeface="-apple-system"/>
              </a:rPr>
              <a:t>f_path</a:t>
            </a:r>
            <a:r>
              <a:rPr lang="en-US" altLang="zh-CN" dirty="0">
                <a:latin typeface="-apple-system"/>
              </a:rPr>
              <a:t>={.</a:t>
            </a:r>
            <a:r>
              <a:rPr lang="en-US" altLang="zh-CN" dirty="0" err="1">
                <a:latin typeface="-apple-system"/>
              </a:rPr>
              <a:t>mnt</a:t>
            </a:r>
            <a:r>
              <a:rPr lang="en-US" altLang="zh-CN" dirty="0">
                <a:latin typeface="-apple-system"/>
              </a:rPr>
              <a:t>=</a:t>
            </a:r>
            <a:r>
              <a:rPr lang="en-US" altLang="zh-CN" dirty="0" err="1">
                <a:latin typeface="-apple-system"/>
              </a:rPr>
              <a:t>0xffff880132fc97c0</a:t>
            </a:r>
            <a:r>
              <a:rPr lang="en-US" altLang="zh-CN" dirty="0">
                <a:latin typeface="-apple-system"/>
              </a:rPr>
              <a:t>, .</a:t>
            </a:r>
            <a:r>
              <a:rPr lang="en-US" altLang="zh-CN" dirty="0" err="1">
                <a:latin typeface="-apple-system"/>
              </a:rPr>
              <a:t>dentry</a:t>
            </a:r>
            <a:r>
              <a:rPr lang="en-US" altLang="zh-CN" dirty="0">
                <a:latin typeface="-apple-system"/>
              </a:rPr>
              <a:t>=</a:t>
            </a:r>
            <a:r>
              <a:rPr lang="en-US" altLang="zh-CN" dirty="0" err="1">
                <a:latin typeface="-apple-system"/>
              </a:rPr>
              <a:t>0xffff88001a889cc0</a:t>
            </a:r>
            <a:r>
              <a:rPr lang="en-US" altLang="zh-CN" dirty="0">
                <a:latin typeface="-apple-system"/>
              </a:rPr>
              <a:t>}, .</a:t>
            </a:r>
            <a:r>
              <a:rPr lang="en-US" altLang="zh-CN" dirty="0" err="1">
                <a:latin typeface="-apple-system"/>
              </a:rPr>
              <a:t>f_op</a:t>
            </a:r>
            <a:r>
              <a:rPr lang="en-US" altLang="zh-CN" dirty="0">
                <a:latin typeface="-apple-system"/>
              </a:rPr>
              <a:t>=</a:t>
            </a:r>
            <a:r>
              <a:rPr lang="en-US" altLang="zh-CN" dirty="0" err="1">
                <a:latin typeface="-apple-system"/>
              </a:rPr>
              <a:t>0xffffffffa06f64c0</a:t>
            </a:r>
            <a:r>
              <a:rPr lang="en-US" altLang="zh-CN" dirty="0">
                <a:latin typeface="-apple-system"/>
              </a:rPr>
              <a:t>, .</a:t>
            </a:r>
            <a:r>
              <a:rPr lang="en-US" altLang="zh-CN" dirty="0" err="1">
                <a:latin typeface="-apple-system"/>
              </a:rPr>
              <a:t>f_lock</a:t>
            </a:r>
            <a:r>
              <a:rPr lang="en-US" altLang="zh-CN" dirty="0">
                <a:latin typeface="-apple-system"/>
              </a:rPr>
              <a:t>={.</a:t>
            </a:r>
            <a:r>
              <a:rPr lang="en-US" altLang="zh-CN" dirty="0" err="1">
                <a:latin typeface="-apple-system"/>
              </a:rPr>
              <a:t>raw_lock</a:t>
            </a:r>
            <a:r>
              <a:rPr lang="en-US" altLang="zh-CN" dirty="0">
                <a:latin typeface="-apple-system"/>
              </a:rPr>
              <a:t>={.</a:t>
            </a:r>
            <a:r>
              <a:rPr lang="en-US" altLang="zh-CN" dirty="0" err="1">
                <a:latin typeface="-apple-system"/>
              </a:rPr>
              <a:t>slock</a:t>
            </a:r>
            <a:r>
              <a:rPr lang="en-US" altLang="zh-CN" dirty="0">
                <a:latin typeface="-apple-system"/>
              </a:rPr>
              <a:t>=196611}}, .</a:t>
            </a:r>
            <a:r>
              <a:rPr lang="en-US" altLang="zh-CN" dirty="0" err="1">
                <a:latin typeface="-apple-system"/>
              </a:rPr>
              <a:t>f_count</a:t>
            </a:r>
            <a:r>
              <a:rPr lang="en-US" altLang="zh-CN" dirty="0">
                <a:latin typeface="-apple-system"/>
              </a:rPr>
              <a:t>={.counter=2}, .</a:t>
            </a:r>
            <a:r>
              <a:rPr lang="en-US" altLang="zh-CN" dirty="0" err="1">
                <a:latin typeface="-apple-system"/>
              </a:rPr>
              <a:t>f_flags</a:t>
            </a:r>
            <a:r>
              <a:rPr lang="en-US" altLang="zh-CN" dirty="0">
                <a:latin typeface="-apple-system"/>
              </a:rPr>
              <a:t>=34818, .</a:t>
            </a:r>
            <a:r>
              <a:rPr lang="en-US" altLang="zh-CN" dirty="0" err="1">
                <a:latin typeface="-apple-system"/>
              </a:rPr>
              <a:t>f_mode</a:t>
            </a:r>
            <a:r>
              <a:rPr lang="en-US" altLang="zh-CN" dirty="0">
                <a:latin typeface="-apple-system"/>
              </a:rPr>
              <a:t>=31, .</a:t>
            </a:r>
            <a:r>
              <a:rPr lang="en-US" altLang="zh-CN" dirty="0" err="1">
                <a:latin typeface="-apple-system"/>
              </a:rPr>
              <a:t>f_pos</a:t>
            </a:r>
            <a:r>
              <a:rPr lang="en-US" altLang="zh-CN" dirty="0">
                <a:latin typeface="-apple-system"/>
              </a:rPr>
              <a:t>=0, .</a:t>
            </a:r>
            <a:r>
              <a:rPr lang="en-US" altLang="zh-CN" dirty="0" err="1">
                <a:latin typeface="-apple-system"/>
              </a:rPr>
              <a:t>f_owner</a:t>
            </a:r>
            <a:r>
              <a:rPr lang="en-US" altLang="zh-CN" dirty="0">
                <a:latin typeface="-apple-system"/>
              </a:rPr>
              <a:t>={.lock={.</a:t>
            </a:r>
            <a:r>
              <a:rPr lang="en-US" altLang="zh-CN" dirty="0" err="1">
                <a:latin typeface="-apple-system"/>
              </a:rPr>
              <a:t>raw_lock</a:t>
            </a:r>
            <a:r>
              <a:rPr lang="en-US" altLang="zh-CN" dirty="0">
                <a:latin typeface="-apple-system"/>
              </a:rPr>
              <a:t>={.lock=16777216}}, .</a:t>
            </a:r>
            <a:r>
              <a:rPr lang="en-US" altLang="zh-CN" dirty="0" err="1">
                <a:latin typeface="-apple-system"/>
              </a:rPr>
              <a:t>pid</a:t>
            </a:r>
            <a:r>
              <a:rPr lang="en-US" altLang="zh-CN" dirty="0">
                <a:latin typeface="-apple-system"/>
              </a:rPr>
              <a:t>=</a:t>
            </a:r>
            <a:r>
              <a:rPr lang="en-US" altLang="zh-CN" dirty="0" err="1">
                <a:latin typeface="-apple-system"/>
              </a:rPr>
              <a:t>0x0</a:t>
            </a:r>
            <a:r>
              <a:rPr lang="en-US" altLang="zh-CN" dirty="0">
                <a:latin typeface="-apple-system"/>
              </a:rPr>
              <a:t>, .</a:t>
            </a:r>
            <a:r>
              <a:rPr lang="en-US" altLang="zh-CN" dirty="0" err="1">
                <a:latin typeface="-apple-system"/>
              </a:rPr>
              <a:t>pid_type</a:t>
            </a:r>
            <a:r>
              <a:rPr lang="en-US" altLang="zh-CN" dirty="0">
                <a:latin typeface="-apple-system"/>
              </a:rPr>
              <a:t>=0, .</a:t>
            </a:r>
            <a:r>
              <a:rPr lang="en-US" altLang="zh-CN" dirty="0" err="1">
                <a:latin typeface="-apple-system"/>
              </a:rPr>
              <a:t>uid</a:t>
            </a:r>
            <a:r>
              <a:rPr lang="en-US" altLang="zh-CN" dirty="0">
                <a:latin typeface="-apple-system"/>
              </a:rPr>
              <a:t>=0, .</a:t>
            </a:r>
            <a:r>
              <a:rPr lang="en-US" altLang="zh-CN" dirty="0" err="1">
                <a:latin typeface="-apple-system"/>
              </a:rPr>
              <a:t>euid</a:t>
            </a:r>
            <a:r>
              <a:rPr lang="en-US" altLang="zh-CN" dirty="0">
                <a:latin typeface="-apple-system"/>
              </a:rPr>
              <a:t>=0, .signum=0}, .</a:t>
            </a:r>
            <a:r>
              <a:rPr lang="en-US" altLang="zh-CN" dirty="0" err="1">
                <a:latin typeface="-apple-system"/>
              </a:rPr>
              <a:t>f_cred</a:t>
            </a:r>
            <a:r>
              <a:rPr lang="en-US" altLang="zh-CN" dirty="0">
                <a:latin typeface="-apple-system"/>
              </a:rPr>
              <a:t>=</a:t>
            </a:r>
            <a:r>
              <a:rPr lang="en-US" altLang="zh-CN" dirty="0" err="1">
                <a:latin typeface="-apple-system"/>
              </a:rPr>
              <a:t>0xffff880130129a80</a:t>
            </a:r>
            <a:r>
              <a:rPr lang="en-US" altLang="zh-CN" dirty="0">
                <a:latin typeface="-apple-system"/>
              </a:rPr>
              <a:t>, .</a:t>
            </a:r>
            <a:r>
              <a:rPr lang="en-US" altLang="zh-CN" dirty="0" err="1">
                <a:latin typeface="-apple-system"/>
              </a:rPr>
              <a:t>f_ra</a:t>
            </a:r>
            <a:r>
              <a:rPr lang="en-US" altLang="zh-CN" dirty="0">
                <a:latin typeface="-apple-system"/>
              </a:rPr>
              <a:t>={.start=0, .size=0, .</a:t>
            </a:r>
            <a:r>
              <a:rPr lang="en-US" altLang="zh-CN" dirty="0" err="1">
                <a:latin typeface="-apple-system"/>
              </a:rPr>
              <a:t>async_size</a:t>
            </a:r>
            <a:r>
              <a:rPr lang="en-US" altLang="zh-CN" dirty="0">
                <a:latin typeface="-apple-system"/>
              </a:rPr>
              <a:t>=0, .</a:t>
            </a:r>
            <a:r>
              <a:rPr lang="en-US" altLang="zh-CN" dirty="0" err="1">
                <a:latin typeface="-apple-system"/>
              </a:rPr>
              <a:t>ra_pages</a:t>
            </a:r>
            <a:r>
              <a:rPr lang="en-US" altLang="zh-CN" dirty="0">
                <a:latin typeface="-apple-system"/>
              </a:rPr>
              <a:t>=32, .</a:t>
            </a:r>
            <a:endParaRPr lang="zh-CN" altLang="en-US" dirty="0">
              <a:latin typeface="-apple-system"/>
            </a:endParaRPr>
          </a:p>
        </p:txBody>
      </p:sp>
    </p:spTree>
    <p:extLst>
      <p:ext uri="{BB962C8B-B14F-4D97-AF65-F5344CB8AC3E}">
        <p14:creationId xmlns:p14="http://schemas.microsoft.com/office/powerpoint/2010/main" val="227344254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条件语句</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6740307"/>
          </a:xfrm>
          <a:prstGeom prst="rect">
            <a:avLst/>
          </a:prstGeom>
          <a:noFill/>
        </p:spPr>
        <p:txBody>
          <a:bodyPr wrap="square">
            <a:spAutoFit/>
          </a:bodyPr>
          <a:lstStyle/>
          <a:p>
            <a:pPr algn="l"/>
            <a:r>
              <a:rPr lang="zh-CN" altLang="en-US" dirty="0">
                <a:latin typeface="-apple-system"/>
              </a:rPr>
              <a:t>条件语句</a:t>
            </a:r>
          </a:p>
          <a:p>
            <a:pPr algn="l"/>
            <a:r>
              <a:rPr lang="zh-CN" altLang="en-US" dirty="0">
                <a:latin typeface="-apple-system"/>
              </a:rPr>
              <a:t>有些时候，你写的</a:t>
            </a:r>
            <a:r>
              <a:rPr lang="en-US" altLang="zh-CN" dirty="0" err="1">
                <a:latin typeface="-apple-system"/>
              </a:rPr>
              <a:t>SystemTap</a:t>
            </a:r>
            <a:r>
              <a:rPr lang="zh-CN" altLang="en-US" dirty="0">
                <a:latin typeface="-apple-system"/>
              </a:rPr>
              <a:t>脚本较为复杂，可能需要用上条件语句。</a:t>
            </a:r>
            <a:r>
              <a:rPr lang="en-US" altLang="zh-CN" dirty="0" err="1">
                <a:latin typeface="-apple-system"/>
              </a:rPr>
              <a:t>SystemTap</a:t>
            </a:r>
            <a:r>
              <a:rPr lang="zh-CN" altLang="en-US" dirty="0">
                <a:latin typeface="-apple-system"/>
              </a:rPr>
              <a:t>支持</a:t>
            </a:r>
            <a:r>
              <a:rPr lang="en-US" altLang="zh-CN" dirty="0">
                <a:latin typeface="-apple-system"/>
              </a:rPr>
              <a:t>C</a:t>
            </a:r>
            <a:r>
              <a:rPr lang="zh-CN" altLang="en-US" dirty="0">
                <a:latin typeface="-apple-system"/>
              </a:rPr>
              <a:t>风格的条件语句，另外还支持</a:t>
            </a:r>
            <a:r>
              <a:rPr lang="en-US" altLang="zh-CN" dirty="0">
                <a:latin typeface="-apple-system"/>
              </a:rPr>
              <a:t>foreach (VAR in ARRAY) {}</a:t>
            </a:r>
            <a:r>
              <a:rPr lang="zh-CN" altLang="en-US" dirty="0">
                <a:latin typeface="-apple-system"/>
              </a:rPr>
              <a:t>形式的遍历。</a:t>
            </a:r>
          </a:p>
          <a:p>
            <a:pPr algn="l"/>
            <a:endParaRPr lang="zh-CN" altLang="en-US" dirty="0">
              <a:latin typeface="-apple-system"/>
            </a:endParaRPr>
          </a:p>
          <a:p>
            <a:pPr algn="l"/>
            <a:r>
              <a:rPr lang="zh-CN" altLang="en-US" dirty="0">
                <a:latin typeface="-apple-system"/>
              </a:rPr>
              <a:t>命令行参数</a:t>
            </a:r>
          </a:p>
          <a:p>
            <a:pPr algn="l"/>
            <a:r>
              <a:rPr lang="zh-CN" altLang="en-US" dirty="0">
                <a:latin typeface="-apple-system"/>
              </a:rPr>
              <a:t>通过</a:t>
            </a:r>
            <a:r>
              <a:rPr lang="en-US" altLang="zh-CN" dirty="0">
                <a:latin typeface="-apple-system"/>
              </a:rPr>
              <a:t>$</a:t>
            </a:r>
            <a:r>
              <a:rPr lang="zh-CN" altLang="en-US" dirty="0">
                <a:latin typeface="-apple-system"/>
              </a:rPr>
              <a:t>或</a:t>
            </a:r>
            <a:r>
              <a:rPr lang="en-US" altLang="zh-CN" dirty="0">
                <a:latin typeface="-apple-system"/>
              </a:rPr>
              <a:t>@</a:t>
            </a:r>
            <a:r>
              <a:rPr lang="zh-CN" altLang="en-US" dirty="0">
                <a:latin typeface="-apple-system"/>
              </a:rPr>
              <a:t>加个数字的形式可以访问对应位置的命令行参数。用</a:t>
            </a:r>
            <a:r>
              <a:rPr lang="en-US" altLang="zh-CN" dirty="0">
                <a:latin typeface="-apple-system"/>
              </a:rPr>
              <a:t>$</a:t>
            </a:r>
            <a:r>
              <a:rPr lang="zh-CN" altLang="en-US" dirty="0">
                <a:latin typeface="-apple-system"/>
              </a:rPr>
              <a:t>会把用户输入当作整数，用</a:t>
            </a:r>
            <a:r>
              <a:rPr lang="en-US" altLang="zh-CN" dirty="0">
                <a:latin typeface="-apple-system"/>
              </a:rPr>
              <a:t>@</a:t>
            </a:r>
            <a:r>
              <a:rPr lang="zh-CN" altLang="en-US" dirty="0">
                <a:latin typeface="-apple-system"/>
              </a:rPr>
              <a:t>会把用户输入当作字符串。</a:t>
            </a:r>
          </a:p>
          <a:p>
            <a:pPr algn="l"/>
            <a:endParaRPr lang="zh-CN" altLang="en-US" dirty="0">
              <a:latin typeface="-apple-system"/>
            </a:endParaRPr>
          </a:p>
          <a:p>
            <a:pPr algn="l"/>
            <a:r>
              <a:rPr lang="en-US" altLang="zh-CN" dirty="0">
                <a:latin typeface="-apple-system"/>
              </a:rPr>
              <a:t>probe </a:t>
            </a:r>
            <a:r>
              <a:rPr lang="en-US" altLang="zh-CN" dirty="0" err="1">
                <a:latin typeface="-apple-system"/>
              </a:rPr>
              <a:t>kernel.function</a:t>
            </a:r>
            <a:r>
              <a:rPr lang="en-US" altLang="zh-CN" dirty="0">
                <a:latin typeface="-apple-system"/>
              </a:rPr>
              <a:t>(@1) { }</a:t>
            </a:r>
          </a:p>
          <a:p>
            <a:pPr algn="l"/>
            <a:r>
              <a:rPr lang="en-US" altLang="zh-CN" dirty="0">
                <a:latin typeface="-apple-system"/>
              </a:rPr>
              <a:t>probe </a:t>
            </a:r>
            <a:r>
              <a:rPr lang="en-US" altLang="zh-CN" dirty="0" err="1">
                <a:latin typeface="-apple-system"/>
              </a:rPr>
              <a:t>kernel.function</a:t>
            </a:r>
            <a:r>
              <a:rPr lang="en-US" altLang="zh-CN" dirty="0">
                <a:latin typeface="-apple-system"/>
              </a:rPr>
              <a:t>(@1).return { }</a:t>
            </a:r>
          </a:p>
          <a:p>
            <a:pPr algn="l"/>
            <a:r>
              <a:rPr lang="zh-CN" altLang="en-US" dirty="0">
                <a:latin typeface="-apple-system"/>
              </a:rPr>
              <a:t>上面的脚本期望用户把要监控的函数作为命令行参数传递进来。你可以让脚本接受多个命令行参数，分别命名为</a:t>
            </a:r>
            <a:r>
              <a:rPr lang="en-US" altLang="zh-CN" dirty="0">
                <a:latin typeface="-apple-system"/>
              </a:rPr>
              <a:t>@1</a:t>
            </a:r>
            <a:r>
              <a:rPr lang="zh-CN" altLang="en-US" dirty="0">
                <a:latin typeface="-apple-system"/>
              </a:rPr>
              <a:t>，</a:t>
            </a:r>
            <a:r>
              <a:rPr lang="en-US" altLang="zh-CN" dirty="0">
                <a:latin typeface="-apple-system"/>
              </a:rPr>
              <a:t>@2</a:t>
            </a:r>
            <a:r>
              <a:rPr lang="zh-CN" altLang="en-US" dirty="0">
                <a:latin typeface="-apple-system"/>
              </a:rPr>
              <a:t>等等，按用户输入的次序逐个对应。</a:t>
            </a:r>
          </a:p>
        </p:txBody>
      </p:sp>
    </p:spTree>
    <p:extLst>
      <p:ext uri="{BB962C8B-B14F-4D97-AF65-F5344CB8AC3E}">
        <p14:creationId xmlns:p14="http://schemas.microsoft.com/office/powerpoint/2010/main" val="224748478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关联数组</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9510296"/>
          </a:xfrm>
          <a:prstGeom prst="rect">
            <a:avLst/>
          </a:prstGeom>
          <a:noFill/>
        </p:spPr>
        <p:txBody>
          <a:bodyPr wrap="square">
            <a:spAutoFit/>
          </a:bodyPr>
          <a:lstStyle/>
          <a:p>
            <a:pPr algn="l"/>
            <a:r>
              <a:rPr lang="en-US" altLang="zh-CN" dirty="0" err="1">
                <a:latin typeface="-apple-system"/>
              </a:rPr>
              <a:t>SystemTap</a:t>
            </a:r>
            <a:r>
              <a:rPr lang="zh-CN" altLang="en-US" dirty="0">
                <a:latin typeface="-apple-system"/>
              </a:rPr>
              <a:t>支持关联数组。关联数组就像其它编程语言中的</a:t>
            </a:r>
            <a:r>
              <a:rPr lang="en-US" altLang="zh-CN" dirty="0">
                <a:latin typeface="-apple-system"/>
              </a:rPr>
              <a:t>map/</a:t>
            </a:r>
            <a:r>
              <a:rPr lang="en-US" altLang="zh-CN" dirty="0" err="1">
                <a:latin typeface="-apple-system"/>
              </a:rPr>
              <a:t>dict</a:t>
            </a:r>
            <a:r>
              <a:rPr lang="en-US" altLang="zh-CN" dirty="0">
                <a:latin typeface="-apple-system"/>
              </a:rPr>
              <a:t>/hash</a:t>
            </a:r>
            <a:r>
              <a:rPr lang="zh-CN" altLang="en-US" dirty="0">
                <a:latin typeface="-apple-system"/>
              </a:rPr>
              <a:t>，你可以把它看作由互不相同的键所组成的数组，每个键都有一个关联的值。</a:t>
            </a:r>
          </a:p>
          <a:p>
            <a:pPr algn="l"/>
            <a:endParaRPr lang="zh-CN" altLang="en-US" dirty="0">
              <a:latin typeface="-apple-system"/>
            </a:endParaRPr>
          </a:p>
          <a:p>
            <a:pPr algn="l"/>
            <a:r>
              <a:rPr lang="zh-CN" altLang="en-US" dirty="0">
                <a:latin typeface="-apple-system"/>
              </a:rPr>
              <a:t>关联数组需要定义为全局变量。访问关联数组的值的语法跟</a:t>
            </a:r>
            <a:r>
              <a:rPr lang="en-US" altLang="zh-CN" dirty="0">
                <a:latin typeface="-apple-system"/>
              </a:rPr>
              <a:t>awk</a:t>
            </a:r>
            <a:r>
              <a:rPr lang="zh-CN" altLang="en-US" dirty="0">
                <a:latin typeface="-apple-system"/>
              </a:rPr>
              <a:t>类似，就是</a:t>
            </a:r>
            <a:r>
              <a:rPr lang="en-US" altLang="zh-CN" dirty="0" err="1">
                <a:latin typeface="-apple-system"/>
              </a:rPr>
              <a:t>array_name</a:t>
            </a:r>
            <a:r>
              <a:rPr lang="en-US" altLang="zh-CN" dirty="0">
                <a:latin typeface="-apple-system"/>
              </a:rPr>
              <a:t>[</a:t>
            </a:r>
            <a:r>
              <a:rPr lang="en-US" altLang="zh-CN" dirty="0" err="1">
                <a:latin typeface="-apple-system"/>
              </a:rPr>
              <a:t>index_expression</a:t>
            </a:r>
            <a:r>
              <a:rPr lang="en-US" altLang="zh-CN" dirty="0">
                <a:latin typeface="-apple-system"/>
              </a:rPr>
              <a:t>]</a:t>
            </a:r>
            <a:r>
              <a:rPr lang="zh-CN" altLang="en-US" dirty="0">
                <a:latin typeface="-apple-system"/>
              </a:rPr>
              <a:t>。 这里的</a:t>
            </a:r>
            <a:r>
              <a:rPr lang="en-US" altLang="zh-CN" dirty="0" err="1">
                <a:latin typeface="-apple-system"/>
              </a:rPr>
              <a:t>array_name</a:t>
            </a:r>
            <a:r>
              <a:rPr lang="zh-CN" altLang="en-US" dirty="0">
                <a:latin typeface="-apple-system"/>
              </a:rPr>
              <a:t>指关联数组的名字，</a:t>
            </a:r>
            <a:r>
              <a:rPr lang="en-US" altLang="zh-CN" dirty="0" err="1">
                <a:latin typeface="-apple-system"/>
              </a:rPr>
              <a:t>index_expression</a:t>
            </a:r>
            <a:r>
              <a:rPr lang="zh-CN" altLang="en-US" dirty="0">
                <a:latin typeface="-apple-system"/>
              </a:rPr>
              <a:t>指数组中某个唯一的键。比如在下面的例子中，我们需要在数组</a:t>
            </a:r>
            <a:r>
              <a:rPr lang="en-US" altLang="zh-CN" dirty="0">
                <a:latin typeface="-apple-system"/>
              </a:rPr>
              <a:t>foo</a:t>
            </a:r>
            <a:r>
              <a:rPr lang="zh-CN" altLang="en-US" dirty="0">
                <a:latin typeface="-apple-system"/>
              </a:rPr>
              <a:t>中存</a:t>
            </a:r>
            <a:r>
              <a:rPr lang="en-US" altLang="zh-CN" dirty="0">
                <a:latin typeface="-apple-system"/>
              </a:rPr>
              <a:t>tom</a:t>
            </a:r>
            <a:r>
              <a:rPr lang="zh-CN" altLang="en-US" dirty="0">
                <a:latin typeface="-apple-system"/>
              </a:rPr>
              <a:t>、</a:t>
            </a:r>
            <a:r>
              <a:rPr lang="en-US" altLang="zh-CN" dirty="0">
                <a:latin typeface="-apple-system"/>
              </a:rPr>
              <a:t>dick</a:t>
            </a:r>
            <a:r>
              <a:rPr lang="zh-CN" altLang="en-US" dirty="0">
                <a:latin typeface="-apple-system"/>
              </a:rPr>
              <a:t>、</a:t>
            </a:r>
            <a:r>
              <a:rPr lang="en-US" altLang="zh-CN" dirty="0">
                <a:latin typeface="-apple-system"/>
              </a:rPr>
              <a:t>harry</a:t>
            </a:r>
            <a:r>
              <a:rPr lang="zh-CN" altLang="en-US" dirty="0">
                <a:latin typeface="-apple-system"/>
              </a:rPr>
              <a:t>三个人的年龄，可以这么写：</a:t>
            </a:r>
          </a:p>
          <a:p>
            <a:pPr algn="l"/>
            <a:r>
              <a:rPr lang="en-US" altLang="zh-CN" dirty="0">
                <a:latin typeface="-apple-system"/>
              </a:rPr>
              <a:t>foo["tom"] = 23</a:t>
            </a:r>
          </a:p>
          <a:p>
            <a:pPr algn="l"/>
            <a:r>
              <a:rPr lang="en-US" altLang="zh-CN" dirty="0">
                <a:latin typeface="-apple-system"/>
              </a:rPr>
              <a:t>foo["dick"] = 24</a:t>
            </a:r>
          </a:p>
          <a:p>
            <a:pPr algn="l"/>
            <a:r>
              <a:rPr lang="en-US" altLang="zh-CN" dirty="0">
                <a:latin typeface="-apple-system"/>
              </a:rPr>
              <a:t>foo["harry"] = 25</a:t>
            </a:r>
          </a:p>
          <a:p>
            <a:pPr algn="l"/>
            <a:endParaRPr lang="en-US" altLang="zh-CN" dirty="0">
              <a:latin typeface="-apple-system"/>
            </a:endParaRPr>
          </a:p>
          <a:p>
            <a:pPr algn="l"/>
            <a:r>
              <a:rPr lang="zh-CN" altLang="en-US" dirty="0">
                <a:latin typeface="-apple-system"/>
              </a:rPr>
              <a:t>在一个数组语句中你最多可以指定九个表达式，每个表达式间以</a:t>
            </a:r>
            <a:r>
              <a:rPr lang="en-US" altLang="zh-CN" dirty="0">
                <a:latin typeface="-apple-system"/>
              </a:rPr>
              <a:t>,</a:t>
            </a:r>
            <a:r>
              <a:rPr lang="zh-CN" altLang="en-US" dirty="0">
                <a:latin typeface="-apple-system"/>
              </a:rPr>
              <a:t>隔开。这样做可以给单个键附加多个信息。下面一行代码中，数组</a:t>
            </a:r>
            <a:r>
              <a:rPr lang="en-US" altLang="zh-CN" dirty="0">
                <a:latin typeface="-apple-system"/>
              </a:rPr>
              <a:t>device</a:t>
            </a:r>
            <a:r>
              <a:rPr lang="zh-CN" altLang="en-US" dirty="0">
                <a:latin typeface="-apple-system"/>
              </a:rPr>
              <a:t>的键包含五个表达式：进程</a:t>
            </a:r>
            <a:r>
              <a:rPr lang="en-US" altLang="zh-CN" dirty="0" err="1">
                <a:latin typeface="-apple-system"/>
              </a:rPr>
              <a:t>PID</a:t>
            </a:r>
            <a:r>
              <a:rPr lang="zh-CN" altLang="en-US" dirty="0">
                <a:latin typeface="-apple-system"/>
              </a:rPr>
              <a:t>，可执行程序名，用户</a:t>
            </a:r>
            <a:r>
              <a:rPr lang="en-US" altLang="zh-CN" dirty="0">
                <a:latin typeface="-apple-system"/>
              </a:rPr>
              <a:t>UID</a:t>
            </a:r>
            <a:r>
              <a:rPr lang="zh-CN" altLang="en-US" dirty="0">
                <a:latin typeface="-apple-system"/>
              </a:rPr>
              <a:t>，父进程</a:t>
            </a:r>
            <a:r>
              <a:rPr lang="en-US" altLang="zh-CN" dirty="0" err="1">
                <a:latin typeface="-apple-system"/>
              </a:rPr>
              <a:t>PID</a:t>
            </a:r>
            <a:r>
              <a:rPr lang="zh-CN" altLang="en-US" dirty="0">
                <a:latin typeface="-apple-system"/>
              </a:rPr>
              <a:t>，和字符串“</a:t>
            </a:r>
            <a:r>
              <a:rPr lang="en-US" altLang="zh-CN" dirty="0">
                <a:latin typeface="-apple-system"/>
              </a:rPr>
              <a:t>W”</a:t>
            </a:r>
            <a:r>
              <a:rPr lang="zh-CN" altLang="en-US" dirty="0">
                <a:latin typeface="-apple-system"/>
              </a:rPr>
              <a:t>。</a:t>
            </a:r>
            <a:r>
              <a:rPr lang="en-US" altLang="zh-CN" dirty="0" err="1">
                <a:latin typeface="-apple-system"/>
              </a:rPr>
              <a:t>devname</a:t>
            </a:r>
            <a:r>
              <a:rPr lang="zh-CN" altLang="en-US" dirty="0">
                <a:latin typeface="-apple-system"/>
              </a:rPr>
              <a:t>值关联到这个键上面。</a:t>
            </a:r>
          </a:p>
          <a:p>
            <a:pPr algn="l"/>
            <a:endParaRPr lang="zh-CN" altLang="en-US" dirty="0">
              <a:latin typeface="-apple-system"/>
            </a:endParaRPr>
          </a:p>
          <a:p>
            <a:pPr algn="l"/>
            <a:r>
              <a:rPr lang="en-US" altLang="zh-CN" dirty="0">
                <a:latin typeface="-apple-system"/>
              </a:rPr>
              <a:t>device[</a:t>
            </a:r>
            <a:r>
              <a:rPr lang="en-US" altLang="zh-CN" dirty="0" err="1">
                <a:latin typeface="-apple-system"/>
              </a:rPr>
              <a:t>pid</a:t>
            </a:r>
            <a:r>
              <a:rPr lang="en-US" altLang="zh-CN" dirty="0">
                <a:latin typeface="-apple-system"/>
              </a:rPr>
              <a:t>(),</a:t>
            </a:r>
            <a:r>
              <a:rPr lang="en-US" altLang="zh-CN" dirty="0" err="1">
                <a:latin typeface="-apple-system"/>
              </a:rPr>
              <a:t>execname</a:t>
            </a:r>
            <a:r>
              <a:rPr lang="en-US" altLang="zh-CN" dirty="0">
                <a:latin typeface="-apple-system"/>
              </a:rPr>
              <a:t>(),</a:t>
            </a:r>
            <a:r>
              <a:rPr lang="en-US" altLang="zh-CN" dirty="0" err="1">
                <a:latin typeface="-apple-system"/>
              </a:rPr>
              <a:t>uid</a:t>
            </a:r>
            <a:r>
              <a:rPr lang="en-US" altLang="zh-CN" dirty="0">
                <a:latin typeface="-apple-system"/>
              </a:rPr>
              <a:t>(),</a:t>
            </a:r>
            <a:r>
              <a:rPr lang="en-US" altLang="zh-CN" dirty="0" err="1">
                <a:latin typeface="-apple-system"/>
              </a:rPr>
              <a:t>ppid</a:t>
            </a:r>
            <a:r>
              <a:rPr lang="en-US" altLang="zh-CN" dirty="0">
                <a:latin typeface="-apple-system"/>
              </a:rPr>
              <a:t>(),"W"] = </a:t>
            </a:r>
            <a:r>
              <a:rPr lang="en-US" altLang="zh-CN" dirty="0" err="1">
                <a:latin typeface="-apple-system"/>
              </a:rPr>
              <a:t>devname</a:t>
            </a:r>
            <a:endParaRPr lang="en-US" altLang="zh-CN" dirty="0">
              <a:latin typeface="-apple-system"/>
            </a:endParaRPr>
          </a:p>
          <a:p>
            <a:pPr algn="l"/>
            <a:endParaRPr lang="en-US" altLang="zh-CN" dirty="0">
              <a:latin typeface="-apple-system"/>
            </a:endParaRPr>
          </a:p>
          <a:p>
            <a:pPr algn="l"/>
            <a:r>
              <a:rPr lang="zh-CN" altLang="en-US" dirty="0">
                <a:latin typeface="-apple-system"/>
              </a:rPr>
              <a:t>所有的关联数组都必须是全局变量，不管它们是否使用在多个探针内。</a:t>
            </a:r>
          </a:p>
        </p:txBody>
      </p:sp>
    </p:spTree>
    <p:extLst>
      <p:ext uri="{BB962C8B-B14F-4D97-AF65-F5344CB8AC3E}">
        <p14:creationId xmlns:p14="http://schemas.microsoft.com/office/powerpoint/2010/main" val="187873094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数组操作</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618291"/>
          </a:xfrm>
          <a:prstGeom prst="rect">
            <a:avLst/>
          </a:prstGeom>
          <a:noFill/>
        </p:spPr>
        <p:txBody>
          <a:bodyPr wrap="square">
            <a:spAutoFit/>
          </a:bodyPr>
          <a:lstStyle/>
          <a:p>
            <a:pPr algn="l"/>
            <a:r>
              <a:rPr lang="zh-CN" altLang="en-US" dirty="0">
                <a:latin typeface="-apple-system"/>
              </a:rPr>
              <a:t>设置给定键的值</a:t>
            </a:r>
          </a:p>
          <a:p>
            <a:pPr algn="l"/>
            <a:r>
              <a:rPr lang="zh-CN" altLang="en-US" dirty="0">
                <a:latin typeface="-apple-system"/>
              </a:rPr>
              <a:t>使用</a:t>
            </a:r>
            <a:r>
              <a:rPr lang="en-US" altLang="zh-CN" dirty="0">
                <a:latin typeface="-apple-system"/>
              </a:rPr>
              <a:t>=</a:t>
            </a:r>
            <a:r>
              <a:rPr lang="zh-CN" altLang="en-US" dirty="0">
                <a:latin typeface="-apple-system"/>
              </a:rPr>
              <a:t>来设置给定键所对应的值，正如：</a:t>
            </a:r>
          </a:p>
          <a:p>
            <a:pPr algn="l"/>
            <a:r>
              <a:rPr lang="en-US" altLang="zh-CN" dirty="0">
                <a:latin typeface="-apple-system"/>
              </a:rPr>
              <a:t>foo[</a:t>
            </a:r>
            <a:r>
              <a:rPr lang="en-US" altLang="zh-CN" dirty="0" err="1">
                <a:latin typeface="-apple-system"/>
              </a:rPr>
              <a:t>tid</a:t>
            </a:r>
            <a:r>
              <a:rPr lang="en-US" altLang="zh-CN" dirty="0">
                <a:latin typeface="-apple-system"/>
              </a:rPr>
              <a:t>()] = </a:t>
            </a:r>
            <a:r>
              <a:rPr lang="en-US" altLang="zh-CN" dirty="0" err="1">
                <a:latin typeface="-apple-system"/>
              </a:rPr>
              <a:t>gettimeofday_s</a:t>
            </a:r>
            <a:r>
              <a:rPr lang="en-US" altLang="zh-CN" dirty="0">
                <a:latin typeface="-apple-system"/>
              </a:rPr>
              <a:t>()</a:t>
            </a:r>
          </a:p>
          <a:p>
            <a:pPr algn="l"/>
            <a:r>
              <a:rPr lang="en-US" altLang="zh-CN" dirty="0" err="1">
                <a:latin typeface="-apple-system"/>
              </a:rPr>
              <a:t>SystemTap</a:t>
            </a:r>
            <a:r>
              <a:rPr lang="zh-CN" altLang="en-US" dirty="0">
                <a:latin typeface="-apple-system"/>
              </a:rPr>
              <a:t>会把</a:t>
            </a:r>
            <a:r>
              <a:rPr lang="en-US" altLang="zh-CN" dirty="0" err="1">
                <a:latin typeface="-apple-system"/>
              </a:rPr>
              <a:t>tid</a:t>
            </a:r>
            <a:r>
              <a:rPr lang="en-US" altLang="zh-CN" dirty="0">
                <a:latin typeface="-apple-system"/>
              </a:rPr>
              <a:t>()</a:t>
            </a:r>
            <a:r>
              <a:rPr lang="zh-CN" altLang="en-US" dirty="0">
                <a:latin typeface="-apple-system"/>
              </a:rPr>
              <a:t>的结果作为一个键，并把</a:t>
            </a:r>
            <a:r>
              <a:rPr lang="en-US" altLang="zh-CN" dirty="0" err="1">
                <a:latin typeface="-apple-system"/>
              </a:rPr>
              <a:t>gettimeofday_s</a:t>
            </a:r>
            <a:r>
              <a:rPr lang="en-US" altLang="zh-CN" dirty="0">
                <a:latin typeface="-apple-system"/>
              </a:rPr>
              <a:t>()</a:t>
            </a:r>
            <a:r>
              <a:rPr lang="zh-CN" altLang="en-US" dirty="0">
                <a:latin typeface="-apple-system"/>
              </a:rPr>
              <a:t>的结果赋给这个键。如果这个键已经存在</a:t>
            </a:r>
            <a:r>
              <a:rPr lang="en-US" altLang="zh-CN" dirty="0">
                <a:latin typeface="-apple-system"/>
              </a:rPr>
              <a:t>foo</a:t>
            </a:r>
            <a:r>
              <a:rPr lang="zh-CN" altLang="en-US" dirty="0">
                <a:latin typeface="-apple-system"/>
              </a:rPr>
              <a:t>中，原先关联的值会被覆盖掉。</a:t>
            </a:r>
          </a:p>
          <a:p>
            <a:pPr algn="l"/>
            <a:r>
              <a:rPr lang="zh-CN" altLang="en-US" dirty="0">
                <a:latin typeface="-apple-system"/>
              </a:rPr>
              <a:t>获取给定键的值</a:t>
            </a:r>
          </a:p>
          <a:p>
            <a:pPr algn="l"/>
            <a:r>
              <a:rPr lang="zh-CN" altLang="en-US" dirty="0">
                <a:latin typeface="-apple-system"/>
              </a:rPr>
              <a:t>使用</a:t>
            </a:r>
            <a:r>
              <a:rPr lang="en-US" altLang="zh-CN" dirty="0" err="1">
                <a:latin typeface="-apple-system"/>
              </a:rPr>
              <a:t>array_name</a:t>
            </a:r>
            <a:r>
              <a:rPr lang="en-US" altLang="zh-CN" dirty="0">
                <a:latin typeface="-apple-system"/>
              </a:rPr>
              <a:t>[</a:t>
            </a:r>
            <a:r>
              <a:rPr lang="en-US" altLang="zh-CN" dirty="0" err="1">
                <a:latin typeface="-apple-system"/>
              </a:rPr>
              <a:t>index_expression</a:t>
            </a:r>
            <a:r>
              <a:rPr lang="en-US" altLang="zh-CN" dirty="0">
                <a:latin typeface="-apple-system"/>
              </a:rPr>
              <a:t>]</a:t>
            </a:r>
            <a:r>
              <a:rPr lang="zh-CN" altLang="en-US" dirty="0">
                <a:latin typeface="-apple-system"/>
              </a:rPr>
              <a:t>可以获取对应键上的值。比如：</a:t>
            </a:r>
          </a:p>
          <a:p>
            <a:pPr algn="l"/>
            <a:r>
              <a:rPr lang="en-US" altLang="zh-CN" dirty="0">
                <a:latin typeface="-apple-system"/>
              </a:rPr>
              <a:t>delta = </a:t>
            </a:r>
            <a:r>
              <a:rPr lang="en-US" altLang="zh-CN" dirty="0" err="1">
                <a:latin typeface="-apple-system"/>
              </a:rPr>
              <a:t>gettimeofday_s</a:t>
            </a:r>
            <a:r>
              <a:rPr lang="en-US" altLang="zh-CN" dirty="0">
                <a:latin typeface="-apple-system"/>
              </a:rPr>
              <a:t>() - foo[</a:t>
            </a:r>
            <a:r>
              <a:rPr lang="en-US" altLang="zh-CN" dirty="0" err="1">
                <a:latin typeface="-apple-system"/>
              </a:rPr>
              <a:t>tid</a:t>
            </a:r>
            <a:r>
              <a:rPr lang="en-US" altLang="zh-CN" dirty="0">
                <a:latin typeface="-apple-system"/>
              </a:rPr>
              <a:t>()]</a:t>
            </a:r>
          </a:p>
          <a:p>
            <a:pPr algn="l"/>
            <a:r>
              <a:rPr lang="zh-CN" altLang="en-US" dirty="0">
                <a:latin typeface="-apple-system"/>
              </a:rPr>
              <a:t>如果数组中没有</a:t>
            </a:r>
            <a:r>
              <a:rPr lang="en-US" altLang="zh-CN" dirty="0" err="1">
                <a:latin typeface="-apple-system"/>
              </a:rPr>
              <a:t>index_expression</a:t>
            </a:r>
            <a:r>
              <a:rPr lang="zh-CN" altLang="en-US" dirty="0">
                <a:latin typeface="-apple-system"/>
              </a:rPr>
              <a:t>对应的键，默认情况下它会返回</a:t>
            </a:r>
            <a:r>
              <a:rPr lang="en-US" altLang="zh-CN" dirty="0">
                <a:latin typeface="-apple-system"/>
              </a:rPr>
              <a:t>0</a:t>
            </a:r>
            <a:r>
              <a:rPr lang="zh-CN" altLang="en-US" dirty="0">
                <a:latin typeface="-apple-system"/>
              </a:rPr>
              <a:t>（在数值计算中）或者空字符串（在字符串操作中）。</a:t>
            </a:r>
          </a:p>
          <a:p>
            <a:pPr algn="l"/>
            <a:endParaRPr lang="zh-CN" altLang="en-US" dirty="0">
              <a:latin typeface="-apple-system"/>
            </a:endParaRPr>
          </a:p>
          <a:p>
            <a:pPr algn="l"/>
            <a:r>
              <a:rPr lang="zh-CN" altLang="en-US" dirty="0">
                <a:latin typeface="-apple-system"/>
              </a:rPr>
              <a:t>自增给定键的值</a:t>
            </a:r>
          </a:p>
          <a:p>
            <a:pPr algn="l"/>
            <a:r>
              <a:rPr lang="zh-CN" altLang="en-US" dirty="0">
                <a:latin typeface="-apple-system"/>
              </a:rPr>
              <a:t>使用</a:t>
            </a:r>
            <a:r>
              <a:rPr lang="en-US" altLang="zh-CN" dirty="0">
                <a:latin typeface="-apple-system"/>
              </a:rPr>
              <a:t>++</a:t>
            </a:r>
            <a:r>
              <a:rPr lang="zh-CN" altLang="en-US" dirty="0">
                <a:latin typeface="-apple-system"/>
              </a:rPr>
              <a:t>来增加对应键上的值，比如：</a:t>
            </a:r>
            <a:r>
              <a:rPr lang="en-US" altLang="zh-CN" dirty="0" err="1">
                <a:latin typeface="-apple-system"/>
              </a:rPr>
              <a:t>array_name</a:t>
            </a:r>
            <a:r>
              <a:rPr lang="en-US" altLang="zh-CN" dirty="0">
                <a:latin typeface="-apple-system"/>
              </a:rPr>
              <a:t>[</a:t>
            </a:r>
            <a:r>
              <a:rPr lang="en-US" altLang="zh-CN" dirty="0" err="1">
                <a:latin typeface="-apple-system"/>
              </a:rPr>
              <a:t>index_expression</a:t>
            </a:r>
            <a:r>
              <a:rPr lang="en-US" altLang="zh-CN" dirty="0">
                <a:latin typeface="-apple-system"/>
              </a:rPr>
              <a:t>] ++</a:t>
            </a:r>
            <a:r>
              <a:rPr lang="zh-CN" altLang="en-US" dirty="0">
                <a:latin typeface="-apple-system"/>
              </a:rPr>
              <a:t>。在下面的例子里，每次</a:t>
            </a:r>
            <a:r>
              <a:rPr lang="en-US" altLang="zh-CN" dirty="0" err="1">
                <a:latin typeface="-apple-system"/>
              </a:rPr>
              <a:t>vfs.read</a:t>
            </a:r>
            <a:r>
              <a:rPr lang="zh-CN" altLang="en-US" dirty="0">
                <a:latin typeface="-apple-system"/>
              </a:rPr>
              <a:t>都会把当前进程名所关联的值加一：</a:t>
            </a:r>
          </a:p>
          <a:p>
            <a:pPr algn="l"/>
            <a:r>
              <a:rPr lang="en-US" altLang="zh-CN" dirty="0">
                <a:latin typeface="-apple-system"/>
              </a:rPr>
              <a:t>probe </a:t>
            </a:r>
            <a:r>
              <a:rPr lang="en-US" altLang="zh-CN" dirty="0" err="1">
                <a:latin typeface="-apple-system"/>
              </a:rPr>
              <a:t>vfs.read</a:t>
            </a:r>
            <a:endParaRPr lang="en-US" altLang="zh-CN" dirty="0">
              <a:latin typeface="-apple-system"/>
            </a:endParaRPr>
          </a:p>
          <a:p>
            <a:pPr algn="l"/>
            <a:r>
              <a:rPr lang="en-US" altLang="zh-CN" dirty="0">
                <a:latin typeface="-apple-system"/>
              </a:rPr>
              <a:t>{</a:t>
            </a:r>
          </a:p>
          <a:p>
            <a:pPr algn="l"/>
            <a:r>
              <a:rPr lang="en-US" altLang="zh-CN" dirty="0">
                <a:latin typeface="-apple-system"/>
              </a:rPr>
              <a:t>  reads[</a:t>
            </a:r>
            <a:r>
              <a:rPr lang="en-US" altLang="zh-CN" dirty="0" err="1">
                <a:latin typeface="-apple-system"/>
              </a:rPr>
              <a:t>execname</a:t>
            </a:r>
            <a:r>
              <a:rPr lang="en-US" altLang="zh-CN" dirty="0">
                <a:latin typeface="-apple-system"/>
              </a:rPr>
              <a:t>()] ++</a:t>
            </a:r>
          </a:p>
          <a:p>
            <a:pPr algn="l"/>
            <a:r>
              <a:rPr lang="en-US" altLang="zh-CN" dirty="0">
                <a:latin typeface="-apple-system"/>
              </a:rPr>
              <a:t>}</a:t>
            </a:r>
          </a:p>
          <a:p>
            <a:pPr algn="l"/>
            <a:r>
              <a:rPr lang="zh-CN" altLang="en-US" dirty="0">
                <a:latin typeface="-apple-system"/>
              </a:rPr>
              <a:t>你可以用</a:t>
            </a:r>
            <a:r>
              <a:rPr lang="en-US" altLang="zh-CN" dirty="0">
                <a:latin typeface="-apple-system"/>
              </a:rPr>
              <a:t>if (</a:t>
            </a:r>
            <a:r>
              <a:rPr lang="en-US" altLang="zh-CN" dirty="0" err="1">
                <a:latin typeface="-apple-system"/>
              </a:rPr>
              <a:t>index_expression</a:t>
            </a:r>
            <a:r>
              <a:rPr lang="en-US" altLang="zh-CN" dirty="0">
                <a:latin typeface="-apple-system"/>
              </a:rPr>
              <a:t> in </a:t>
            </a:r>
            <a:r>
              <a:rPr lang="en-US" altLang="zh-CN" dirty="0" err="1">
                <a:latin typeface="-apple-system"/>
              </a:rPr>
              <a:t>array_name</a:t>
            </a:r>
            <a:r>
              <a:rPr lang="en-US" altLang="zh-CN" dirty="0">
                <a:latin typeface="-apple-system"/>
              </a:rPr>
              <a:t>)</a:t>
            </a:r>
            <a:r>
              <a:rPr lang="zh-CN" altLang="en-US" dirty="0">
                <a:latin typeface="-apple-system"/>
              </a:rPr>
              <a:t>来判断数组是否有指定的键。</a:t>
            </a:r>
          </a:p>
        </p:txBody>
      </p:sp>
    </p:spTree>
    <p:extLst>
      <p:ext uri="{BB962C8B-B14F-4D97-AF65-F5344CB8AC3E}">
        <p14:creationId xmlns:p14="http://schemas.microsoft.com/office/powerpoint/2010/main" val="118977132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遍历数组中的多个元素</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8956298"/>
          </a:xfrm>
          <a:prstGeom prst="rect">
            <a:avLst/>
          </a:prstGeom>
          <a:noFill/>
        </p:spPr>
        <p:txBody>
          <a:bodyPr wrap="square">
            <a:spAutoFit/>
          </a:bodyPr>
          <a:lstStyle/>
          <a:p>
            <a:pPr algn="l"/>
            <a:r>
              <a:rPr lang="zh-CN" altLang="en-US" dirty="0">
                <a:latin typeface="-apple-system"/>
              </a:rPr>
              <a:t>在收集了各个进程的读次数后，你可能需要遍历它，输出每个进程的结果。那该怎么做呢？</a:t>
            </a:r>
          </a:p>
          <a:p>
            <a:pPr algn="l"/>
            <a:r>
              <a:rPr lang="zh-CN" altLang="en-US" dirty="0">
                <a:latin typeface="-apple-system"/>
              </a:rPr>
              <a:t>最好的方法就是使用</a:t>
            </a:r>
            <a:r>
              <a:rPr lang="en-US" altLang="zh-CN" dirty="0">
                <a:latin typeface="-apple-system"/>
              </a:rPr>
              <a:t>foreach</a:t>
            </a:r>
            <a:r>
              <a:rPr lang="zh-CN" altLang="en-US" dirty="0">
                <a:latin typeface="-apple-system"/>
              </a:rPr>
              <a:t>语句。看下这个例子：</a:t>
            </a:r>
            <a:endParaRPr lang="en-US" altLang="zh-CN" dirty="0">
              <a:latin typeface="-apple-system"/>
            </a:endParaRPr>
          </a:p>
          <a:p>
            <a:pPr algn="l"/>
            <a:endParaRPr lang="zh-CN" altLang="en-US" dirty="0">
              <a:latin typeface="-apple-system"/>
            </a:endParaRPr>
          </a:p>
          <a:p>
            <a:pPr algn="l"/>
            <a:r>
              <a:rPr lang="en-US" altLang="zh-CN" dirty="0">
                <a:latin typeface="-apple-system"/>
              </a:rPr>
              <a:t>global reads</a:t>
            </a:r>
          </a:p>
          <a:p>
            <a:pPr algn="l"/>
            <a:r>
              <a:rPr lang="en-US" altLang="zh-CN" dirty="0">
                <a:latin typeface="-apple-system"/>
              </a:rPr>
              <a:t>probe </a:t>
            </a:r>
            <a:r>
              <a:rPr lang="en-US" altLang="zh-CN" dirty="0" err="1">
                <a:latin typeface="-apple-system"/>
              </a:rPr>
              <a:t>vfs.read</a:t>
            </a:r>
            <a:endParaRPr lang="en-US" altLang="zh-CN" dirty="0">
              <a:latin typeface="-apple-system"/>
            </a:endParaRPr>
          </a:p>
          <a:p>
            <a:pPr algn="l"/>
            <a:r>
              <a:rPr lang="en-US" altLang="zh-CN" dirty="0">
                <a:latin typeface="-apple-system"/>
              </a:rPr>
              <a:t>{</a:t>
            </a:r>
          </a:p>
          <a:p>
            <a:pPr algn="l"/>
            <a:r>
              <a:rPr lang="en-US" altLang="zh-CN" dirty="0">
                <a:latin typeface="-apple-system"/>
              </a:rPr>
              <a:t>  reads[</a:t>
            </a:r>
            <a:r>
              <a:rPr lang="en-US" altLang="zh-CN" dirty="0" err="1">
                <a:latin typeface="-apple-system"/>
              </a:rPr>
              <a:t>execname</a:t>
            </a:r>
            <a:r>
              <a:rPr lang="en-US" altLang="zh-CN" dirty="0">
                <a:latin typeface="-apple-system"/>
              </a:rPr>
              <a:t>()] ++</a:t>
            </a:r>
          </a:p>
          <a:p>
            <a:pPr algn="l"/>
            <a:r>
              <a:rPr lang="en-US" altLang="zh-CN" dirty="0">
                <a:latin typeface="-apple-system"/>
              </a:rPr>
              <a:t>}</a:t>
            </a:r>
          </a:p>
          <a:p>
            <a:pPr algn="l"/>
            <a:endParaRPr lang="en-US" altLang="zh-CN" dirty="0">
              <a:latin typeface="-apple-system"/>
            </a:endParaRPr>
          </a:p>
          <a:p>
            <a:pPr algn="l"/>
            <a:r>
              <a:rPr lang="en-US" altLang="zh-CN" dirty="0">
                <a:latin typeface="-apple-system"/>
              </a:rPr>
              <a:t>probe </a:t>
            </a:r>
            <a:r>
              <a:rPr lang="en-US" altLang="zh-CN" dirty="0" err="1">
                <a:latin typeface="-apple-system"/>
              </a:rPr>
              <a:t>timer.s</a:t>
            </a:r>
            <a:r>
              <a:rPr lang="en-US" altLang="zh-CN" dirty="0">
                <a:latin typeface="-apple-system"/>
              </a:rPr>
              <a:t>(3)</a:t>
            </a:r>
          </a:p>
          <a:p>
            <a:pPr algn="l"/>
            <a:r>
              <a:rPr lang="en-US" altLang="zh-CN" dirty="0">
                <a:latin typeface="-apple-system"/>
              </a:rPr>
              <a:t>{</a:t>
            </a:r>
          </a:p>
          <a:p>
            <a:pPr algn="l"/>
            <a:r>
              <a:rPr lang="en-US" altLang="zh-CN" dirty="0">
                <a:latin typeface="-apple-system"/>
              </a:rPr>
              <a:t>  foreach (count in reads)</a:t>
            </a:r>
          </a:p>
          <a:p>
            <a:pPr algn="l"/>
            <a:r>
              <a:rPr lang="en-US" altLang="zh-CN" dirty="0">
                <a:latin typeface="-apple-system"/>
              </a:rPr>
              <a:t>    </a:t>
            </a:r>
            <a:r>
              <a:rPr lang="en-US" altLang="zh-CN" dirty="0" err="1">
                <a:latin typeface="-apple-system"/>
              </a:rPr>
              <a:t>printf</a:t>
            </a:r>
            <a:r>
              <a:rPr lang="en-US" altLang="zh-CN" dirty="0">
                <a:latin typeface="-apple-system"/>
              </a:rPr>
              <a:t>("%s : %d \n", count, reads[count])</a:t>
            </a:r>
          </a:p>
          <a:p>
            <a:pPr algn="l"/>
            <a:r>
              <a:rPr lang="en-US" altLang="zh-CN" dirty="0">
                <a:latin typeface="-apple-system"/>
              </a:rPr>
              <a:t>}</a:t>
            </a:r>
          </a:p>
          <a:p>
            <a:pPr algn="l"/>
            <a:r>
              <a:rPr lang="zh-CN" altLang="en-US" dirty="0">
                <a:latin typeface="-apple-system"/>
              </a:rPr>
              <a:t>在第二个探针中的</a:t>
            </a:r>
            <a:r>
              <a:rPr lang="en-US" altLang="zh-CN" dirty="0">
                <a:latin typeface="-apple-system"/>
              </a:rPr>
              <a:t>foreach</a:t>
            </a:r>
            <a:r>
              <a:rPr lang="zh-CN" altLang="en-US" dirty="0">
                <a:latin typeface="-apple-system"/>
              </a:rPr>
              <a:t>语句里，</a:t>
            </a:r>
            <a:r>
              <a:rPr lang="en-US" altLang="zh-CN" dirty="0">
                <a:latin typeface="-apple-system"/>
              </a:rPr>
              <a:t>count</a:t>
            </a:r>
            <a:r>
              <a:rPr lang="zh-CN" altLang="en-US" dirty="0">
                <a:latin typeface="-apple-system"/>
              </a:rPr>
              <a:t>引用了</a:t>
            </a:r>
            <a:r>
              <a:rPr lang="en-US" altLang="zh-CN" dirty="0">
                <a:latin typeface="-apple-system"/>
              </a:rPr>
              <a:t>reads</a:t>
            </a:r>
            <a:r>
              <a:rPr lang="zh-CN" altLang="en-US" dirty="0">
                <a:latin typeface="-apple-system"/>
              </a:rPr>
              <a:t>的键，所以可以通过</a:t>
            </a:r>
            <a:r>
              <a:rPr lang="en-US" altLang="zh-CN" dirty="0">
                <a:latin typeface="-apple-system"/>
              </a:rPr>
              <a:t>reads[count]</a:t>
            </a:r>
            <a:r>
              <a:rPr lang="zh-CN" altLang="en-US" dirty="0">
                <a:latin typeface="-apple-system"/>
              </a:rPr>
              <a:t>读取对应键所关联的值。</a:t>
            </a:r>
          </a:p>
          <a:p>
            <a:pPr algn="l"/>
            <a:endParaRPr lang="zh-CN" altLang="en-US" dirty="0">
              <a:latin typeface="-apple-system"/>
            </a:endParaRPr>
          </a:p>
        </p:txBody>
      </p:sp>
    </p:spTree>
    <p:extLst>
      <p:ext uri="{BB962C8B-B14F-4D97-AF65-F5344CB8AC3E}">
        <p14:creationId xmlns:p14="http://schemas.microsoft.com/office/powerpoint/2010/main" val="427592183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遍历数组中的多个元素</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5632311"/>
          </a:xfrm>
          <a:prstGeom prst="rect">
            <a:avLst/>
          </a:prstGeom>
          <a:noFill/>
        </p:spPr>
        <p:txBody>
          <a:bodyPr wrap="square">
            <a:spAutoFit/>
          </a:bodyPr>
          <a:lstStyle/>
          <a:p>
            <a:pPr algn="l"/>
            <a:r>
              <a:rPr lang="zh-CN" altLang="en-US" dirty="0">
                <a:latin typeface="-apple-system"/>
              </a:rPr>
              <a:t>在这个</a:t>
            </a:r>
            <a:r>
              <a:rPr lang="en-US" altLang="zh-CN" dirty="0">
                <a:latin typeface="-apple-system"/>
              </a:rPr>
              <a:t>foreach</a:t>
            </a:r>
            <a:r>
              <a:rPr lang="zh-CN" altLang="en-US" dirty="0">
                <a:latin typeface="-apple-system"/>
              </a:rPr>
              <a:t>语句里面，我们依次遍历</a:t>
            </a:r>
            <a:r>
              <a:rPr lang="en-US" altLang="zh-CN" dirty="0">
                <a:latin typeface="-apple-system"/>
              </a:rPr>
              <a:t>reads</a:t>
            </a:r>
            <a:r>
              <a:rPr lang="zh-CN" altLang="en-US" dirty="0">
                <a:latin typeface="-apple-system"/>
              </a:rPr>
              <a:t>的每个值。假如我们不想遍历整个数组，或者想指定遍历的顺序，该怎么做呢？你可以给数组名加个后缀</a:t>
            </a:r>
            <a:r>
              <a:rPr lang="en-US" altLang="zh-CN" dirty="0">
                <a:latin typeface="-apple-system"/>
              </a:rPr>
              <a:t>+</a:t>
            </a:r>
            <a:r>
              <a:rPr lang="zh-CN" altLang="en-US" dirty="0">
                <a:latin typeface="-apple-system"/>
              </a:rPr>
              <a:t>来表示按升序遍历，或</a:t>
            </a:r>
            <a:r>
              <a:rPr lang="en-US" altLang="zh-CN" dirty="0">
                <a:latin typeface="-apple-system"/>
              </a:rPr>
              <a:t>-</a:t>
            </a:r>
            <a:r>
              <a:rPr lang="zh-CN" altLang="en-US" dirty="0">
                <a:latin typeface="-apple-system"/>
              </a:rPr>
              <a:t>按降序遍历。另外，你可以用</a:t>
            </a:r>
            <a:r>
              <a:rPr lang="en-US" altLang="zh-CN" dirty="0">
                <a:latin typeface="-apple-system"/>
              </a:rPr>
              <a:t>limit</a:t>
            </a:r>
            <a:r>
              <a:rPr lang="zh-CN" altLang="en-US" dirty="0">
                <a:latin typeface="-apple-system"/>
              </a:rPr>
              <a:t>加一个数字来限制迭代的次数。 看下这个类似于上一个探针的例子：</a:t>
            </a:r>
          </a:p>
          <a:p>
            <a:pPr algn="l"/>
            <a:r>
              <a:rPr lang="en-US" altLang="zh-CN" dirty="0">
                <a:latin typeface="-apple-system"/>
              </a:rPr>
              <a:t>probe </a:t>
            </a:r>
            <a:r>
              <a:rPr lang="en-US" altLang="zh-CN" dirty="0" err="1">
                <a:latin typeface="-apple-system"/>
              </a:rPr>
              <a:t>timer.s</a:t>
            </a:r>
            <a:r>
              <a:rPr lang="en-US" altLang="zh-CN" dirty="0">
                <a:latin typeface="-apple-system"/>
              </a:rPr>
              <a:t>(3)</a:t>
            </a:r>
          </a:p>
          <a:p>
            <a:pPr algn="l"/>
            <a:r>
              <a:rPr lang="en-US" altLang="zh-CN" dirty="0">
                <a:latin typeface="-apple-system"/>
              </a:rPr>
              <a:t>{</a:t>
            </a:r>
          </a:p>
          <a:p>
            <a:pPr algn="l"/>
            <a:r>
              <a:rPr lang="en-US" altLang="zh-CN" dirty="0">
                <a:latin typeface="-apple-system"/>
              </a:rPr>
              <a:t>  foreach (count in reads- limit 10)</a:t>
            </a:r>
          </a:p>
          <a:p>
            <a:pPr algn="l"/>
            <a:r>
              <a:rPr lang="en-US" altLang="zh-CN" dirty="0">
                <a:latin typeface="-apple-system"/>
              </a:rPr>
              <a:t>    </a:t>
            </a:r>
            <a:r>
              <a:rPr lang="en-US" altLang="zh-CN" dirty="0" err="1">
                <a:latin typeface="-apple-system"/>
              </a:rPr>
              <a:t>printf</a:t>
            </a:r>
            <a:r>
              <a:rPr lang="en-US" altLang="zh-CN" dirty="0">
                <a:latin typeface="-apple-system"/>
              </a:rPr>
              <a:t>("%s : %d \n", count, reads[count])</a:t>
            </a:r>
          </a:p>
          <a:p>
            <a:pPr algn="l"/>
            <a:r>
              <a:rPr lang="en-US" altLang="zh-CN" dirty="0">
                <a:latin typeface="-apple-system"/>
              </a:rPr>
              <a:t>}</a:t>
            </a:r>
          </a:p>
          <a:p>
            <a:pPr algn="l"/>
            <a:r>
              <a:rPr lang="zh-CN" altLang="en-US" dirty="0">
                <a:latin typeface="-apple-system"/>
              </a:rPr>
              <a:t>上面的</a:t>
            </a:r>
            <a:r>
              <a:rPr lang="en-US" altLang="zh-CN" dirty="0">
                <a:latin typeface="-apple-system"/>
              </a:rPr>
              <a:t>foreach</a:t>
            </a:r>
            <a:r>
              <a:rPr lang="zh-CN" altLang="en-US" dirty="0">
                <a:latin typeface="-apple-system"/>
              </a:rPr>
              <a:t>语句会按关联的值降序遍历数组。</a:t>
            </a:r>
            <a:r>
              <a:rPr lang="en-US" altLang="zh-CN" dirty="0">
                <a:latin typeface="-apple-system"/>
              </a:rPr>
              <a:t>limit 10</a:t>
            </a:r>
            <a:r>
              <a:rPr lang="zh-CN" altLang="en-US" dirty="0">
                <a:latin typeface="-apple-system"/>
              </a:rPr>
              <a:t>表示</a:t>
            </a:r>
            <a:r>
              <a:rPr lang="en-US" altLang="zh-CN" dirty="0">
                <a:latin typeface="-apple-system"/>
              </a:rPr>
              <a:t>foreach</a:t>
            </a:r>
            <a:r>
              <a:rPr lang="zh-CN" altLang="en-US" dirty="0">
                <a:latin typeface="-apple-system"/>
              </a:rPr>
              <a:t>语句只会迭代</a:t>
            </a:r>
            <a:r>
              <a:rPr lang="en-US" altLang="zh-CN" dirty="0">
                <a:latin typeface="-apple-system"/>
              </a:rPr>
              <a:t>10</a:t>
            </a:r>
            <a:r>
              <a:rPr lang="zh-CN" altLang="en-US" dirty="0">
                <a:latin typeface="-apple-system"/>
              </a:rPr>
              <a:t>次（也即输出最高的</a:t>
            </a:r>
            <a:r>
              <a:rPr lang="en-US" altLang="zh-CN" dirty="0">
                <a:latin typeface="-apple-system"/>
              </a:rPr>
              <a:t>10</a:t>
            </a:r>
            <a:r>
              <a:rPr lang="zh-CN" altLang="en-US" dirty="0">
                <a:latin typeface="-apple-system"/>
              </a:rPr>
              <a:t>个值）。</a:t>
            </a:r>
          </a:p>
        </p:txBody>
      </p:sp>
    </p:spTree>
    <p:extLst>
      <p:ext uri="{BB962C8B-B14F-4D97-AF65-F5344CB8AC3E}">
        <p14:creationId xmlns:p14="http://schemas.microsoft.com/office/powerpoint/2010/main" val="80636543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清除数组或数组中某个元素</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9510296"/>
          </a:xfrm>
          <a:prstGeom prst="rect">
            <a:avLst/>
          </a:prstGeom>
          <a:noFill/>
        </p:spPr>
        <p:txBody>
          <a:bodyPr wrap="square">
            <a:spAutoFit/>
          </a:bodyPr>
          <a:lstStyle/>
          <a:p>
            <a:pPr algn="l"/>
            <a:r>
              <a:rPr lang="zh-CN" altLang="en-US" dirty="0">
                <a:latin typeface="-apple-system"/>
              </a:rPr>
              <a:t>有时，你需要清除数组值某个值，或者清空整个数组以便于在另一个探针值重用。在之前统计</a:t>
            </a:r>
            <a:r>
              <a:rPr lang="en-US" altLang="zh-CN" dirty="0" err="1">
                <a:latin typeface="-apple-system"/>
              </a:rPr>
              <a:t>vfs.read</a:t>
            </a:r>
            <a:r>
              <a:rPr lang="zh-CN" altLang="en-US" dirty="0">
                <a:latin typeface="-apple-system"/>
              </a:rPr>
              <a:t>的例子里，每三秒统计一次各个进程的调用读操作的次数。如果要想统计三秒内各个进程的数据，需要每三秒清空一次数组。你可以使用</a:t>
            </a:r>
            <a:r>
              <a:rPr lang="en-US" altLang="zh-CN" dirty="0">
                <a:latin typeface="-apple-system"/>
              </a:rPr>
              <a:t>delete</a:t>
            </a:r>
            <a:r>
              <a:rPr lang="zh-CN" altLang="en-US" dirty="0">
                <a:latin typeface="-apple-system"/>
              </a:rPr>
              <a:t>运算符来删除数组中的某个元素，或整个数组。看下下面的例子：</a:t>
            </a:r>
          </a:p>
          <a:p>
            <a:pPr algn="l"/>
            <a:endParaRPr lang="zh-CN" altLang="en-US" dirty="0">
              <a:latin typeface="-apple-system"/>
            </a:endParaRPr>
          </a:p>
          <a:p>
            <a:pPr algn="l"/>
            <a:r>
              <a:rPr lang="en-US" altLang="zh-CN" dirty="0">
                <a:latin typeface="-apple-system"/>
              </a:rPr>
              <a:t>global reads</a:t>
            </a:r>
          </a:p>
          <a:p>
            <a:pPr algn="l"/>
            <a:r>
              <a:rPr lang="en-US" altLang="zh-CN" dirty="0">
                <a:latin typeface="-apple-system"/>
              </a:rPr>
              <a:t>probe </a:t>
            </a:r>
            <a:r>
              <a:rPr lang="en-US" altLang="zh-CN" dirty="0" err="1">
                <a:latin typeface="-apple-system"/>
              </a:rPr>
              <a:t>vfs.read</a:t>
            </a:r>
            <a:endParaRPr lang="en-US" altLang="zh-CN" dirty="0">
              <a:latin typeface="-apple-system"/>
            </a:endParaRPr>
          </a:p>
          <a:p>
            <a:pPr algn="l"/>
            <a:r>
              <a:rPr lang="en-US" altLang="zh-CN" dirty="0">
                <a:latin typeface="-apple-system"/>
              </a:rPr>
              <a:t>{</a:t>
            </a:r>
          </a:p>
          <a:p>
            <a:pPr algn="l"/>
            <a:r>
              <a:rPr lang="en-US" altLang="zh-CN" dirty="0">
                <a:latin typeface="-apple-system"/>
              </a:rPr>
              <a:t>  reads[</a:t>
            </a:r>
            <a:r>
              <a:rPr lang="en-US" altLang="zh-CN" dirty="0" err="1">
                <a:latin typeface="-apple-system"/>
              </a:rPr>
              <a:t>execname</a:t>
            </a:r>
            <a:r>
              <a:rPr lang="en-US" altLang="zh-CN" dirty="0">
                <a:latin typeface="-apple-system"/>
              </a:rPr>
              <a:t>()] ++</a:t>
            </a:r>
          </a:p>
          <a:p>
            <a:pPr algn="l"/>
            <a:r>
              <a:rPr lang="en-US" altLang="zh-CN" dirty="0">
                <a:latin typeface="-apple-system"/>
              </a:rPr>
              <a:t>}</a:t>
            </a:r>
          </a:p>
          <a:p>
            <a:pPr algn="l"/>
            <a:endParaRPr lang="en-US" altLang="zh-CN" dirty="0">
              <a:latin typeface="-apple-system"/>
            </a:endParaRPr>
          </a:p>
          <a:p>
            <a:pPr algn="l"/>
            <a:r>
              <a:rPr lang="en-US" altLang="zh-CN" dirty="0">
                <a:latin typeface="-apple-system"/>
              </a:rPr>
              <a:t>probe </a:t>
            </a:r>
            <a:r>
              <a:rPr lang="en-US" altLang="zh-CN" dirty="0" err="1">
                <a:latin typeface="-apple-system"/>
              </a:rPr>
              <a:t>timer.s</a:t>
            </a:r>
            <a:r>
              <a:rPr lang="en-US" altLang="zh-CN" dirty="0">
                <a:latin typeface="-apple-system"/>
              </a:rPr>
              <a:t>(3)</a:t>
            </a:r>
          </a:p>
          <a:p>
            <a:pPr algn="l"/>
            <a:r>
              <a:rPr lang="en-US" altLang="zh-CN" dirty="0">
                <a:latin typeface="-apple-system"/>
              </a:rPr>
              <a:t>{</a:t>
            </a:r>
          </a:p>
          <a:p>
            <a:pPr algn="l"/>
            <a:r>
              <a:rPr lang="en-US" altLang="zh-CN" dirty="0">
                <a:latin typeface="-apple-system"/>
              </a:rPr>
              <a:t>  foreach (count in reads)</a:t>
            </a:r>
          </a:p>
          <a:p>
            <a:pPr algn="l"/>
            <a:r>
              <a:rPr lang="en-US" altLang="zh-CN" dirty="0">
                <a:latin typeface="-apple-system"/>
              </a:rPr>
              <a:t>    </a:t>
            </a:r>
            <a:r>
              <a:rPr lang="en-US" altLang="zh-CN" dirty="0" err="1">
                <a:latin typeface="-apple-system"/>
              </a:rPr>
              <a:t>printf</a:t>
            </a:r>
            <a:r>
              <a:rPr lang="en-US" altLang="zh-CN" dirty="0">
                <a:latin typeface="-apple-system"/>
              </a:rPr>
              <a:t>("%s : %d \n", count, reads[count])</a:t>
            </a:r>
          </a:p>
          <a:p>
            <a:pPr algn="l"/>
            <a:r>
              <a:rPr lang="en-US" altLang="zh-CN" dirty="0">
                <a:latin typeface="-apple-system"/>
              </a:rPr>
              <a:t>  delete reads</a:t>
            </a:r>
          </a:p>
          <a:p>
            <a:pPr algn="l"/>
            <a:r>
              <a:rPr lang="en-US" altLang="zh-CN" dirty="0">
                <a:latin typeface="-apple-system"/>
              </a:rPr>
              <a:t>}</a:t>
            </a:r>
          </a:p>
          <a:p>
            <a:pPr algn="l"/>
            <a:r>
              <a:rPr lang="zh-CN" altLang="en-US" dirty="0">
                <a:latin typeface="-apple-system"/>
              </a:rPr>
              <a:t>在上面的例子中，第二个探针仅输出三秒内每个进程的读次数。这里的</a:t>
            </a:r>
            <a:r>
              <a:rPr lang="en-US" altLang="zh-CN" dirty="0">
                <a:latin typeface="-apple-system"/>
              </a:rPr>
              <a:t>delete</a:t>
            </a:r>
            <a:r>
              <a:rPr lang="zh-CN" altLang="en-US" dirty="0">
                <a:latin typeface="-apple-system"/>
              </a:rPr>
              <a:t>语句清空了整个</a:t>
            </a:r>
            <a:r>
              <a:rPr lang="en-US" altLang="zh-CN" dirty="0">
                <a:latin typeface="-apple-system"/>
              </a:rPr>
              <a:t>reads</a:t>
            </a:r>
            <a:r>
              <a:rPr lang="zh-CN" altLang="en-US" dirty="0">
                <a:latin typeface="-apple-system"/>
              </a:rPr>
              <a:t>数组。</a:t>
            </a:r>
          </a:p>
        </p:txBody>
      </p:sp>
    </p:spTree>
    <p:extLst>
      <p:ext uri="{BB962C8B-B14F-4D97-AF65-F5344CB8AC3E}">
        <p14:creationId xmlns:p14="http://schemas.microsoft.com/office/powerpoint/2010/main" val="26343417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使用聚集变量（</a:t>
            </a:r>
            <a:r>
              <a:rPr lang="en-US" altLang="zh-CN" sz="7464" dirty="0">
                <a:ea typeface="Alibaba PuHuiTi B" panose="00020600040101010101" pitchFamily="18" charset="-122"/>
              </a:rPr>
              <a:t>use aggregates</a:t>
            </a:r>
            <a:r>
              <a:rPr lang="zh-CN" altLang="en-US" sz="7464" dirty="0">
                <a:ea typeface="Alibaba PuHuiTi B" panose="00020600040101010101" pitchFamily="18" charset="-122"/>
              </a:rPr>
              <a:t>）</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8402300"/>
          </a:xfrm>
          <a:prstGeom prst="rect">
            <a:avLst/>
          </a:prstGeom>
          <a:noFill/>
        </p:spPr>
        <p:txBody>
          <a:bodyPr wrap="square">
            <a:spAutoFit/>
          </a:bodyPr>
          <a:lstStyle/>
          <a:p>
            <a:pPr algn="l"/>
            <a:r>
              <a:rPr lang="zh-CN" altLang="en-US" dirty="0">
                <a:latin typeface="-apple-system"/>
              </a:rPr>
              <a:t>有时候你需要快速处理新的数值，并且数据量较大，这时候可以考虑使用聚集变量（</a:t>
            </a:r>
            <a:r>
              <a:rPr lang="en-US" altLang="zh-CN" dirty="0">
                <a:latin typeface="-apple-system"/>
              </a:rPr>
              <a:t>aggregates</a:t>
            </a:r>
            <a:r>
              <a:rPr lang="zh-CN" altLang="en-US" dirty="0">
                <a:latin typeface="-apple-system"/>
              </a:rPr>
              <a:t>），因为它实现了对数据的流式处理。聚集变量可以用作全局变量，也可以用作数组中的值。使用</a:t>
            </a:r>
            <a:r>
              <a:rPr lang="en-US" altLang="zh-CN" dirty="0">
                <a:latin typeface="-apple-system"/>
              </a:rPr>
              <a:t>&lt;&lt;&lt;</a:t>
            </a:r>
            <a:r>
              <a:rPr lang="zh-CN" altLang="en-US" dirty="0">
                <a:latin typeface="-apple-system"/>
              </a:rPr>
              <a:t>运算符可以往聚集变量中添加新数据。</a:t>
            </a:r>
            <a:endParaRPr lang="en-US" altLang="zh-CN" dirty="0">
              <a:latin typeface="-apple-system"/>
            </a:endParaRPr>
          </a:p>
          <a:p>
            <a:pPr algn="l"/>
            <a:endParaRPr lang="zh-CN" altLang="en-US" dirty="0">
              <a:latin typeface="-apple-system"/>
            </a:endParaRPr>
          </a:p>
          <a:p>
            <a:pPr algn="l"/>
            <a:r>
              <a:rPr lang="en-US" altLang="zh-CN" dirty="0">
                <a:latin typeface="-apple-system"/>
              </a:rPr>
              <a:t>global reads</a:t>
            </a:r>
          </a:p>
          <a:p>
            <a:pPr algn="l"/>
            <a:r>
              <a:rPr lang="en-US" altLang="zh-CN" dirty="0">
                <a:latin typeface="-apple-system"/>
              </a:rPr>
              <a:t>probe </a:t>
            </a:r>
            <a:r>
              <a:rPr lang="en-US" altLang="zh-CN" dirty="0" err="1">
                <a:latin typeface="-apple-system"/>
              </a:rPr>
              <a:t>vfs.read</a:t>
            </a:r>
            <a:endParaRPr lang="en-US" altLang="zh-CN" dirty="0">
              <a:latin typeface="-apple-system"/>
            </a:endParaRPr>
          </a:p>
          <a:p>
            <a:pPr algn="l"/>
            <a:r>
              <a:rPr lang="en-US" altLang="zh-CN" dirty="0">
                <a:latin typeface="-apple-system"/>
              </a:rPr>
              <a:t>{</a:t>
            </a:r>
          </a:p>
          <a:p>
            <a:pPr algn="l"/>
            <a:r>
              <a:rPr lang="en-US" altLang="zh-CN" dirty="0">
                <a:latin typeface="-apple-system"/>
              </a:rPr>
              <a:t>  reads[</a:t>
            </a:r>
            <a:r>
              <a:rPr lang="en-US" altLang="zh-CN" dirty="0" err="1">
                <a:latin typeface="-apple-system"/>
              </a:rPr>
              <a:t>execname</a:t>
            </a:r>
            <a:r>
              <a:rPr lang="en-US" altLang="zh-CN" dirty="0">
                <a:latin typeface="-apple-system"/>
              </a:rPr>
              <a:t>()] &lt;&lt;&lt; $count</a:t>
            </a:r>
          </a:p>
          <a:p>
            <a:pPr algn="l"/>
            <a:r>
              <a:rPr lang="en-US" altLang="zh-CN" dirty="0">
                <a:latin typeface="-apple-system"/>
              </a:rPr>
              <a:t>}</a:t>
            </a:r>
          </a:p>
          <a:p>
            <a:pPr algn="l"/>
            <a:endParaRPr lang="en-US" altLang="zh-CN" dirty="0">
              <a:latin typeface="-apple-system"/>
            </a:endParaRPr>
          </a:p>
          <a:p>
            <a:pPr algn="l"/>
            <a:r>
              <a:rPr lang="zh-CN" altLang="en-US" dirty="0">
                <a:latin typeface="-apple-system"/>
              </a:rPr>
              <a:t>假设在上面的例子中，</a:t>
            </a:r>
            <a:r>
              <a:rPr lang="en-US" altLang="zh-CN" dirty="0">
                <a:latin typeface="-apple-system"/>
              </a:rPr>
              <a:t>$count</a:t>
            </a:r>
            <a:r>
              <a:rPr lang="zh-CN" altLang="en-US" dirty="0">
                <a:latin typeface="-apple-system"/>
              </a:rPr>
              <a:t>的值是一段时间内当前进程的读次数。</a:t>
            </a:r>
            <a:r>
              <a:rPr lang="en-US" altLang="zh-CN" dirty="0">
                <a:latin typeface="-apple-system"/>
              </a:rPr>
              <a:t>&lt;&lt;&lt;</a:t>
            </a:r>
            <a:r>
              <a:rPr lang="zh-CN" altLang="en-US" dirty="0">
                <a:latin typeface="-apple-system"/>
              </a:rPr>
              <a:t>会把</a:t>
            </a:r>
            <a:r>
              <a:rPr lang="en-US" altLang="zh-CN" dirty="0">
                <a:latin typeface="-apple-system"/>
              </a:rPr>
              <a:t>$count</a:t>
            </a:r>
            <a:r>
              <a:rPr lang="zh-CN" altLang="en-US" dirty="0">
                <a:latin typeface="-apple-system"/>
              </a:rPr>
              <a:t>的值存储到</a:t>
            </a:r>
            <a:r>
              <a:rPr lang="en-US" altLang="zh-CN" dirty="0">
                <a:latin typeface="-apple-system"/>
              </a:rPr>
              <a:t>reads</a:t>
            </a:r>
            <a:r>
              <a:rPr lang="zh-CN" altLang="en-US" dirty="0">
                <a:latin typeface="-apple-system"/>
              </a:rPr>
              <a:t>数组</a:t>
            </a:r>
            <a:r>
              <a:rPr lang="en-US" altLang="zh-CN" dirty="0" err="1">
                <a:latin typeface="-apple-system"/>
              </a:rPr>
              <a:t>execname</a:t>
            </a:r>
            <a:r>
              <a:rPr lang="en-US" altLang="zh-CN" dirty="0">
                <a:latin typeface="-apple-system"/>
              </a:rPr>
              <a:t>()</a:t>
            </a:r>
            <a:r>
              <a:rPr lang="zh-CN" altLang="en-US" dirty="0">
                <a:latin typeface="-apple-system"/>
              </a:rPr>
              <a:t>关联的聚集变量中。请注意，我们是把值存储在聚集变量里面；它们既没有加到原来的值上，也没有覆盖掉原来的值。可以这么说，就像是</a:t>
            </a:r>
            <a:r>
              <a:rPr lang="en-US" altLang="zh-CN" dirty="0">
                <a:latin typeface="-apple-system"/>
              </a:rPr>
              <a:t>reads</a:t>
            </a:r>
            <a:r>
              <a:rPr lang="zh-CN" altLang="en-US" dirty="0">
                <a:latin typeface="-apple-system"/>
              </a:rPr>
              <a:t>数组值每个键都有多个关联的值，并且探针的每次触发都会添加新的值。</a:t>
            </a:r>
          </a:p>
          <a:p>
            <a:pPr algn="l"/>
            <a:endParaRPr lang="zh-CN" altLang="en-US" dirty="0">
              <a:latin typeface="-apple-system"/>
            </a:endParaRPr>
          </a:p>
        </p:txBody>
      </p:sp>
    </p:spTree>
    <p:extLst>
      <p:ext uri="{BB962C8B-B14F-4D97-AF65-F5344CB8AC3E}">
        <p14:creationId xmlns:p14="http://schemas.microsoft.com/office/powerpoint/2010/main" val="145219809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7464" dirty="0">
                <a:ea typeface="Alibaba PuHuiTi B" panose="00020600040101010101" pitchFamily="18" charset="-122"/>
              </a:rPr>
              <a:t>工作原理</a:t>
            </a:r>
          </a:p>
        </p:txBody>
      </p:sp>
      <p:pic>
        <p:nvPicPr>
          <p:cNvPr id="6" name="图片 5">
            <a:extLst>
              <a:ext uri="{FF2B5EF4-FFF2-40B4-BE49-F238E27FC236}">
                <a16:creationId xmlns:a16="http://schemas.microsoft.com/office/drawing/2014/main" id="{0931340D-ED30-BFD7-EBD6-326FDA7769AE}"/>
              </a:ext>
            </a:extLst>
          </p:cNvPr>
          <p:cNvPicPr>
            <a:picLocks noChangeAspect="1"/>
          </p:cNvPicPr>
          <p:nvPr/>
        </p:nvPicPr>
        <p:blipFill>
          <a:blip r:embed="rId3"/>
          <a:stretch>
            <a:fillRect/>
          </a:stretch>
        </p:blipFill>
        <p:spPr>
          <a:xfrm>
            <a:off x="5154245" y="1705706"/>
            <a:ext cx="14226395" cy="10920047"/>
          </a:xfrm>
          <a:prstGeom prst="rect">
            <a:avLst/>
          </a:prstGeom>
        </p:spPr>
      </p:pic>
    </p:spTree>
    <p:extLst>
      <p:ext uri="{BB962C8B-B14F-4D97-AF65-F5344CB8AC3E}">
        <p14:creationId xmlns:p14="http://schemas.microsoft.com/office/powerpoint/2010/main" val="377827151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使用聚集变量（</a:t>
            </a:r>
            <a:r>
              <a:rPr lang="en-US" altLang="zh-CN" sz="7464" dirty="0">
                <a:ea typeface="Alibaba PuHuiTi B" panose="00020600040101010101" pitchFamily="18" charset="-122"/>
              </a:rPr>
              <a:t>use aggregates</a:t>
            </a:r>
            <a:r>
              <a:rPr lang="zh-CN" altLang="en-US" sz="7464" dirty="0">
                <a:ea typeface="Alibaba PuHuiTi B" panose="00020600040101010101" pitchFamily="18" charset="-122"/>
              </a:rPr>
              <a:t>）</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zh-CN" altLang="en-US" dirty="0">
                <a:latin typeface="-apple-system"/>
              </a:rPr>
              <a:t>要想从聚集变量中获取汇总的结果，使用这样的语法</a:t>
            </a:r>
            <a:r>
              <a:rPr lang="en-US" altLang="zh-CN" dirty="0">
                <a:latin typeface="-apple-system"/>
              </a:rPr>
              <a:t>@extractor(variable/array index expression)</a:t>
            </a:r>
            <a:r>
              <a:rPr lang="zh-CN" altLang="en-US" dirty="0">
                <a:latin typeface="-apple-system"/>
              </a:rPr>
              <a:t>。</a:t>
            </a:r>
            <a:r>
              <a:rPr lang="en-US" altLang="zh-CN" dirty="0">
                <a:latin typeface="-apple-system"/>
              </a:rPr>
              <a:t>extractor</a:t>
            </a:r>
            <a:r>
              <a:rPr lang="zh-CN" altLang="en-US" dirty="0">
                <a:latin typeface="-apple-system"/>
              </a:rPr>
              <a:t>可以取以下的函数：</a:t>
            </a:r>
          </a:p>
          <a:p>
            <a:pPr algn="l"/>
            <a:r>
              <a:rPr lang="en-US" altLang="zh-CN" dirty="0">
                <a:latin typeface="-apple-system"/>
              </a:rPr>
              <a:t>count</a:t>
            </a:r>
          </a:p>
          <a:p>
            <a:pPr algn="l"/>
            <a:r>
              <a:rPr lang="zh-CN" altLang="en-US" dirty="0">
                <a:latin typeface="-apple-system"/>
              </a:rPr>
              <a:t>返回</a:t>
            </a:r>
            <a:r>
              <a:rPr lang="en-US" altLang="zh-CN" dirty="0">
                <a:latin typeface="-apple-system"/>
              </a:rPr>
              <a:t>variable/array index expression</a:t>
            </a:r>
            <a:r>
              <a:rPr lang="zh-CN" altLang="en-US" dirty="0">
                <a:latin typeface="-apple-system"/>
              </a:rPr>
              <a:t>中存储的数值的数目。以上面为例，</a:t>
            </a:r>
            <a:r>
              <a:rPr lang="en-US" altLang="zh-CN" dirty="0">
                <a:latin typeface="-apple-system"/>
              </a:rPr>
              <a:t>@count(reads[</a:t>
            </a:r>
            <a:r>
              <a:rPr lang="en-US" altLang="zh-CN" dirty="0" err="1">
                <a:latin typeface="-apple-system"/>
              </a:rPr>
              <a:t>execname</a:t>
            </a:r>
            <a:r>
              <a:rPr lang="en-US" altLang="zh-CN" dirty="0">
                <a:latin typeface="-apple-system"/>
              </a:rPr>
              <a:t>()])</a:t>
            </a:r>
            <a:r>
              <a:rPr lang="zh-CN" altLang="en-US" dirty="0">
                <a:latin typeface="-apple-system"/>
              </a:rPr>
              <a:t>返回对应进程的聚集变量所存储的数据数。</a:t>
            </a:r>
            <a:endParaRPr lang="en-US" altLang="zh-CN" dirty="0">
              <a:latin typeface="-apple-system"/>
            </a:endParaRPr>
          </a:p>
          <a:p>
            <a:pPr algn="l"/>
            <a:endParaRPr lang="zh-CN" altLang="en-US" dirty="0">
              <a:latin typeface="-apple-system"/>
            </a:endParaRPr>
          </a:p>
          <a:p>
            <a:pPr algn="l"/>
            <a:r>
              <a:rPr lang="en-US" altLang="zh-CN" dirty="0">
                <a:latin typeface="-apple-system"/>
              </a:rPr>
              <a:t>sum</a:t>
            </a:r>
          </a:p>
          <a:p>
            <a:pPr algn="l"/>
            <a:r>
              <a:rPr lang="zh-CN" altLang="en-US" dirty="0">
                <a:latin typeface="-apple-system"/>
              </a:rPr>
              <a:t>返回</a:t>
            </a:r>
            <a:r>
              <a:rPr lang="en-US" altLang="zh-CN" dirty="0">
                <a:latin typeface="-apple-system"/>
              </a:rPr>
              <a:t>variable/array index expression</a:t>
            </a:r>
            <a:r>
              <a:rPr lang="zh-CN" altLang="en-US" dirty="0">
                <a:latin typeface="-apple-system"/>
              </a:rPr>
              <a:t>中存储的数值的和。以上面为例，</a:t>
            </a:r>
            <a:r>
              <a:rPr lang="en-US" altLang="zh-CN" dirty="0">
                <a:latin typeface="-apple-system"/>
              </a:rPr>
              <a:t>@count(reads[</a:t>
            </a:r>
            <a:r>
              <a:rPr lang="en-US" altLang="zh-CN" dirty="0" err="1">
                <a:latin typeface="-apple-system"/>
              </a:rPr>
              <a:t>execname</a:t>
            </a:r>
            <a:r>
              <a:rPr lang="en-US" altLang="zh-CN" dirty="0">
                <a:latin typeface="-apple-system"/>
              </a:rPr>
              <a:t>()])</a:t>
            </a:r>
            <a:r>
              <a:rPr lang="zh-CN" altLang="en-US" dirty="0">
                <a:latin typeface="-apple-system"/>
              </a:rPr>
              <a:t>返回对应进程的读总数。</a:t>
            </a:r>
            <a:endParaRPr lang="en-US" altLang="zh-CN" dirty="0">
              <a:latin typeface="-apple-system"/>
            </a:endParaRPr>
          </a:p>
          <a:p>
            <a:pPr algn="l"/>
            <a:endParaRPr lang="zh-CN" altLang="en-US" dirty="0">
              <a:latin typeface="-apple-system"/>
            </a:endParaRPr>
          </a:p>
          <a:p>
            <a:pPr algn="l"/>
            <a:r>
              <a:rPr lang="en-US" altLang="zh-CN" dirty="0">
                <a:latin typeface="-apple-system"/>
              </a:rPr>
              <a:t>min</a:t>
            </a:r>
          </a:p>
          <a:p>
            <a:pPr algn="l"/>
            <a:r>
              <a:rPr lang="zh-CN" altLang="en-US" dirty="0">
                <a:latin typeface="-apple-system"/>
              </a:rPr>
              <a:t>返回</a:t>
            </a:r>
            <a:r>
              <a:rPr lang="en-US" altLang="zh-CN" dirty="0">
                <a:latin typeface="-apple-system"/>
              </a:rPr>
              <a:t>variable/array index expression</a:t>
            </a:r>
            <a:r>
              <a:rPr lang="zh-CN" altLang="en-US" dirty="0">
                <a:latin typeface="-apple-system"/>
              </a:rPr>
              <a:t>中存储的数值的最小值。</a:t>
            </a:r>
            <a:endParaRPr lang="en-US" altLang="zh-CN" dirty="0">
              <a:latin typeface="-apple-system"/>
            </a:endParaRPr>
          </a:p>
          <a:p>
            <a:pPr algn="l"/>
            <a:endParaRPr lang="zh-CN" altLang="en-US" dirty="0">
              <a:latin typeface="-apple-system"/>
            </a:endParaRPr>
          </a:p>
          <a:p>
            <a:pPr algn="l"/>
            <a:r>
              <a:rPr lang="en-US" altLang="zh-CN" dirty="0">
                <a:latin typeface="-apple-system"/>
              </a:rPr>
              <a:t>max</a:t>
            </a:r>
          </a:p>
          <a:p>
            <a:pPr algn="l"/>
            <a:r>
              <a:rPr lang="zh-CN" altLang="en-US" dirty="0">
                <a:latin typeface="-apple-system"/>
              </a:rPr>
              <a:t>返回</a:t>
            </a:r>
            <a:r>
              <a:rPr lang="en-US" altLang="zh-CN" dirty="0">
                <a:latin typeface="-apple-system"/>
              </a:rPr>
              <a:t>variable/array index expression</a:t>
            </a:r>
            <a:r>
              <a:rPr lang="zh-CN" altLang="en-US" dirty="0">
                <a:latin typeface="-apple-system"/>
              </a:rPr>
              <a:t>中存储的数值的最大值。</a:t>
            </a:r>
            <a:endParaRPr lang="en-US" altLang="zh-CN" dirty="0">
              <a:latin typeface="-apple-system"/>
            </a:endParaRPr>
          </a:p>
          <a:p>
            <a:pPr algn="l"/>
            <a:endParaRPr lang="zh-CN" altLang="en-US" dirty="0">
              <a:latin typeface="-apple-system"/>
            </a:endParaRPr>
          </a:p>
          <a:p>
            <a:pPr algn="l"/>
            <a:r>
              <a:rPr lang="en-US" altLang="zh-CN" dirty="0">
                <a:latin typeface="-apple-system"/>
              </a:rPr>
              <a:t>avg</a:t>
            </a:r>
          </a:p>
          <a:p>
            <a:pPr algn="l"/>
            <a:r>
              <a:rPr lang="zh-CN" altLang="en-US" dirty="0">
                <a:latin typeface="-apple-system"/>
              </a:rPr>
              <a:t>返回</a:t>
            </a:r>
            <a:r>
              <a:rPr lang="en-US" altLang="zh-CN" dirty="0">
                <a:latin typeface="-apple-system"/>
              </a:rPr>
              <a:t>variable/array index expression</a:t>
            </a:r>
            <a:r>
              <a:rPr lang="zh-CN" altLang="en-US" dirty="0">
                <a:latin typeface="-apple-system"/>
              </a:rPr>
              <a:t>中存储的数值的数目。</a:t>
            </a:r>
          </a:p>
        </p:txBody>
      </p:sp>
    </p:spTree>
    <p:extLst>
      <p:ext uri="{BB962C8B-B14F-4D97-AF65-F5344CB8AC3E}">
        <p14:creationId xmlns:p14="http://schemas.microsoft.com/office/powerpoint/2010/main" val="224008961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en-US" altLang="zh-CN" sz="7464" dirty="0" err="1">
                <a:ea typeface="Alibaba PuHuiTi B" panose="00020600040101010101" pitchFamily="18" charset="-122"/>
              </a:rPr>
              <a:t>Tapsets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7294305"/>
          </a:xfrm>
          <a:prstGeom prst="rect">
            <a:avLst/>
          </a:prstGeom>
          <a:noFill/>
        </p:spPr>
        <p:txBody>
          <a:bodyPr wrap="square">
            <a:spAutoFit/>
          </a:bodyPr>
          <a:lstStyle/>
          <a:p>
            <a:pPr algn="l"/>
            <a:r>
              <a:rPr lang="en-US" altLang="zh-CN" dirty="0" err="1">
                <a:latin typeface="-apple-system"/>
              </a:rPr>
              <a:t>tapsets</a:t>
            </a:r>
            <a:r>
              <a:rPr lang="zh-CN" altLang="en-US" dirty="0">
                <a:latin typeface="-apple-system"/>
              </a:rPr>
              <a:t>是一些包含常用的探针和函数的内置脚本，你可以在</a:t>
            </a:r>
            <a:r>
              <a:rPr lang="en-US" altLang="zh-CN" dirty="0" err="1">
                <a:latin typeface="-apple-system"/>
              </a:rPr>
              <a:t>SystemTap</a:t>
            </a:r>
            <a:r>
              <a:rPr lang="zh-CN" altLang="en-US" dirty="0">
                <a:latin typeface="-apple-system"/>
              </a:rPr>
              <a:t>脚本中复用它们。</a:t>
            </a:r>
            <a:endParaRPr lang="en-US" altLang="zh-CN" dirty="0">
              <a:latin typeface="-apple-system"/>
            </a:endParaRPr>
          </a:p>
          <a:p>
            <a:pPr algn="l"/>
            <a:endParaRPr lang="en-US" altLang="zh-CN" dirty="0">
              <a:latin typeface="-apple-system"/>
            </a:endParaRPr>
          </a:p>
          <a:p>
            <a:pPr algn="l"/>
            <a:r>
              <a:rPr lang="zh-CN" altLang="en-US" dirty="0">
                <a:latin typeface="-apple-system"/>
              </a:rPr>
              <a:t>当用户运行一个</a:t>
            </a:r>
            <a:r>
              <a:rPr lang="en-US" altLang="zh-CN" dirty="0" err="1">
                <a:latin typeface="-apple-system"/>
              </a:rPr>
              <a:t>SystemTap</a:t>
            </a:r>
            <a:r>
              <a:rPr lang="zh-CN" altLang="en-US" dirty="0">
                <a:latin typeface="-apple-system"/>
              </a:rPr>
              <a:t>脚本时，</a:t>
            </a:r>
            <a:r>
              <a:rPr lang="en-US" altLang="zh-CN" dirty="0" err="1">
                <a:latin typeface="-apple-system"/>
              </a:rPr>
              <a:t>SystemTap</a:t>
            </a:r>
            <a:r>
              <a:rPr lang="zh-CN" altLang="en-US" dirty="0">
                <a:latin typeface="-apple-system"/>
              </a:rPr>
              <a:t>会检测脚本中的事件和处理程序，并在翻译脚本成</a:t>
            </a:r>
            <a:r>
              <a:rPr lang="en-US" altLang="zh-CN" dirty="0">
                <a:latin typeface="-apple-system"/>
              </a:rPr>
              <a:t>C</a:t>
            </a:r>
            <a:r>
              <a:rPr lang="zh-CN" altLang="en-US" dirty="0">
                <a:latin typeface="-apple-system"/>
              </a:rPr>
              <a:t>代码之前，加载用到的</a:t>
            </a:r>
            <a:r>
              <a:rPr lang="en-US" altLang="zh-CN" dirty="0" err="1">
                <a:latin typeface="-apple-system"/>
              </a:rPr>
              <a:t>tapset</a:t>
            </a:r>
            <a:r>
              <a:rPr lang="zh-CN" altLang="en-US" dirty="0">
                <a:latin typeface="-apple-system"/>
              </a:rPr>
              <a:t>。</a:t>
            </a:r>
            <a:endParaRPr lang="en-US" altLang="zh-CN" dirty="0">
              <a:latin typeface="-apple-system"/>
            </a:endParaRPr>
          </a:p>
          <a:p>
            <a:pPr algn="l"/>
            <a:endParaRPr lang="en-US" altLang="zh-CN" dirty="0">
              <a:latin typeface="-apple-system"/>
            </a:endParaRPr>
          </a:p>
          <a:p>
            <a:pPr algn="l"/>
            <a:r>
              <a:rPr lang="zh-CN" altLang="en-US" dirty="0">
                <a:latin typeface="-apple-system"/>
              </a:rPr>
              <a:t>就像</a:t>
            </a:r>
            <a:r>
              <a:rPr lang="en-US" altLang="zh-CN" dirty="0" err="1">
                <a:latin typeface="-apple-system"/>
              </a:rPr>
              <a:t>SystemTap</a:t>
            </a:r>
            <a:r>
              <a:rPr lang="zh-CN" altLang="en-US" dirty="0">
                <a:latin typeface="-apple-system"/>
              </a:rPr>
              <a:t>脚本一样，</a:t>
            </a:r>
            <a:r>
              <a:rPr lang="en-US" altLang="zh-CN" dirty="0" err="1">
                <a:latin typeface="-apple-system"/>
              </a:rPr>
              <a:t>tapset</a:t>
            </a:r>
            <a:r>
              <a:rPr lang="zh-CN" altLang="en-US" dirty="0">
                <a:latin typeface="-apple-system"/>
              </a:rPr>
              <a:t>的拓展名也是</a:t>
            </a:r>
            <a:r>
              <a:rPr lang="en-US" altLang="zh-CN" dirty="0">
                <a:latin typeface="-apple-system"/>
              </a:rPr>
              <a:t>.</a:t>
            </a:r>
            <a:r>
              <a:rPr lang="en-US" altLang="zh-CN" dirty="0" err="1">
                <a:latin typeface="-apple-system"/>
              </a:rPr>
              <a:t>stp</a:t>
            </a:r>
            <a:r>
              <a:rPr lang="zh-CN" altLang="en-US" dirty="0">
                <a:latin typeface="-apple-system"/>
              </a:rPr>
              <a:t>。默认情况下</a:t>
            </a:r>
            <a:r>
              <a:rPr lang="en-US" altLang="zh-CN" dirty="0" err="1">
                <a:latin typeface="-apple-system"/>
              </a:rPr>
              <a:t>tapset</a:t>
            </a:r>
            <a:r>
              <a:rPr lang="zh-CN" altLang="en-US" dirty="0">
                <a:latin typeface="-apple-system"/>
              </a:rPr>
              <a:t>位于</a:t>
            </a:r>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a:t>
            </a:r>
            <a:r>
              <a:rPr lang="en-US" altLang="zh-CN" dirty="0" err="1">
                <a:latin typeface="-apple-system"/>
              </a:rPr>
              <a:t>tapset</a:t>
            </a:r>
            <a:r>
              <a:rPr lang="en-US" altLang="zh-CN" dirty="0">
                <a:latin typeface="-apple-system"/>
              </a:rPr>
              <a:t>/</a:t>
            </a:r>
            <a:r>
              <a:rPr lang="zh-CN" altLang="en-US" dirty="0">
                <a:latin typeface="-apple-system"/>
              </a:rPr>
              <a:t>。</a:t>
            </a:r>
            <a:endParaRPr lang="en-US" altLang="zh-CN" dirty="0">
              <a:latin typeface="-apple-system"/>
            </a:endParaRPr>
          </a:p>
          <a:p>
            <a:pPr algn="l"/>
            <a:endParaRPr lang="en-US" altLang="zh-CN" dirty="0">
              <a:latin typeface="-apple-system"/>
            </a:endParaRPr>
          </a:p>
          <a:p>
            <a:pPr algn="l"/>
            <a:r>
              <a:rPr lang="zh-CN" altLang="en-US" dirty="0">
                <a:latin typeface="-apple-system"/>
              </a:rPr>
              <a:t>跟</a:t>
            </a:r>
            <a:r>
              <a:rPr lang="en-US" altLang="zh-CN" dirty="0" err="1">
                <a:latin typeface="-apple-system"/>
              </a:rPr>
              <a:t>SystemTap</a:t>
            </a:r>
            <a:r>
              <a:rPr lang="zh-CN" altLang="en-US" dirty="0">
                <a:latin typeface="-apple-system"/>
              </a:rPr>
              <a:t>脚本不同的是，</a:t>
            </a:r>
            <a:r>
              <a:rPr lang="en-US" altLang="zh-CN" dirty="0" err="1">
                <a:latin typeface="-apple-system"/>
              </a:rPr>
              <a:t>tapset</a:t>
            </a:r>
            <a:r>
              <a:rPr lang="zh-CN" altLang="en-US" dirty="0">
                <a:latin typeface="-apple-system"/>
              </a:rPr>
              <a:t>不能被直接运行；它只能作为库使用。</a:t>
            </a:r>
            <a:endParaRPr lang="en-US" altLang="zh-CN" dirty="0">
              <a:latin typeface="-apple-system"/>
            </a:endParaRPr>
          </a:p>
          <a:p>
            <a:pPr algn="l"/>
            <a:endParaRPr lang="en-US" altLang="zh-CN" dirty="0">
              <a:latin typeface="-apple-system"/>
            </a:endParaRPr>
          </a:p>
          <a:p>
            <a:pPr algn="l"/>
            <a:r>
              <a:rPr lang="zh-CN" altLang="en-US" dirty="0">
                <a:latin typeface="-apple-system"/>
              </a:rPr>
              <a:t> </a:t>
            </a:r>
            <a:r>
              <a:rPr lang="en-US" altLang="zh-CN" dirty="0" err="1">
                <a:latin typeface="-apple-system"/>
              </a:rPr>
              <a:t>tapset</a:t>
            </a:r>
            <a:r>
              <a:rPr lang="zh-CN" altLang="en-US" dirty="0">
                <a:latin typeface="-apple-system"/>
              </a:rPr>
              <a:t>库让用户能够在更高的抽象层次上定义事件和函数。</a:t>
            </a:r>
            <a:r>
              <a:rPr lang="en-US" altLang="zh-CN" dirty="0" err="1">
                <a:latin typeface="-apple-system"/>
              </a:rPr>
              <a:t>tapset</a:t>
            </a:r>
            <a:r>
              <a:rPr lang="zh-CN" altLang="en-US" dirty="0">
                <a:latin typeface="-apple-system"/>
              </a:rPr>
              <a:t>提供了一些常用的内核函数的别名，这样用户就不需要记住完整的内核函数名了（尤其是有些函数名可能会因内核版本的不同而不同）。</a:t>
            </a:r>
            <a:endParaRPr lang="en-US" altLang="zh-CN" dirty="0">
              <a:latin typeface="-apple-system"/>
            </a:endParaRPr>
          </a:p>
          <a:p>
            <a:pPr algn="l"/>
            <a:endParaRPr lang="en-US" altLang="zh-CN" dirty="0">
              <a:latin typeface="-apple-system"/>
            </a:endParaRPr>
          </a:p>
          <a:p>
            <a:pPr algn="l"/>
            <a:r>
              <a:rPr lang="zh-CN" altLang="en-US" dirty="0">
                <a:latin typeface="-apple-system"/>
              </a:rPr>
              <a:t>另外</a:t>
            </a:r>
            <a:r>
              <a:rPr lang="en-US" altLang="zh-CN" dirty="0" err="1">
                <a:latin typeface="-apple-system"/>
              </a:rPr>
              <a:t>tapset</a:t>
            </a:r>
            <a:r>
              <a:rPr lang="zh-CN" altLang="en-US" dirty="0">
                <a:latin typeface="-apple-system"/>
              </a:rPr>
              <a:t>也提供了常用的辅助函数，比如之前我们见过的</a:t>
            </a:r>
            <a:r>
              <a:rPr lang="en-US" altLang="zh-CN" dirty="0" err="1">
                <a:latin typeface="-apple-system"/>
              </a:rPr>
              <a:t>thread_indent</a:t>
            </a:r>
            <a:r>
              <a:rPr lang="en-US" altLang="zh-CN" dirty="0">
                <a:latin typeface="-apple-system"/>
              </a:rPr>
              <a:t>()</a:t>
            </a:r>
            <a:r>
              <a:rPr lang="zh-CN" altLang="en-US" dirty="0">
                <a:latin typeface="-apple-system"/>
              </a:rPr>
              <a:t>。</a:t>
            </a:r>
          </a:p>
        </p:txBody>
      </p:sp>
    </p:spTree>
    <p:extLst>
      <p:ext uri="{BB962C8B-B14F-4D97-AF65-F5344CB8AC3E}">
        <p14:creationId xmlns:p14="http://schemas.microsoft.com/office/powerpoint/2010/main" val="37794749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用户空间探测</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en-US" altLang="zh-CN" dirty="0" err="1">
                <a:latin typeface="-apple-system"/>
              </a:rPr>
              <a:t>SystemTap</a:t>
            </a:r>
            <a:r>
              <a:rPr lang="zh-CN" altLang="en-US" dirty="0">
                <a:latin typeface="-apple-system"/>
              </a:rPr>
              <a:t>诞生的最初使命，是探测内核空间。由于许多情况下用户空间探测有助于诊断问题，</a:t>
            </a:r>
            <a:r>
              <a:rPr lang="en-US" altLang="zh-CN" dirty="0" err="1">
                <a:latin typeface="-apple-system"/>
              </a:rPr>
              <a:t>SystemTap</a:t>
            </a:r>
            <a:r>
              <a:rPr lang="zh-CN" altLang="en-US" dirty="0">
                <a:latin typeface="-apple-system"/>
              </a:rPr>
              <a:t>从</a:t>
            </a:r>
            <a:r>
              <a:rPr lang="en-US" altLang="zh-CN" dirty="0">
                <a:latin typeface="-apple-system"/>
              </a:rPr>
              <a:t>0.6</a:t>
            </a:r>
            <a:r>
              <a:rPr lang="zh-CN" altLang="en-US" dirty="0">
                <a:latin typeface="-apple-system"/>
              </a:rPr>
              <a:t>版本开始也支持探测用户空间的进程。</a:t>
            </a:r>
            <a:r>
              <a:rPr lang="en-US" altLang="zh-CN" dirty="0" err="1">
                <a:latin typeface="-apple-system"/>
              </a:rPr>
              <a:t>SystemTap</a:t>
            </a:r>
            <a:r>
              <a:rPr lang="zh-CN" altLang="en-US" dirty="0">
                <a:latin typeface="-apple-system"/>
              </a:rPr>
              <a:t>可以探测用户空间进程内函数的调用和退出，可以探测用户代码中预定义的标记，可以探测用户进程的事件。</a:t>
            </a:r>
          </a:p>
          <a:p>
            <a:pPr algn="l"/>
            <a:endParaRPr lang="zh-CN" altLang="en-US" dirty="0">
              <a:latin typeface="-apple-system"/>
            </a:endParaRPr>
          </a:p>
          <a:p>
            <a:pPr algn="l"/>
            <a:r>
              <a:rPr lang="en-US" altLang="zh-CN" dirty="0" err="1">
                <a:latin typeface="-apple-system"/>
              </a:rPr>
              <a:t>SystemTap</a:t>
            </a:r>
            <a:r>
              <a:rPr lang="zh-CN" altLang="en-US" dirty="0">
                <a:latin typeface="-apple-system"/>
              </a:rPr>
              <a:t>进行用户空间探测需要</a:t>
            </a:r>
            <a:r>
              <a:rPr lang="en-US" altLang="zh-CN" dirty="0" err="1">
                <a:latin typeface="-apple-system"/>
              </a:rPr>
              <a:t>uprobes</a:t>
            </a:r>
            <a:r>
              <a:rPr lang="zh-CN" altLang="en-US" dirty="0">
                <a:latin typeface="-apple-system"/>
              </a:rPr>
              <a:t>模块。如果你的</a:t>
            </a:r>
            <a:r>
              <a:rPr lang="en-US" altLang="zh-CN" dirty="0">
                <a:latin typeface="-apple-system"/>
              </a:rPr>
              <a:t>Linux</a:t>
            </a:r>
            <a:r>
              <a:rPr lang="zh-CN" altLang="en-US" dirty="0">
                <a:latin typeface="-apple-system"/>
              </a:rPr>
              <a:t>内核版本大于等于</a:t>
            </a:r>
            <a:r>
              <a:rPr lang="en-US" altLang="zh-CN" dirty="0">
                <a:latin typeface="-apple-system"/>
              </a:rPr>
              <a:t>3.5, </a:t>
            </a:r>
            <a:r>
              <a:rPr lang="zh-CN" altLang="en-US" dirty="0">
                <a:latin typeface="-apple-system"/>
              </a:rPr>
              <a:t>它已经内置了</a:t>
            </a:r>
            <a:r>
              <a:rPr lang="en-US" altLang="zh-CN" dirty="0" err="1">
                <a:latin typeface="-apple-system"/>
              </a:rPr>
              <a:t>uprobes</a:t>
            </a:r>
            <a:r>
              <a:rPr lang="zh-CN" altLang="en-US" dirty="0">
                <a:latin typeface="-apple-system"/>
              </a:rPr>
              <a:t>。要想验证当前内核是否原生支持</a:t>
            </a:r>
            <a:r>
              <a:rPr lang="en-US" altLang="zh-CN" dirty="0" err="1">
                <a:latin typeface="-apple-system"/>
              </a:rPr>
              <a:t>uprobes</a:t>
            </a:r>
            <a:r>
              <a:rPr lang="zh-CN" altLang="en-US" dirty="0">
                <a:latin typeface="-apple-system"/>
              </a:rPr>
              <a:t>，运行下面命令：</a:t>
            </a:r>
          </a:p>
          <a:p>
            <a:pPr algn="l"/>
            <a:endParaRPr lang="zh-CN" altLang="en-US" dirty="0">
              <a:latin typeface="-apple-system"/>
            </a:endParaRPr>
          </a:p>
          <a:p>
            <a:pPr algn="l"/>
            <a:r>
              <a:rPr lang="en-US" altLang="zh-CN" dirty="0">
                <a:latin typeface="-apple-system"/>
              </a:rPr>
              <a:t>grep </a:t>
            </a:r>
            <a:r>
              <a:rPr lang="en-US" altLang="zh-CN" dirty="0" err="1">
                <a:latin typeface="-apple-system"/>
              </a:rPr>
              <a:t>CONFIG_UPROBES</a:t>
            </a:r>
            <a:r>
              <a:rPr lang="en-US" altLang="zh-CN" dirty="0">
                <a:latin typeface="-apple-system"/>
              </a:rPr>
              <a:t> /boot/config-`</a:t>
            </a:r>
            <a:r>
              <a:rPr lang="en-US" altLang="zh-CN" dirty="0" err="1">
                <a:latin typeface="-apple-system"/>
              </a:rPr>
              <a:t>uname</a:t>
            </a:r>
            <a:r>
              <a:rPr lang="en-US" altLang="zh-CN" dirty="0">
                <a:latin typeface="-apple-system"/>
              </a:rPr>
              <a:t> -r`</a:t>
            </a:r>
          </a:p>
          <a:p>
            <a:pPr algn="l"/>
            <a:r>
              <a:rPr lang="zh-CN" altLang="en-US" dirty="0">
                <a:latin typeface="-apple-system"/>
              </a:rPr>
              <a:t>如果当前内核集成了</a:t>
            </a:r>
            <a:r>
              <a:rPr lang="en-US" altLang="zh-CN" dirty="0" err="1">
                <a:latin typeface="-apple-system"/>
              </a:rPr>
              <a:t>uprobes</a:t>
            </a:r>
            <a:r>
              <a:rPr lang="zh-CN" altLang="en-US" dirty="0">
                <a:latin typeface="-apple-system"/>
              </a:rPr>
              <a:t>，就会输出以下内容：</a:t>
            </a:r>
          </a:p>
          <a:p>
            <a:pPr algn="l"/>
            <a:endParaRPr lang="zh-CN" altLang="en-US" dirty="0">
              <a:latin typeface="-apple-system"/>
            </a:endParaRPr>
          </a:p>
          <a:p>
            <a:pPr algn="l"/>
            <a:r>
              <a:rPr lang="en-US" altLang="zh-CN" dirty="0" err="1">
                <a:latin typeface="-apple-system"/>
              </a:rPr>
              <a:t>CONFIG_UPROBES</a:t>
            </a:r>
            <a:r>
              <a:rPr lang="en-US" altLang="zh-CN" dirty="0">
                <a:latin typeface="-apple-system"/>
              </a:rPr>
              <a:t>=y</a:t>
            </a:r>
          </a:p>
          <a:p>
            <a:pPr algn="l"/>
            <a:r>
              <a:rPr lang="zh-CN" altLang="en-US" dirty="0">
                <a:latin typeface="-apple-system"/>
              </a:rPr>
              <a:t>如果你的内核版本小于</a:t>
            </a:r>
            <a:r>
              <a:rPr lang="en-US" altLang="zh-CN" dirty="0">
                <a:latin typeface="-apple-system"/>
              </a:rPr>
              <a:t>3.5, </a:t>
            </a:r>
            <a:r>
              <a:rPr lang="en-US" altLang="zh-CN" dirty="0" err="1">
                <a:latin typeface="-apple-system"/>
              </a:rPr>
              <a:t>SystemTap</a:t>
            </a:r>
            <a:r>
              <a:rPr lang="zh-CN" altLang="en-US" dirty="0">
                <a:latin typeface="-apple-system"/>
              </a:rPr>
              <a:t>会自动构建</a:t>
            </a:r>
            <a:r>
              <a:rPr lang="en-US" altLang="zh-CN" dirty="0" err="1">
                <a:latin typeface="-apple-system"/>
              </a:rPr>
              <a:t>uprobes</a:t>
            </a:r>
            <a:r>
              <a:rPr lang="zh-CN" altLang="en-US" dirty="0">
                <a:latin typeface="-apple-system"/>
              </a:rPr>
              <a:t>模块。不过，</a:t>
            </a:r>
            <a:r>
              <a:rPr lang="en-US" altLang="zh-CN" dirty="0" err="1">
                <a:latin typeface="-apple-system"/>
              </a:rPr>
              <a:t>SystemTap</a:t>
            </a:r>
            <a:r>
              <a:rPr lang="zh-CN" altLang="en-US" dirty="0">
                <a:latin typeface="-apple-system"/>
              </a:rPr>
              <a:t>的用户空间事件跟踪功能依然需要你的内核支持</a:t>
            </a:r>
            <a:r>
              <a:rPr lang="en-US" altLang="zh-CN" dirty="0" err="1">
                <a:latin typeface="-apple-system"/>
              </a:rPr>
              <a:t>utrace</a:t>
            </a:r>
            <a:r>
              <a:rPr lang="zh-CN" altLang="en-US" dirty="0">
                <a:latin typeface="-apple-system"/>
              </a:rPr>
              <a:t>拓展。可以从这个链接获取更多关于</a:t>
            </a:r>
            <a:r>
              <a:rPr lang="en-US" altLang="zh-CN" dirty="0" err="1">
                <a:latin typeface="-apple-system"/>
              </a:rPr>
              <a:t>utrace</a:t>
            </a:r>
            <a:r>
              <a:rPr lang="zh-CN" altLang="en-US" dirty="0">
                <a:latin typeface="-apple-system"/>
              </a:rPr>
              <a:t>的细节：</a:t>
            </a:r>
            <a:r>
              <a:rPr lang="en-US" altLang="zh-CN" dirty="0">
                <a:latin typeface="-apple-system"/>
              </a:rPr>
              <a:t>http://</a:t>
            </a:r>
            <a:r>
              <a:rPr lang="en-US" altLang="zh-CN" dirty="0" err="1">
                <a:latin typeface="-apple-system"/>
              </a:rPr>
              <a:t>sourceware.org</a:t>
            </a:r>
            <a:r>
              <a:rPr lang="en-US" altLang="zh-CN" dirty="0">
                <a:latin typeface="-apple-system"/>
              </a:rPr>
              <a:t>/</a:t>
            </a:r>
            <a:r>
              <a:rPr lang="en-US" altLang="zh-CN" dirty="0" err="1">
                <a:latin typeface="-apple-system"/>
              </a:rPr>
              <a:t>systemtap</a:t>
            </a:r>
            <a:r>
              <a:rPr lang="en-US" altLang="zh-CN" dirty="0">
                <a:latin typeface="-apple-system"/>
              </a:rPr>
              <a:t>/wiki/</a:t>
            </a:r>
            <a:r>
              <a:rPr lang="en-US" altLang="zh-CN" dirty="0" err="1">
                <a:latin typeface="-apple-system"/>
              </a:rPr>
              <a:t>utrace</a:t>
            </a:r>
            <a:r>
              <a:rPr lang="en-US" altLang="zh-CN" dirty="0">
                <a:latin typeface="-apple-system"/>
              </a:rPr>
              <a:t> </a:t>
            </a:r>
            <a:r>
              <a:rPr lang="zh-CN" altLang="en-US" dirty="0">
                <a:latin typeface="-apple-system"/>
              </a:rPr>
              <a:t>。要想验证当前内核是否提供了必要的</a:t>
            </a:r>
            <a:r>
              <a:rPr lang="en-US" altLang="zh-CN" dirty="0" err="1">
                <a:latin typeface="-apple-system"/>
              </a:rPr>
              <a:t>utrace</a:t>
            </a:r>
            <a:r>
              <a:rPr lang="zh-CN" altLang="en-US" dirty="0">
                <a:latin typeface="-apple-system"/>
              </a:rPr>
              <a:t>支持，在终端中输入下面的命令：</a:t>
            </a:r>
          </a:p>
          <a:p>
            <a:pPr algn="l"/>
            <a:r>
              <a:rPr lang="en-US" altLang="zh-CN" dirty="0">
                <a:latin typeface="-apple-system"/>
              </a:rPr>
              <a:t>grep </a:t>
            </a:r>
            <a:r>
              <a:rPr lang="en-US" altLang="zh-CN" dirty="0" err="1">
                <a:latin typeface="-apple-system"/>
              </a:rPr>
              <a:t>CONFIG_UTRACE</a:t>
            </a:r>
            <a:r>
              <a:rPr lang="en-US" altLang="zh-CN" dirty="0">
                <a:latin typeface="-apple-system"/>
              </a:rPr>
              <a:t> /boot/config-`</a:t>
            </a:r>
            <a:r>
              <a:rPr lang="en-US" altLang="zh-CN" dirty="0" err="1">
                <a:latin typeface="-apple-system"/>
              </a:rPr>
              <a:t>uname</a:t>
            </a:r>
            <a:r>
              <a:rPr lang="en-US" altLang="zh-CN" dirty="0">
                <a:latin typeface="-apple-system"/>
              </a:rPr>
              <a:t> -r`</a:t>
            </a:r>
          </a:p>
          <a:p>
            <a:pPr algn="l"/>
            <a:r>
              <a:rPr lang="zh-CN" altLang="en-US" dirty="0">
                <a:latin typeface="-apple-system"/>
              </a:rPr>
              <a:t>如果当前内核支持用户空间探测，就会输出以下内容：</a:t>
            </a:r>
          </a:p>
          <a:p>
            <a:pPr algn="l"/>
            <a:r>
              <a:rPr lang="en-US" altLang="zh-CN" dirty="0" err="1">
                <a:latin typeface="-apple-system"/>
              </a:rPr>
              <a:t>CONFIG_UTRACE</a:t>
            </a:r>
            <a:r>
              <a:rPr lang="en-US" altLang="zh-CN" dirty="0">
                <a:latin typeface="-apple-system"/>
              </a:rPr>
              <a:t>=y</a:t>
            </a:r>
            <a:endParaRPr lang="zh-CN" altLang="en-US" dirty="0">
              <a:latin typeface="-apple-system"/>
            </a:endParaRPr>
          </a:p>
        </p:txBody>
      </p:sp>
    </p:spTree>
    <p:extLst>
      <p:ext uri="{BB962C8B-B14F-4D97-AF65-F5344CB8AC3E}">
        <p14:creationId xmlns:p14="http://schemas.microsoft.com/office/powerpoint/2010/main" val="287976550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用户空间事件</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zh-CN" altLang="en-US" dirty="0">
                <a:latin typeface="-apple-system"/>
              </a:rPr>
              <a:t>所有的用户空间事件都以</a:t>
            </a:r>
            <a:r>
              <a:rPr lang="en-US" altLang="zh-CN" dirty="0">
                <a:latin typeface="-apple-system"/>
              </a:rPr>
              <a:t>process</a:t>
            </a:r>
            <a:r>
              <a:rPr lang="zh-CN" altLang="en-US" dirty="0">
                <a:latin typeface="-apple-system"/>
              </a:rPr>
              <a:t>开头。你可以通过进程</a:t>
            </a:r>
            <a:r>
              <a:rPr lang="en-US" altLang="zh-CN" dirty="0">
                <a:latin typeface="-apple-system"/>
              </a:rPr>
              <a:t>ID</a:t>
            </a:r>
            <a:r>
              <a:rPr lang="zh-CN" altLang="en-US" dirty="0">
                <a:latin typeface="-apple-system"/>
              </a:rPr>
              <a:t>指定要检测的进程，也可以通过可执行文件名的路径名指定。</a:t>
            </a:r>
            <a:r>
              <a:rPr lang="en-US" altLang="zh-CN" dirty="0" err="1">
                <a:latin typeface="-apple-system"/>
              </a:rPr>
              <a:t>SystemTap</a:t>
            </a:r>
            <a:r>
              <a:rPr lang="zh-CN" altLang="en-US" dirty="0">
                <a:latin typeface="-apple-system"/>
              </a:rPr>
              <a:t>会查看系统的</a:t>
            </a:r>
            <a:r>
              <a:rPr lang="en-US" altLang="zh-CN" dirty="0">
                <a:latin typeface="-apple-system"/>
              </a:rPr>
              <a:t>PATH</a:t>
            </a:r>
            <a:r>
              <a:rPr lang="zh-CN" altLang="en-US" dirty="0">
                <a:latin typeface="-apple-system"/>
              </a:rPr>
              <a:t>环境变量，所以你既可以使用绝对路径，也可以使用在命令行中运行可执行文件时所用的名字。</a:t>
            </a:r>
          </a:p>
          <a:p>
            <a:pPr algn="l"/>
            <a:endParaRPr lang="zh-CN" altLang="en-US" dirty="0">
              <a:latin typeface="-apple-system"/>
            </a:endParaRPr>
          </a:p>
          <a:p>
            <a:pPr algn="l"/>
            <a:r>
              <a:rPr lang="zh-CN" altLang="en-US" dirty="0">
                <a:latin typeface="-apple-system"/>
              </a:rPr>
              <a:t>由于</a:t>
            </a:r>
            <a:r>
              <a:rPr lang="en-US" altLang="zh-CN" dirty="0" err="1">
                <a:latin typeface="-apple-system"/>
              </a:rPr>
              <a:t>SystemTap</a:t>
            </a:r>
            <a:r>
              <a:rPr lang="zh-CN" altLang="en-US" dirty="0">
                <a:latin typeface="-apple-system"/>
              </a:rPr>
              <a:t>静态分析放置探针的位置时离不开调试信息，一些用户空间事件需要给定</a:t>
            </a:r>
            <a:r>
              <a:rPr lang="en-US" altLang="zh-CN" dirty="0" err="1">
                <a:latin typeface="-apple-system"/>
              </a:rPr>
              <a:t>PID</a:t>
            </a:r>
            <a:r>
              <a:rPr lang="zh-CN" altLang="en-US" dirty="0">
                <a:latin typeface="-apple-system"/>
              </a:rPr>
              <a:t>或可执行文件的路径（以下将两者统称为</a:t>
            </a:r>
            <a:r>
              <a:rPr lang="en-US" altLang="zh-CN" dirty="0">
                <a:latin typeface="-apple-system"/>
              </a:rPr>
              <a:t>PATH</a:t>
            </a:r>
            <a:r>
              <a:rPr lang="zh-CN" altLang="en-US" dirty="0">
                <a:latin typeface="-apple-system"/>
              </a:rPr>
              <a:t>）。不过大多数</a:t>
            </a:r>
            <a:r>
              <a:rPr lang="en-US" altLang="zh-CN" dirty="0">
                <a:latin typeface="-apple-system"/>
              </a:rPr>
              <a:t>process</a:t>
            </a:r>
            <a:r>
              <a:rPr lang="zh-CN" altLang="en-US" dirty="0">
                <a:latin typeface="-apple-system"/>
              </a:rPr>
              <a:t>事件中，</a:t>
            </a:r>
            <a:r>
              <a:rPr lang="en-US" altLang="zh-CN" dirty="0" err="1">
                <a:latin typeface="-apple-system"/>
              </a:rPr>
              <a:t>PID</a:t>
            </a:r>
            <a:r>
              <a:rPr lang="zh-CN" altLang="en-US" dirty="0">
                <a:latin typeface="-apple-system"/>
              </a:rPr>
              <a:t>和可执行文件路径名都是可选的。下面列出的事件都需要进程</a:t>
            </a:r>
            <a:r>
              <a:rPr lang="en-US" altLang="zh-CN" dirty="0">
                <a:latin typeface="-apple-system"/>
              </a:rPr>
              <a:t>ID</a:t>
            </a:r>
            <a:r>
              <a:rPr lang="zh-CN" altLang="en-US" dirty="0">
                <a:latin typeface="-apple-system"/>
              </a:rPr>
              <a:t>或可执行文件的路径。不在其中的</a:t>
            </a:r>
            <a:r>
              <a:rPr lang="en-US" altLang="zh-CN" dirty="0">
                <a:latin typeface="-apple-system"/>
              </a:rPr>
              <a:t>process</a:t>
            </a:r>
            <a:r>
              <a:rPr lang="zh-CN" altLang="en-US" dirty="0">
                <a:latin typeface="-apple-system"/>
              </a:rPr>
              <a:t>事件不需要</a:t>
            </a:r>
            <a:r>
              <a:rPr lang="en-US" altLang="zh-CN" dirty="0" err="1">
                <a:latin typeface="-apple-system"/>
              </a:rPr>
              <a:t>PID</a:t>
            </a:r>
            <a:r>
              <a:rPr lang="zh-CN" altLang="en-US" dirty="0">
                <a:latin typeface="-apple-system"/>
              </a:rPr>
              <a:t>和可执行文件路径名。</a:t>
            </a:r>
          </a:p>
          <a:p>
            <a:pPr algn="l"/>
            <a:endParaRPr lang="zh-CN" altLang="en-US" dirty="0">
              <a:latin typeface="-apple-system"/>
            </a:endParaRPr>
          </a:p>
          <a:p>
            <a:pPr algn="l"/>
            <a:r>
              <a:rPr lang="en-US" altLang="zh-CN" dirty="0">
                <a:latin typeface="-apple-system"/>
              </a:rPr>
              <a:t>process("PATH").function("function")</a:t>
            </a:r>
          </a:p>
          <a:p>
            <a:pPr algn="l"/>
            <a:endParaRPr lang="en-US" altLang="zh-CN" dirty="0">
              <a:latin typeface="-apple-system"/>
            </a:endParaRPr>
          </a:p>
          <a:p>
            <a:pPr algn="l"/>
            <a:r>
              <a:rPr lang="zh-CN" altLang="en-US" dirty="0">
                <a:latin typeface="-apple-system"/>
              </a:rPr>
              <a:t>进入可执行文件</a:t>
            </a:r>
            <a:r>
              <a:rPr lang="en-US" altLang="zh-CN" dirty="0">
                <a:latin typeface="-apple-system"/>
              </a:rPr>
              <a:t>PATH</a:t>
            </a:r>
            <a:r>
              <a:rPr lang="zh-CN" altLang="en-US" dirty="0">
                <a:latin typeface="-apple-system"/>
              </a:rPr>
              <a:t>的用户空间函数</a:t>
            </a:r>
            <a:r>
              <a:rPr lang="en-US" altLang="zh-CN" dirty="0">
                <a:latin typeface="-apple-system"/>
              </a:rPr>
              <a:t>function</a:t>
            </a:r>
            <a:r>
              <a:rPr lang="zh-CN" altLang="en-US" dirty="0">
                <a:latin typeface="-apple-system"/>
              </a:rPr>
              <a:t>。该事件相当于内核空间中的</a:t>
            </a:r>
            <a:r>
              <a:rPr lang="en-US" altLang="zh-CN" dirty="0" err="1">
                <a:latin typeface="-apple-system"/>
              </a:rPr>
              <a:t>kernel.function</a:t>
            </a:r>
            <a:r>
              <a:rPr lang="en-US" altLang="zh-CN" dirty="0">
                <a:latin typeface="-apple-system"/>
              </a:rPr>
              <a:t>("function")</a:t>
            </a:r>
            <a:r>
              <a:rPr lang="zh-CN" altLang="en-US" dirty="0">
                <a:latin typeface="-apple-system"/>
              </a:rPr>
              <a:t>。它允许使用通配符和</a:t>
            </a:r>
            <a:r>
              <a:rPr lang="en-US" altLang="zh-CN" dirty="0">
                <a:latin typeface="-apple-system"/>
              </a:rPr>
              <a:t>.return</a:t>
            </a:r>
            <a:r>
              <a:rPr lang="zh-CN" altLang="en-US" dirty="0">
                <a:latin typeface="-apple-system"/>
              </a:rPr>
              <a:t>后缀。</a:t>
            </a:r>
          </a:p>
          <a:p>
            <a:pPr algn="l"/>
            <a:endParaRPr lang="zh-CN" altLang="en-US" dirty="0">
              <a:latin typeface="-apple-system"/>
            </a:endParaRPr>
          </a:p>
          <a:p>
            <a:pPr algn="l"/>
            <a:r>
              <a:rPr lang="en-US" altLang="zh-CN" dirty="0">
                <a:latin typeface="-apple-system"/>
              </a:rPr>
              <a:t>process("PATH").statement("statement")</a:t>
            </a:r>
          </a:p>
          <a:p>
            <a:pPr algn="l"/>
            <a:endParaRPr lang="en-US" altLang="zh-CN" dirty="0">
              <a:latin typeface="-apple-system"/>
            </a:endParaRPr>
          </a:p>
          <a:p>
            <a:pPr algn="l"/>
            <a:r>
              <a:rPr lang="zh-CN" altLang="en-US" dirty="0">
                <a:latin typeface="-apple-system"/>
              </a:rPr>
              <a:t>代码中第一次执行</a:t>
            </a:r>
            <a:r>
              <a:rPr lang="en-US" altLang="zh-CN" dirty="0">
                <a:latin typeface="-apple-system"/>
              </a:rPr>
              <a:t>statement</a:t>
            </a:r>
            <a:r>
              <a:rPr lang="zh-CN" altLang="en-US" dirty="0">
                <a:latin typeface="-apple-system"/>
              </a:rPr>
              <a:t>的地方。该事件相当于内核空间中的</a:t>
            </a:r>
            <a:r>
              <a:rPr lang="en-US" altLang="zh-CN" dirty="0" err="1">
                <a:latin typeface="-apple-system"/>
              </a:rPr>
              <a:t>kernel.statement</a:t>
            </a:r>
            <a:r>
              <a:rPr lang="en-US" altLang="zh-CN" dirty="0">
                <a:latin typeface="-apple-system"/>
              </a:rPr>
              <a:t>("statement")</a:t>
            </a:r>
            <a:r>
              <a:rPr lang="zh-CN" altLang="en-US" dirty="0">
                <a:latin typeface="-apple-system"/>
              </a:rPr>
              <a:t>。</a:t>
            </a:r>
          </a:p>
          <a:p>
            <a:pPr algn="l"/>
            <a:endParaRPr lang="zh-CN" altLang="en-US" dirty="0">
              <a:latin typeface="-apple-system"/>
            </a:endParaRPr>
          </a:p>
          <a:p>
            <a:pPr algn="l"/>
            <a:r>
              <a:rPr lang="en-US" altLang="zh-CN" dirty="0">
                <a:latin typeface="-apple-system"/>
              </a:rPr>
              <a:t>process("PATH").mark("marker")</a:t>
            </a:r>
            <a:endParaRPr lang="zh-CN" altLang="en-US" dirty="0">
              <a:latin typeface="-apple-system"/>
            </a:endParaRPr>
          </a:p>
        </p:txBody>
      </p:sp>
    </p:spTree>
    <p:extLst>
      <p:ext uri="{BB962C8B-B14F-4D97-AF65-F5344CB8AC3E}">
        <p14:creationId xmlns:p14="http://schemas.microsoft.com/office/powerpoint/2010/main" val="337192646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访问用户空间目标变量</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210408" y="1794239"/>
            <a:ext cx="22402800" cy="11726287"/>
          </a:xfrm>
          <a:prstGeom prst="rect">
            <a:avLst/>
          </a:prstGeom>
          <a:noFill/>
        </p:spPr>
        <p:txBody>
          <a:bodyPr wrap="square">
            <a:spAutoFit/>
          </a:bodyPr>
          <a:lstStyle/>
          <a:p>
            <a:pPr algn="l"/>
            <a:r>
              <a:rPr lang="zh-CN" altLang="en-US" dirty="0">
                <a:latin typeface="-apple-system"/>
              </a:rPr>
              <a:t>你可以访问用户空间目标变量，所用的语法与第</a:t>
            </a:r>
            <a:r>
              <a:rPr lang="en-US" altLang="zh-CN" dirty="0">
                <a:latin typeface="-apple-system"/>
              </a:rPr>
              <a:t>3.3</a:t>
            </a:r>
            <a:r>
              <a:rPr lang="zh-CN" altLang="en-US" dirty="0">
                <a:latin typeface="-apple-system"/>
              </a:rPr>
              <a:t>节第二部分，“目标变量”中访问内核空间的语法相同。在</a:t>
            </a:r>
            <a:r>
              <a:rPr lang="en-US" altLang="zh-CN" dirty="0">
                <a:latin typeface="-apple-system"/>
              </a:rPr>
              <a:t>Linux</a:t>
            </a:r>
            <a:r>
              <a:rPr lang="zh-CN" altLang="en-US" dirty="0">
                <a:latin typeface="-apple-system"/>
              </a:rPr>
              <a:t>中，用户代码和内核代码使用的地址空间是隔绝的。不过</a:t>
            </a:r>
            <a:r>
              <a:rPr lang="en-US" altLang="zh-CN" dirty="0" err="1">
                <a:latin typeface="-apple-system"/>
              </a:rPr>
              <a:t>SystemTap</a:t>
            </a:r>
            <a:r>
              <a:rPr lang="zh-CN" altLang="en-US" dirty="0">
                <a:latin typeface="-apple-system"/>
              </a:rPr>
              <a:t>可以在使用</a:t>
            </a:r>
            <a:r>
              <a:rPr lang="en-US" altLang="zh-CN" dirty="0">
                <a:latin typeface="-apple-system"/>
              </a:rPr>
              <a:t>-&gt;</a:t>
            </a:r>
            <a:r>
              <a:rPr lang="zh-CN" altLang="en-US" dirty="0">
                <a:latin typeface="-apple-system"/>
              </a:rPr>
              <a:t>运算符时找到恰当的地址空间。对于指向基本类型（如整数和字符串）的指针，可以使用下列的函数访问用户空间的数据。每个函数的第一个参数都是指向数据的指针（</a:t>
            </a:r>
            <a:r>
              <a:rPr lang="en-US" altLang="zh-CN" dirty="0">
                <a:latin typeface="-apple-system"/>
              </a:rPr>
              <a:t>address</a:t>
            </a:r>
            <a:r>
              <a:rPr lang="zh-CN" altLang="en-US" dirty="0">
                <a:latin typeface="-apple-system"/>
              </a:rPr>
              <a:t>）。</a:t>
            </a:r>
          </a:p>
          <a:p>
            <a:pPr algn="l"/>
            <a:r>
              <a:rPr lang="en-US" altLang="zh-CN" dirty="0" err="1">
                <a:latin typeface="-apple-system"/>
              </a:rPr>
              <a:t>user_char</a:t>
            </a:r>
            <a:r>
              <a:rPr lang="en-US" altLang="zh-CN" dirty="0">
                <a:latin typeface="-apple-system"/>
              </a:rPr>
              <a:t>(address)</a:t>
            </a:r>
          </a:p>
          <a:p>
            <a:pPr algn="l"/>
            <a:r>
              <a:rPr lang="zh-CN" altLang="en-US" dirty="0">
                <a:latin typeface="-apple-system"/>
              </a:rPr>
              <a:t>从当前用户进程中获取地址对应的字符数据。</a:t>
            </a:r>
          </a:p>
          <a:p>
            <a:pPr algn="l"/>
            <a:r>
              <a:rPr lang="en-US" altLang="zh-CN" dirty="0" err="1">
                <a:latin typeface="-apple-system"/>
              </a:rPr>
              <a:t>user_short</a:t>
            </a:r>
            <a:r>
              <a:rPr lang="en-US" altLang="zh-CN" dirty="0">
                <a:latin typeface="-apple-system"/>
              </a:rPr>
              <a:t>(address)</a:t>
            </a:r>
          </a:p>
          <a:p>
            <a:pPr algn="l"/>
            <a:r>
              <a:rPr lang="zh-CN" altLang="en-US" dirty="0">
                <a:latin typeface="-apple-system"/>
              </a:rPr>
              <a:t>从当前用户进程中获取地址对应的</a:t>
            </a:r>
            <a:r>
              <a:rPr lang="en-US" altLang="zh-CN" dirty="0">
                <a:latin typeface="-apple-system"/>
              </a:rPr>
              <a:t>short</a:t>
            </a:r>
            <a:r>
              <a:rPr lang="zh-CN" altLang="en-US" dirty="0">
                <a:latin typeface="-apple-system"/>
              </a:rPr>
              <a:t>型数据。</a:t>
            </a:r>
          </a:p>
          <a:p>
            <a:pPr algn="l"/>
            <a:r>
              <a:rPr lang="en-US" altLang="zh-CN" dirty="0" err="1">
                <a:latin typeface="-apple-system"/>
              </a:rPr>
              <a:t>user_int</a:t>
            </a:r>
            <a:r>
              <a:rPr lang="en-US" altLang="zh-CN" dirty="0">
                <a:latin typeface="-apple-system"/>
              </a:rPr>
              <a:t>(address)</a:t>
            </a:r>
          </a:p>
          <a:p>
            <a:pPr algn="l"/>
            <a:r>
              <a:rPr lang="zh-CN" altLang="en-US" dirty="0">
                <a:latin typeface="-apple-system"/>
              </a:rPr>
              <a:t>从当前用户进程中获取地址对应的</a:t>
            </a:r>
            <a:r>
              <a:rPr lang="en-US" altLang="zh-CN" dirty="0">
                <a:latin typeface="-apple-system"/>
              </a:rPr>
              <a:t>int</a:t>
            </a:r>
            <a:r>
              <a:rPr lang="zh-CN" altLang="en-US" dirty="0">
                <a:latin typeface="-apple-system"/>
              </a:rPr>
              <a:t>型数据。</a:t>
            </a:r>
          </a:p>
          <a:p>
            <a:pPr algn="l"/>
            <a:r>
              <a:rPr lang="en-US" altLang="zh-CN" dirty="0" err="1">
                <a:latin typeface="-apple-system"/>
              </a:rPr>
              <a:t>user_long</a:t>
            </a:r>
            <a:r>
              <a:rPr lang="en-US" altLang="zh-CN" dirty="0">
                <a:latin typeface="-apple-system"/>
              </a:rPr>
              <a:t>(address)</a:t>
            </a:r>
          </a:p>
          <a:p>
            <a:pPr algn="l"/>
            <a:r>
              <a:rPr lang="zh-CN" altLang="en-US" dirty="0">
                <a:latin typeface="-apple-system"/>
              </a:rPr>
              <a:t>从当前用户进程中获取地址对应的</a:t>
            </a:r>
            <a:r>
              <a:rPr lang="en-US" altLang="zh-CN" dirty="0">
                <a:latin typeface="-apple-system"/>
              </a:rPr>
              <a:t>long</a:t>
            </a:r>
            <a:r>
              <a:rPr lang="zh-CN" altLang="en-US" dirty="0">
                <a:latin typeface="-apple-system"/>
              </a:rPr>
              <a:t>型数据。</a:t>
            </a:r>
          </a:p>
          <a:p>
            <a:pPr algn="l"/>
            <a:r>
              <a:rPr lang="en-US" altLang="zh-CN" dirty="0" err="1">
                <a:latin typeface="-apple-system"/>
              </a:rPr>
              <a:t>user_string</a:t>
            </a:r>
            <a:r>
              <a:rPr lang="en-US" altLang="zh-CN" dirty="0">
                <a:latin typeface="-apple-system"/>
              </a:rPr>
              <a:t>(address)</a:t>
            </a:r>
          </a:p>
          <a:p>
            <a:pPr algn="l"/>
            <a:r>
              <a:rPr lang="zh-CN" altLang="en-US" dirty="0">
                <a:latin typeface="-apple-system"/>
              </a:rPr>
              <a:t>从当前用户进程中获取地址对应的字符串数据。</a:t>
            </a:r>
          </a:p>
          <a:p>
            <a:pPr algn="l"/>
            <a:r>
              <a:rPr lang="en-US" altLang="zh-CN" dirty="0" err="1">
                <a:latin typeface="-apple-system"/>
              </a:rPr>
              <a:t>user_string_n</a:t>
            </a:r>
            <a:r>
              <a:rPr lang="en-US" altLang="zh-CN" dirty="0">
                <a:latin typeface="-apple-system"/>
              </a:rPr>
              <a:t>(address, n)</a:t>
            </a:r>
          </a:p>
          <a:p>
            <a:pPr algn="l"/>
            <a:r>
              <a:rPr lang="zh-CN" altLang="en-US" dirty="0">
                <a:latin typeface="-apple-system"/>
              </a:rPr>
              <a:t>从当前用户进程中获取地址对应的字符串数据，取前</a:t>
            </a:r>
            <a:r>
              <a:rPr lang="en-US" altLang="zh-CN" dirty="0">
                <a:latin typeface="-apple-system"/>
              </a:rPr>
              <a:t>n</a:t>
            </a:r>
            <a:r>
              <a:rPr lang="zh-CN" altLang="en-US" dirty="0">
                <a:latin typeface="-apple-system"/>
              </a:rPr>
              <a:t>字节。</a:t>
            </a:r>
          </a:p>
          <a:p>
            <a:pPr algn="l"/>
            <a:r>
              <a:rPr lang="zh-CN" altLang="en-US" dirty="0">
                <a:latin typeface="-apple-system"/>
              </a:rPr>
              <a:t>译注：这些函数都是在</a:t>
            </a:r>
            <a:r>
              <a:rPr lang="en-US" altLang="zh-CN" dirty="0">
                <a:latin typeface="-apple-system"/>
              </a:rPr>
              <a:t>process(PATH).xxx</a:t>
            </a:r>
            <a:r>
              <a:rPr lang="zh-CN" altLang="en-US" dirty="0">
                <a:latin typeface="-apple-system"/>
              </a:rPr>
              <a:t>事件的处理程序中使用的。当前用户进程指的就是</a:t>
            </a:r>
            <a:r>
              <a:rPr lang="en-US" altLang="zh-CN" dirty="0">
                <a:latin typeface="-apple-system"/>
              </a:rPr>
              <a:t>PATH</a:t>
            </a:r>
            <a:r>
              <a:rPr lang="zh-CN" altLang="en-US" dirty="0">
                <a:latin typeface="-apple-system"/>
              </a:rPr>
              <a:t>。如</a:t>
            </a:r>
          </a:p>
          <a:p>
            <a:pPr algn="l"/>
            <a:r>
              <a:rPr lang="en-US" altLang="zh-CN" dirty="0">
                <a:latin typeface="-apple-system"/>
              </a:rPr>
              <a:t>process(@1).</a:t>
            </a:r>
            <a:r>
              <a:rPr lang="en-US" altLang="zh-CN" dirty="0" err="1">
                <a:latin typeface="-apple-system"/>
              </a:rPr>
              <a:t>syscall</a:t>
            </a:r>
            <a:r>
              <a:rPr lang="en-US" altLang="zh-CN" dirty="0">
                <a:latin typeface="-apple-system"/>
              </a:rPr>
              <a:t> {</a:t>
            </a:r>
          </a:p>
          <a:p>
            <a:pPr algn="l"/>
            <a:r>
              <a:rPr lang="en-US" altLang="zh-CN" dirty="0">
                <a:latin typeface="-apple-system"/>
              </a:rPr>
              <a:t>    ...</a:t>
            </a:r>
          </a:p>
          <a:p>
            <a:pPr algn="l"/>
            <a:r>
              <a:rPr lang="en-US" altLang="zh-CN" dirty="0">
                <a:latin typeface="-apple-system"/>
              </a:rPr>
              <a:t>    </a:t>
            </a:r>
            <a:r>
              <a:rPr lang="en-US" altLang="zh-CN" dirty="0" err="1">
                <a:latin typeface="-apple-system"/>
              </a:rPr>
              <a:t>user_string</a:t>
            </a:r>
            <a:r>
              <a:rPr lang="en-US" altLang="zh-CN" dirty="0">
                <a:latin typeface="-apple-system"/>
              </a:rPr>
              <a:t>(field) # field</a:t>
            </a:r>
            <a:r>
              <a:rPr lang="zh-CN" altLang="en-US" dirty="0">
                <a:latin typeface="-apple-system"/>
              </a:rPr>
              <a:t>指向</a:t>
            </a:r>
            <a:r>
              <a:rPr lang="en-US" altLang="zh-CN" dirty="0">
                <a:latin typeface="-apple-system"/>
              </a:rPr>
              <a:t>@1</a:t>
            </a:r>
            <a:r>
              <a:rPr lang="zh-CN" altLang="en-US" dirty="0">
                <a:latin typeface="-apple-system"/>
              </a:rPr>
              <a:t>地址空间中的某个地址</a:t>
            </a:r>
          </a:p>
          <a:p>
            <a:pPr algn="l"/>
            <a:r>
              <a:rPr lang="en-US" altLang="zh-CN" dirty="0">
                <a:latin typeface="-apple-system"/>
              </a:rPr>
              <a:t>}</a:t>
            </a:r>
            <a:endParaRPr lang="zh-CN" altLang="en-US" dirty="0">
              <a:latin typeface="-apple-system"/>
            </a:endParaRPr>
          </a:p>
        </p:txBody>
      </p:sp>
    </p:spTree>
    <p:extLst>
      <p:ext uri="{BB962C8B-B14F-4D97-AF65-F5344CB8AC3E}">
        <p14:creationId xmlns:p14="http://schemas.microsoft.com/office/powerpoint/2010/main" val="52438315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用户空间栈回溯</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en-US" altLang="zh-CN" dirty="0">
                <a:latin typeface="-apple-system"/>
              </a:rPr>
              <a:t>pp</a:t>
            </a:r>
            <a:r>
              <a:rPr lang="zh-CN" altLang="en-US" dirty="0">
                <a:latin typeface="-apple-system"/>
              </a:rPr>
              <a:t>（</a:t>
            </a:r>
            <a:r>
              <a:rPr lang="en-US" altLang="zh-CN" dirty="0">
                <a:latin typeface="-apple-system"/>
              </a:rPr>
              <a:t>probe point</a:t>
            </a:r>
            <a:r>
              <a:rPr lang="zh-CN" altLang="en-US" dirty="0">
                <a:latin typeface="-apple-system"/>
              </a:rPr>
              <a:t>）函数可以返回触发当前处理程序的事件名（包含展开了的通配符和别名）。如果该事件与特定的函数相关，</a:t>
            </a:r>
            <a:r>
              <a:rPr lang="en-US" altLang="zh-CN" dirty="0">
                <a:latin typeface="-apple-system"/>
              </a:rPr>
              <a:t>pp</a:t>
            </a:r>
            <a:r>
              <a:rPr lang="zh-CN" altLang="en-US" dirty="0">
                <a:latin typeface="-apple-system"/>
              </a:rPr>
              <a:t>的输出会包括触发了该事件的函数名。然而，许多情况下触发同一个事件的函数可能来自于程序中不同的模块；特别是在该函数位于某个共享库的情况下。还好</a:t>
            </a:r>
            <a:r>
              <a:rPr lang="en-US" altLang="zh-CN" dirty="0" err="1">
                <a:latin typeface="-apple-system"/>
              </a:rPr>
              <a:t>SystemTap</a:t>
            </a:r>
            <a:r>
              <a:rPr lang="zh-CN" altLang="en-US" dirty="0">
                <a:latin typeface="-apple-system"/>
              </a:rPr>
              <a:t>提供了用户空间栈的回溯（</a:t>
            </a:r>
            <a:r>
              <a:rPr lang="en-US" altLang="zh-CN" dirty="0">
                <a:latin typeface="-apple-system"/>
              </a:rPr>
              <a:t>backtrace</a:t>
            </a:r>
            <a:r>
              <a:rPr lang="zh-CN" altLang="en-US" dirty="0">
                <a:latin typeface="-apple-system"/>
              </a:rPr>
              <a:t>）功能，便于查看事件是怎么被触发的。</a:t>
            </a:r>
          </a:p>
          <a:p>
            <a:pPr algn="l"/>
            <a:endParaRPr lang="zh-CN" altLang="en-US" dirty="0">
              <a:latin typeface="-apple-system"/>
            </a:endParaRPr>
          </a:p>
          <a:p>
            <a:pPr algn="l"/>
            <a:r>
              <a:rPr lang="zh-CN" altLang="en-US" dirty="0">
                <a:latin typeface="-apple-system"/>
              </a:rPr>
              <a:t>编译器优化代码时会消除栈帧指针（</a:t>
            </a:r>
            <a:r>
              <a:rPr lang="en-US" altLang="zh-CN" dirty="0">
                <a:latin typeface="-apple-system"/>
              </a:rPr>
              <a:t>stack frame pointers</a:t>
            </a:r>
            <a:r>
              <a:rPr lang="zh-CN" altLang="en-US" dirty="0">
                <a:latin typeface="-apple-system"/>
              </a:rPr>
              <a:t>），这将混淆用户空间栈回溯的结果。所以要想查看栈回溯，需要有编译器生成的调试信息。</a:t>
            </a:r>
            <a:r>
              <a:rPr lang="en-US" altLang="zh-CN" dirty="0" err="1">
                <a:latin typeface="-apple-system"/>
              </a:rPr>
              <a:t>SystemTap</a:t>
            </a:r>
            <a:r>
              <a:rPr lang="zh-CN" altLang="en-US" dirty="0">
                <a:latin typeface="-apple-system"/>
              </a:rPr>
              <a:t>用户空间栈回溯机制可以利用这些调试信息来重建栈回溯的现场，不过该功能当前只实现在</a:t>
            </a:r>
            <a:r>
              <a:rPr lang="en-US" altLang="zh-CN" dirty="0">
                <a:latin typeface="-apple-system"/>
              </a:rPr>
              <a:t>32</a:t>
            </a:r>
            <a:r>
              <a:rPr lang="zh-CN" altLang="en-US" dirty="0">
                <a:latin typeface="-apple-system"/>
              </a:rPr>
              <a:t>位和</a:t>
            </a:r>
            <a:r>
              <a:rPr lang="en-US" altLang="zh-CN" dirty="0">
                <a:latin typeface="-apple-system"/>
              </a:rPr>
              <a:t>64</a:t>
            </a:r>
            <a:r>
              <a:rPr lang="zh-CN" altLang="en-US" dirty="0">
                <a:latin typeface="-apple-system"/>
              </a:rPr>
              <a:t>位</a:t>
            </a:r>
            <a:r>
              <a:rPr lang="en-US" altLang="zh-CN" dirty="0" err="1">
                <a:latin typeface="-apple-system"/>
              </a:rPr>
              <a:t>x86</a:t>
            </a:r>
            <a:r>
              <a:rPr lang="zh-CN" altLang="en-US" dirty="0">
                <a:latin typeface="-apple-system"/>
              </a:rPr>
              <a:t>处理器上，还不支持其他架构的处理器。要想使用这些调试信息来重建栈回溯，给可执行文件加上</a:t>
            </a:r>
            <a:r>
              <a:rPr lang="en-US" altLang="zh-CN" dirty="0">
                <a:latin typeface="-apple-system"/>
              </a:rPr>
              <a:t>-d executable</a:t>
            </a:r>
            <a:r>
              <a:rPr lang="zh-CN" altLang="en-US" dirty="0">
                <a:latin typeface="-apple-system"/>
              </a:rPr>
              <a:t>选项，并给共享库加上</a:t>
            </a:r>
            <a:r>
              <a:rPr lang="en-US" altLang="zh-CN" dirty="0">
                <a:latin typeface="-apple-system"/>
              </a:rPr>
              <a:t>-</a:t>
            </a:r>
            <a:r>
              <a:rPr lang="en-US" altLang="zh-CN" dirty="0" err="1">
                <a:latin typeface="-apple-system"/>
              </a:rPr>
              <a:t>ldd</a:t>
            </a:r>
            <a:r>
              <a:rPr lang="zh-CN" altLang="en-US" dirty="0">
                <a:latin typeface="-apple-system"/>
              </a:rPr>
              <a:t>选项。</a:t>
            </a:r>
          </a:p>
          <a:p>
            <a:pPr algn="l"/>
            <a:endParaRPr lang="zh-CN" altLang="en-US" dirty="0">
              <a:latin typeface="-apple-system"/>
            </a:endParaRPr>
          </a:p>
          <a:p>
            <a:pPr algn="l"/>
            <a:r>
              <a:rPr lang="zh-CN" altLang="en-US" dirty="0">
                <a:latin typeface="-apple-system"/>
              </a:rPr>
              <a:t>举个例子，你可以使用</a:t>
            </a:r>
            <a:r>
              <a:rPr lang="en-US" altLang="zh-CN" dirty="0" err="1">
                <a:latin typeface="-apple-system"/>
              </a:rPr>
              <a:t>ubacktrace</a:t>
            </a:r>
            <a:r>
              <a:rPr lang="zh-CN" altLang="en-US" dirty="0">
                <a:latin typeface="-apple-system"/>
              </a:rPr>
              <a:t>（</a:t>
            </a:r>
            <a:r>
              <a:rPr lang="en-US" altLang="zh-CN" dirty="0">
                <a:latin typeface="-apple-system"/>
              </a:rPr>
              <a:t>user-space backtrace</a:t>
            </a:r>
            <a:r>
              <a:rPr lang="zh-CN" altLang="en-US" dirty="0">
                <a:latin typeface="-apple-system"/>
              </a:rPr>
              <a:t>）函数来输出</a:t>
            </a:r>
            <a:r>
              <a:rPr lang="en-US" altLang="zh-CN" dirty="0">
                <a:latin typeface="-apple-system"/>
              </a:rPr>
              <a:t>ls</a:t>
            </a:r>
            <a:r>
              <a:rPr lang="zh-CN" altLang="en-US" dirty="0">
                <a:latin typeface="-apple-system"/>
              </a:rPr>
              <a:t>命令中</a:t>
            </a:r>
            <a:r>
              <a:rPr lang="en-US" altLang="zh-CN" dirty="0" err="1">
                <a:latin typeface="-apple-system"/>
              </a:rPr>
              <a:t>xmalloc</a:t>
            </a:r>
            <a:r>
              <a:rPr lang="zh-CN" altLang="en-US" dirty="0">
                <a:latin typeface="-apple-system"/>
              </a:rPr>
              <a:t>函数的调用情况。如果你已经安装了</a:t>
            </a:r>
            <a:r>
              <a:rPr lang="en-US" altLang="zh-CN" dirty="0">
                <a:latin typeface="-apple-system"/>
              </a:rPr>
              <a:t>ls</a:t>
            </a:r>
            <a:r>
              <a:rPr lang="zh-CN" altLang="en-US" dirty="0">
                <a:latin typeface="-apple-system"/>
              </a:rPr>
              <a:t>命令的</a:t>
            </a:r>
            <a:r>
              <a:rPr lang="en-US" altLang="zh-CN" dirty="0" err="1">
                <a:latin typeface="-apple-system"/>
              </a:rPr>
              <a:t>debuginfo</a:t>
            </a:r>
            <a:r>
              <a:rPr lang="zh-CN" altLang="en-US" dirty="0">
                <a:latin typeface="-apple-system"/>
              </a:rPr>
              <a:t>，下面的</a:t>
            </a:r>
            <a:r>
              <a:rPr lang="en-US" altLang="zh-CN" dirty="0" err="1">
                <a:latin typeface="-apple-system"/>
              </a:rPr>
              <a:t>SystemTap</a:t>
            </a:r>
            <a:r>
              <a:rPr lang="zh-CN" altLang="en-US" dirty="0">
                <a:latin typeface="-apple-system"/>
              </a:rPr>
              <a:t>命令会在</a:t>
            </a:r>
            <a:r>
              <a:rPr lang="en-US" altLang="zh-CN" dirty="0" err="1">
                <a:latin typeface="-apple-system"/>
              </a:rPr>
              <a:t>xmalloc</a:t>
            </a:r>
            <a:r>
              <a:rPr lang="zh-CN" altLang="en-US" dirty="0">
                <a:latin typeface="-apple-system"/>
              </a:rPr>
              <a:t>函数调用时输出栈回溯的结果：</a:t>
            </a:r>
          </a:p>
          <a:p>
            <a:pPr algn="l"/>
            <a:endParaRPr lang="zh-CN" altLang="en-US" dirty="0">
              <a:latin typeface="-apple-system"/>
            </a:endParaRPr>
          </a:p>
          <a:p>
            <a:pPr algn="l"/>
            <a:r>
              <a:rPr lang="en-US" altLang="zh-CN" dirty="0" err="1">
                <a:latin typeface="-apple-system"/>
              </a:rPr>
              <a:t>stap</a:t>
            </a:r>
            <a:r>
              <a:rPr lang="en-US" altLang="zh-CN" dirty="0">
                <a:latin typeface="-apple-system"/>
              </a:rPr>
              <a:t> -d /bin/ls --</a:t>
            </a:r>
            <a:r>
              <a:rPr lang="en-US" altLang="zh-CN" dirty="0" err="1">
                <a:latin typeface="-apple-system"/>
              </a:rPr>
              <a:t>ldd</a:t>
            </a:r>
            <a:r>
              <a:rPr lang="en-US" altLang="zh-CN" dirty="0">
                <a:latin typeface="-apple-system"/>
              </a:rPr>
              <a:t> \</a:t>
            </a:r>
          </a:p>
          <a:p>
            <a:pPr algn="l"/>
            <a:r>
              <a:rPr lang="en-US" altLang="zh-CN" dirty="0">
                <a:latin typeface="-apple-system"/>
              </a:rPr>
              <a:t>-e 'probe process("ls").function("</a:t>
            </a:r>
            <a:r>
              <a:rPr lang="en-US" altLang="zh-CN" dirty="0" err="1">
                <a:latin typeface="-apple-system"/>
              </a:rPr>
              <a:t>xmalloc</a:t>
            </a:r>
            <a:r>
              <a:rPr lang="en-US" altLang="zh-CN" dirty="0">
                <a:latin typeface="-apple-system"/>
              </a:rPr>
              <a:t>") {</a:t>
            </a:r>
            <a:r>
              <a:rPr lang="en-US" altLang="zh-CN" dirty="0" err="1">
                <a:latin typeface="-apple-system"/>
              </a:rPr>
              <a:t>print_usyms</a:t>
            </a:r>
            <a:r>
              <a:rPr lang="en-US" altLang="zh-CN" dirty="0">
                <a:latin typeface="-apple-system"/>
              </a:rPr>
              <a:t>(</a:t>
            </a:r>
            <a:r>
              <a:rPr lang="en-US" altLang="zh-CN" dirty="0" err="1">
                <a:latin typeface="-apple-system"/>
              </a:rPr>
              <a:t>ubacktrace</a:t>
            </a:r>
            <a:r>
              <a:rPr lang="en-US" altLang="zh-CN" dirty="0">
                <a:latin typeface="-apple-system"/>
              </a:rPr>
              <a:t>())}' \</a:t>
            </a:r>
          </a:p>
          <a:p>
            <a:pPr algn="l"/>
            <a:r>
              <a:rPr lang="en-US" altLang="zh-CN" dirty="0">
                <a:latin typeface="-apple-system"/>
              </a:rPr>
              <a:t>-c "ls /"</a:t>
            </a:r>
          </a:p>
          <a:p>
            <a:pPr algn="l"/>
            <a:r>
              <a:rPr lang="zh-CN" altLang="en-US" dirty="0">
                <a:latin typeface="-apple-system"/>
              </a:rPr>
              <a:t>译注：要想成功运行上面的命令，你需要安装</a:t>
            </a:r>
            <a:r>
              <a:rPr lang="en-US" altLang="zh-CN" dirty="0" err="1">
                <a:latin typeface="-apple-system"/>
              </a:rPr>
              <a:t>coreutils</a:t>
            </a:r>
            <a:r>
              <a:rPr lang="zh-CN" altLang="en-US" dirty="0">
                <a:latin typeface="-apple-system"/>
              </a:rPr>
              <a:t>的</a:t>
            </a:r>
            <a:r>
              <a:rPr lang="en-US" altLang="zh-CN" dirty="0" err="1">
                <a:latin typeface="-apple-system"/>
              </a:rPr>
              <a:t>debuginfo</a:t>
            </a:r>
            <a:r>
              <a:rPr lang="zh-CN" altLang="en-US" dirty="0">
                <a:latin typeface="-apple-system"/>
              </a:rPr>
              <a:t>。具体安装方式请根据自己用的发行版搜索一下。如果你跟我一样用的也是</a:t>
            </a:r>
            <a:r>
              <a:rPr lang="en-US" altLang="zh-CN" dirty="0">
                <a:latin typeface="-apple-system"/>
              </a:rPr>
              <a:t>Ubuntu</a:t>
            </a:r>
            <a:r>
              <a:rPr lang="zh-CN" altLang="en-US" dirty="0">
                <a:latin typeface="-apple-system"/>
              </a:rPr>
              <a:t>，可以看下</a:t>
            </a:r>
            <a:r>
              <a:rPr lang="en-US" altLang="zh-CN" dirty="0" err="1">
                <a:latin typeface="-apple-system"/>
              </a:rPr>
              <a:t>askubuntu</a:t>
            </a:r>
            <a:r>
              <a:rPr lang="zh-CN" altLang="en-US" dirty="0">
                <a:latin typeface="-apple-system"/>
              </a:rPr>
              <a:t>上这个回答，运行</a:t>
            </a:r>
            <a:r>
              <a:rPr lang="en-US" altLang="zh-CN" dirty="0" err="1">
                <a:latin typeface="-apple-system"/>
              </a:rPr>
              <a:t>sudo</a:t>
            </a:r>
            <a:r>
              <a:rPr lang="en-US" altLang="zh-CN" dirty="0">
                <a:latin typeface="-apple-system"/>
              </a:rPr>
              <a:t> apt-get install </a:t>
            </a:r>
            <a:r>
              <a:rPr lang="en-US" altLang="zh-CN" dirty="0" err="1">
                <a:latin typeface="-apple-system"/>
              </a:rPr>
              <a:t>coreutils-dbgsym</a:t>
            </a:r>
            <a:r>
              <a:rPr lang="zh-CN" altLang="en-US" dirty="0">
                <a:latin typeface="-apple-system"/>
              </a:rPr>
              <a:t>。</a:t>
            </a:r>
          </a:p>
        </p:txBody>
      </p:sp>
    </p:spTree>
    <p:extLst>
      <p:ext uri="{BB962C8B-B14F-4D97-AF65-F5344CB8AC3E}">
        <p14:creationId xmlns:p14="http://schemas.microsoft.com/office/powerpoint/2010/main" val="8993646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用户空间栈回溯</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zh-CN" altLang="en-US" dirty="0">
                <a:latin typeface="-apple-system"/>
              </a:rPr>
              <a:t>运行后，上面的命令会有类似下面的输出：</a:t>
            </a:r>
          </a:p>
          <a:p>
            <a:pPr algn="l"/>
            <a:r>
              <a:rPr lang="en-US" altLang="zh-CN" dirty="0">
                <a:latin typeface="-apple-system"/>
              </a:rPr>
              <a:t>bin dev   lib     media  net         proc   </a:t>
            </a:r>
            <a:r>
              <a:rPr lang="en-US" altLang="zh-CN" dirty="0" err="1">
                <a:latin typeface="-apple-system"/>
              </a:rPr>
              <a:t>sbin</a:t>
            </a:r>
            <a:r>
              <a:rPr lang="en-US" altLang="zh-CN" dirty="0">
                <a:latin typeface="-apple-system"/>
              </a:rPr>
              <a:t>     sys  var</a:t>
            </a:r>
          </a:p>
          <a:p>
            <a:pPr algn="l"/>
            <a:r>
              <a:rPr lang="en-US" altLang="zh-CN" dirty="0">
                <a:latin typeface="-apple-system"/>
              </a:rPr>
              <a:t>boot    </a:t>
            </a:r>
            <a:r>
              <a:rPr lang="en-US" altLang="zh-CN" dirty="0" err="1">
                <a:latin typeface="-apple-system"/>
              </a:rPr>
              <a:t>etc</a:t>
            </a:r>
            <a:r>
              <a:rPr lang="en-US" altLang="zh-CN" dirty="0">
                <a:latin typeface="-apple-system"/>
              </a:rPr>
              <a:t>   </a:t>
            </a:r>
            <a:r>
              <a:rPr lang="en-US" altLang="zh-CN" dirty="0" err="1">
                <a:latin typeface="-apple-system"/>
              </a:rPr>
              <a:t>lib64</a:t>
            </a:r>
            <a:r>
              <a:rPr lang="en-US" altLang="zh-CN" dirty="0">
                <a:latin typeface="-apple-system"/>
              </a:rPr>
              <a:t>   </a:t>
            </a:r>
            <a:r>
              <a:rPr lang="en-US" altLang="zh-CN" dirty="0" err="1">
                <a:latin typeface="-apple-system"/>
              </a:rPr>
              <a:t>misc</a:t>
            </a:r>
            <a:r>
              <a:rPr lang="en-US" altLang="zh-CN" dirty="0">
                <a:latin typeface="-apple-system"/>
              </a:rPr>
              <a:t>   </a:t>
            </a:r>
            <a:r>
              <a:rPr lang="en-US" altLang="zh-CN" dirty="0" err="1">
                <a:latin typeface="-apple-system"/>
              </a:rPr>
              <a:t>op_session</a:t>
            </a:r>
            <a:r>
              <a:rPr lang="en-US" altLang="zh-CN" dirty="0">
                <a:latin typeface="-apple-system"/>
              </a:rPr>
              <a:t>  </a:t>
            </a:r>
            <a:r>
              <a:rPr lang="en-US" altLang="zh-CN" dirty="0" err="1">
                <a:latin typeface="-apple-system"/>
              </a:rPr>
              <a:t>profilerc</a:t>
            </a:r>
            <a:r>
              <a:rPr lang="en-US" altLang="zh-CN" dirty="0">
                <a:latin typeface="-apple-system"/>
              </a:rPr>
              <a:t>  </a:t>
            </a:r>
            <a:r>
              <a:rPr lang="en-US" altLang="zh-CN" dirty="0" err="1">
                <a:latin typeface="-apple-system"/>
              </a:rPr>
              <a:t>selinux</a:t>
            </a:r>
            <a:r>
              <a:rPr lang="en-US" altLang="zh-CN" dirty="0">
                <a:latin typeface="-apple-system"/>
              </a:rPr>
              <a:t>  </a:t>
            </a:r>
            <a:r>
              <a:rPr lang="en-US" altLang="zh-CN" dirty="0" err="1">
                <a:latin typeface="-apple-system"/>
              </a:rPr>
              <a:t>tmp</a:t>
            </a:r>
            <a:endParaRPr lang="en-US" altLang="zh-CN" dirty="0">
              <a:latin typeface="-apple-system"/>
            </a:endParaRPr>
          </a:p>
          <a:p>
            <a:pPr algn="l"/>
            <a:r>
              <a:rPr lang="en-US" altLang="zh-CN" dirty="0" err="1">
                <a:latin typeface="-apple-system"/>
              </a:rPr>
              <a:t>cgroup</a:t>
            </a:r>
            <a:r>
              <a:rPr lang="en-US" altLang="zh-CN" dirty="0">
                <a:latin typeface="-apple-system"/>
              </a:rPr>
              <a:t>  home  </a:t>
            </a:r>
            <a:r>
              <a:rPr lang="en-US" altLang="zh-CN" dirty="0" err="1">
                <a:latin typeface="-apple-system"/>
              </a:rPr>
              <a:t>lost+found</a:t>
            </a:r>
            <a:r>
              <a:rPr lang="en-US" altLang="zh-CN" dirty="0">
                <a:latin typeface="-apple-system"/>
              </a:rPr>
              <a:t>  </a:t>
            </a:r>
            <a:r>
              <a:rPr lang="en-US" altLang="zh-CN" dirty="0" err="1">
                <a:latin typeface="-apple-system"/>
              </a:rPr>
              <a:t>mnt</a:t>
            </a:r>
            <a:r>
              <a:rPr lang="en-US" altLang="zh-CN" dirty="0">
                <a:latin typeface="-apple-system"/>
              </a:rPr>
              <a:t>    opt         root   </a:t>
            </a:r>
            <a:r>
              <a:rPr lang="en-US" altLang="zh-CN" dirty="0" err="1">
                <a:latin typeface="-apple-system"/>
              </a:rPr>
              <a:t>srv</a:t>
            </a:r>
            <a:r>
              <a:rPr lang="en-US" altLang="zh-CN" dirty="0">
                <a:latin typeface="-apple-system"/>
              </a:rPr>
              <a:t>  </a:t>
            </a:r>
            <a:r>
              <a:rPr lang="en-US" altLang="zh-CN" dirty="0" err="1">
                <a:latin typeface="-apple-system"/>
              </a:rPr>
              <a:t>usr</a:t>
            </a:r>
            <a:endParaRPr lang="en-US" altLang="zh-CN" dirty="0">
              <a:latin typeface="-apple-system"/>
            </a:endParaRPr>
          </a:p>
          <a:p>
            <a:pPr algn="l"/>
            <a:r>
              <a:rPr lang="en-US" altLang="zh-CN" dirty="0">
                <a:latin typeface="-apple-system"/>
              </a:rPr>
              <a:t> </a:t>
            </a:r>
            <a:r>
              <a:rPr lang="en-US" altLang="zh-CN" dirty="0" err="1">
                <a:latin typeface="-apple-system"/>
              </a:rPr>
              <a:t>0x4116c0</a:t>
            </a:r>
            <a:r>
              <a:rPr lang="en-US" altLang="zh-CN" dirty="0">
                <a:latin typeface="-apple-system"/>
              </a:rPr>
              <a:t> : </a:t>
            </a:r>
            <a:r>
              <a:rPr lang="en-US" altLang="zh-CN" dirty="0" err="1">
                <a:latin typeface="-apple-system"/>
              </a:rPr>
              <a:t>xmalloc+0x0</a:t>
            </a:r>
            <a:r>
              <a:rPr lang="en-US" altLang="zh-CN" dirty="0">
                <a:latin typeface="-apple-system"/>
              </a:rPr>
              <a:t>/</a:t>
            </a:r>
            <a:r>
              <a:rPr lang="en-US" altLang="zh-CN" dirty="0" err="1">
                <a:latin typeface="-apple-system"/>
              </a:rPr>
              <a:t>0x20</a:t>
            </a:r>
            <a:r>
              <a:rPr lang="en-US" altLang="zh-CN" dirty="0">
                <a:latin typeface="-apple-system"/>
              </a:rPr>
              <a:t> [/bin/ls]</a:t>
            </a:r>
          </a:p>
          <a:p>
            <a:pPr algn="l"/>
            <a:r>
              <a:rPr lang="en-US" altLang="zh-CN" dirty="0">
                <a:latin typeface="-apple-system"/>
              </a:rPr>
              <a:t> </a:t>
            </a:r>
            <a:r>
              <a:rPr lang="en-US" altLang="zh-CN" dirty="0" err="1">
                <a:latin typeface="-apple-system"/>
              </a:rPr>
              <a:t>0x4116fc</a:t>
            </a:r>
            <a:r>
              <a:rPr lang="en-US" altLang="zh-CN" dirty="0">
                <a:latin typeface="-apple-system"/>
              </a:rPr>
              <a:t> : </a:t>
            </a:r>
            <a:r>
              <a:rPr lang="en-US" altLang="zh-CN" dirty="0" err="1">
                <a:latin typeface="-apple-system"/>
              </a:rPr>
              <a:t>xmemdup+0x1c</a:t>
            </a:r>
            <a:r>
              <a:rPr lang="en-US" altLang="zh-CN" dirty="0">
                <a:latin typeface="-apple-system"/>
              </a:rPr>
              <a:t>/</a:t>
            </a:r>
            <a:r>
              <a:rPr lang="en-US" altLang="zh-CN" dirty="0" err="1">
                <a:latin typeface="-apple-system"/>
              </a:rPr>
              <a:t>0x40</a:t>
            </a:r>
            <a:r>
              <a:rPr lang="en-US" altLang="zh-CN" dirty="0">
                <a:latin typeface="-apple-system"/>
              </a:rPr>
              <a:t> [/bin/ls]</a:t>
            </a:r>
          </a:p>
          <a:p>
            <a:pPr algn="l"/>
            <a:r>
              <a:rPr lang="en-US" altLang="zh-CN" dirty="0">
                <a:latin typeface="-apple-system"/>
              </a:rPr>
              <a:t> </a:t>
            </a:r>
            <a:r>
              <a:rPr lang="en-US" altLang="zh-CN" dirty="0" err="1">
                <a:latin typeface="-apple-system"/>
              </a:rPr>
              <a:t>0x40e68b</a:t>
            </a:r>
            <a:r>
              <a:rPr lang="en-US" altLang="zh-CN" dirty="0">
                <a:latin typeface="-apple-system"/>
              </a:rPr>
              <a:t> : </a:t>
            </a:r>
            <a:r>
              <a:rPr lang="en-US" altLang="zh-CN" dirty="0" err="1">
                <a:latin typeface="-apple-system"/>
              </a:rPr>
              <a:t>clone_quoting_options+0x3b</a:t>
            </a:r>
            <a:r>
              <a:rPr lang="en-US" altLang="zh-CN" dirty="0">
                <a:latin typeface="-apple-system"/>
              </a:rPr>
              <a:t>/</a:t>
            </a:r>
            <a:r>
              <a:rPr lang="en-US" altLang="zh-CN" dirty="0" err="1">
                <a:latin typeface="-apple-system"/>
              </a:rPr>
              <a:t>0x50</a:t>
            </a:r>
            <a:r>
              <a:rPr lang="en-US" altLang="zh-CN" dirty="0">
                <a:latin typeface="-apple-system"/>
              </a:rPr>
              <a:t> [/bin/ls]</a:t>
            </a:r>
          </a:p>
          <a:p>
            <a:pPr algn="l"/>
            <a:r>
              <a:rPr lang="en-US" altLang="zh-CN" dirty="0">
                <a:latin typeface="-apple-system"/>
              </a:rPr>
              <a:t> </a:t>
            </a:r>
            <a:r>
              <a:rPr lang="en-US" altLang="zh-CN" dirty="0" err="1">
                <a:latin typeface="-apple-system"/>
              </a:rPr>
              <a:t>0x4087e4</a:t>
            </a:r>
            <a:r>
              <a:rPr lang="en-US" altLang="zh-CN" dirty="0">
                <a:latin typeface="-apple-system"/>
              </a:rPr>
              <a:t> : </a:t>
            </a:r>
            <a:r>
              <a:rPr lang="en-US" altLang="zh-CN" dirty="0" err="1">
                <a:latin typeface="-apple-system"/>
              </a:rPr>
              <a:t>main+0x3b4</a:t>
            </a:r>
            <a:r>
              <a:rPr lang="en-US" altLang="zh-CN" dirty="0">
                <a:latin typeface="-apple-system"/>
              </a:rPr>
              <a:t>/</a:t>
            </a:r>
            <a:r>
              <a:rPr lang="en-US" altLang="zh-CN" dirty="0" err="1">
                <a:latin typeface="-apple-system"/>
              </a:rPr>
              <a:t>0x1900</a:t>
            </a:r>
            <a:r>
              <a:rPr lang="en-US" altLang="zh-CN" dirty="0">
                <a:latin typeface="-apple-system"/>
              </a:rPr>
              <a:t> [/bin/ls]</a:t>
            </a:r>
          </a:p>
          <a:p>
            <a:pPr algn="l"/>
            <a:r>
              <a:rPr lang="en-US" altLang="zh-CN" dirty="0">
                <a:latin typeface="-apple-system"/>
              </a:rPr>
              <a:t> </a:t>
            </a:r>
            <a:r>
              <a:rPr lang="en-US" altLang="zh-CN" dirty="0" err="1">
                <a:latin typeface="-apple-system"/>
              </a:rPr>
              <a:t>0x3fa441ec5d</a:t>
            </a:r>
            <a:r>
              <a:rPr lang="en-US" altLang="zh-CN" dirty="0">
                <a:latin typeface="-apple-system"/>
              </a:rPr>
              <a:t> : __</a:t>
            </a:r>
            <a:r>
              <a:rPr lang="en-US" altLang="zh-CN" dirty="0" err="1">
                <a:latin typeface="-apple-system"/>
              </a:rPr>
              <a:t>libc_start_main+0xfd</a:t>
            </a:r>
            <a:r>
              <a:rPr lang="en-US" altLang="zh-CN" dirty="0">
                <a:latin typeface="-apple-system"/>
              </a:rPr>
              <a:t>/</a:t>
            </a:r>
            <a:r>
              <a:rPr lang="en-US" altLang="zh-CN" dirty="0" err="1">
                <a:latin typeface="-apple-system"/>
              </a:rPr>
              <a:t>0x1d0</a:t>
            </a:r>
            <a:r>
              <a:rPr lang="en-US" altLang="zh-CN" dirty="0">
                <a:latin typeface="-apple-system"/>
              </a:rPr>
              <a:t> [/</a:t>
            </a:r>
            <a:r>
              <a:rPr lang="en-US" altLang="zh-CN" dirty="0" err="1">
                <a:latin typeface="-apple-system"/>
              </a:rPr>
              <a:t>lib64</a:t>
            </a:r>
            <a:r>
              <a:rPr lang="en-US" altLang="zh-CN" dirty="0">
                <a:latin typeface="-apple-system"/>
              </a:rPr>
              <a:t>/</a:t>
            </a:r>
            <a:r>
              <a:rPr lang="en-US" altLang="zh-CN" dirty="0" err="1">
                <a:latin typeface="-apple-system"/>
              </a:rPr>
              <a:t>libc-2.12.so</a:t>
            </a:r>
            <a:r>
              <a:rPr lang="en-US" altLang="zh-CN" dirty="0">
                <a:latin typeface="-apple-system"/>
              </a:rPr>
              <a:t>]</a:t>
            </a:r>
          </a:p>
          <a:p>
            <a:pPr algn="l"/>
            <a:r>
              <a:rPr lang="en-US" altLang="zh-CN" dirty="0">
                <a:latin typeface="-apple-system"/>
              </a:rPr>
              <a:t> </a:t>
            </a:r>
            <a:r>
              <a:rPr lang="en-US" altLang="zh-CN" dirty="0" err="1">
                <a:latin typeface="-apple-system"/>
              </a:rPr>
              <a:t>0x402799</a:t>
            </a:r>
            <a:r>
              <a:rPr lang="en-US" altLang="zh-CN" dirty="0">
                <a:latin typeface="-apple-system"/>
              </a:rPr>
              <a:t> : _</a:t>
            </a:r>
            <a:r>
              <a:rPr lang="en-US" altLang="zh-CN" dirty="0" err="1">
                <a:latin typeface="-apple-system"/>
              </a:rPr>
              <a:t>start+0x29</a:t>
            </a:r>
            <a:r>
              <a:rPr lang="en-US" altLang="zh-CN" dirty="0">
                <a:latin typeface="-apple-system"/>
              </a:rPr>
              <a:t>/</a:t>
            </a:r>
            <a:r>
              <a:rPr lang="en-US" altLang="zh-CN" dirty="0" err="1">
                <a:latin typeface="-apple-system"/>
              </a:rPr>
              <a:t>0x2c</a:t>
            </a:r>
            <a:r>
              <a:rPr lang="en-US" altLang="zh-CN" dirty="0">
                <a:latin typeface="-apple-system"/>
              </a:rPr>
              <a:t> [/bin/ls]</a:t>
            </a:r>
          </a:p>
          <a:p>
            <a:pPr algn="l"/>
            <a:r>
              <a:rPr lang="en-US" altLang="zh-CN" dirty="0">
                <a:latin typeface="-apple-system"/>
              </a:rPr>
              <a:t> </a:t>
            </a:r>
            <a:r>
              <a:rPr lang="en-US" altLang="zh-CN" dirty="0" err="1">
                <a:latin typeface="-apple-system"/>
              </a:rPr>
              <a:t>0x4116c0</a:t>
            </a:r>
            <a:r>
              <a:rPr lang="en-US" altLang="zh-CN" dirty="0">
                <a:latin typeface="-apple-system"/>
              </a:rPr>
              <a:t> : </a:t>
            </a:r>
            <a:r>
              <a:rPr lang="en-US" altLang="zh-CN" dirty="0" err="1">
                <a:latin typeface="-apple-system"/>
              </a:rPr>
              <a:t>xmalloc+0x0</a:t>
            </a:r>
            <a:r>
              <a:rPr lang="en-US" altLang="zh-CN" dirty="0">
                <a:latin typeface="-apple-system"/>
              </a:rPr>
              <a:t>/</a:t>
            </a:r>
            <a:r>
              <a:rPr lang="en-US" altLang="zh-CN" dirty="0" err="1">
                <a:latin typeface="-apple-system"/>
              </a:rPr>
              <a:t>0x20</a:t>
            </a:r>
            <a:r>
              <a:rPr lang="en-US" altLang="zh-CN" dirty="0">
                <a:latin typeface="-apple-system"/>
              </a:rPr>
              <a:t> [/bin/ls]</a:t>
            </a:r>
          </a:p>
          <a:p>
            <a:pPr algn="l"/>
            <a:r>
              <a:rPr lang="en-US" altLang="zh-CN" dirty="0">
                <a:latin typeface="-apple-system"/>
              </a:rPr>
              <a:t> </a:t>
            </a:r>
            <a:r>
              <a:rPr lang="en-US" altLang="zh-CN" dirty="0" err="1">
                <a:latin typeface="-apple-system"/>
              </a:rPr>
              <a:t>0x4116fc</a:t>
            </a:r>
            <a:r>
              <a:rPr lang="en-US" altLang="zh-CN" dirty="0">
                <a:latin typeface="-apple-system"/>
              </a:rPr>
              <a:t> : </a:t>
            </a:r>
            <a:r>
              <a:rPr lang="en-US" altLang="zh-CN" dirty="0" err="1">
                <a:latin typeface="-apple-system"/>
              </a:rPr>
              <a:t>xmemdup+0x1c</a:t>
            </a:r>
            <a:r>
              <a:rPr lang="en-US" altLang="zh-CN" dirty="0">
                <a:latin typeface="-apple-system"/>
              </a:rPr>
              <a:t>/</a:t>
            </a:r>
            <a:r>
              <a:rPr lang="en-US" altLang="zh-CN" dirty="0" err="1">
                <a:latin typeface="-apple-system"/>
              </a:rPr>
              <a:t>0x40</a:t>
            </a:r>
            <a:r>
              <a:rPr lang="en-US" altLang="zh-CN" dirty="0">
                <a:latin typeface="-apple-system"/>
              </a:rPr>
              <a:t> [/bin/ls]</a:t>
            </a:r>
          </a:p>
          <a:p>
            <a:pPr algn="l"/>
            <a:r>
              <a:rPr lang="en-US" altLang="zh-CN" dirty="0">
                <a:latin typeface="-apple-system"/>
              </a:rPr>
              <a:t> </a:t>
            </a:r>
            <a:r>
              <a:rPr lang="en-US" altLang="zh-CN" dirty="0" err="1">
                <a:latin typeface="-apple-system"/>
              </a:rPr>
              <a:t>0x40e68b</a:t>
            </a:r>
            <a:r>
              <a:rPr lang="en-US" altLang="zh-CN" dirty="0">
                <a:latin typeface="-apple-system"/>
              </a:rPr>
              <a:t> : </a:t>
            </a:r>
            <a:r>
              <a:rPr lang="en-US" altLang="zh-CN" dirty="0" err="1">
                <a:latin typeface="-apple-system"/>
              </a:rPr>
              <a:t>clone_quoting_options+0x3b</a:t>
            </a:r>
            <a:r>
              <a:rPr lang="en-US" altLang="zh-CN" dirty="0">
                <a:latin typeface="-apple-system"/>
              </a:rPr>
              <a:t>/</a:t>
            </a:r>
            <a:r>
              <a:rPr lang="en-US" altLang="zh-CN" dirty="0" err="1">
                <a:latin typeface="-apple-system"/>
              </a:rPr>
              <a:t>0x50</a:t>
            </a:r>
            <a:r>
              <a:rPr lang="en-US" altLang="zh-CN" dirty="0">
                <a:latin typeface="-apple-system"/>
              </a:rPr>
              <a:t> [/bin/ls]</a:t>
            </a:r>
          </a:p>
          <a:p>
            <a:pPr algn="l"/>
            <a:r>
              <a:rPr lang="en-US" altLang="zh-CN" dirty="0">
                <a:latin typeface="-apple-system"/>
              </a:rPr>
              <a:t> </a:t>
            </a:r>
            <a:r>
              <a:rPr lang="en-US" altLang="zh-CN" dirty="0" err="1">
                <a:latin typeface="-apple-system"/>
              </a:rPr>
              <a:t>0x40884a</a:t>
            </a:r>
            <a:r>
              <a:rPr lang="en-US" altLang="zh-CN" dirty="0">
                <a:latin typeface="-apple-system"/>
              </a:rPr>
              <a:t> : </a:t>
            </a:r>
            <a:r>
              <a:rPr lang="en-US" altLang="zh-CN" dirty="0" err="1">
                <a:latin typeface="-apple-system"/>
              </a:rPr>
              <a:t>main+0x41a</a:t>
            </a:r>
            <a:r>
              <a:rPr lang="en-US" altLang="zh-CN" dirty="0">
                <a:latin typeface="-apple-system"/>
              </a:rPr>
              <a:t>/</a:t>
            </a:r>
            <a:r>
              <a:rPr lang="en-US" altLang="zh-CN" dirty="0" err="1">
                <a:latin typeface="-apple-system"/>
              </a:rPr>
              <a:t>0x1900</a:t>
            </a:r>
            <a:r>
              <a:rPr lang="en-US" altLang="zh-CN" dirty="0">
                <a:latin typeface="-apple-system"/>
              </a:rPr>
              <a:t> [/bin/ls]</a:t>
            </a:r>
          </a:p>
          <a:p>
            <a:pPr algn="l"/>
            <a:r>
              <a:rPr lang="en-US" altLang="zh-CN" dirty="0">
                <a:latin typeface="-apple-system"/>
              </a:rPr>
              <a:t> </a:t>
            </a:r>
            <a:r>
              <a:rPr lang="en-US" altLang="zh-CN" dirty="0" err="1">
                <a:latin typeface="-apple-system"/>
              </a:rPr>
              <a:t>0x3fa441ec5d</a:t>
            </a:r>
            <a:r>
              <a:rPr lang="en-US" altLang="zh-CN" dirty="0">
                <a:latin typeface="-apple-system"/>
              </a:rPr>
              <a:t> : __</a:t>
            </a:r>
            <a:r>
              <a:rPr lang="en-US" altLang="zh-CN" dirty="0" err="1">
                <a:latin typeface="-apple-system"/>
              </a:rPr>
              <a:t>libc_start_main+0xfd</a:t>
            </a:r>
            <a:r>
              <a:rPr lang="en-US" altLang="zh-CN" dirty="0">
                <a:latin typeface="-apple-system"/>
              </a:rPr>
              <a:t>/</a:t>
            </a:r>
            <a:r>
              <a:rPr lang="en-US" altLang="zh-CN" dirty="0" err="1">
                <a:latin typeface="-apple-system"/>
              </a:rPr>
              <a:t>0x1d0</a:t>
            </a:r>
            <a:r>
              <a:rPr lang="en-US" altLang="zh-CN" dirty="0">
                <a:latin typeface="-apple-system"/>
              </a:rPr>
              <a:t> [/</a:t>
            </a:r>
            <a:r>
              <a:rPr lang="en-US" altLang="zh-CN" dirty="0" err="1">
                <a:latin typeface="-apple-system"/>
              </a:rPr>
              <a:t>lib64</a:t>
            </a:r>
            <a:r>
              <a:rPr lang="en-US" altLang="zh-CN" dirty="0">
                <a:latin typeface="-apple-system"/>
              </a:rPr>
              <a:t>/</a:t>
            </a:r>
            <a:r>
              <a:rPr lang="en-US" altLang="zh-CN" dirty="0" err="1">
                <a:latin typeface="-apple-system"/>
              </a:rPr>
              <a:t>libc-2.12.so</a:t>
            </a:r>
            <a:r>
              <a:rPr lang="en-US" altLang="zh-CN" dirty="0">
                <a:latin typeface="-apple-system"/>
              </a:rPr>
              <a:t>]</a:t>
            </a:r>
          </a:p>
          <a:p>
            <a:pPr algn="l"/>
            <a:r>
              <a:rPr lang="en-US" altLang="zh-CN" dirty="0">
                <a:latin typeface="-apple-system"/>
              </a:rPr>
              <a:t> ...</a:t>
            </a:r>
          </a:p>
          <a:p>
            <a:pPr algn="l"/>
            <a:r>
              <a:rPr lang="zh-CN" altLang="en-US" dirty="0">
                <a:latin typeface="-apple-system"/>
              </a:rPr>
              <a:t>关于在用户空间栈回溯中可用的函数的更多内容，请查看</a:t>
            </a:r>
            <a:r>
              <a:rPr lang="en-US" altLang="zh-CN" dirty="0" err="1">
                <a:latin typeface="-apple-system"/>
              </a:rPr>
              <a:t>ucontext-symbols.stp</a:t>
            </a:r>
            <a:r>
              <a:rPr lang="zh-CN" altLang="en-US" dirty="0">
                <a:latin typeface="-apple-system"/>
              </a:rPr>
              <a:t>和</a:t>
            </a:r>
            <a:r>
              <a:rPr lang="en-US" altLang="zh-CN" dirty="0" err="1">
                <a:latin typeface="-apple-system"/>
              </a:rPr>
              <a:t>ucontext-unwind.stp</a:t>
            </a:r>
            <a:r>
              <a:rPr lang="zh-CN" altLang="en-US" dirty="0">
                <a:latin typeface="-apple-system"/>
              </a:rPr>
              <a:t>两个</a:t>
            </a:r>
            <a:r>
              <a:rPr lang="en-US" altLang="zh-CN" dirty="0" err="1">
                <a:latin typeface="-apple-system"/>
              </a:rPr>
              <a:t>tapset</a:t>
            </a:r>
            <a:r>
              <a:rPr lang="zh-CN" altLang="en-US" dirty="0">
                <a:latin typeface="-apple-system"/>
              </a:rPr>
              <a:t>。上述</a:t>
            </a:r>
            <a:r>
              <a:rPr lang="en-US" altLang="zh-CN" dirty="0" err="1">
                <a:latin typeface="-apple-system"/>
              </a:rPr>
              <a:t>tapset</a:t>
            </a:r>
            <a:r>
              <a:rPr lang="zh-CN" altLang="en-US" dirty="0">
                <a:latin typeface="-apple-system"/>
              </a:rPr>
              <a:t>中的函数的描述信息也可以在</a:t>
            </a:r>
            <a:r>
              <a:rPr lang="en-US" altLang="zh-CN" dirty="0" err="1">
                <a:latin typeface="-apple-system"/>
              </a:rPr>
              <a:t>SystemTap</a:t>
            </a:r>
            <a:r>
              <a:rPr lang="en-US" altLang="zh-CN" dirty="0">
                <a:latin typeface="-apple-system"/>
              </a:rPr>
              <a:t> </a:t>
            </a:r>
            <a:r>
              <a:rPr lang="en-US" altLang="zh-CN" dirty="0" err="1">
                <a:latin typeface="-apple-system"/>
              </a:rPr>
              <a:t>Tapset</a:t>
            </a:r>
            <a:r>
              <a:rPr lang="en-US" altLang="zh-CN" dirty="0">
                <a:latin typeface="-apple-system"/>
              </a:rPr>
              <a:t> Reference Manual</a:t>
            </a:r>
            <a:r>
              <a:rPr lang="zh-CN" altLang="en-US" dirty="0">
                <a:latin typeface="-apple-system"/>
              </a:rPr>
              <a:t>找到。</a:t>
            </a:r>
          </a:p>
        </p:txBody>
      </p:sp>
    </p:spTree>
    <p:extLst>
      <p:ext uri="{BB962C8B-B14F-4D97-AF65-F5344CB8AC3E}">
        <p14:creationId xmlns:p14="http://schemas.microsoft.com/office/powerpoint/2010/main" val="422458762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en-US" altLang="zh-CN" sz="7464" dirty="0" err="1">
                <a:ea typeface="Alibaba PuHuiTi B" panose="00020600040101010101" pitchFamily="18" charset="-122"/>
              </a:rPr>
              <a:t>SystemTap</a:t>
            </a:r>
            <a:r>
              <a:rPr lang="zh-CN" altLang="en-US" sz="7464" dirty="0">
                <a:ea typeface="Alibaba PuHuiTi B" panose="00020600040101010101" pitchFamily="18" charset="-122"/>
              </a:rPr>
              <a:t>脚本</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2308324"/>
          </a:xfrm>
          <a:prstGeom prst="rect">
            <a:avLst/>
          </a:prstGeom>
          <a:noFill/>
        </p:spPr>
        <p:txBody>
          <a:bodyPr wrap="square">
            <a:spAutoFit/>
          </a:bodyPr>
          <a:lstStyle/>
          <a:p>
            <a:pPr algn="l"/>
            <a:r>
              <a:rPr lang="en-US" altLang="zh-CN" dirty="0">
                <a:latin typeface="-apple-system"/>
                <a:hlinkClick r:id="rId3"/>
              </a:rPr>
              <a:t>https://</a:t>
            </a:r>
            <a:r>
              <a:rPr lang="en-US" altLang="zh-CN" dirty="0" err="1">
                <a:latin typeface="-apple-system"/>
                <a:hlinkClick r:id="rId3"/>
              </a:rPr>
              <a:t>sourceware.org</a:t>
            </a:r>
            <a:r>
              <a:rPr lang="en-US" altLang="zh-CN" dirty="0">
                <a:latin typeface="-apple-system"/>
                <a:hlinkClick r:id="rId3"/>
              </a:rPr>
              <a:t>/</a:t>
            </a:r>
            <a:r>
              <a:rPr lang="en-US" altLang="zh-CN" dirty="0" err="1">
                <a:latin typeface="-apple-system"/>
                <a:hlinkClick r:id="rId3"/>
              </a:rPr>
              <a:t>systemtap</a:t>
            </a:r>
            <a:r>
              <a:rPr lang="en-US" altLang="zh-CN" dirty="0">
                <a:latin typeface="-apple-system"/>
                <a:hlinkClick r:id="rId3"/>
              </a:rPr>
              <a:t>/examples/</a:t>
            </a:r>
            <a:endParaRPr lang="en-US" altLang="zh-CN" dirty="0">
              <a:latin typeface="-apple-system"/>
            </a:endParaRPr>
          </a:p>
          <a:p>
            <a:pPr algn="l"/>
            <a:endParaRPr lang="en-US" altLang="zh-CN" dirty="0">
              <a:latin typeface="-apple-system"/>
            </a:endParaRPr>
          </a:p>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a:t>
            </a:r>
          </a:p>
          <a:p>
            <a:pPr algn="l"/>
            <a:endParaRPr lang="zh-CN" altLang="en-US" dirty="0">
              <a:latin typeface="-apple-system"/>
            </a:endParaRPr>
          </a:p>
        </p:txBody>
      </p:sp>
    </p:spTree>
    <p:extLst>
      <p:ext uri="{BB962C8B-B14F-4D97-AF65-F5344CB8AC3E}">
        <p14:creationId xmlns:p14="http://schemas.microsoft.com/office/powerpoint/2010/main" val="150680147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网络</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6186309"/>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/examples/network/</a:t>
            </a:r>
            <a:r>
              <a:rPr lang="en-US" altLang="zh-CN" dirty="0" err="1">
                <a:latin typeface="-apple-system"/>
              </a:rPr>
              <a:t>nettop.stp</a:t>
            </a:r>
            <a:endParaRPr lang="en-US" altLang="zh-CN" dirty="0">
              <a:latin typeface="-apple-system"/>
            </a:endParaRPr>
          </a:p>
          <a:p>
            <a:pPr algn="l"/>
            <a:r>
              <a:rPr lang="zh-CN" altLang="en-US" dirty="0">
                <a:latin typeface="-apple-system"/>
              </a:rPr>
              <a:t>跟踪用了网络流量的进程，并逐个进程输出如下的信息：</a:t>
            </a:r>
          </a:p>
          <a:p>
            <a:pPr algn="l"/>
            <a:endParaRPr lang="zh-CN" altLang="en-US" dirty="0">
              <a:latin typeface="-apple-system"/>
            </a:endParaRPr>
          </a:p>
          <a:p>
            <a:pPr algn="l"/>
            <a:r>
              <a:rPr lang="en-US" altLang="zh-CN" dirty="0" err="1">
                <a:latin typeface="-apple-system"/>
              </a:rPr>
              <a:t>PID</a:t>
            </a:r>
            <a:r>
              <a:rPr lang="en-US" altLang="zh-CN" dirty="0">
                <a:latin typeface="-apple-system"/>
              </a:rPr>
              <a:t> — </a:t>
            </a:r>
            <a:r>
              <a:rPr lang="zh-CN" altLang="en-US" dirty="0">
                <a:latin typeface="-apple-system"/>
              </a:rPr>
              <a:t>进程的</a:t>
            </a:r>
            <a:r>
              <a:rPr lang="en-US" altLang="zh-CN" dirty="0" err="1">
                <a:latin typeface="-apple-system"/>
              </a:rPr>
              <a:t>PID</a:t>
            </a:r>
            <a:r>
              <a:rPr lang="en-US" altLang="zh-CN" dirty="0">
                <a:latin typeface="-apple-system"/>
              </a:rPr>
              <a:t>.</a:t>
            </a:r>
          </a:p>
          <a:p>
            <a:pPr algn="l"/>
            <a:r>
              <a:rPr lang="en-US" altLang="zh-CN" dirty="0">
                <a:latin typeface="-apple-system"/>
              </a:rPr>
              <a:t>UID — </a:t>
            </a:r>
            <a:r>
              <a:rPr lang="zh-CN" altLang="en-US" dirty="0">
                <a:latin typeface="-apple-system"/>
              </a:rPr>
              <a:t>进程所有者的</a:t>
            </a:r>
            <a:r>
              <a:rPr lang="en-US" altLang="zh-CN" dirty="0">
                <a:latin typeface="-apple-system"/>
              </a:rPr>
              <a:t>UID</a:t>
            </a:r>
            <a:r>
              <a:rPr lang="zh-CN" altLang="en-US" dirty="0">
                <a:latin typeface="-apple-system"/>
              </a:rPr>
              <a:t>。</a:t>
            </a:r>
          </a:p>
          <a:p>
            <a:pPr algn="l"/>
            <a:r>
              <a:rPr lang="en-US" altLang="zh-CN" dirty="0">
                <a:latin typeface="-apple-system"/>
              </a:rPr>
              <a:t>DEV — </a:t>
            </a:r>
            <a:r>
              <a:rPr lang="zh-CN" altLang="en-US" dirty="0">
                <a:latin typeface="-apple-system"/>
              </a:rPr>
              <a:t>进程使用的端口，如</a:t>
            </a:r>
            <a:r>
              <a:rPr lang="en-US" altLang="zh-CN" dirty="0" err="1">
                <a:latin typeface="-apple-system"/>
              </a:rPr>
              <a:t>eth0</a:t>
            </a:r>
            <a:r>
              <a:rPr lang="zh-CN" altLang="en-US" dirty="0">
                <a:latin typeface="-apple-system"/>
              </a:rPr>
              <a:t>、</a:t>
            </a:r>
            <a:r>
              <a:rPr lang="en-US" altLang="zh-CN" dirty="0" err="1">
                <a:latin typeface="-apple-system"/>
              </a:rPr>
              <a:t>eth1</a:t>
            </a:r>
            <a:r>
              <a:rPr lang="zh-CN" altLang="en-US" dirty="0">
                <a:latin typeface="-apple-system"/>
              </a:rPr>
              <a:t>。</a:t>
            </a:r>
          </a:p>
          <a:p>
            <a:pPr algn="l"/>
            <a:r>
              <a:rPr lang="en-US" altLang="zh-CN" dirty="0" err="1">
                <a:latin typeface="-apple-system"/>
              </a:rPr>
              <a:t>XMIT_PK</a:t>
            </a:r>
            <a:r>
              <a:rPr lang="en-US" altLang="zh-CN" dirty="0">
                <a:latin typeface="-apple-system"/>
              </a:rPr>
              <a:t> — </a:t>
            </a:r>
            <a:r>
              <a:rPr lang="zh-CN" altLang="en-US" dirty="0">
                <a:latin typeface="-apple-system"/>
              </a:rPr>
              <a:t>发送的包的数量</a:t>
            </a:r>
          </a:p>
          <a:p>
            <a:pPr algn="l"/>
            <a:r>
              <a:rPr lang="en-US" altLang="zh-CN" dirty="0" err="1">
                <a:latin typeface="-apple-system"/>
              </a:rPr>
              <a:t>RECV_PK</a:t>
            </a:r>
            <a:r>
              <a:rPr lang="en-US" altLang="zh-CN" dirty="0">
                <a:latin typeface="-apple-system"/>
              </a:rPr>
              <a:t> — </a:t>
            </a:r>
            <a:r>
              <a:rPr lang="zh-CN" altLang="en-US" dirty="0">
                <a:latin typeface="-apple-system"/>
              </a:rPr>
              <a:t>接收的包的数量</a:t>
            </a:r>
          </a:p>
          <a:p>
            <a:pPr algn="l"/>
            <a:r>
              <a:rPr lang="en-US" altLang="zh-CN" dirty="0" err="1">
                <a:latin typeface="-apple-system"/>
              </a:rPr>
              <a:t>XMIT_KB</a:t>
            </a:r>
            <a:r>
              <a:rPr lang="en-US" altLang="zh-CN" dirty="0">
                <a:latin typeface="-apple-system"/>
              </a:rPr>
              <a:t> — </a:t>
            </a:r>
            <a:r>
              <a:rPr lang="zh-CN" altLang="en-US" dirty="0">
                <a:latin typeface="-apple-system"/>
              </a:rPr>
              <a:t>发送的</a:t>
            </a:r>
            <a:r>
              <a:rPr lang="en-US" altLang="zh-CN" dirty="0">
                <a:latin typeface="-apple-system"/>
              </a:rPr>
              <a:t>KB</a:t>
            </a:r>
            <a:r>
              <a:rPr lang="zh-CN" altLang="en-US" dirty="0">
                <a:latin typeface="-apple-system"/>
              </a:rPr>
              <a:t>数</a:t>
            </a:r>
          </a:p>
          <a:p>
            <a:pPr algn="l"/>
            <a:r>
              <a:rPr lang="en-US" altLang="zh-CN" dirty="0" err="1">
                <a:latin typeface="-apple-system"/>
              </a:rPr>
              <a:t>RECV_KB</a:t>
            </a:r>
            <a:r>
              <a:rPr lang="en-US" altLang="zh-CN" dirty="0">
                <a:latin typeface="-apple-system"/>
              </a:rPr>
              <a:t> — </a:t>
            </a:r>
            <a:r>
              <a:rPr lang="zh-CN" altLang="en-US" dirty="0">
                <a:latin typeface="-apple-system"/>
              </a:rPr>
              <a:t>接收的</a:t>
            </a:r>
            <a:r>
              <a:rPr lang="en-US" altLang="zh-CN" dirty="0">
                <a:latin typeface="-apple-system"/>
              </a:rPr>
              <a:t>KB</a:t>
            </a:r>
            <a:r>
              <a:rPr lang="zh-CN" altLang="en-US" dirty="0">
                <a:latin typeface="-apple-system"/>
              </a:rPr>
              <a:t>数</a:t>
            </a:r>
          </a:p>
          <a:p>
            <a:pPr algn="l"/>
            <a:r>
              <a:rPr lang="en-US" altLang="zh-CN" dirty="0" err="1">
                <a:latin typeface="-apple-system"/>
              </a:rPr>
              <a:t>nettop.stp</a:t>
            </a:r>
            <a:r>
              <a:rPr lang="zh-CN" altLang="en-US" dirty="0">
                <a:latin typeface="-apple-system"/>
              </a:rPr>
              <a:t>每隔</a:t>
            </a:r>
            <a:r>
              <a:rPr lang="en-US" altLang="zh-CN" dirty="0">
                <a:latin typeface="-apple-system"/>
              </a:rPr>
              <a:t>5</a:t>
            </a:r>
            <a:r>
              <a:rPr lang="zh-CN" altLang="en-US" dirty="0">
                <a:latin typeface="-apple-system"/>
              </a:rPr>
              <a:t>秒就会取样一次。你可以修改</a:t>
            </a:r>
            <a:r>
              <a:rPr lang="en-US" altLang="zh-CN" dirty="0">
                <a:latin typeface="-apple-system"/>
              </a:rPr>
              <a:t>probe </a:t>
            </a:r>
            <a:r>
              <a:rPr lang="en-US" altLang="zh-CN" dirty="0" err="1">
                <a:latin typeface="-apple-system"/>
              </a:rPr>
              <a:t>timer.ms</a:t>
            </a:r>
            <a:r>
              <a:rPr lang="en-US" altLang="zh-CN" dirty="0">
                <a:latin typeface="-apple-system"/>
              </a:rPr>
              <a:t>(5000)</a:t>
            </a:r>
            <a:r>
              <a:rPr lang="zh-CN" altLang="en-US" dirty="0">
                <a:latin typeface="-apple-system"/>
              </a:rPr>
              <a:t>来调整取样间隔。</a:t>
            </a:r>
          </a:p>
        </p:txBody>
      </p:sp>
    </p:spTree>
    <p:extLst>
      <p:ext uri="{BB962C8B-B14F-4D97-AF65-F5344CB8AC3E}">
        <p14:creationId xmlns:p14="http://schemas.microsoft.com/office/powerpoint/2010/main" val="56980247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网络</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1726287"/>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/examples/network/socket-</a:t>
            </a:r>
            <a:r>
              <a:rPr lang="en-US" altLang="zh-CN" dirty="0" err="1">
                <a:latin typeface="-apple-system"/>
              </a:rPr>
              <a:t>trace.stp</a:t>
            </a:r>
            <a:endParaRPr lang="en-US" altLang="zh-CN" dirty="0">
              <a:latin typeface="-apple-system"/>
            </a:endParaRPr>
          </a:p>
          <a:p>
            <a:pPr algn="l"/>
            <a:r>
              <a:rPr lang="zh-CN" altLang="en-US" dirty="0">
                <a:latin typeface="-apple-system"/>
              </a:rPr>
              <a:t>跟踪内核的</a:t>
            </a:r>
            <a:r>
              <a:rPr lang="en-US" altLang="zh-CN" dirty="0">
                <a:latin typeface="-apple-system"/>
              </a:rPr>
              <a:t>net/</a:t>
            </a:r>
            <a:r>
              <a:rPr lang="en-US" altLang="zh-CN" dirty="0" err="1">
                <a:latin typeface="-apple-system"/>
              </a:rPr>
              <a:t>socket.c</a:t>
            </a:r>
            <a:r>
              <a:rPr lang="zh-CN" altLang="en-US" dirty="0">
                <a:latin typeface="-apple-system"/>
              </a:rPr>
              <a:t>中的函数的调用情况。这将帮助你从细节上看清各进程是怎么跟内核的网络功能打交道的。它在</a:t>
            </a:r>
            <a:r>
              <a:rPr lang="en-US" altLang="zh-CN" dirty="0">
                <a:latin typeface="-apple-system"/>
              </a:rPr>
              <a:t>3</a:t>
            </a:r>
            <a:r>
              <a:rPr lang="zh-CN" altLang="en-US" dirty="0">
                <a:latin typeface="-apple-system"/>
              </a:rPr>
              <a:t>秒内的输出：</a:t>
            </a:r>
          </a:p>
          <a:p>
            <a:pPr algn="l"/>
            <a:r>
              <a:rPr lang="en-US" altLang="zh-CN" dirty="0">
                <a:latin typeface="-apple-system"/>
              </a:rPr>
              <a:t>0 </a:t>
            </a:r>
            <a:r>
              <a:rPr lang="en-US" altLang="zh-CN" dirty="0" err="1">
                <a:latin typeface="-apple-system"/>
              </a:rPr>
              <a:t>Xorg</a:t>
            </a:r>
            <a:r>
              <a:rPr lang="en-US" altLang="zh-CN" dirty="0">
                <a:latin typeface="-apple-system"/>
              </a:rPr>
              <a:t>(3611): -&gt; </a:t>
            </a:r>
            <a:r>
              <a:rPr lang="en-US" altLang="zh-CN" dirty="0" err="1">
                <a:latin typeface="-apple-system"/>
              </a:rPr>
              <a:t>sock_poll</a:t>
            </a:r>
            <a:endParaRPr lang="en-US" altLang="zh-CN" dirty="0">
              <a:latin typeface="-apple-system"/>
            </a:endParaRPr>
          </a:p>
          <a:p>
            <a:pPr algn="l"/>
            <a:r>
              <a:rPr lang="en-US" altLang="zh-CN" dirty="0">
                <a:latin typeface="-apple-system"/>
              </a:rPr>
              <a:t>3 </a:t>
            </a:r>
            <a:r>
              <a:rPr lang="en-US" altLang="zh-CN" dirty="0" err="1">
                <a:latin typeface="-apple-system"/>
              </a:rPr>
              <a:t>Xorg</a:t>
            </a:r>
            <a:r>
              <a:rPr lang="en-US" altLang="zh-CN" dirty="0">
                <a:latin typeface="-apple-system"/>
              </a:rPr>
              <a:t>(3611): &lt;- </a:t>
            </a:r>
            <a:r>
              <a:rPr lang="en-US" altLang="zh-CN" dirty="0" err="1">
                <a:latin typeface="-apple-system"/>
              </a:rPr>
              <a:t>sock_poll</a:t>
            </a:r>
            <a:endParaRPr lang="en-US" altLang="zh-CN" dirty="0">
              <a:latin typeface="-apple-system"/>
            </a:endParaRPr>
          </a:p>
          <a:p>
            <a:pPr algn="l"/>
            <a:r>
              <a:rPr lang="en-US" altLang="zh-CN" dirty="0">
                <a:latin typeface="-apple-system"/>
              </a:rPr>
              <a:t>0 </a:t>
            </a:r>
            <a:r>
              <a:rPr lang="en-US" altLang="zh-CN" dirty="0" err="1">
                <a:latin typeface="-apple-system"/>
              </a:rPr>
              <a:t>Xorg</a:t>
            </a:r>
            <a:r>
              <a:rPr lang="en-US" altLang="zh-CN" dirty="0">
                <a:latin typeface="-apple-system"/>
              </a:rPr>
              <a:t>(3611): -&gt; </a:t>
            </a:r>
            <a:r>
              <a:rPr lang="en-US" altLang="zh-CN" dirty="0" err="1">
                <a:latin typeface="-apple-system"/>
              </a:rPr>
              <a:t>sock_poll</a:t>
            </a:r>
            <a:endParaRPr lang="en-US" altLang="zh-CN" dirty="0">
              <a:latin typeface="-apple-system"/>
            </a:endParaRPr>
          </a:p>
          <a:p>
            <a:pPr algn="l"/>
            <a:r>
              <a:rPr lang="en-US" altLang="zh-CN" dirty="0">
                <a:latin typeface="-apple-system"/>
              </a:rPr>
              <a:t>3 </a:t>
            </a:r>
            <a:r>
              <a:rPr lang="en-US" altLang="zh-CN" dirty="0" err="1">
                <a:latin typeface="-apple-system"/>
              </a:rPr>
              <a:t>Xorg</a:t>
            </a:r>
            <a:r>
              <a:rPr lang="en-US" altLang="zh-CN" dirty="0">
                <a:latin typeface="-apple-system"/>
              </a:rPr>
              <a:t>(3611): &lt;- </a:t>
            </a:r>
            <a:r>
              <a:rPr lang="en-US" altLang="zh-CN" dirty="0" err="1">
                <a:latin typeface="-apple-system"/>
              </a:rPr>
              <a:t>sock_poll</a:t>
            </a:r>
            <a:endParaRPr lang="en-US" altLang="zh-CN" dirty="0">
              <a:latin typeface="-apple-system"/>
            </a:endParaRPr>
          </a:p>
          <a:p>
            <a:pPr algn="l"/>
            <a:r>
              <a:rPr lang="en-US" altLang="zh-CN" dirty="0">
                <a:latin typeface="-apple-system"/>
              </a:rPr>
              <a:t>0 gnome-terminal(11106): -&gt; </a:t>
            </a:r>
            <a:r>
              <a:rPr lang="en-US" altLang="zh-CN" dirty="0" err="1">
                <a:latin typeface="-apple-system"/>
              </a:rPr>
              <a:t>sock_poll</a:t>
            </a:r>
            <a:endParaRPr lang="en-US" altLang="zh-CN" dirty="0">
              <a:latin typeface="-apple-system"/>
            </a:endParaRPr>
          </a:p>
          <a:p>
            <a:pPr algn="l"/>
            <a:r>
              <a:rPr lang="en-US" altLang="zh-CN" dirty="0">
                <a:latin typeface="-apple-system"/>
              </a:rPr>
              <a:t>5 gnome-terminal(11106): &lt;- </a:t>
            </a:r>
            <a:r>
              <a:rPr lang="en-US" altLang="zh-CN" dirty="0" err="1">
                <a:latin typeface="-apple-system"/>
              </a:rPr>
              <a:t>sock_poll</a:t>
            </a:r>
            <a:endParaRPr lang="en-US" altLang="zh-CN" dirty="0">
              <a:latin typeface="-apple-system"/>
            </a:endParaRPr>
          </a:p>
          <a:p>
            <a:pPr algn="l"/>
            <a:r>
              <a:rPr lang="en-US" altLang="zh-CN" dirty="0">
                <a:latin typeface="-apple-system"/>
              </a:rPr>
              <a:t>0 </a:t>
            </a:r>
            <a:r>
              <a:rPr lang="en-US" altLang="zh-CN" dirty="0" err="1">
                <a:latin typeface="-apple-system"/>
              </a:rPr>
              <a:t>scim</a:t>
            </a:r>
            <a:r>
              <a:rPr lang="en-US" altLang="zh-CN" dirty="0">
                <a:latin typeface="-apple-system"/>
              </a:rPr>
              <a:t>-bridge(3883): -&gt; </a:t>
            </a:r>
            <a:r>
              <a:rPr lang="en-US" altLang="zh-CN" dirty="0" err="1">
                <a:latin typeface="-apple-system"/>
              </a:rPr>
              <a:t>sock_poll</a:t>
            </a:r>
            <a:endParaRPr lang="en-US" altLang="zh-CN" dirty="0">
              <a:latin typeface="-apple-system"/>
            </a:endParaRPr>
          </a:p>
          <a:p>
            <a:pPr algn="l"/>
            <a:r>
              <a:rPr lang="en-US" altLang="zh-CN" dirty="0">
                <a:latin typeface="-apple-system"/>
              </a:rPr>
              <a:t>3 </a:t>
            </a:r>
            <a:r>
              <a:rPr lang="en-US" altLang="zh-CN" dirty="0" err="1">
                <a:latin typeface="-apple-system"/>
              </a:rPr>
              <a:t>scim</a:t>
            </a:r>
            <a:r>
              <a:rPr lang="en-US" altLang="zh-CN" dirty="0">
                <a:latin typeface="-apple-system"/>
              </a:rPr>
              <a:t>-bridge(3883): &lt;- </a:t>
            </a:r>
            <a:r>
              <a:rPr lang="en-US" altLang="zh-CN" dirty="0" err="1">
                <a:latin typeface="-apple-system"/>
              </a:rPr>
              <a:t>sock_poll</a:t>
            </a:r>
            <a:endParaRPr lang="en-US" altLang="zh-CN" dirty="0">
              <a:latin typeface="-apple-system"/>
            </a:endParaRPr>
          </a:p>
          <a:p>
            <a:pPr algn="l"/>
            <a:r>
              <a:rPr lang="en-US" altLang="zh-CN" dirty="0">
                <a:latin typeface="-apple-system"/>
              </a:rPr>
              <a:t>0 </a:t>
            </a:r>
            <a:r>
              <a:rPr lang="en-US" altLang="zh-CN" dirty="0" err="1">
                <a:latin typeface="-apple-system"/>
              </a:rPr>
              <a:t>scim</a:t>
            </a:r>
            <a:r>
              <a:rPr lang="en-US" altLang="zh-CN" dirty="0">
                <a:latin typeface="-apple-system"/>
              </a:rPr>
              <a:t>-bridge(3883): -&gt; </a:t>
            </a:r>
            <a:r>
              <a:rPr lang="en-US" altLang="zh-CN" dirty="0" err="1">
                <a:latin typeface="-apple-system"/>
              </a:rPr>
              <a:t>sys_socketcall</a:t>
            </a:r>
            <a:endParaRPr lang="en-US" altLang="zh-CN" dirty="0">
              <a:latin typeface="-apple-system"/>
            </a:endParaRPr>
          </a:p>
          <a:p>
            <a:pPr algn="l"/>
            <a:r>
              <a:rPr lang="en-US" altLang="zh-CN" dirty="0">
                <a:latin typeface="-apple-system"/>
              </a:rPr>
              <a:t>4 </a:t>
            </a:r>
            <a:r>
              <a:rPr lang="en-US" altLang="zh-CN" dirty="0" err="1">
                <a:latin typeface="-apple-system"/>
              </a:rPr>
              <a:t>scim</a:t>
            </a:r>
            <a:r>
              <a:rPr lang="en-US" altLang="zh-CN" dirty="0">
                <a:latin typeface="-apple-system"/>
              </a:rPr>
              <a:t>-bridge(3883):  -&gt; </a:t>
            </a:r>
            <a:r>
              <a:rPr lang="en-US" altLang="zh-CN" dirty="0" err="1">
                <a:latin typeface="-apple-system"/>
              </a:rPr>
              <a:t>sys_recv</a:t>
            </a:r>
            <a:endParaRPr lang="en-US" altLang="zh-CN" dirty="0">
              <a:latin typeface="-apple-system"/>
            </a:endParaRPr>
          </a:p>
          <a:p>
            <a:pPr algn="l"/>
            <a:r>
              <a:rPr lang="en-US" altLang="zh-CN" dirty="0">
                <a:latin typeface="-apple-system"/>
              </a:rPr>
              <a:t>8 </a:t>
            </a:r>
            <a:r>
              <a:rPr lang="en-US" altLang="zh-CN" dirty="0" err="1">
                <a:latin typeface="-apple-system"/>
              </a:rPr>
              <a:t>scim</a:t>
            </a:r>
            <a:r>
              <a:rPr lang="en-US" altLang="zh-CN" dirty="0">
                <a:latin typeface="-apple-system"/>
              </a:rPr>
              <a:t>-bridge(3883):   -&gt; </a:t>
            </a:r>
            <a:r>
              <a:rPr lang="en-US" altLang="zh-CN" dirty="0" err="1">
                <a:latin typeface="-apple-system"/>
              </a:rPr>
              <a:t>sys_recvfrom</a:t>
            </a:r>
            <a:endParaRPr lang="en-US" altLang="zh-CN" dirty="0">
              <a:latin typeface="-apple-system"/>
            </a:endParaRPr>
          </a:p>
          <a:p>
            <a:pPr algn="l"/>
            <a:r>
              <a:rPr lang="en-US" altLang="zh-CN" dirty="0">
                <a:latin typeface="-apple-system"/>
              </a:rPr>
              <a:t>12 </a:t>
            </a:r>
            <a:r>
              <a:rPr lang="en-US" altLang="zh-CN" dirty="0" err="1">
                <a:latin typeface="-apple-system"/>
              </a:rPr>
              <a:t>scim</a:t>
            </a:r>
            <a:r>
              <a:rPr lang="en-US" altLang="zh-CN" dirty="0">
                <a:latin typeface="-apple-system"/>
              </a:rPr>
              <a:t>-bridge(3883):-&gt; </a:t>
            </a:r>
            <a:r>
              <a:rPr lang="en-US" altLang="zh-CN" dirty="0" err="1">
                <a:latin typeface="-apple-system"/>
              </a:rPr>
              <a:t>sock_from_file</a:t>
            </a:r>
            <a:endParaRPr lang="en-US" altLang="zh-CN" dirty="0">
              <a:latin typeface="-apple-system"/>
            </a:endParaRPr>
          </a:p>
          <a:p>
            <a:pPr algn="l"/>
            <a:r>
              <a:rPr lang="en-US" altLang="zh-CN" dirty="0">
                <a:latin typeface="-apple-system"/>
              </a:rPr>
              <a:t>16 </a:t>
            </a:r>
            <a:r>
              <a:rPr lang="en-US" altLang="zh-CN" dirty="0" err="1">
                <a:latin typeface="-apple-system"/>
              </a:rPr>
              <a:t>scim</a:t>
            </a:r>
            <a:r>
              <a:rPr lang="en-US" altLang="zh-CN" dirty="0">
                <a:latin typeface="-apple-system"/>
              </a:rPr>
              <a:t>-bridge(3883):&lt;- </a:t>
            </a:r>
            <a:r>
              <a:rPr lang="en-US" altLang="zh-CN" dirty="0" err="1">
                <a:latin typeface="-apple-system"/>
              </a:rPr>
              <a:t>sock_from_file</a:t>
            </a:r>
            <a:endParaRPr lang="en-US" altLang="zh-CN" dirty="0">
              <a:latin typeface="-apple-system"/>
            </a:endParaRPr>
          </a:p>
          <a:p>
            <a:pPr algn="l"/>
            <a:r>
              <a:rPr lang="en-US" altLang="zh-CN" dirty="0">
                <a:latin typeface="-apple-system"/>
              </a:rPr>
              <a:t>20 </a:t>
            </a:r>
            <a:r>
              <a:rPr lang="en-US" altLang="zh-CN" dirty="0" err="1">
                <a:latin typeface="-apple-system"/>
              </a:rPr>
              <a:t>scim</a:t>
            </a:r>
            <a:r>
              <a:rPr lang="en-US" altLang="zh-CN" dirty="0">
                <a:latin typeface="-apple-system"/>
              </a:rPr>
              <a:t>-bridge(3883):-&gt; </a:t>
            </a:r>
            <a:r>
              <a:rPr lang="en-US" altLang="zh-CN" dirty="0" err="1">
                <a:latin typeface="-apple-system"/>
              </a:rPr>
              <a:t>sock_recvmsg</a:t>
            </a:r>
            <a:endParaRPr lang="en-US" altLang="zh-CN" dirty="0">
              <a:latin typeface="-apple-system"/>
            </a:endParaRPr>
          </a:p>
          <a:p>
            <a:pPr algn="l"/>
            <a:r>
              <a:rPr lang="en-US" altLang="zh-CN" dirty="0">
                <a:latin typeface="-apple-system"/>
              </a:rPr>
              <a:t>24 </a:t>
            </a:r>
            <a:r>
              <a:rPr lang="en-US" altLang="zh-CN" dirty="0" err="1">
                <a:latin typeface="-apple-system"/>
              </a:rPr>
              <a:t>scim</a:t>
            </a:r>
            <a:r>
              <a:rPr lang="en-US" altLang="zh-CN" dirty="0">
                <a:latin typeface="-apple-system"/>
              </a:rPr>
              <a:t>-bridge(3883):&lt;- </a:t>
            </a:r>
            <a:r>
              <a:rPr lang="en-US" altLang="zh-CN" dirty="0" err="1">
                <a:latin typeface="-apple-system"/>
              </a:rPr>
              <a:t>sock_recvmsg</a:t>
            </a:r>
            <a:endParaRPr lang="en-US" altLang="zh-CN" dirty="0">
              <a:latin typeface="-apple-system"/>
            </a:endParaRPr>
          </a:p>
          <a:p>
            <a:pPr algn="l"/>
            <a:r>
              <a:rPr lang="en-US" altLang="zh-CN" dirty="0">
                <a:latin typeface="-apple-system"/>
              </a:rPr>
              <a:t>28 </a:t>
            </a:r>
            <a:r>
              <a:rPr lang="en-US" altLang="zh-CN" dirty="0" err="1">
                <a:latin typeface="-apple-system"/>
              </a:rPr>
              <a:t>scim</a:t>
            </a:r>
            <a:r>
              <a:rPr lang="en-US" altLang="zh-CN" dirty="0">
                <a:latin typeface="-apple-system"/>
              </a:rPr>
              <a:t>-bridge(3883):   &lt;- </a:t>
            </a:r>
            <a:r>
              <a:rPr lang="en-US" altLang="zh-CN" dirty="0" err="1">
                <a:latin typeface="-apple-system"/>
              </a:rPr>
              <a:t>sys_recvfrom</a:t>
            </a:r>
            <a:endParaRPr lang="en-US" altLang="zh-CN" dirty="0">
              <a:latin typeface="-apple-system"/>
            </a:endParaRPr>
          </a:p>
          <a:p>
            <a:pPr algn="l"/>
            <a:r>
              <a:rPr lang="en-US" altLang="zh-CN" dirty="0">
                <a:latin typeface="-apple-system"/>
              </a:rPr>
              <a:t>31 </a:t>
            </a:r>
            <a:r>
              <a:rPr lang="en-US" altLang="zh-CN" dirty="0" err="1">
                <a:latin typeface="-apple-system"/>
              </a:rPr>
              <a:t>scim</a:t>
            </a:r>
            <a:r>
              <a:rPr lang="en-US" altLang="zh-CN" dirty="0">
                <a:latin typeface="-apple-system"/>
              </a:rPr>
              <a:t>-bridge(3883):  &lt;- </a:t>
            </a:r>
            <a:r>
              <a:rPr lang="en-US" altLang="zh-CN" dirty="0" err="1">
                <a:latin typeface="-apple-system"/>
              </a:rPr>
              <a:t>sys_recv</a:t>
            </a:r>
            <a:endParaRPr lang="en-US" altLang="zh-CN" dirty="0">
              <a:latin typeface="-apple-system"/>
            </a:endParaRPr>
          </a:p>
          <a:p>
            <a:pPr algn="l"/>
            <a:r>
              <a:rPr lang="en-US" altLang="zh-CN" dirty="0">
                <a:latin typeface="-apple-system"/>
              </a:rPr>
              <a:t>35 </a:t>
            </a:r>
            <a:r>
              <a:rPr lang="en-US" altLang="zh-CN" dirty="0" err="1">
                <a:latin typeface="-apple-system"/>
              </a:rPr>
              <a:t>scim</a:t>
            </a:r>
            <a:r>
              <a:rPr lang="en-US" altLang="zh-CN" dirty="0">
                <a:latin typeface="-apple-system"/>
              </a:rPr>
              <a:t>-bridge(3883): &lt;- </a:t>
            </a:r>
            <a:r>
              <a:rPr lang="en-US" altLang="zh-CN" dirty="0" err="1">
                <a:latin typeface="-apple-system"/>
              </a:rPr>
              <a:t>sys_socketcall</a:t>
            </a:r>
            <a:endParaRPr lang="zh-CN" altLang="en-US" dirty="0">
              <a:latin typeface="-apple-system"/>
            </a:endParaRPr>
          </a:p>
        </p:txBody>
      </p:sp>
    </p:spTree>
    <p:extLst>
      <p:ext uri="{BB962C8B-B14F-4D97-AF65-F5344CB8AC3E}">
        <p14:creationId xmlns:p14="http://schemas.microsoft.com/office/powerpoint/2010/main" val="310492963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344821"/>
            <a:ext cx="13203925" cy="2056765"/>
          </a:xfrm>
        </p:spPr>
        <p:txBody>
          <a:bodyPr>
            <a:normAutofit/>
          </a:bodyPr>
          <a:lstStyle/>
          <a:p>
            <a:r>
              <a:rPr lang="zh-CN" altLang="en-US" sz="7464" dirty="0">
                <a:ea typeface="Alibaba PuHuiTi B" panose="00020600040101010101" pitchFamily="18" charset="-122"/>
              </a:rPr>
              <a:t>安装</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825853"/>
            <a:ext cx="22402800" cy="7971413"/>
          </a:xfrm>
          <a:prstGeom prst="rect">
            <a:avLst/>
          </a:prstGeom>
          <a:noFill/>
        </p:spPr>
        <p:txBody>
          <a:bodyPr wrap="square">
            <a:spAutoFit/>
          </a:bodyPr>
          <a:lstStyle/>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yum install </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systemtap</a:t>
            </a:r>
            <a:r>
              <a:rPr lang="en-US" altLang="zh-CN" sz="2800" b="0" i="0" dirty="0">
                <a:solidFill>
                  <a:srgbClr val="555555"/>
                </a:solidFill>
                <a:effectLst/>
                <a:latin typeface="Microsoft Yahei" panose="020B0503020204020204" pitchFamily="34" charset="-122"/>
                <a:ea typeface="Microsoft Yahei" panose="020B0503020204020204" pitchFamily="34" charset="-122"/>
              </a:rPr>
              <a:t> </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systemtap</a:t>
            </a:r>
            <a:r>
              <a:rPr lang="en-US" altLang="zh-CN" sz="2800" b="0" i="0" dirty="0">
                <a:solidFill>
                  <a:srgbClr val="555555"/>
                </a:solidFill>
                <a:effectLst/>
                <a:latin typeface="Microsoft Yahei" panose="020B0503020204020204" pitchFamily="34" charset="-122"/>
                <a:ea typeface="Microsoft Yahei" panose="020B0503020204020204" pitchFamily="34" charset="-122"/>
              </a:rPr>
              <a:t>-runtime kernel-</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devel</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zh-CN" altLang="en-US" sz="2800" b="0" i="0" dirty="0">
                <a:solidFill>
                  <a:srgbClr val="555555"/>
                </a:solidFill>
                <a:effectLst/>
                <a:latin typeface="Microsoft Yahei" panose="020B0503020204020204" pitchFamily="34" charset="-122"/>
                <a:ea typeface="Microsoft Yahei" panose="020B0503020204020204" pitchFamily="34" charset="-122"/>
              </a:rPr>
              <a:t>要想使用</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SystemTap</a:t>
            </a:r>
            <a:r>
              <a:rPr lang="zh-CN" altLang="en-US" sz="2800" b="0" i="0" dirty="0">
                <a:solidFill>
                  <a:srgbClr val="555555"/>
                </a:solidFill>
                <a:effectLst/>
                <a:latin typeface="Microsoft Yahei" panose="020B0503020204020204" pitchFamily="34" charset="-122"/>
                <a:ea typeface="Microsoft Yahei" panose="020B0503020204020204" pitchFamily="34" charset="-122"/>
              </a:rPr>
              <a:t>，需要安装跟目标内核版本匹配的</a:t>
            </a:r>
            <a:r>
              <a:rPr lang="en-US" altLang="zh-CN" sz="2800" b="0" i="0" dirty="0">
                <a:solidFill>
                  <a:srgbClr val="555555"/>
                </a:solidFill>
                <a:effectLst/>
                <a:latin typeface="Microsoft Yahei" panose="020B0503020204020204" pitchFamily="34" charset="-122"/>
                <a:ea typeface="Microsoft Yahei" panose="020B0503020204020204" pitchFamily="34" charset="-122"/>
              </a:rPr>
              <a:t>-</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devel</a:t>
            </a:r>
            <a:r>
              <a:rPr lang="zh-CN" altLang="en-US" sz="2800" b="0" i="0" dirty="0">
                <a:solidFill>
                  <a:srgbClr val="555555"/>
                </a:solidFill>
                <a:effectLst/>
                <a:latin typeface="Microsoft Yahei" panose="020B0503020204020204" pitchFamily="34" charset="-122"/>
                <a:ea typeface="Microsoft Yahei" panose="020B0503020204020204" pitchFamily="34" charset="-122"/>
              </a:rPr>
              <a:t>、</a:t>
            </a:r>
            <a:r>
              <a:rPr lang="en-US" altLang="zh-CN" sz="2800" b="0" i="0" dirty="0">
                <a:solidFill>
                  <a:srgbClr val="555555"/>
                </a:solidFill>
                <a:effectLst/>
                <a:latin typeface="Microsoft Yahei" panose="020B0503020204020204" pitchFamily="34" charset="-122"/>
                <a:ea typeface="Microsoft Yahei" panose="020B0503020204020204" pitchFamily="34" charset="-122"/>
              </a:rPr>
              <a:t>-</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debuginfo</a:t>
            </a:r>
            <a:r>
              <a:rPr lang="zh-CN" altLang="en-US" sz="2800" b="0" i="0" dirty="0">
                <a:solidFill>
                  <a:srgbClr val="555555"/>
                </a:solidFill>
                <a:effectLst/>
                <a:latin typeface="Microsoft Yahei" panose="020B0503020204020204" pitchFamily="34" charset="-122"/>
                <a:ea typeface="Microsoft Yahei" panose="020B0503020204020204" pitchFamily="34" charset="-122"/>
              </a:rPr>
              <a:t>和</a:t>
            </a:r>
            <a:r>
              <a:rPr lang="en-US" altLang="zh-CN" sz="2800" b="0" i="0" dirty="0">
                <a:solidFill>
                  <a:srgbClr val="555555"/>
                </a:solidFill>
                <a:effectLst/>
                <a:latin typeface="Microsoft Yahei" panose="020B0503020204020204" pitchFamily="34" charset="-122"/>
                <a:ea typeface="Microsoft Yahei" panose="020B0503020204020204" pitchFamily="34" charset="-122"/>
              </a:rPr>
              <a:t>-</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debuginfo</a:t>
            </a:r>
            <a:r>
              <a:rPr lang="en-US" altLang="zh-CN" sz="2800" b="0" i="0" dirty="0">
                <a:solidFill>
                  <a:srgbClr val="555555"/>
                </a:solidFill>
                <a:effectLst/>
                <a:latin typeface="Microsoft Yahei" panose="020B0503020204020204" pitchFamily="34" charset="-122"/>
                <a:ea typeface="Microsoft Yahei" panose="020B0503020204020204" pitchFamily="34" charset="-122"/>
              </a:rPr>
              <a:t>-common</a:t>
            </a:r>
            <a:r>
              <a:rPr lang="zh-CN" altLang="en-US" sz="2800" b="0" i="0" dirty="0">
                <a:solidFill>
                  <a:srgbClr val="555555"/>
                </a:solidFill>
                <a:effectLst/>
                <a:latin typeface="Microsoft Yahei" panose="020B0503020204020204" pitchFamily="34" charset="-122"/>
                <a:ea typeface="Microsoft Yahei" panose="020B0503020204020204" pitchFamily="34" charset="-122"/>
              </a:rPr>
              <a:t>包</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en-US" altLang="zh-CN" sz="2800" b="0" i="0" dirty="0" err="1">
                <a:solidFill>
                  <a:srgbClr val="555555"/>
                </a:solidFill>
                <a:effectLst/>
                <a:latin typeface="Microsoft Yahei" panose="020B0503020204020204" pitchFamily="34" charset="-122"/>
                <a:ea typeface="Microsoft Yahei" panose="020B0503020204020204" pitchFamily="34" charset="-122"/>
              </a:rPr>
              <a:t>stap</a:t>
            </a:r>
            <a:r>
              <a:rPr lang="en-US" altLang="zh-CN" sz="2800" b="0" i="0" dirty="0">
                <a:solidFill>
                  <a:srgbClr val="555555"/>
                </a:solidFill>
                <a:effectLst/>
                <a:latin typeface="Microsoft Yahei" panose="020B0503020204020204" pitchFamily="34" charset="-122"/>
                <a:ea typeface="Microsoft Yahei" panose="020B0503020204020204" pitchFamily="34" charset="-122"/>
              </a:rPr>
              <a:t>-prep</a:t>
            </a:r>
          </a:p>
          <a:p>
            <a:pPr algn="l"/>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zh-CN" altLang="en-US" sz="2800" b="0" i="0" dirty="0">
                <a:solidFill>
                  <a:srgbClr val="555555"/>
                </a:solidFill>
                <a:effectLst/>
                <a:latin typeface="Microsoft Yahei" panose="020B0503020204020204" pitchFamily="34" charset="-122"/>
                <a:ea typeface="Microsoft Yahei" panose="020B0503020204020204" pitchFamily="34" charset="-122"/>
              </a:rPr>
              <a:t>如果这个命令没起作用，你需要按照下面的步骤手动安装。</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endParaRPr lang="zh-CN" altLang="en-US" sz="2800" b="0" i="0" dirty="0">
              <a:solidFill>
                <a:srgbClr val="555555"/>
              </a:solidFill>
              <a:effectLst/>
              <a:latin typeface="Microsoft Yahei" panose="020B0503020204020204" pitchFamily="34" charset="-122"/>
              <a:ea typeface="Microsoft Yahei" panose="020B0503020204020204" pitchFamily="34" charset="-122"/>
            </a:endParaRPr>
          </a:p>
          <a:p>
            <a:pPr algn="l"/>
            <a:r>
              <a:rPr lang="en-US" altLang="zh-CN" sz="2800" b="0" i="0" dirty="0" err="1">
                <a:solidFill>
                  <a:srgbClr val="555555"/>
                </a:solidFill>
                <a:effectLst/>
                <a:latin typeface="Microsoft Yahei" panose="020B0503020204020204" pitchFamily="34" charset="-122"/>
                <a:ea typeface="Microsoft Yahei" panose="020B0503020204020204" pitchFamily="34" charset="-122"/>
              </a:rPr>
              <a:t>uname</a:t>
            </a:r>
            <a:r>
              <a:rPr lang="en-US" altLang="zh-CN" sz="2800" b="0" i="0" dirty="0">
                <a:solidFill>
                  <a:srgbClr val="555555"/>
                </a:solidFill>
                <a:effectLst/>
                <a:latin typeface="Microsoft Yahei" panose="020B0503020204020204" pitchFamily="34" charset="-122"/>
                <a:ea typeface="Microsoft Yahei" panose="020B0503020204020204" pitchFamily="34" charset="-122"/>
              </a:rPr>
              <a:t> –rm</a:t>
            </a:r>
          </a:p>
          <a:p>
            <a:pPr algn="l"/>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zh-CN" altLang="en-US" sz="2800" dirty="0">
                <a:solidFill>
                  <a:srgbClr val="555555"/>
                </a:solidFill>
                <a:latin typeface="Microsoft Yahei" panose="020B0503020204020204" pitchFamily="34" charset="-122"/>
                <a:ea typeface="Microsoft Yahei" panose="020B0503020204020204" pitchFamily="34" charset="-122"/>
              </a:rPr>
              <a:t>下载对应版本</a:t>
            </a:r>
            <a:r>
              <a:rPr lang="en-US" altLang="zh-CN" sz="2800" b="0" i="0" dirty="0">
                <a:solidFill>
                  <a:srgbClr val="555555"/>
                </a:solidFill>
                <a:effectLst/>
                <a:latin typeface="Microsoft Yahei" panose="020B0503020204020204" pitchFamily="34" charset="-122"/>
                <a:ea typeface="Microsoft Yahei" panose="020B0503020204020204" pitchFamily="34" charset="-122"/>
              </a:rPr>
              <a:t>-</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debuginfo</a:t>
            </a:r>
            <a:r>
              <a:rPr lang="zh-CN" altLang="en-US" sz="2800" b="0" i="0" dirty="0">
                <a:solidFill>
                  <a:srgbClr val="555555"/>
                </a:solidFill>
                <a:effectLst/>
                <a:latin typeface="Microsoft Yahei" panose="020B0503020204020204" pitchFamily="34" charset="-122"/>
                <a:ea typeface="Microsoft Yahei" panose="020B0503020204020204" pitchFamily="34" charset="-122"/>
              </a:rPr>
              <a:t>和</a:t>
            </a:r>
            <a:r>
              <a:rPr lang="en-US" altLang="zh-CN" sz="2800" b="0" i="0" dirty="0">
                <a:solidFill>
                  <a:srgbClr val="555555"/>
                </a:solidFill>
                <a:effectLst/>
                <a:latin typeface="Microsoft Yahei" panose="020B0503020204020204" pitchFamily="34" charset="-122"/>
                <a:ea typeface="Microsoft Yahei" panose="020B0503020204020204" pitchFamily="34" charset="-122"/>
              </a:rPr>
              <a:t>-</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debuginfo</a:t>
            </a:r>
            <a:r>
              <a:rPr lang="en-US" altLang="zh-CN" sz="2800" b="0" i="0" dirty="0">
                <a:solidFill>
                  <a:srgbClr val="555555"/>
                </a:solidFill>
                <a:effectLst/>
                <a:latin typeface="Microsoft Yahei" panose="020B0503020204020204" pitchFamily="34" charset="-122"/>
                <a:ea typeface="Microsoft Yahei" panose="020B0503020204020204" pitchFamily="34" charset="-122"/>
              </a:rPr>
              <a:t>-common</a:t>
            </a:r>
            <a:r>
              <a:rPr lang="zh-CN" altLang="en-US" sz="2800" b="0" i="0" dirty="0">
                <a:solidFill>
                  <a:srgbClr val="555555"/>
                </a:solidFill>
                <a:effectLst/>
                <a:latin typeface="Microsoft Yahei" panose="020B0503020204020204" pitchFamily="34" charset="-122"/>
                <a:ea typeface="Microsoft Yahei" panose="020B0503020204020204" pitchFamily="34" charset="-122"/>
              </a:rPr>
              <a:t>包：</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hlinkClick r:id="rId3"/>
              </a:rPr>
              <a:t>http://</a:t>
            </a:r>
            <a:r>
              <a:rPr lang="en-US" altLang="zh-CN" sz="2800" b="0" i="0" dirty="0" err="1">
                <a:solidFill>
                  <a:srgbClr val="555555"/>
                </a:solidFill>
                <a:effectLst/>
                <a:latin typeface="Microsoft Yahei" panose="020B0503020204020204" pitchFamily="34" charset="-122"/>
                <a:ea typeface="Microsoft Yahei" panose="020B0503020204020204" pitchFamily="34" charset="-122"/>
                <a:hlinkClick r:id="rId3"/>
              </a:rPr>
              <a:t>debuginfo.centos.org</a:t>
            </a:r>
            <a:r>
              <a:rPr lang="en-US" altLang="zh-CN" sz="2800" b="0" i="0" dirty="0">
                <a:solidFill>
                  <a:srgbClr val="555555"/>
                </a:solidFill>
                <a:effectLst/>
                <a:latin typeface="Microsoft Yahei" panose="020B0503020204020204" pitchFamily="34" charset="-122"/>
                <a:ea typeface="Microsoft Yahei" panose="020B0503020204020204" pitchFamily="34" charset="-122"/>
                <a:hlinkClick r:id="rId3"/>
              </a:rPr>
              <a:t>/8/</a:t>
            </a:r>
            <a:r>
              <a:rPr lang="en-US" altLang="zh-CN" sz="2800" b="0" i="0" dirty="0" err="1">
                <a:solidFill>
                  <a:srgbClr val="555555"/>
                </a:solidFill>
                <a:effectLst/>
                <a:latin typeface="Microsoft Yahei" panose="020B0503020204020204" pitchFamily="34" charset="-122"/>
                <a:ea typeface="Microsoft Yahei" panose="020B0503020204020204" pitchFamily="34" charset="-122"/>
                <a:hlinkClick r:id="rId3"/>
              </a:rPr>
              <a:t>x86_64</a:t>
            </a:r>
            <a:r>
              <a:rPr lang="en-US" altLang="zh-CN" sz="2800" b="0" i="0" dirty="0">
                <a:solidFill>
                  <a:srgbClr val="555555"/>
                </a:solidFill>
                <a:effectLst/>
                <a:latin typeface="Microsoft Yahei" panose="020B0503020204020204" pitchFamily="34" charset="-122"/>
                <a:ea typeface="Microsoft Yahei" panose="020B0503020204020204" pitchFamily="34" charset="-122"/>
                <a:hlinkClick r:id="rId3"/>
              </a:rPr>
              <a:t>/Packages/</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en-US" altLang="zh-CN" sz="2800" b="0" i="0" dirty="0" err="1">
                <a:solidFill>
                  <a:srgbClr val="555555"/>
                </a:solidFill>
                <a:effectLst/>
                <a:latin typeface="Microsoft Yahei" panose="020B0503020204020204" pitchFamily="34" charset="-122"/>
                <a:ea typeface="Microsoft Yahei" panose="020B0503020204020204" pitchFamily="34" charset="-122"/>
              </a:rPr>
              <a:t>wget</a:t>
            </a:r>
            <a:r>
              <a:rPr lang="en-US" altLang="zh-CN" sz="2800" b="0" i="0" dirty="0">
                <a:solidFill>
                  <a:srgbClr val="555555"/>
                </a:solidFill>
                <a:effectLst/>
                <a:latin typeface="Microsoft Yahei" panose="020B0503020204020204" pitchFamily="34" charset="-122"/>
                <a:ea typeface="Microsoft Yahei" panose="020B0503020204020204" pitchFamily="34" charset="-122"/>
              </a:rPr>
              <a:t> http://</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debuginfo.centos.org</a:t>
            </a:r>
            <a:r>
              <a:rPr lang="en-US" altLang="zh-CN" sz="2800" b="0" i="0" dirty="0">
                <a:solidFill>
                  <a:srgbClr val="555555"/>
                </a:solidFill>
                <a:effectLst/>
                <a:latin typeface="Microsoft Yahei" panose="020B0503020204020204" pitchFamily="34" charset="-122"/>
                <a:ea typeface="Microsoft Yahei" panose="020B0503020204020204" pitchFamily="34" charset="-122"/>
              </a:rPr>
              <a:t>/8/</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x86_64</a:t>
            </a:r>
            <a:r>
              <a:rPr lang="en-US" altLang="zh-CN" sz="2800" b="0" i="0" dirty="0">
                <a:solidFill>
                  <a:srgbClr val="555555"/>
                </a:solidFill>
                <a:effectLst/>
                <a:latin typeface="Microsoft Yahei" panose="020B0503020204020204" pitchFamily="34" charset="-122"/>
                <a:ea typeface="Microsoft Yahei" panose="020B0503020204020204" pitchFamily="34" charset="-122"/>
              </a:rPr>
              <a:t>/Packages/kernel-</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debuginfo</a:t>
            </a:r>
            <a:r>
              <a:rPr lang="en-US" altLang="zh-CN" sz="2800" b="0" i="0" dirty="0">
                <a:solidFill>
                  <a:srgbClr val="555555"/>
                </a:solidFill>
                <a:effectLst/>
                <a:latin typeface="Microsoft Yahei" panose="020B0503020204020204" pitchFamily="34" charset="-122"/>
                <a:ea typeface="Microsoft Yahei" panose="020B0503020204020204" pitchFamily="34" charset="-122"/>
              </a:rPr>
              <a:t>-4.18.0-</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348.el8.x86_64.rpm</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en-US" altLang="zh-CN" sz="2800" b="0" i="0" dirty="0" err="1">
                <a:solidFill>
                  <a:srgbClr val="555555"/>
                </a:solidFill>
                <a:effectLst/>
                <a:latin typeface="Microsoft Yahei" panose="020B0503020204020204" pitchFamily="34" charset="-122"/>
                <a:ea typeface="Microsoft Yahei" panose="020B0503020204020204" pitchFamily="34" charset="-122"/>
              </a:rPr>
              <a:t>wget</a:t>
            </a:r>
            <a:r>
              <a:rPr lang="en-US" altLang="zh-CN" sz="2800" b="0" i="0" dirty="0">
                <a:solidFill>
                  <a:srgbClr val="555555"/>
                </a:solidFill>
                <a:effectLst/>
                <a:latin typeface="Microsoft Yahei" panose="020B0503020204020204" pitchFamily="34" charset="-122"/>
                <a:ea typeface="Microsoft Yahei" panose="020B0503020204020204" pitchFamily="34" charset="-122"/>
              </a:rPr>
              <a:t> </a:t>
            </a:r>
            <a:r>
              <a:rPr lang="en-US" altLang="zh-CN" sz="2800" b="0" i="0" dirty="0">
                <a:solidFill>
                  <a:srgbClr val="555555"/>
                </a:solidFill>
                <a:effectLst/>
                <a:latin typeface="Microsoft Yahei" panose="020B0503020204020204" pitchFamily="34" charset="-122"/>
                <a:ea typeface="Microsoft Yahei" panose="020B0503020204020204" pitchFamily="34" charset="-122"/>
                <a:hlinkClick r:id="rId4"/>
              </a:rPr>
              <a:t>http://</a:t>
            </a:r>
            <a:r>
              <a:rPr lang="en-US" altLang="zh-CN" sz="2800" b="0" i="0" dirty="0" err="1">
                <a:solidFill>
                  <a:srgbClr val="555555"/>
                </a:solidFill>
                <a:effectLst/>
                <a:latin typeface="Microsoft Yahei" panose="020B0503020204020204" pitchFamily="34" charset="-122"/>
                <a:ea typeface="Microsoft Yahei" panose="020B0503020204020204" pitchFamily="34" charset="-122"/>
                <a:hlinkClick r:id="rId4"/>
              </a:rPr>
              <a:t>debuginfo.centos.org</a:t>
            </a:r>
            <a:r>
              <a:rPr lang="en-US" altLang="zh-CN" sz="2800" b="0" i="0" dirty="0">
                <a:solidFill>
                  <a:srgbClr val="555555"/>
                </a:solidFill>
                <a:effectLst/>
                <a:latin typeface="Microsoft Yahei" panose="020B0503020204020204" pitchFamily="34" charset="-122"/>
                <a:ea typeface="Microsoft Yahei" panose="020B0503020204020204" pitchFamily="34" charset="-122"/>
                <a:hlinkClick r:id="rId4"/>
              </a:rPr>
              <a:t>/8/</a:t>
            </a:r>
            <a:r>
              <a:rPr lang="en-US" altLang="zh-CN" sz="2800" b="0" i="0" dirty="0" err="1">
                <a:solidFill>
                  <a:srgbClr val="555555"/>
                </a:solidFill>
                <a:effectLst/>
                <a:latin typeface="Microsoft Yahei" panose="020B0503020204020204" pitchFamily="34" charset="-122"/>
                <a:ea typeface="Microsoft Yahei" panose="020B0503020204020204" pitchFamily="34" charset="-122"/>
                <a:hlinkClick r:id="rId4"/>
              </a:rPr>
              <a:t>x86_64</a:t>
            </a:r>
            <a:r>
              <a:rPr lang="en-US" altLang="zh-CN" sz="2800" b="0" i="0" dirty="0">
                <a:solidFill>
                  <a:srgbClr val="555555"/>
                </a:solidFill>
                <a:effectLst/>
                <a:latin typeface="Microsoft Yahei" panose="020B0503020204020204" pitchFamily="34" charset="-122"/>
                <a:ea typeface="Microsoft Yahei" panose="020B0503020204020204" pitchFamily="34" charset="-122"/>
                <a:hlinkClick r:id="rId4"/>
              </a:rPr>
              <a:t>/Packages/kernel-</a:t>
            </a:r>
            <a:r>
              <a:rPr lang="en-US" altLang="zh-CN" sz="2800" b="0" i="0" dirty="0" err="1">
                <a:solidFill>
                  <a:srgbClr val="555555"/>
                </a:solidFill>
                <a:effectLst/>
                <a:latin typeface="Microsoft Yahei" panose="020B0503020204020204" pitchFamily="34" charset="-122"/>
                <a:ea typeface="Microsoft Yahei" panose="020B0503020204020204" pitchFamily="34" charset="-122"/>
                <a:hlinkClick r:id="rId4"/>
              </a:rPr>
              <a:t>debuginfo</a:t>
            </a:r>
            <a:r>
              <a:rPr lang="en-US" altLang="zh-CN" sz="2800" b="0" i="0" dirty="0">
                <a:solidFill>
                  <a:srgbClr val="555555"/>
                </a:solidFill>
                <a:effectLst/>
                <a:latin typeface="Microsoft Yahei" panose="020B0503020204020204" pitchFamily="34" charset="-122"/>
                <a:ea typeface="Microsoft Yahei" panose="020B0503020204020204" pitchFamily="34" charset="-122"/>
                <a:hlinkClick r:id="rId4"/>
              </a:rPr>
              <a:t>-common-</a:t>
            </a:r>
            <a:r>
              <a:rPr lang="en-US" altLang="zh-CN" sz="2800" b="0" i="0" dirty="0" err="1">
                <a:solidFill>
                  <a:srgbClr val="555555"/>
                </a:solidFill>
                <a:effectLst/>
                <a:latin typeface="Microsoft Yahei" panose="020B0503020204020204" pitchFamily="34" charset="-122"/>
                <a:ea typeface="Microsoft Yahei" panose="020B0503020204020204" pitchFamily="34" charset="-122"/>
                <a:hlinkClick r:id="rId4"/>
              </a:rPr>
              <a:t>x86_64</a:t>
            </a:r>
            <a:r>
              <a:rPr lang="en-US" altLang="zh-CN" sz="2800" b="0" i="0" dirty="0">
                <a:solidFill>
                  <a:srgbClr val="555555"/>
                </a:solidFill>
                <a:effectLst/>
                <a:latin typeface="Microsoft Yahei" panose="020B0503020204020204" pitchFamily="34" charset="-122"/>
                <a:ea typeface="Microsoft Yahei" panose="020B0503020204020204" pitchFamily="34" charset="-122"/>
                <a:hlinkClick r:id="rId4"/>
              </a:rPr>
              <a:t>-4.18.0-</a:t>
            </a:r>
            <a:r>
              <a:rPr lang="en-US" altLang="zh-CN" sz="2800" b="0" i="0" dirty="0" err="1">
                <a:solidFill>
                  <a:srgbClr val="555555"/>
                </a:solidFill>
                <a:effectLst/>
                <a:latin typeface="Microsoft Yahei" panose="020B0503020204020204" pitchFamily="34" charset="-122"/>
                <a:ea typeface="Microsoft Yahei" panose="020B0503020204020204" pitchFamily="34" charset="-122"/>
                <a:hlinkClick r:id="rId4"/>
              </a:rPr>
              <a:t>348.el8.x86_64.rpm</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rpm -</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Uhv</a:t>
            </a:r>
            <a:r>
              <a:rPr lang="en-US" altLang="zh-CN" sz="2800" b="0" i="0" dirty="0">
                <a:solidFill>
                  <a:srgbClr val="555555"/>
                </a:solidFill>
                <a:effectLst/>
                <a:latin typeface="Microsoft Yahei" panose="020B0503020204020204" pitchFamily="34" charset="-122"/>
                <a:ea typeface="Microsoft Yahei" panose="020B0503020204020204" pitchFamily="34" charset="-122"/>
              </a:rPr>
              <a:t> kernel-</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debuginfo</a:t>
            </a:r>
            <a:r>
              <a:rPr lang="en-US" altLang="zh-CN" sz="2800" b="0" i="0" dirty="0">
                <a:solidFill>
                  <a:srgbClr val="555555"/>
                </a:solidFill>
                <a:effectLst/>
                <a:latin typeface="Microsoft Yahei" panose="020B0503020204020204" pitchFamily="34" charset="-122"/>
                <a:ea typeface="Microsoft Yahei" panose="020B0503020204020204" pitchFamily="34" charset="-122"/>
              </a:rPr>
              <a:t>-common-</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x86_64</a:t>
            </a:r>
            <a:r>
              <a:rPr lang="en-US" altLang="zh-CN" sz="2800" b="0" i="0" dirty="0">
                <a:solidFill>
                  <a:srgbClr val="555555"/>
                </a:solidFill>
                <a:effectLst/>
                <a:latin typeface="Microsoft Yahei" panose="020B0503020204020204" pitchFamily="34" charset="-122"/>
                <a:ea typeface="Microsoft Yahei" panose="020B0503020204020204" pitchFamily="34" charset="-122"/>
              </a:rPr>
              <a:t>-4.18.0-</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348.el8.x86_64.rpm</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rpm -</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Uhv</a:t>
            </a:r>
            <a:r>
              <a:rPr lang="en-US" altLang="zh-CN" sz="2800" b="0" i="0" dirty="0">
                <a:solidFill>
                  <a:srgbClr val="555555"/>
                </a:solidFill>
                <a:effectLst/>
                <a:latin typeface="Microsoft Yahei" panose="020B0503020204020204" pitchFamily="34" charset="-122"/>
                <a:ea typeface="Microsoft Yahei" panose="020B0503020204020204" pitchFamily="34" charset="-122"/>
              </a:rPr>
              <a:t> kernel-</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debuginfo</a:t>
            </a:r>
            <a:r>
              <a:rPr lang="en-US" altLang="zh-CN" sz="2800" b="0" i="0" dirty="0">
                <a:solidFill>
                  <a:srgbClr val="555555"/>
                </a:solidFill>
                <a:effectLst/>
                <a:latin typeface="Microsoft Yahei" panose="020B0503020204020204" pitchFamily="34" charset="-122"/>
                <a:ea typeface="Microsoft Yahei" panose="020B0503020204020204" pitchFamily="34" charset="-122"/>
              </a:rPr>
              <a:t>-4.18.0-</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348.el8.x86_64.rpm</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endParaRPr lang="en-US" altLang="zh-CN" b="0" i="0" dirty="0">
              <a:effectLst/>
              <a:latin typeface="-apple-system"/>
            </a:endParaRPr>
          </a:p>
        </p:txBody>
      </p:sp>
      <p:sp>
        <p:nvSpPr>
          <p:cNvPr id="5" name="Rectangle 3">
            <a:extLst>
              <a:ext uri="{FF2B5EF4-FFF2-40B4-BE49-F238E27FC236}">
                <a16:creationId xmlns:a16="http://schemas.microsoft.com/office/drawing/2014/main" id="{7E02317A-BF91-55BC-EBCC-CCA98B08B497}"/>
              </a:ext>
            </a:extLst>
          </p:cNvPr>
          <p:cNvSpPr>
            <a:spLocks noChangeArrowheads="1"/>
          </p:cNvSpPr>
          <p:nvPr/>
        </p:nvSpPr>
        <p:spPr bwMode="auto">
          <a:xfrm>
            <a:off x="0" y="0"/>
            <a:ext cx="24377650" cy="457200"/>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Arial Unicode MS"/>
                <a:ea typeface="courier"/>
              </a:rPr>
              <a:t>uname -rm</a:t>
            </a:r>
            <a:r>
              <a:rPr kumimoji="0" lang="zh-CN" altLang="zh-CN" sz="15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858594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网络</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7294305"/>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/examples/network/</a:t>
            </a:r>
            <a:r>
              <a:rPr lang="en-US" altLang="zh-CN" dirty="0" err="1">
                <a:latin typeface="-apple-system"/>
              </a:rPr>
              <a:t>tcp_connections.stp</a:t>
            </a:r>
            <a:endParaRPr lang="en-US" altLang="zh-CN" dirty="0">
              <a:latin typeface="-apple-system"/>
            </a:endParaRPr>
          </a:p>
          <a:p>
            <a:pPr algn="l"/>
            <a:r>
              <a:rPr lang="zh-CN" altLang="en-US" dirty="0">
                <a:latin typeface="-apple-system"/>
              </a:rPr>
              <a:t>监控</a:t>
            </a:r>
            <a:r>
              <a:rPr lang="en-US" altLang="zh-CN" dirty="0">
                <a:latin typeface="-apple-system"/>
              </a:rPr>
              <a:t>TCP</a:t>
            </a:r>
            <a:r>
              <a:rPr lang="zh-CN" altLang="en-US" dirty="0">
                <a:latin typeface="-apple-system"/>
              </a:rPr>
              <a:t>连接的创建。这可以帮助你第一时间识别出任何未授权的、可疑的或其它不请自来的网络连接。</a:t>
            </a:r>
            <a:endParaRPr lang="en-US" altLang="zh-CN" dirty="0">
              <a:latin typeface="-apple-system"/>
            </a:endParaRPr>
          </a:p>
          <a:p>
            <a:pPr algn="l"/>
            <a:endParaRPr lang="en-US" altLang="zh-CN" dirty="0">
              <a:latin typeface="-apple-system"/>
            </a:endParaRPr>
          </a:p>
          <a:p>
            <a:pPr algn="l"/>
            <a:r>
              <a:rPr lang="zh-CN" altLang="en-US" dirty="0">
                <a:latin typeface="-apple-system"/>
              </a:rPr>
              <a:t>它会实时输出新创建的</a:t>
            </a:r>
            <a:r>
              <a:rPr lang="en-US" altLang="zh-CN" dirty="0">
                <a:latin typeface="-apple-system"/>
              </a:rPr>
              <a:t>TCP</a:t>
            </a:r>
            <a:r>
              <a:rPr lang="zh-CN" altLang="en-US" dirty="0">
                <a:latin typeface="-apple-system"/>
              </a:rPr>
              <a:t>连接的如下信息：</a:t>
            </a:r>
            <a:endParaRPr lang="en-US" altLang="zh-CN" dirty="0">
              <a:latin typeface="-apple-system"/>
            </a:endParaRPr>
          </a:p>
          <a:p>
            <a:pPr algn="l"/>
            <a:endParaRPr lang="zh-CN" altLang="en-US" dirty="0">
              <a:latin typeface="-apple-system"/>
            </a:endParaRPr>
          </a:p>
          <a:p>
            <a:pPr algn="l"/>
            <a:r>
              <a:rPr lang="zh-CN" altLang="en-US" dirty="0">
                <a:latin typeface="-apple-system"/>
              </a:rPr>
              <a:t>当前</a:t>
            </a:r>
            <a:r>
              <a:rPr lang="en-US" altLang="zh-CN" dirty="0">
                <a:latin typeface="-apple-system"/>
              </a:rPr>
              <a:t>UID</a:t>
            </a:r>
          </a:p>
          <a:p>
            <a:pPr algn="l"/>
            <a:r>
              <a:rPr lang="zh-CN" altLang="en-US" dirty="0">
                <a:latin typeface="-apple-system"/>
              </a:rPr>
              <a:t>接受连接的程序名</a:t>
            </a:r>
          </a:p>
          <a:p>
            <a:pPr algn="l"/>
            <a:r>
              <a:rPr lang="zh-CN" altLang="en-US" dirty="0">
                <a:latin typeface="-apple-system"/>
              </a:rPr>
              <a:t>接受连接的进程</a:t>
            </a:r>
            <a:r>
              <a:rPr lang="en-US" altLang="zh-CN" dirty="0" err="1">
                <a:latin typeface="-apple-system"/>
              </a:rPr>
              <a:t>PID</a:t>
            </a:r>
            <a:endParaRPr lang="en-US" altLang="zh-CN" dirty="0">
              <a:latin typeface="-apple-system"/>
            </a:endParaRPr>
          </a:p>
          <a:p>
            <a:pPr algn="l"/>
            <a:r>
              <a:rPr lang="zh-CN" altLang="en-US" dirty="0">
                <a:latin typeface="-apple-system"/>
              </a:rPr>
              <a:t>创建连接的远程</a:t>
            </a:r>
            <a:r>
              <a:rPr lang="en-US" altLang="zh-CN" dirty="0">
                <a:latin typeface="-apple-system"/>
              </a:rPr>
              <a:t>IP</a:t>
            </a:r>
            <a:r>
              <a:rPr lang="zh-CN" altLang="en-US" dirty="0">
                <a:latin typeface="-apple-system"/>
              </a:rPr>
              <a:t>地址</a:t>
            </a:r>
          </a:p>
          <a:p>
            <a:pPr algn="l"/>
            <a:r>
              <a:rPr lang="en-US" altLang="zh-CN" dirty="0">
                <a:latin typeface="-apple-system"/>
              </a:rPr>
              <a:t>UID            </a:t>
            </a:r>
            <a:r>
              <a:rPr lang="en-US" altLang="zh-CN" dirty="0" err="1">
                <a:latin typeface="-apple-system"/>
              </a:rPr>
              <a:t>CMD</a:t>
            </a:r>
            <a:r>
              <a:rPr lang="en-US" altLang="zh-CN" dirty="0">
                <a:latin typeface="-apple-system"/>
              </a:rPr>
              <a:t>    </a:t>
            </a:r>
            <a:r>
              <a:rPr lang="en-US" altLang="zh-CN" dirty="0" err="1">
                <a:latin typeface="-apple-system"/>
              </a:rPr>
              <a:t>PID</a:t>
            </a:r>
            <a:r>
              <a:rPr lang="en-US" altLang="zh-CN" dirty="0">
                <a:latin typeface="-apple-system"/>
              </a:rPr>
              <a:t>   PORT        </a:t>
            </a:r>
            <a:r>
              <a:rPr lang="en-US" altLang="zh-CN" dirty="0" err="1">
                <a:latin typeface="-apple-system"/>
              </a:rPr>
              <a:t>IP_SOURCE</a:t>
            </a:r>
            <a:endParaRPr lang="en-US" altLang="zh-CN" dirty="0">
              <a:latin typeface="-apple-system"/>
            </a:endParaRPr>
          </a:p>
          <a:p>
            <a:pPr algn="l"/>
            <a:r>
              <a:rPr lang="en-US" altLang="zh-CN" dirty="0">
                <a:latin typeface="-apple-system"/>
              </a:rPr>
              <a:t>0             </a:t>
            </a:r>
            <a:r>
              <a:rPr lang="en-US" altLang="zh-CN" dirty="0" err="1">
                <a:latin typeface="-apple-system"/>
              </a:rPr>
              <a:t>sshd</a:t>
            </a:r>
            <a:r>
              <a:rPr lang="en-US" altLang="zh-CN" dirty="0">
                <a:latin typeface="-apple-system"/>
              </a:rPr>
              <a:t>   3165     22      10.64.0.227</a:t>
            </a:r>
          </a:p>
          <a:p>
            <a:pPr algn="l"/>
            <a:r>
              <a:rPr lang="en-US" altLang="zh-CN" dirty="0">
                <a:latin typeface="-apple-system"/>
              </a:rPr>
              <a:t>0             </a:t>
            </a:r>
            <a:r>
              <a:rPr lang="en-US" altLang="zh-CN" dirty="0" err="1">
                <a:latin typeface="-apple-system"/>
              </a:rPr>
              <a:t>sshd</a:t>
            </a:r>
            <a:r>
              <a:rPr lang="en-US" altLang="zh-CN" dirty="0">
                <a:latin typeface="-apple-system"/>
              </a:rPr>
              <a:t>   3165     22      10.64.0.227</a:t>
            </a:r>
          </a:p>
          <a:p>
            <a:pPr algn="l"/>
            <a:endParaRPr lang="zh-CN" altLang="en-US" dirty="0">
              <a:latin typeface="-apple-system"/>
            </a:endParaRPr>
          </a:p>
        </p:txBody>
      </p:sp>
    </p:spTree>
    <p:extLst>
      <p:ext uri="{BB962C8B-B14F-4D97-AF65-F5344CB8AC3E}">
        <p14:creationId xmlns:p14="http://schemas.microsoft.com/office/powerpoint/2010/main" val="215781104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网络</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618291"/>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/examples/network/</a:t>
            </a:r>
            <a:r>
              <a:rPr lang="en-US" altLang="zh-CN" dirty="0" err="1">
                <a:latin typeface="-apple-system"/>
              </a:rPr>
              <a:t>tcpdumplike.stp</a:t>
            </a:r>
            <a:endParaRPr lang="en-US" altLang="zh-CN" dirty="0">
              <a:latin typeface="-apple-system"/>
            </a:endParaRPr>
          </a:p>
          <a:p>
            <a:pPr algn="l"/>
            <a:r>
              <a:rPr lang="zh-CN" altLang="en-US" dirty="0">
                <a:latin typeface="-apple-system"/>
              </a:rPr>
              <a:t>监控收到的</a:t>
            </a:r>
            <a:r>
              <a:rPr lang="en-US" altLang="zh-CN" dirty="0">
                <a:latin typeface="-apple-system"/>
              </a:rPr>
              <a:t>TCP</a:t>
            </a:r>
            <a:r>
              <a:rPr lang="zh-CN" altLang="en-US" dirty="0">
                <a:latin typeface="-apple-system"/>
              </a:rPr>
              <a:t>包。这可以帮助你分析应用的流量使用情况。</a:t>
            </a:r>
            <a:endParaRPr lang="en-US" altLang="zh-CN" dirty="0">
              <a:latin typeface="-apple-system"/>
            </a:endParaRPr>
          </a:p>
          <a:p>
            <a:pPr algn="l"/>
            <a:r>
              <a:rPr lang="zh-CN" altLang="en-US" dirty="0">
                <a:latin typeface="-apple-system"/>
              </a:rPr>
              <a:t>实时输出收到的</a:t>
            </a:r>
            <a:r>
              <a:rPr lang="en-US" altLang="zh-CN" dirty="0">
                <a:latin typeface="-apple-system"/>
              </a:rPr>
              <a:t>TCP</a:t>
            </a:r>
            <a:r>
              <a:rPr lang="zh-CN" altLang="en-US" dirty="0">
                <a:latin typeface="-apple-system"/>
              </a:rPr>
              <a:t>包的如下信息：</a:t>
            </a:r>
          </a:p>
          <a:p>
            <a:pPr algn="l"/>
            <a:r>
              <a:rPr lang="zh-CN" altLang="en-US" dirty="0">
                <a:latin typeface="-apple-system"/>
              </a:rPr>
              <a:t>源</a:t>
            </a:r>
            <a:r>
              <a:rPr lang="en-US" altLang="zh-CN" dirty="0">
                <a:latin typeface="-apple-system"/>
              </a:rPr>
              <a:t>IP</a:t>
            </a:r>
            <a:r>
              <a:rPr lang="zh-CN" altLang="en-US" dirty="0">
                <a:latin typeface="-apple-system"/>
              </a:rPr>
              <a:t>地址和目标</a:t>
            </a:r>
            <a:r>
              <a:rPr lang="en-US" altLang="zh-CN" dirty="0">
                <a:latin typeface="-apple-system"/>
              </a:rPr>
              <a:t>IP</a:t>
            </a:r>
            <a:r>
              <a:rPr lang="zh-CN" altLang="en-US" dirty="0">
                <a:latin typeface="-apple-system"/>
              </a:rPr>
              <a:t>地址（</a:t>
            </a:r>
            <a:r>
              <a:rPr lang="en-US" altLang="zh-CN" dirty="0" err="1">
                <a:latin typeface="-apple-system"/>
              </a:rPr>
              <a:t>saddr</a:t>
            </a:r>
            <a:r>
              <a:rPr lang="zh-CN" altLang="en-US" dirty="0">
                <a:latin typeface="-apple-system"/>
              </a:rPr>
              <a:t>和</a:t>
            </a:r>
            <a:r>
              <a:rPr lang="en-US" altLang="zh-CN" dirty="0" err="1">
                <a:latin typeface="-apple-system"/>
              </a:rPr>
              <a:t>daddr</a:t>
            </a:r>
            <a:r>
              <a:rPr lang="zh-CN" altLang="en-US" dirty="0">
                <a:latin typeface="-apple-system"/>
              </a:rPr>
              <a:t>）</a:t>
            </a:r>
          </a:p>
          <a:p>
            <a:pPr algn="l"/>
            <a:r>
              <a:rPr lang="zh-CN" altLang="en-US" dirty="0">
                <a:latin typeface="-apple-system"/>
              </a:rPr>
              <a:t>源端口和目标端口（</a:t>
            </a:r>
            <a:r>
              <a:rPr lang="en-US" altLang="zh-CN" dirty="0">
                <a:latin typeface="-apple-system"/>
              </a:rPr>
              <a:t>sport</a:t>
            </a:r>
            <a:r>
              <a:rPr lang="zh-CN" altLang="en-US" dirty="0">
                <a:latin typeface="-apple-system"/>
              </a:rPr>
              <a:t>和</a:t>
            </a:r>
            <a:r>
              <a:rPr lang="en-US" altLang="zh-CN" dirty="0" err="1">
                <a:latin typeface="-apple-system"/>
              </a:rPr>
              <a:t>dport</a:t>
            </a:r>
            <a:r>
              <a:rPr lang="zh-CN" altLang="en-US" dirty="0">
                <a:latin typeface="-apple-system"/>
              </a:rPr>
              <a:t>）</a:t>
            </a:r>
          </a:p>
          <a:p>
            <a:pPr algn="l"/>
            <a:r>
              <a:rPr lang="zh-CN" altLang="en-US" dirty="0">
                <a:latin typeface="-apple-system"/>
              </a:rPr>
              <a:t>包标识</a:t>
            </a:r>
          </a:p>
          <a:p>
            <a:pPr algn="l"/>
            <a:r>
              <a:rPr lang="en-US" altLang="zh-CN" dirty="0" err="1">
                <a:latin typeface="-apple-system"/>
              </a:rPr>
              <a:t>tcpdumplike.stp</a:t>
            </a:r>
            <a:r>
              <a:rPr lang="zh-CN" altLang="en-US" dirty="0">
                <a:latin typeface="-apple-system"/>
              </a:rPr>
              <a:t>使用了以下函数来获取包的标识信息：</a:t>
            </a:r>
          </a:p>
          <a:p>
            <a:pPr algn="l"/>
            <a:r>
              <a:rPr lang="en-US" altLang="zh-CN" dirty="0" err="1">
                <a:latin typeface="-apple-system"/>
              </a:rPr>
              <a:t>urg</a:t>
            </a:r>
            <a:r>
              <a:rPr lang="en-US" altLang="zh-CN" dirty="0">
                <a:latin typeface="-apple-system"/>
              </a:rPr>
              <a:t> – urgent</a:t>
            </a:r>
          </a:p>
          <a:p>
            <a:pPr algn="l"/>
            <a:r>
              <a:rPr lang="en-US" altLang="zh-CN" dirty="0">
                <a:latin typeface="-apple-system"/>
              </a:rPr>
              <a:t>ack - acknowledgement</a:t>
            </a:r>
          </a:p>
          <a:p>
            <a:pPr algn="l"/>
            <a:r>
              <a:rPr lang="en-US" altLang="zh-CN" dirty="0" err="1">
                <a:latin typeface="-apple-system"/>
              </a:rPr>
              <a:t>psh</a:t>
            </a:r>
            <a:r>
              <a:rPr lang="en-US" altLang="zh-CN" dirty="0">
                <a:latin typeface="-apple-system"/>
              </a:rPr>
              <a:t> - push</a:t>
            </a:r>
          </a:p>
          <a:p>
            <a:pPr algn="l"/>
            <a:r>
              <a:rPr lang="en-US" altLang="zh-CN" dirty="0" err="1">
                <a:latin typeface="-apple-system"/>
              </a:rPr>
              <a:t>rst</a:t>
            </a:r>
            <a:r>
              <a:rPr lang="en-US" altLang="zh-CN" dirty="0">
                <a:latin typeface="-apple-system"/>
              </a:rPr>
              <a:t> - reset</a:t>
            </a:r>
          </a:p>
          <a:p>
            <a:pPr algn="l"/>
            <a:r>
              <a:rPr lang="en-US" altLang="zh-CN" dirty="0">
                <a:latin typeface="-apple-system"/>
              </a:rPr>
              <a:t>syn - synchronize</a:t>
            </a:r>
          </a:p>
          <a:p>
            <a:pPr algn="l"/>
            <a:r>
              <a:rPr lang="en-US" altLang="zh-CN" dirty="0">
                <a:latin typeface="-apple-system"/>
              </a:rPr>
              <a:t>fin - finished</a:t>
            </a:r>
          </a:p>
          <a:p>
            <a:pPr algn="l"/>
            <a:r>
              <a:rPr lang="zh-CN" altLang="en-US" dirty="0">
                <a:latin typeface="-apple-system"/>
              </a:rPr>
              <a:t>上述函数返回</a:t>
            </a:r>
            <a:r>
              <a:rPr lang="en-US" altLang="zh-CN" dirty="0">
                <a:latin typeface="-apple-system"/>
              </a:rPr>
              <a:t>1</a:t>
            </a:r>
            <a:r>
              <a:rPr lang="zh-CN" altLang="en-US" dirty="0">
                <a:latin typeface="-apple-system"/>
              </a:rPr>
              <a:t>或</a:t>
            </a:r>
            <a:r>
              <a:rPr lang="en-US" altLang="zh-CN" dirty="0">
                <a:latin typeface="-apple-system"/>
              </a:rPr>
              <a:t>0</a:t>
            </a:r>
            <a:r>
              <a:rPr lang="zh-CN" altLang="en-US" dirty="0">
                <a:latin typeface="-apple-system"/>
              </a:rPr>
              <a:t>来表示包中是否存在对应的标识。 ⁠</a:t>
            </a:r>
          </a:p>
          <a:p>
            <a:pPr algn="l"/>
            <a:r>
              <a:rPr lang="en-US" altLang="zh-CN" dirty="0">
                <a:latin typeface="-apple-system"/>
              </a:rPr>
              <a:t>-----------------------------------------------------------------</a:t>
            </a:r>
          </a:p>
          <a:p>
            <a:pPr algn="l"/>
            <a:r>
              <a:rPr lang="en-US" altLang="zh-CN" dirty="0">
                <a:latin typeface="-apple-system"/>
              </a:rPr>
              <a:t>       Source IP         </a:t>
            </a:r>
            <a:r>
              <a:rPr lang="en-US" altLang="zh-CN" dirty="0" err="1">
                <a:latin typeface="-apple-system"/>
              </a:rPr>
              <a:t>Dest</a:t>
            </a:r>
            <a:r>
              <a:rPr lang="en-US" altLang="zh-CN" dirty="0">
                <a:latin typeface="-apple-system"/>
              </a:rPr>
              <a:t> IP  </a:t>
            </a:r>
            <a:r>
              <a:rPr lang="en-US" altLang="zh-CN" dirty="0" err="1">
                <a:latin typeface="-apple-system"/>
              </a:rPr>
              <a:t>SPort</a:t>
            </a:r>
            <a:r>
              <a:rPr lang="en-US" altLang="zh-CN" dirty="0">
                <a:latin typeface="-apple-system"/>
              </a:rPr>
              <a:t>  </a:t>
            </a:r>
            <a:r>
              <a:rPr lang="en-US" altLang="zh-CN" dirty="0" err="1">
                <a:latin typeface="-apple-system"/>
              </a:rPr>
              <a:t>DPort</a:t>
            </a:r>
            <a:r>
              <a:rPr lang="en-US" altLang="zh-CN" dirty="0">
                <a:latin typeface="-apple-system"/>
              </a:rPr>
              <a:t>  U  A  P  R  S  F</a:t>
            </a:r>
          </a:p>
          <a:p>
            <a:pPr algn="l"/>
            <a:r>
              <a:rPr lang="en-US" altLang="zh-CN" dirty="0">
                <a:latin typeface="-apple-system"/>
              </a:rPr>
              <a:t>-----------------------------------------------------------------</a:t>
            </a:r>
          </a:p>
          <a:p>
            <a:pPr algn="l"/>
            <a:r>
              <a:rPr lang="en-US" altLang="zh-CN" dirty="0">
                <a:latin typeface="-apple-system"/>
              </a:rPr>
              <a:t>  209.85.229.147       10.0.2.15     80  20373  0  1  1  0  0  0</a:t>
            </a:r>
          </a:p>
          <a:p>
            <a:pPr algn="l"/>
            <a:r>
              <a:rPr lang="en-US" altLang="zh-CN" dirty="0">
                <a:latin typeface="-apple-system"/>
              </a:rPr>
              <a:t>  92.122.126.240       10.0.2.15     80  53214  0  1  0  0  1  0</a:t>
            </a:r>
            <a:endParaRPr lang="zh-CN" altLang="en-US" dirty="0">
              <a:latin typeface="-apple-system"/>
            </a:endParaRPr>
          </a:p>
        </p:txBody>
      </p:sp>
    </p:spTree>
    <p:extLst>
      <p:ext uri="{BB962C8B-B14F-4D97-AF65-F5344CB8AC3E}">
        <p14:creationId xmlns:p14="http://schemas.microsoft.com/office/powerpoint/2010/main" val="145925361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网络</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/examples/network/</a:t>
            </a:r>
            <a:r>
              <a:rPr lang="en-US" altLang="zh-CN" dirty="0" err="1">
                <a:latin typeface="-apple-system"/>
              </a:rPr>
              <a:t>dropwatch.stp</a:t>
            </a:r>
            <a:endParaRPr lang="en-US" altLang="zh-CN" dirty="0">
              <a:latin typeface="-apple-system"/>
            </a:endParaRPr>
          </a:p>
          <a:p>
            <a:pPr algn="l"/>
            <a:r>
              <a:rPr lang="zh-CN" altLang="en-US" dirty="0">
                <a:latin typeface="-apple-system"/>
              </a:rPr>
              <a:t>某些情况下</a:t>
            </a:r>
            <a:r>
              <a:rPr lang="en-US" altLang="zh-CN" dirty="0">
                <a:latin typeface="-apple-system"/>
              </a:rPr>
              <a:t>Linux</a:t>
            </a:r>
            <a:r>
              <a:rPr lang="zh-CN" altLang="en-US" dirty="0">
                <a:latin typeface="-apple-system"/>
              </a:rPr>
              <a:t>网络栈会丢包。有些版本的</a:t>
            </a:r>
            <a:r>
              <a:rPr lang="en-US" altLang="zh-CN" dirty="0">
                <a:latin typeface="-apple-system"/>
              </a:rPr>
              <a:t>Linux</a:t>
            </a:r>
            <a:r>
              <a:rPr lang="zh-CN" altLang="en-US" dirty="0">
                <a:latin typeface="-apple-system"/>
              </a:rPr>
              <a:t>内核包含静态内核探测点</a:t>
            </a:r>
            <a:r>
              <a:rPr lang="en-US" altLang="zh-CN" dirty="0" err="1">
                <a:latin typeface="-apple-system"/>
              </a:rPr>
              <a:t>kernel.trace</a:t>
            </a:r>
            <a:r>
              <a:rPr lang="en-US" altLang="zh-CN" dirty="0">
                <a:latin typeface="-apple-system"/>
              </a:rPr>
              <a:t>("</a:t>
            </a:r>
            <a:r>
              <a:rPr lang="en-US" altLang="zh-CN" dirty="0" err="1">
                <a:latin typeface="-apple-system"/>
              </a:rPr>
              <a:t>kfree_skb</a:t>
            </a:r>
            <a:r>
              <a:rPr lang="en-US" altLang="zh-CN" dirty="0">
                <a:latin typeface="-apple-system"/>
              </a:rPr>
              <a:t>")</a:t>
            </a:r>
            <a:r>
              <a:rPr lang="zh-CN" altLang="en-US" dirty="0">
                <a:latin typeface="-apple-system"/>
              </a:rPr>
              <a:t>，它可以帮助你跟踪包丢掉的原因。这个脚本每五秒统计一次丢包的位置。</a:t>
            </a:r>
            <a:endParaRPr lang="en-US" altLang="zh-CN" dirty="0">
              <a:latin typeface="-apple-system"/>
            </a:endParaRPr>
          </a:p>
          <a:p>
            <a:pPr algn="l"/>
            <a:r>
              <a:rPr lang="en-US" altLang="zh-CN" dirty="0" err="1">
                <a:latin typeface="-apple-system"/>
              </a:rPr>
              <a:t>kernel.trace</a:t>
            </a:r>
            <a:r>
              <a:rPr lang="en-US" altLang="zh-CN" dirty="0">
                <a:latin typeface="-apple-system"/>
              </a:rPr>
              <a:t>("</a:t>
            </a:r>
            <a:r>
              <a:rPr lang="en-US" altLang="zh-CN" dirty="0" err="1">
                <a:latin typeface="-apple-system"/>
              </a:rPr>
              <a:t>kfree_skb</a:t>
            </a:r>
            <a:r>
              <a:rPr lang="en-US" altLang="zh-CN" dirty="0">
                <a:latin typeface="-apple-system"/>
              </a:rPr>
              <a:t>")</a:t>
            </a:r>
            <a:r>
              <a:rPr lang="zh-CN" altLang="en-US" dirty="0">
                <a:latin typeface="-apple-system"/>
              </a:rPr>
              <a:t>跟踪内核中网络包被丢弃的位置。它有两个参数：一个指向将被释放的缓冲区的指针</a:t>
            </a:r>
            <a:r>
              <a:rPr lang="en-US" altLang="zh-CN" dirty="0">
                <a:latin typeface="-apple-system"/>
              </a:rPr>
              <a:t>$</a:t>
            </a:r>
            <a:r>
              <a:rPr lang="en-US" altLang="zh-CN" dirty="0" err="1">
                <a:latin typeface="-apple-system"/>
              </a:rPr>
              <a:t>skb</a:t>
            </a:r>
            <a:r>
              <a:rPr lang="zh-CN" altLang="en-US" dirty="0">
                <a:latin typeface="-apple-system"/>
              </a:rPr>
              <a:t>，和释放缓冲区时的内核位置</a:t>
            </a:r>
            <a:r>
              <a:rPr lang="en-US" altLang="zh-CN" dirty="0">
                <a:latin typeface="-apple-system"/>
              </a:rPr>
              <a:t>$location</a:t>
            </a:r>
            <a:r>
              <a:rPr lang="zh-CN" altLang="en-US" dirty="0">
                <a:latin typeface="-apple-system"/>
              </a:rPr>
              <a:t>。如果可以获取</a:t>
            </a:r>
            <a:r>
              <a:rPr lang="en-US" altLang="zh-CN" dirty="0">
                <a:latin typeface="-apple-system"/>
              </a:rPr>
              <a:t>$location</a:t>
            </a:r>
            <a:r>
              <a:rPr lang="zh-CN" altLang="en-US" dirty="0">
                <a:latin typeface="-apple-system"/>
              </a:rPr>
              <a:t>所存储的内核地址上对应的函数名，</a:t>
            </a:r>
            <a:r>
              <a:rPr lang="en-US" altLang="zh-CN" dirty="0" err="1">
                <a:latin typeface="-apple-system"/>
              </a:rPr>
              <a:t>dropwatch.stp</a:t>
            </a:r>
            <a:r>
              <a:rPr lang="zh-CN" altLang="en-US" dirty="0">
                <a:latin typeface="-apple-system"/>
              </a:rPr>
              <a:t>脚本可以把它的值映射成对应的函数。这个映射默认不会启用。对于</a:t>
            </a:r>
            <a:r>
              <a:rPr lang="en-US" altLang="zh-CN" dirty="0">
                <a:latin typeface="-apple-system"/>
              </a:rPr>
              <a:t>1.4</a:t>
            </a:r>
            <a:r>
              <a:rPr lang="zh-CN" altLang="en-US" dirty="0">
                <a:latin typeface="-apple-system"/>
              </a:rPr>
              <a:t>及以上的</a:t>
            </a:r>
            <a:r>
              <a:rPr lang="en-US" altLang="zh-CN" dirty="0" err="1">
                <a:latin typeface="-apple-system"/>
              </a:rPr>
              <a:t>SystemTap</a:t>
            </a:r>
            <a:r>
              <a:rPr lang="zh-CN" altLang="en-US" dirty="0">
                <a:latin typeface="-apple-system"/>
              </a:rPr>
              <a:t>，你可以指定</a:t>
            </a:r>
            <a:r>
              <a:rPr lang="en-US" altLang="zh-CN" dirty="0">
                <a:latin typeface="-apple-system"/>
              </a:rPr>
              <a:t>--all-modules</a:t>
            </a:r>
            <a:r>
              <a:rPr lang="zh-CN" altLang="en-US" dirty="0">
                <a:latin typeface="-apple-system"/>
              </a:rPr>
              <a:t>选项来启用该映射：</a:t>
            </a:r>
          </a:p>
          <a:p>
            <a:pPr algn="l"/>
            <a:r>
              <a:rPr lang="en-US" altLang="zh-CN" dirty="0" err="1">
                <a:latin typeface="-apple-system"/>
              </a:rPr>
              <a:t>stap</a:t>
            </a:r>
            <a:r>
              <a:rPr lang="en-US" altLang="zh-CN" dirty="0">
                <a:latin typeface="-apple-system"/>
              </a:rPr>
              <a:t> --all-modules </a:t>
            </a:r>
            <a:r>
              <a:rPr lang="en-US" altLang="zh-CN" dirty="0" err="1">
                <a:latin typeface="-apple-system"/>
              </a:rPr>
              <a:t>dropwatch.stp</a:t>
            </a:r>
            <a:endParaRPr lang="en-US" altLang="zh-CN" dirty="0">
              <a:latin typeface="-apple-system"/>
            </a:endParaRPr>
          </a:p>
          <a:p>
            <a:pPr algn="l"/>
            <a:r>
              <a:rPr lang="zh-CN" altLang="en-US" dirty="0">
                <a:latin typeface="-apple-system"/>
              </a:rPr>
              <a:t>在低版本的</a:t>
            </a:r>
            <a:r>
              <a:rPr lang="en-US" altLang="zh-CN" dirty="0" err="1">
                <a:latin typeface="-apple-system"/>
              </a:rPr>
              <a:t>SystemTap</a:t>
            </a:r>
            <a:r>
              <a:rPr lang="zh-CN" altLang="en-US" dirty="0">
                <a:latin typeface="-apple-system"/>
              </a:rPr>
              <a:t>，你可以使用下面的命令模拟</a:t>
            </a:r>
            <a:r>
              <a:rPr lang="en-US" altLang="zh-CN" dirty="0">
                <a:latin typeface="-apple-system"/>
              </a:rPr>
              <a:t>--all-modules</a:t>
            </a:r>
            <a:r>
              <a:rPr lang="zh-CN" altLang="en-US" dirty="0">
                <a:latin typeface="-apple-system"/>
              </a:rPr>
              <a:t>选项：</a:t>
            </a:r>
          </a:p>
          <a:p>
            <a:pPr algn="l"/>
            <a:r>
              <a:rPr lang="en-US" altLang="zh-CN" dirty="0" err="1">
                <a:latin typeface="-apple-system"/>
              </a:rPr>
              <a:t>stap</a:t>
            </a:r>
            <a:r>
              <a:rPr lang="en-US" altLang="zh-CN" dirty="0">
                <a:latin typeface="-apple-system"/>
              </a:rPr>
              <a:t> -</a:t>
            </a:r>
            <a:r>
              <a:rPr lang="en-US" altLang="zh-CN" dirty="0" err="1">
                <a:latin typeface="-apple-system"/>
              </a:rPr>
              <a:t>dkernel</a:t>
            </a:r>
            <a:r>
              <a:rPr lang="en-US" altLang="zh-CN" dirty="0">
                <a:latin typeface="-apple-system"/>
              </a:rPr>
              <a:t> \</a:t>
            </a:r>
          </a:p>
          <a:p>
            <a:pPr algn="l"/>
            <a:r>
              <a:rPr lang="en-US" altLang="zh-CN" dirty="0">
                <a:latin typeface="-apple-system"/>
              </a:rPr>
              <a:t>`cat /proc/modules | awk 'BEGIN { ORS = " " } {print "-</a:t>
            </a:r>
            <a:r>
              <a:rPr lang="en-US" altLang="zh-CN" dirty="0" err="1">
                <a:latin typeface="-apple-system"/>
              </a:rPr>
              <a:t>d"$1</a:t>
            </a:r>
            <a:r>
              <a:rPr lang="en-US" altLang="zh-CN" dirty="0">
                <a:latin typeface="-apple-system"/>
              </a:rPr>
              <a:t>}'` \</a:t>
            </a:r>
          </a:p>
          <a:p>
            <a:pPr algn="l"/>
            <a:r>
              <a:rPr lang="en-US" altLang="zh-CN" dirty="0" err="1">
                <a:latin typeface="-apple-system"/>
              </a:rPr>
              <a:t>dropwatch.stp</a:t>
            </a:r>
            <a:endParaRPr lang="en-US" altLang="zh-CN" dirty="0">
              <a:latin typeface="-apple-system"/>
            </a:endParaRPr>
          </a:p>
          <a:p>
            <a:pPr algn="l"/>
            <a:r>
              <a:rPr lang="zh-CN" altLang="en-US" dirty="0">
                <a:latin typeface="-apple-system"/>
              </a:rPr>
              <a:t>运行</a:t>
            </a:r>
            <a:r>
              <a:rPr lang="en-US" altLang="zh-CN" dirty="0" err="1">
                <a:latin typeface="-apple-system"/>
              </a:rPr>
              <a:t>dropwatch.stp15</a:t>
            </a:r>
            <a:r>
              <a:rPr lang="zh-CN" altLang="en-US" dirty="0">
                <a:latin typeface="-apple-system"/>
              </a:rPr>
              <a:t>秒会输出类似下面的结果。输出的结果会按函数名或地址聚合丢包的次数。</a:t>
            </a:r>
          </a:p>
          <a:p>
            <a:pPr algn="l"/>
            <a:r>
              <a:rPr lang="en-US" altLang="zh-CN" dirty="0">
                <a:latin typeface="-apple-system"/>
              </a:rPr>
              <a:t>Monitoring for dropped packets</a:t>
            </a:r>
          </a:p>
          <a:p>
            <a:pPr algn="l"/>
            <a:endParaRPr lang="en-US" altLang="zh-CN" dirty="0">
              <a:latin typeface="-apple-system"/>
            </a:endParaRPr>
          </a:p>
          <a:p>
            <a:pPr algn="l"/>
            <a:r>
              <a:rPr lang="en-US" altLang="zh-CN" dirty="0">
                <a:latin typeface="-apple-system"/>
              </a:rPr>
              <a:t>1762 packets dropped at </a:t>
            </a:r>
            <a:r>
              <a:rPr lang="en-US" altLang="zh-CN" dirty="0" err="1">
                <a:latin typeface="-apple-system"/>
              </a:rPr>
              <a:t>unix_stream_recvmsg</a:t>
            </a:r>
            <a:endParaRPr lang="en-US" altLang="zh-CN" dirty="0">
              <a:latin typeface="-apple-system"/>
            </a:endParaRPr>
          </a:p>
          <a:p>
            <a:pPr algn="l"/>
            <a:r>
              <a:rPr lang="en-US" altLang="zh-CN" dirty="0">
                <a:latin typeface="-apple-system"/>
              </a:rPr>
              <a:t>4 packets dropped at </a:t>
            </a:r>
            <a:r>
              <a:rPr lang="en-US" altLang="zh-CN" dirty="0" err="1">
                <a:latin typeface="-apple-system"/>
              </a:rPr>
              <a:t>tun_do_read</a:t>
            </a:r>
            <a:endParaRPr lang="en-US" altLang="zh-CN" dirty="0">
              <a:latin typeface="-apple-system"/>
            </a:endParaRPr>
          </a:p>
          <a:p>
            <a:pPr algn="l"/>
            <a:r>
              <a:rPr lang="en-US" altLang="zh-CN" dirty="0">
                <a:latin typeface="-apple-system"/>
              </a:rPr>
              <a:t>2 packets dropped at </a:t>
            </a:r>
            <a:r>
              <a:rPr lang="en-US" altLang="zh-CN" dirty="0" err="1">
                <a:latin typeface="-apple-system"/>
              </a:rPr>
              <a:t>nf_hook_slow</a:t>
            </a:r>
            <a:endParaRPr lang="zh-CN" altLang="en-US" dirty="0">
              <a:latin typeface="-apple-system"/>
            </a:endParaRPr>
          </a:p>
        </p:txBody>
      </p:sp>
    </p:spTree>
    <p:extLst>
      <p:ext uri="{BB962C8B-B14F-4D97-AF65-F5344CB8AC3E}">
        <p14:creationId xmlns:p14="http://schemas.microsoft.com/office/powerpoint/2010/main" val="405826978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磁盘</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/examples/io/</a:t>
            </a:r>
            <a:r>
              <a:rPr lang="en-US" altLang="zh-CN" dirty="0" err="1">
                <a:latin typeface="-apple-system"/>
              </a:rPr>
              <a:t>disktop.stp</a:t>
            </a:r>
            <a:endParaRPr lang="en-US" altLang="zh-CN" dirty="0">
              <a:latin typeface="-apple-system"/>
            </a:endParaRPr>
          </a:p>
          <a:p>
            <a:pPr algn="l"/>
            <a:r>
              <a:rPr lang="zh-CN" altLang="en-US" dirty="0">
                <a:latin typeface="-apple-system"/>
              </a:rPr>
              <a:t>输出磁盘读写最频繁的十个进程，包含各个进程的以下数据：</a:t>
            </a:r>
            <a:endParaRPr lang="en-US" altLang="zh-CN" dirty="0">
              <a:latin typeface="-apple-system"/>
            </a:endParaRPr>
          </a:p>
          <a:p>
            <a:pPr algn="l"/>
            <a:r>
              <a:rPr lang="en-US" altLang="zh-CN" dirty="0">
                <a:latin typeface="-apple-system"/>
              </a:rPr>
              <a:t>UID - </a:t>
            </a:r>
            <a:r>
              <a:rPr lang="zh-CN" altLang="en-US" dirty="0">
                <a:latin typeface="-apple-system"/>
              </a:rPr>
              <a:t>进程所有者的</a:t>
            </a:r>
            <a:r>
              <a:rPr lang="en-US" altLang="zh-CN" dirty="0">
                <a:latin typeface="-apple-system"/>
              </a:rPr>
              <a:t>UID</a:t>
            </a:r>
          </a:p>
          <a:p>
            <a:pPr algn="l"/>
            <a:r>
              <a:rPr lang="en-US" altLang="zh-CN" dirty="0" err="1">
                <a:latin typeface="-apple-system"/>
              </a:rPr>
              <a:t>PID</a:t>
            </a:r>
            <a:r>
              <a:rPr lang="en-US" altLang="zh-CN" dirty="0">
                <a:latin typeface="-apple-system"/>
              </a:rPr>
              <a:t> - </a:t>
            </a:r>
            <a:r>
              <a:rPr lang="zh-CN" altLang="en-US" dirty="0">
                <a:latin typeface="-apple-system"/>
              </a:rPr>
              <a:t>进程的</a:t>
            </a:r>
            <a:r>
              <a:rPr lang="en-US" altLang="zh-CN" dirty="0" err="1">
                <a:latin typeface="-apple-system"/>
              </a:rPr>
              <a:t>PID</a:t>
            </a:r>
            <a:endParaRPr lang="en-US" altLang="zh-CN" dirty="0">
              <a:latin typeface="-apple-system"/>
            </a:endParaRPr>
          </a:p>
          <a:p>
            <a:pPr algn="l"/>
            <a:r>
              <a:rPr lang="en-US" altLang="zh-CN" dirty="0" err="1">
                <a:latin typeface="-apple-system"/>
              </a:rPr>
              <a:t>PPID</a:t>
            </a:r>
            <a:r>
              <a:rPr lang="en-US" altLang="zh-CN" dirty="0">
                <a:latin typeface="-apple-system"/>
              </a:rPr>
              <a:t> - </a:t>
            </a:r>
            <a:r>
              <a:rPr lang="zh-CN" altLang="en-US" dirty="0">
                <a:latin typeface="-apple-system"/>
              </a:rPr>
              <a:t>进程的父进程的</a:t>
            </a:r>
            <a:r>
              <a:rPr lang="en-US" altLang="zh-CN" dirty="0" err="1">
                <a:latin typeface="-apple-system"/>
              </a:rPr>
              <a:t>PID</a:t>
            </a:r>
            <a:endParaRPr lang="en-US" altLang="zh-CN" dirty="0">
              <a:latin typeface="-apple-system"/>
            </a:endParaRPr>
          </a:p>
          <a:p>
            <a:pPr algn="l"/>
            <a:r>
              <a:rPr lang="en-US" altLang="zh-CN" dirty="0" err="1">
                <a:latin typeface="-apple-system"/>
              </a:rPr>
              <a:t>CMD</a:t>
            </a:r>
            <a:r>
              <a:rPr lang="en-US" altLang="zh-CN" dirty="0">
                <a:latin typeface="-apple-system"/>
              </a:rPr>
              <a:t> - </a:t>
            </a:r>
            <a:r>
              <a:rPr lang="zh-CN" altLang="en-US" dirty="0">
                <a:latin typeface="-apple-system"/>
              </a:rPr>
              <a:t>进程的名字</a:t>
            </a:r>
          </a:p>
          <a:p>
            <a:pPr algn="l"/>
            <a:r>
              <a:rPr lang="en-US" altLang="zh-CN" dirty="0">
                <a:latin typeface="-apple-system"/>
              </a:rPr>
              <a:t>DEVICE - </a:t>
            </a:r>
            <a:r>
              <a:rPr lang="zh-CN" altLang="en-US" dirty="0">
                <a:latin typeface="-apple-system"/>
              </a:rPr>
              <a:t>读</a:t>
            </a:r>
            <a:r>
              <a:rPr lang="en-US" altLang="zh-CN" dirty="0">
                <a:latin typeface="-apple-system"/>
              </a:rPr>
              <a:t>/</a:t>
            </a:r>
            <a:r>
              <a:rPr lang="zh-CN" altLang="en-US" dirty="0">
                <a:latin typeface="-apple-system"/>
              </a:rPr>
              <a:t>写的设备名</a:t>
            </a:r>
          </a:p>
          <a:p>
            <a:pPr algn="l"/>
            <a:r>
              <a:rPr lang="en-US" altLang="zh-CN" dirty="0">
                <a:latin typeface="-apple-system"/>
              </a:rPr>
              <a:t>T - </a:t>
            </a:r>
            <a:r>
              <a:rPr lang="zh-CN" altLang="en-US" dirty="0">
                <a:latin typeface="-apple-system"/>
              </a:rPr>
              <a:t>进程的操作；</a:t>
            </a:r>
            <a:r>
              <a:rPr lang="en-US" altLang="zh-CN" dirty="0">
                <a:latin typeface="-apple-system"/>
              </a:rPr>
              <a:t>W</a:t>
            </a:r>
            <a:r>
              <a:rPr lang="zh-CN" altLang="en-US" dirty="0">
                <a:latin typeface="-apple-system"/>
              </a:rPr>
              <a:t>是写，而</a:t>
            </a:r>
            <a:r>
              <a:rPr lang="en-US" altLang="zh-CN" dirty="0">
                <a:latin typeface="-apple-system"/>
              </a:rPr>
              <a:t>R</a:t>
            </a:r>
            <a:r>
              <a:rPr lang="zh-CN" altLang="en-US" dirty="0">
                <a:latin typeface="-apple-system"/>
              </a:rPr>
              <a:t>是读。</a:t>
            </a:r>
          </a:p>
          <a:p>
            <a:pPr algn="l"/>
            <a:r>
              <a:rPr lang="en-US" altLang="zh-CN" dirty="0">
                <a:latin typeface="-apple-system"/>
              </a:rPr>
              <a:t>BYTES - </a:t>
            </a:r>
            <a:r>
              <a:rPr lang="zh-CN" altLang="en-US" dirty="0">
                <a:latin typeface="-apple-system"/>
              </a:rPr>
              <a:t>读</a:t>
            </a:r>
            <a:r>
              <a:rPr lang="en-US" altLang="zh-CN" dirty="0">
                <a:latin typeface="-apple-system"/>
              </a:rPr>
              <a:t>/</a:t>
            </a:r>
            <a:r>
              <a:rPr lang="zh-CN" altLang="en-US" dirty="0">
                <a:latin typeface="-apple-system"/>
              </a:rPr>
              <a:t>写的数据量</a:t>
            </a:r>
          </a:p>
          <a:p>
            <a:pPr algn="l"/>
            <a:r>
              <a:rPr lang="en-US" altLang="zh-CN" dirty="0" err="1">
                <a:latin typeface="-apple-system"/>
              </a:rPr>
              <a:t>disktop.stp</a:t>
            </a:r>
            <a:r>
              <a:rPr lang="zh-CN" altLang="en-US" dirty="0">
                <a:latin typeface="-apple-system"/>
              </a:rPr>
              <a:t>使用</a:t>
            </a:r>
            <a:r>
              <a:rPr lang="en-US" altLang="zh-CN" dirty="0" err="1">
                <a:latin typeface="-apple-system"/>
              </a:rPr>
              <a:t>ctime</a:t>
            </a:r>
            <a:r>
              <a:rPr lang="en-US" altLang="zh-CN" dirty="0">
                <a:latin typeface="-apple-system"/>
              </a:rPr>
              <a:t>()</a:t>
            </a:r>
            <a:r>
              <a:rPr lang="zh-CN" altLang="en-US" dirty="0">
                <a:latin typeface="-apple-system"/>
              </a:rPr>
              <a:t>和</a:t>
            </a:r>
            <a:r>
              <a:rPr lang="en-US" altLang="zh-CN" dirty="0" err="1">
                <a:latin typeface="-apple-system"/>
              </a:rPr>
              <a:t>gettimeofday_s</a:t>
            </a:r>
            <a:r>
              <a:rPr lang="en-US" altLang="zh-CN" dirty="0">
                <a:latin typeface="-apple-system"/>
              </a:rPr>
              <a:t>()</a:t>
            </a:r>
            <a:r>
              <a:rPr lang="zh-CN" altLang="en-US" dirty="0">
                <a:latin typeface="-apple-system"/>
              </a:rPr>
              <a:t>输出当前时间。</a:t>
            </a:r>
            <a:r>
              <a:rPr lang="en-US" altLang="zh-CN" dirty="0" err="1">
                <a:latin typeface="-apple-system"/>
              </a:rPr>
              <a:t>gettimeofday_s</a:t>
            </a:r>
            <a:r>
              <a:rPr lang="zh-CN" altLang="en-US" dirty="0">
                <a:latin typeface="-apple-system"/>
              </a:rPr>
              <a:t>返回当前时间自</a:t>
            </a:r>
            <a:r>
              <a:rPr lang="en-US" altLang="zh-CN" dirty="0">
                <a:latin typeface="-apple-system"/>
              </a:rPr>
              <a:t>epoch</a:t>
            </a:r>
            <a:r>
              <a:rPr lang="zh-CN" altLang="en-US" dirty="0">
                <a:latin typeface="-apple-system"/>
              </a:rPr>
              <a:t>（</a:t>
            </a:r>
            <a:r>
              <a:rPr lang="en-US" altLang="zh-CN" dirty="0">
                <a:latin typeface="-apple-system"/>
              </a:rPr>
              <a:t>1970</a:t>
            </a:r>
            <a:r>
              <a:rPr lang="zh-CN" altLang="en-US" dirty="0">
                <a:latin typeface="-apple-system"/>
              </a:rPr>
              <a:t>年</a:t>
            </a:r>
            <a:r>
              <a:rPr lang="en-US" altLang="zh-CN" dirty="0">
                <a:latin typeface="-apple-system"/>
              </a:rPr>
              <a:t>1</a:t>
            </a:r>
            <a:r>
              <a:rPr lang="zh-CN" altLang="en-US" dirty="0">
                <a:latin typeface="-apple-system"/>
              </a:rPr>
              <a:t>月</a:t>
            </a:r>
            <a:r>
              <a:rPr lang="en-US" altLang="zh-CN" dirty="0">
                <a:latin typeface="-apple-system"/>
              </a:rPr>
              <a:t>1</a:t>
            </a:r>
            <a:r>
              <a:rPr lang="zh-CN" altLang="en-US" dirty="0">
                <a:latin typeface="-apple-system"/>
              </a:rPr>
              <a:t>日）以来的秒数，</a:t>
            </a:r>
            <a:r>
              <a:rPr lang="en-US" altLang="zh-CN" dirty="0" err="1">
                <a:latin typeface="-apple-system"/>
              </a:rPr>
              <a:t>ctime</a:t>
            </a:r>
            <a:r>
              <a:rPr lang="zh-CN" altLang="en-US" dirty="0">
                <a:latin typeface="-apple-system"/>
              </a:rPr>
              <a:t>把它转化成可读的时间戳。 在这个脚本中，</a:t>
            </a:r>
            <a:r>
              <a:rPr lang="en-US" altLang="zh-CN" dirty="0">
                <a:latin typeface="-apple-system"/>
              </a:rPr>
              <a:t>$return</a:t>
            </a:r>
            <a:r>
              <a:rPr lang="zh-CN" altLang="en-US" dirty="0">
                <a:latin typeface="-apple-system"/>
              </a:rPr>
              <a:t>是一个存储着虚拟文件系统读写的字节数的本地变量。</a:t>
            </a:r>
            <a:r>
              <a:rPr lang="en-US" altLang="zh-CN" dirty="0">
                <a:latin typeface="-apple-system"/>
              </a:rPr>
              <a:t>$return</a:t>
            </a:r>
            <a:r>
              <a:rPr lang="zh-CN" altLang="en-US" dirty="0">
                <a:latin typeface="-apple-system"/>
              </a:rPr>
              <a:t>只能在函数返回事件探针中使用（比如这里的</a:t>
            </a:r>
            <a:r>
              <a:rPr lang="en-US" altLang="zh-CN" dirty="0" err="1">
                <a:latin typeface="-apple-system"/>
              </a:rPr>
              <a:t>vfs.read.return</a:t>
            </a:r>
            <a:r>
              <a:rPr lang="zh-CN" altLang="en-US" dirty="0">
                <a:latin typeface="-apple-system"/>
              </a:rPr>
              <a:t>和</a:t>
            </a:r>
            <a:r>
              <a:rPr lang="en-US" altLang="zh-CN" dirty="0" err="1">
                <a:latin typeface="-apple-system"/>
              </a:rPr>
              <a:t>vfs.write.return</a:t>
            </a:r>
            <a:r>
              <a:rPr lang="zh-CN" altLang="en-US" dirty="0">
                <a:latin typeface="-apple-system"/>
              </a:rPr>
              <a:t>）。</a:t>
            </a:r>
          </a:p>
          <a:p>
            <a:pPr algn="l"/>
            <a:r>
              <a:rPr lang="zh-CN" altLang="en-US" dirty="0">
                <a:latin typeface="-apple-system"/>
              </a:rPr>
              <a:t>以下是本节脚本的输出：</a:t>
            </a:r>
          </a:p>
          <a:p>
            <a:pPr algn="l"/>
            <a:r>
              <a:rPr lang="en-US" altLang="zh-CN" dirty="0">
                <a:latin typeface="-apple-system"/>
              </a:rPr>
              <a:t>Mon Sep 29 03:38:28 2008 , Average:  </a:t>
            </a:r>
            <a:r>
              <a:rPr lang="en-US" altLang="zh-CN" dirty="0" err="1">
                <a:latin typeface="-apple-system"/>
              </a:rPr>
              <a:t>19Kb</a:t>
            </a:r>
            <a:r>
              <a:rPr lang="en-US" altLang="zh-CN" dirty="0">
                <a:latin typeface="-apple-system"/>
              </a:rPr>
              <a:t>/sec, Read: </a:t>
            </a:r>
            <a:r>
              <a:rPr lang="en-US" altLang="zh-CN" dirty="0" err="1">
                <a:latin typeface="-apple-system"/>
              </a:rPr>
              <a:t>7Kb</a:t>
            </a:r>
            <a:r>
              <a:rPr lang="en-US" altLang="zh-CN" dirty="0">
                <a:latin typeface="-apple-system"/>
              </a:rPr>
              <a:t>, Write: </a:t>
            </a:r>
            <a:r>
              <a:rPr lang="en-US" altLang="zh-CN" dirty="0" err="1">
                <a:latin typeface="-apple-system"/>
              </a:rPr>
              <a:t>89Kb</a:t>
            </a:r>
            <a:endParaRPr lang="en-US" altLang="zh-CN" dirty="0">
              <a:latin typeface="-apple-system"/>
            </a:endParaRPr>
          </a:p>
          <a:p>
            <a:pPr algn="l"/>
            <a:r>
              <a:rPr lang="en-US" altLang="zh-CN" dirty="0">
                <a:latin typeface="-apple-system"/>
              </a:rPr>
              <a:t>UID      </a:t>
            </a:r>
            <a:r>
              <a:rPr lang="en-US" altLang="zh-CN" dirty="0" err="1">
                <a:latin typeface="-apple-system"/>
              </a:rPr>
              <a:t>PID</a:t>
            </a:r>
            <a:r>
              <a:rPr lang="en-US" altLang="zh-CN" dirty="0">
                <a:latin typeface="-apple-system"/>
              </a:rPr>
              <a:t>     </a:t>
            </a:r>
            <a:r>
              <a:rPr lang="en-US" altLang="zh-CN" dirty="0" err="1">
                <a:latin typeface="-apple-system"/>
              </a:rPr>
              <a:t>PPID</a:t>
            </a:r>
            <a:r>
              <a:rPr lang="en-US" altLang="zh-CN" dirty="0">
                <a:latin typeface="-apple-system"/>
              </a:rPr>
              <a:t>                       </a:t>
            </a:r>
            <a:r>
              <a:rPr lang="en-US" altLang="zh-CN" dirty="0" err="1">
                <a:latin typeface="-apple-system"/>
              </a:rPr>
              <a:t>CMD</a:t>
            </a:r>
            <a:r>
              <a:rPr lang="en-US" altLang="zh-CN" dirty="0">
                <a:latin typeface="-apple-system"/>
              </a:rPr>
              <a:t>   DEVICE    T    BYTES</a:t>
            </a:r>
          </a:p>
          <a:p>
            <a:pPr algn="l"/>
            <a:r>
              <a:rPr lang="en-US" altLang="zh-CN" dirty="0">
                <a:latin typeface="-apple-system"/>
              </a:rPr>
              <a:t>0    26319    26294                   </a:t>
            </a:r>
            <a:r>
              <a:rPr lang="en-US" altLang="zh-CN" dirty="0" err="1">
                <a:latin typeface="-apple-system"/>
              </a:rPr>
              <a:t>firefox</a:t>
            </a:r>
            <a:r>
              <a:rPr lang="en-US" altLang="zh-CN" dirty="0">
                <a:latin typeface="-apple-system"/>
              </a:rPr>
              <a:t>     </a:t>
            </a:r>
            <a:r>
              <a:rPr lang="en-US" altLang="zh-CN" dirty="0" err="1">
                <a:latin typeface="-apple-system"/>
              </a:rPr>
              <a:t>sda5</a:t>
            </a:r>
            <a:r>
              <a:rPr lang="en-US" altLang="zh-CN" dirty="0">
                <a:latin typeface="-apple-system"/>
              </a:rPr>
              <a:t>    W        90229</a:t>
            </a:r>
          </a:p>
          <a:p>
            <a:pPr algn="l"/>
            <a:r>
              <a:rPr lang="en-US" altLang="zh-CN" dirty="0">
                <a:latin typeface="-apple-system"/>
              </a:rPr>
              <a:t>0     2758     2757           </a:t>
            </a:r>
            <a:r>
              <a:rPr lang="en-US" altLang="zh-CN" dirty="0" err="1">
                <a:latin typeface="-apple-system"/>
              </a:rPr>
              <a:t>pam_timestamp_c</a:t>
            </a:r>
            <a:r>
              <a:rPr lang="en-US" altLang="zh-CN" dirty="0">
                <a:latin typeface="-apple-system"/>
              </a:rPr>
              <a:t>     </a:t>
            </a:r>
            <a:r>
              <a:rPr lang="en-US" altLang="zh-CN" dirty="0" err="1">
                <a:latin typeface="-apple-system"/>
              </a:rPr>
              <a:t>sda5</a:t>
            </a:r>
            <a:r>
              <a:rPr lang="en-US" altLang="zh-CN" dirty="0">
                <a:latin typeface="-apple-system"/>
              </a:rPr>
              <a:t>    R         8064</a:t>
            </a:r>
          </a:p>
          <a:p>
            <a:pPr algn="l"/>
            <a:r>
              <a:rPr lang="en-US" altLang="zh-CN" dirty="0">
                <a:latin typeface="-apple-system"/>
              </a:rPr>
              <a:t>0     2885        1                     </a:t>
            </a:r>
            <a:r>
              <a:rPr lang="en-US" altLang="zh-CN" dirty="0" err="1">
                <a:latin typeface="-apple-system"/>
              </a:rPr>
              <a:t>cupsd</a:t>
            </a:r>
            <a:r>
              <a:rPr lang="en-US" altLang="zh-CN" dirty="0">
                <a:latin typeface="-apple-system"/>
              </a:rPr>
              <a:t>     </a:t>
            </a:r>
            <a:r>
              <a:rPr lang="en-US" altLang="zh-CN" dirty="0" err="1">
                <a:latin typeface="-apple-system"/>
              </a:rPr>
              <a:t>sda5</a:t>
            </a:r>
            <a:r>
              <a:rPr lang="en-US" altLang="zh-CN" dirty="0">
                <a:latin typeface="-apple-system"/>
              </a:rPr>
              <a:t>    W         1678</a:t>
            </a:r>
            <a:endParaRPr lang="zh-CN" altLang="en-US" dirty="0">
              <a:latin typeface="-apple-system"/>
            </a:endParaRPr>
          </a:p>
        </p:txBody>
      </p:sp>
    </p:spTree>
    <p:extLst>
      <p:ext uri="{BB962C8B-B14F-4D97-AF65-F5344CB8AC3E}">
        <p14:creationId xmlns:p14="http://schemas.microsoft.com/office/powerpoint/2010/main" val="248802607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磁盘</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/examples/io/</a:t>
            </a:r>
            <a:r>
              <a:rPr lang="en-US" altLang="zh-CN" dirty="0" err="1">
                <a:latin typeface="-apple-system"/>
              </a:rPr>
              <a:t>iotime.stp</a:t>
            </a:r>
            <a:endParaRPr lang="en-US" altLang="zh-CN" dirty="0">
              <a:latin typeface="-apple-system"/>
            </a:endParaRPr>
          </a:p>
          <a:p>
            <a:pPr algn="l"/>
            <a:r>
              <a:rPr lang="zh-CN" altLang="en-US" dirty="0">
                <a:latin typeface="-apple-system"/>
              </a:rPr>
              <a:t>监控各进程读</a:t>
            </a:r>
            <a:r>
              <a:rPr lang="en-US" altLang="zh-CN" dirty="0">
                <a:latin typeface="-apple-system"/>
              </a:rPr>
              <a:t>/</a:t>
            </a:r>
            <a:r>
              <a:rPr lang="zh-CN" altLang="en-US" dirty="0">
                <a:latin typeface="-apple-system"/>
              </a:rPr>
              <a:t>写任意文件所花费的时间。这可以帮助你发现系统中加载时间过长的文件。</a:t>
            </a:r>
            <a:endParaRPr lang="en-US" altLang="zh-CN" dirty="0">
              <a:latin typeface="-apple-system"/>
            </a:endParaRPr>
          </a:p>
          <a:p>
            <a:pPr algn="l"/>
            <a:r>
              <a:rPr lang="zh-CN" altLang="en-US" dirty="0">
                <a:latin typeface="-apple-system"/>
              </a:rPr>
              <a:t>跟踪每次</a:t>
            </a:r>
            <a:r>
              <a:rPr lang="en-US" altLang="zh-CN" dirty="0">
                <a:latin typeface="-apple-system"/>
              </a:rPr>
              <a:t>open</a:t>
            </a:r>
            <a:r>
              <a:rPr lang="zh-CN" altLang="en-US" dirty="0">
                <a:latin typeface="-apple-system"/>
              </a:rPr>
              <a:t>、</a:t>
            </a:r>
            <a:r>
              <a:rPr lang="en-US" altLang="zh-CN" dirty="0">
                <a:latin typeface="-apple-system"/>
              </a:rPr>
              <a:t>close</a:t>
            </a:r>
            <a:r>
              <a:rPr lang="zh-CN" altLang="en-US" dirty="0">
                <a:latin typeface="-apple-system"/>
              </a:rPr>
              <a:t>、</a:t>
            </a:r>
            <a:r>
              <a:rPr lang="en-US" altLang="zh-CN" dirty="0">
                <a:latin typeface="-apple-system"/>
              </a:rPr>
              <a:t>read</a:t>
            </a:r>
            <a:r>
              <a:rPr lang="zh-CN" altLang="en-US" dirty="0">
                <a:latin typeface="-apple-system"/>
              </a:rPr>
              <a:t>和</a:t>
            </a:r>
            <a:r>
              <a:rPr lang="en-US" altLang="zh-CN" dirty="0">
                <a:latin typeface="-apple-system"/>
              </a:rPr>
              <a:t>write</a:t>
            </a:r>
            <a:r>
              <a:rPr lang="zh-CN" altLang="en-US" dirty="0">
                <a:latin typeface="-apple-system"/>
              </a:rPr>
              <a:t>系统调用。对于访问到的每个文件，</a:t>
            </a:r>
            <a:r>
              <a:rPr lang="en-US" altLang="zh-CN" dirty="0" err="1">
                <a:latin typeface="-apple-system"/>
              </a:rPr>
              <a:t>iotime.stp</a:t>
            </a:r>
            <a:r>
              <a:rPr lang="zh-CN" altLang="en-US" dirty="0">
                <a:latin typeface="-apple-system"/>
              </a:rPr>
              <a:t>都会计算读写操作花费的时间和读写的数据量（以字节为单位）。 虽然我们可以在读写事件（</a:t>
            </a:r>
            <a:r>
              <a:rPr lang="en-US" altLang="zh-CN" dirty="0" err="1">
                <a:latin typeface="-apple-system"/>
              </a:rPr>
              <a:t>syscall.read</a:t>
            </a:r>
            <a:r>
              <a:rPr lang="zh-CN" altLang="en-US" dirty="0">
                <a:latin typeface="-apple-system"/>
              </a:rPr>
              <a:t>和</a:t>
            </a:r>
            <a:r>
              <a:rPr lang="en-US" altLang="zh-CN" dirty="0" err="1">
                <a:latin typeface="-apple-system"/>
              </a:rPr>
              <a:t>syscall.write</a:t>
            </a:r>
            <a:r>
              <a:rPr lang="zh-CN" altLang="en-US" dirty="0">
                <a:latin typeface="-apple-system"/>
              </a:rPr>
              <a:t>）中使用本地变量</a:t>
            </a:r>
            <a:r>
              <a:rPr lang="en-US" altLang="zh-CN" dirty="0">
                <a:latin typeface="-apple-system"/>
              </a:rPr>
              <a:t>$count</a:t>
            </a:r>
            <a:r>
              <a:rPr lang="zh-CN" altLang="en-US" dirty="0">
                <a:latin typeface="-apple-system"/>
              </a:rPr>
              <a:t>，但是</a:t>
            </a:r>
            <a:r>
              <a:rPr lang="en-US" altLang="zh-CN" dirty="0">
                <a:latin typeface="-apple-system"/>
              </a:rPr>
              <a:t>$count</a:t>
            </a:r>
            <a:r>
              <a:rPr lang="zh-CN" altLang="en-US" dirty="0">
                <a:latin typeface="-apple-system"/>
              </a:rPr>
              <a:t>存储的是系统调用想要读写的数据量，要获取实际读写到的数据量需要使用</a:t>
            </a:r>
            <a:r>
              <a:rPr lang="en-US" altLang="zh-CN" dirty="0">
                <a:latin typeface="-apple-system"/>
              </a:rPr>
              <a:t>$return</a:t>
            </a:r>
            <a:r>
              <a:rPr lang="zh-CN" altLang="en-US" dirty="0">
                <a:latin typeface="-apple-system"/>
              </a:rPr>
              <a:t>。</a:t>
            </a:r>
          </a:p>
          <a:p>
            <a:pPr algn="l"/>
            <a:r>
              <a:rPr lang="en-US" altLang="zh-CN" dirty="0">
                <a:latin typeface="-apple-system"/>
              </a:rPr>
              <a:t>825946 3364 (</a:t>
            </a:r>
            <a:r>
              <a:rPr lang="en-US" altLang="zh-CN" dirty="0" err="1">
                <a:latin typeface="-apple-system"/>
              </a:rPr>
              <a:t>NetworkManager</a:t>
            </a:r>
            <a:r>
              <a:rPr lang="en-US" altLang="zh-CN" dirty="0">
                <a:latin typeface="-apple-system"/>
              </a:rPr>
              <a:t>) access /sys/class/net/</a:t>
            </a:r>
            <a:r>
              <a:rPr lang="en-US" altLang="zh-CN" dirty="0" err="1">
                <a:latin typeface="-apple-system"/>
              </a:rPr>
              <a:t>eth0</a:t>
            </a:r>
            <a:r>
              <a:rPr lang="en-US" altLang="zh-CN" dirty="0">
                <a:latin typeface="-apple-system"/>
              </a:rPr>
              <a:t>/carrier read: 8190 write: 0</a:t>
            </a:r>
          </a:p>
          <a:p>
            <a:pPr algn="l"/>
            <a:r>
              <a:rPr lang="en-US" altLang="zh-CN" dirty="0">
                <a:latin typeface="-apple-system"/>
              </a:rPr>
              <a:t>825955 3364 (</a:t>
            </a:r>
            <a:r>
              <a:rPr lang="en-US" altLang="zh-CN" dirty="0" err="1">
                <a:latin typeface="-apple-system"/>
              </a:rPr>
              <a:t>NetworkManager</a:t>
            </a:r>
            <a:r>
              <a:rPr lang="en-US" altLang="zh-CN" dirty="0">
                <a:latin typeface="-apple-system"/>
              </a:rPr>
              <a:t>) </a:t>
            </a:r>
            <a:r>
              <a:rPr lang="en-US" altLang="zh-CN" dirty="0" err="1">
                <a:latin typeface="-apple-system"/>
              </a:rPr>
              <a:t>iotime</a:t>
            </a:r>
            <a:r>
              <a:rPr lang="en-US" altLang="zh-CN" dirty="0">
                <a:latin typeface="-apple-system"/>
              </a:rPr>
              <a:t> /sys/class/net/</a:t>
            </a:r>
            <a:r>
              <a:rPr lang="en-US" altLang="zh-CN" dirty="0" err="1">
                <a:latin typeface="-apple-system"/>
              </a:rPr>
              <a:t>eth0</a:t>
            </a:r>
            <a:r>
              <a:rPr lang="en-US" altLang="zh-CN" dirty="0">
                <a:latin typeface="-apple-system"/>
              </a:rPr>
              <a:t>/carrier time: 9</a:t>
            </a:r>
          </a:p>
          <a:p>
            <a:pPr algn="l"/>
            <a:r>
              <a:rPr lang="zh-CN" altLang="en-US" dirty="0">
                <a:latin typeface="-apple-system"/>
              </a:rPr>
              <a:t>输出以下数据：</a:t>
            </a:r>
          </a:p>
          <a:p>
            <a:pPr algn="l"/>
            <a:endParaRPr lang="zh-CN" altLang="en-US" dirty="0">
              <a:latin typeface="-apple-system"/>
            </a:endParaRPr>
          </a:p>
          <a:p>
            <a:pPr algn="l"/>
            <a:r>
              <a:rPr lang="zh-CN" altLang="en-US" dirty="0">
                <a:latin typeface="-apple-system"/>
              </a:rPr>
              <a:t>时间戳，精确到毫秒</a:t>
            </a:r>
          </a:p>
          <a:p>
            <a:pPr algn="l"/>
            <a:r>
              <a:rPr lang="en-US" altLang="zh-CN" dirty="0" err="1">
                <a:latin typeface="-apple-system"/>
              </a:rPr>
              <a:t>PID</a:t>
            </a:r>
            <a:r>
              <a:rPr lang="zh-CN" altLang="en-US" dirty="0">
                <a:latin typeface="-apple-system"/>
              </a:rPr>
              <a:t>和进程名</a:t>
            </a:r>
          </a:p>
          <a:p>
            <a:pPr algn="l"/>
            <a:r>
              <a:rPr lang="en-US" altLang="zh-CN" dirty="0">
                <a:latin typeface="-apple-system"/>
              </a:rPr>
              <a:t>access</a:t>
            </a:r>
            <a:r>
              <a:rPr lang="zh-CN" altLang="en-US" dirty="0">
                <a:latin typeface="-apple-system"/>
              </a:rPr>
              <a:t>或</a:t>
            </a:r>
            <a:r>
              <a:rPr lang="en-US" altLang="zh-CN" dirty="0" err="1">
                <a:latin typeface="-apple-system"/>
              </a:rPr>
              <a:t>iotime</a:t>
            </a:r>
            <a:endParaRPr lang="en-US" altLang="zh-CN" dirty="0">
              <a:latin typeface="-apple-system"/>
            </a:endParaRPr>
          </a:p>
          <a:p>
            <a:pPr algn="l"/>
            <a:r>
              <a:rPr lang="zh-CN" altLang="en-US" dirty="0">
                <a:latin typeface="-apple-system"/>
              </a:rPr>
              <a:t>访问的文件</a:t>
            </a:r>
          </a:p>
          <a:p>
            <a:pPr algn="l"/>
            <a:r>
              <a:rPr lang="zh-CN" altLang="en-US" dirty="0">
                <a:latin typeface="-apple-system"/>
              </a:rPr>
              <a:t>如果一个进程读写了数据，你会看到</a:t>
            </a:r>
            <a:r>
              <a:rPr lang="en-US" altLang="zh-CN" dirty="0">
                <a:latin typeface="-apple-system"/>
              </a:rPr>
              <a:t>access</a:t>
            </a:r>
            <a:r>
              <a:rPr lang="zh-CN" altLang="en-US" dirty="0">
                <a:latin typeface="-apple-system"/>
              </a:rPr>
              <a:t>和</a:t>
            </a:r>
            <a:r>
              <a:rPr lang="en-US" altLang="zh-CN" dirty="0" err="1">
                <a:latin typeface="-apple-system"/>
              </a:rPr>
              <a:t>iotime</a:t>
            </a:r>
            <a:r>
              <a:rPr lang="zh-CN" altLang="en-US" dirty="0">
                <a:latin typeface="-apple-system"/>
              </a:rPr>
              <a:t>成对出现。</a:t>
            </a:r>
            <a:r>
              <a:rPr lang="en-US" altLang="zh-CN" dirty="0">
                <a:latin typeface="-apple-system"/>
              </a:rPr>
              <a:t>access</a:t>
            </a:r>
            <a:r>
              <a:rPr lang="zh-CN" altLang="en-US" dirty="0">
                <a:latin typeface="-apple-system"/>
              </a:rPr>
              <a:t>那一行的时间戳表示进程访问了文件；在结尾处会输出读写的数据（以字节为单位）。</a:t>
            </a:r>
            <a:r>
              <a:rPr lang="en-US" altLang="zh-CN" dirty="0" err="1">
                <a:latin typeface="-apple-system"/>
              </a:rPr>
              <a:t>iotime</a:t>
            </a:r>
            <a:r>
              <a:rPr lang="zh-CN" altLang="en-US" dirty="0">
                <a:latin typeface="-apple-system"/>
              </a:rPr>
              <a:t>那一行会输出读写消耗的时间（以毫秒为单位）。如果一行</a:t>
            </a:r>
            <a:r>
              <a:rPr lang="en-US" altLang="zh-CN" dirty="0">
                <a:latin typeface="-apple-system"/>
              </a:rPr>
              <a:t>access</a:t>
            </a:r>
            <a:r>
              <a:rPr lang="zh-CN" altLang="en-US" dirty="0">
                <a:latin typeface="-apple-system"/>
              </a:rPr>
              <a:t>后面没有</a:t>
            </a:r>
            <a:r>
              <a:rPr lang="en-US" altLang="zh-CN" dirty="0" err="1">
                <a:latin typeface="-apple-system"/>
              </a:rPr>
              <a:t>iotime</a:t>
            </a:r>
            <a:r>
              <a:rPr lang="zh-CN" altLang="en-US" dirty="0">
                <a:latin typeface="-apple-system"/>
              </a:rPr>
              <a:t>，意味着进程没有读写到数据。</a:t>
            </a:r>
          </a:p>
          <a:p>
            <a:pPr algn="l"/>
            <a:endParaRPr lang="en-US" altLang="zh-CN" dirty="0">
              <a:latin typeface="-apple-system"/>
            </a:endParaRPr>
          </a:p>
          <a:p>
            <a:pPr algn="l"/>
            <a:endParaRPr lang="zh-CN" altLang="en-US" dirty="0">
              <a:latin typeface="-apple-system"/>
            </a:endParaRPr>
          </a:p>
        </p:txBody>
      </p:sp>
    </p:spTree>
    <p:extLst>
      <p:ext uri="{BB962C8B-B14F-4D97-AF65-F5344CB8AC3E}">
        <p14:creationId xmlns:p14="http://schemas.microsoft.com/office/powerpoint/2010/main" val="416920175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磁盘</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7848302"/>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/examples/io/</a:t>
            </a:r>
            <a:r>
              <a:rPr lang="en-US" altLang="zh-CN" dirty="0" err="1">
                <a:latin typeface="-apple-system"/>
              </a:rPr>
              <a:t>traceio.stp</a:t>
            </a:r>
            <a:endParaRPr lang="en-US" altLang="zh-CN" dirty="0">
              <a:latin typeface="-apple-system"/>
            </a:endParaRPr>
          </a:p>
          <a:p>
            <a:pPr algn="l"/>
            <a:r>
              <a:rPr lang="zh-CN" altLang="en-US" dirty="0">
                <a:latin typeface="-apple-system"/>
              </a:rPr>
              <a:t>追踪</a:t>
            </a:r>
            <a:r>
              <a:rPr lang="en-US" altLang="zh-CN" dirty="0">
                <a:latin typeface="-apple-system"/>
              </a:rPr>
              <a:t>I/O</a:t>
            </a:r>
            <a:r>
              <a:rPr lang="zh-CN" altLang="en-US" dirty="0">
                <a:latin typeface="-apple-system"/>
              </a:rPr>
              <a:t>的累计总量</a:t>
            </a:r>
            <a:endParaRPr lang="en-US" altLang="zh-CN" dirty="0">
              <a:latin typeface="-apple-system"/>
            </a:endParaRPr>
          </a:p>
          <a:p>
            <a:pPr algn="l"/>
            <a:r>
              <a:rPr lang="zh-CN" altLang="en-US" dirty="0">
                <a:latin typeface="-apple-system"/>
              </a:rPr>
              <a:t>逐秒输出累计</a:t>
            </a:r>
            <a:r>
              <a:rPr lang="en-US" altLang="zh-CN" dirty="0">
                <a:latin typeface="-apple-system"/>
              </a:rPr>
              <a:t>I/O</a:t>
            </a:r>
            <a:r>
              <a:rPr lang="zh-CN" altLang="en-US" dirty="0">
                <a:latin typeface="-apple-system"/>
              </a:rPr>
              <a:t>最频繁的前十个进程。此外，它还会累计每个进程的</a:t>
            </a:r>
            <a:r>
              <a:rPr lang="en-US" altLang="zh-CN" dirty="0">
                <a:latin typeface="-apple-system"/>
              </a:rPr>
              <a:t>I/O</a:t>
            </a:r>
            <a:r>
              <a:rPr lang="zh-CN" altLang="en-US" dirty="0">
                <a:latin typeface="-apple-system"/>
              </a:rPr>
              <a:t>情况。注意该脚本跟开头找出磁盘读写最频繁的进程的脚本一样，也通过本地变量</a:t>
            </a:r>
            <a:r>
              <a:rPr lang="en-US" altLang="zh-CN" dirty="0">
                <a:latin typeface="-apple-system"/>
              </a:rPr>
              <a:t>$return</a:t>
            </a:r>
            <a:r>
              <a:rPr lang="zh-CN" altLang="en-US" dirty="0">
                <a:latin typeface="-apple-system"/>
              </a:rPr>
              <a:t>获取实际的读写数据量</a:t>
            </a:r>
            <a:endParaRPr lang="en-US" altLang="zh-CN" dirty="0">
              <a:latin typeface="-apple-system"/>
            </a:endParaRPr>
          </a:p>
          <a:p>
            <a:pPr algn="l"/>
            <a:r>
              <a:rPr lang="en-US" altLang="zh-CN" dirty="0">
                <a:latin typeface="-apple-system"/>
              </a:rPr>
              <a:t> </a:t>
            </a:r>
            <a:r>
              <a:rPr lang="en-US" altLang="zh-CN" dirty="0" err="1">
                <a:latin typeface="-apple-system"/>
              </a:rPr>
              <a:t>Xorg</a:t>
            </a:r>
            <a:r>
              <a:rPr lang="en-US" altLang="zh-CN" dirty="0">
                <a:latin typeface="-apple-system"/>
              </a:rPr>
              <a:t> r:   583401 KiB w:        0 KiB</a:t>
            </a:r>
          </a:p>
          <a:p>
            <a:pPr algn="l"/>
            <a:r>
              <a:rPr lang="en-US" altLang="zh-CN" dirty="0">
                <a:latin typeface="-apple-system"/>
              </a:rPr>
              <a:t>       floaters r:       96 KiB w:     7130 KiB</a:t>
            </a:r>
          </a:p>
          <a:p>
            <a:pPr algn="l"/>
            <a:r>
              <a:rPr lang="en-US" altLang="zh-CN" dirty="0">
                <a:latin typeface="-apple-system"/>
              </a:rPr>
              <a:t>multiload-apple r:      538 KiB w:      537 KiB</a:t>
            </a:r>
          </a:p>
          <a:p>
            <a:pPr algn="l"/>
            <a:r>
              <a:rPr lang="en-US" altLang="zh-CN" dirty="0">
                <a:latin typeface="-apple-system"/>
              </a:rPr>
              <a:t>           </a:t>
            </a:r>
            <a:r>
              <a:rPr lang="en-US" altLang="zh-CN" dirty="0" err="1">
                <a:latin typeface="-apple-system"/>
              </a:rPr>
              <a:t>sshd</a:t>
            </a:r>
            <a:r>
              <a:rPr lang="en-US" altLang="zh-CN" dirty="0">
                <a:latin typeface="-apple-system"/>
              </a:rPr>
              <a:t> r:       71 KiB w:       72 KiB</a:t>
            </a:r>
          </a:p>
          <a:p>
            <a:pPr algn="l"/>
            <a:r>
              <a:rPr lang="en-US" altLang="zh-CN" dirty="0" err="1">
                <a:latin typeface="-apple-system"/>
              </a:rPr>
              <a:t>pam_timestamp_c</a:t>
            </a:r>
            <a:r>
              <a:rPr lang="en-US" altLang="zh-CN" dirty="0">
                <a:latin typeface="-apple-system"/>
              </a:rPr>
              <a:t> r:      138 KiB w:        0 KiB</a:t>
            </a:r>
          </a:p>
          <a:p>
            <a:pPr algn="l"/>
            <a:r>
              <a:rPr lang="en-US" altLang="zh-CN" dirty="0">
                <a:latin typeface="-apple-system"/>
              </a:rPr>
              <a:t>        </a:t>
            </a:r>
            <a:r>
              <a:rPr lang="en-US" altLang="zh-CN" dirty="0" err="1">
                <a:latin typeface="-apple-system"/>
              </a:rPr>
              <a:t>staprun</a:t>
            </a:r>
            <a:r>
              <a:rPr lang="en-US" altLang="zh-CN" dirty="0">
                <a:latin typeface="-apple-system"/>
              </a:rPr>
              <a:t> r:       51 KiB w:       51 KiB</a:t>
            </a:r>
          </a:p>
          <a:p>
            <a:pPr algn="l"/>
            <a:r>
              <a:rPr lang="en-US" altLang="zh-CN" dirty="0">
                <a:latin typeface="-apple-system"/>
              </a:rPr>
              <a:t>          </a:t>
            </a:r>
            <a:r>
              <a:rPr lang="en-US" altLang="zh-CN" dirty="0" err="1">
                <a:latin typeface="-apple-system"/>
              </a:rPr>
              <a:t>snmpd</a:t>
            </a:r>
            <a:r>
              <a:rPr lang="en-US" altLang="zh-CN" dirty="0">
                <a:latin typeface="-apple-system"/>
              </a:rPr>
              <a:t> r:       46 KiB w:        0 KiB</a:t>
            </a:r>
          </a:p>
          <a:p>
            <a:pPr algn="l"/>
            <a:r>
              <a:rPr lang="en-US" altLang="zh-CN" dirty="0">
                <a:latin typeface="-apple-system"/>
              </a:rPr>
              <a:t>          </a:t>
            </a:r>
            <a:r>
              <a:rPr lang="en-US" altLang="zh-CN" dirty="0" err="1">
                <a:latin typeface="-apple-system"/>
              </a:rPr>
              <a:t>pcscd</a:t>
            </a:r>
            <a:r>
              <a:rPr lang="en-US" altLang="zh-CN" dirty="0">
                <a:latin typeface="-apple-system"/>
              </a:rPr>
              <a:t> r:       28 KiB w:        0 KiB</a:t>
            </a:r>
          </a:p>
          <a:p>
            <a:pPr algn="l"/>
            <a:r>
              <a:rPr lang="en-US" altLang="zh-CN" dirty="0">
                <a:latin typeface="-apple-system"/>
              </a:rPr>
              <a:t>     </a:t>
            </a:r>
            <a:r>
              <a:rPr lang="en-US" altLang="zh-CN" dirty="0" err="1">
                <a:latin typeface="-apple-system"/>
              </a:rPr>
              <a:t>irqbalance</a:t>
            </a:r>
            <a:r>
              <a:rPr lang="en-US" altLang="zh-CN" dirty="0">
                <a:latin typeface="-apple-system"/>
              </a:rPr>
              <a:t> r:       27 KiB w:        4 KiB</a:t>
            </a:r>
          </a:p>
          <a:p>
            <a:pPr algn="l"/>
            <a:r>
              <a:rPr lang="en-US" altLang="zh-CN" dirty="0">
                <a:latin typeface="-apple-system"/>
              </a:rPr>
              <a:t>          </a:t>
            </a:r>
            <a:r>
              <a:rPr lang="en-US" altLang="zh-CN" dirty="0" err="1">
                <a:latin typeface="-apple-system"/>
              </a:rPr>
              <a:t>cupsd</a:t>
            </a:r>
            <a:r>
              <a:rPr lang="en-US" altLang="zh-CN" dirty="0">
                <a:latin typeface="-apple-system"/>
              </a:rPr>
              <a:t> r:        4 KiB w:       18 KiB</a:t>
            </a:r>
            <a:endParaRPr lang="zh-CN" altLang="en-US" dirty="0">
              <a:latin typeface="-apple-system"/>
            </a:endParaRPr>
          </a:p>
        </p:txBody>
      </p:sp>
    </p:spTree>
    <p:extLst>
      <p:ext uri="{BB962C8B-B14F-4D97-AF65-F5344CB8AC3E}">
        <p14:creationId xmlns:p14="http://schemas.microsoft.com/office/powerpoint/2010/main" val="33331188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磁盘</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8956298"/>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/examples/io/</a:t>
            </a:r>
            <a:r>
              <a:rPr lang="en-US" altLang="zh-CN" dirty="0" err="1">
                <a:latin typeface="-apple-system"/>
              </a:rPr>
              <a:t>traceio2.stp</a:t>
            </a:r>
            <a:endParaRPr lang="en-US" altLang="zh-CN" dirty="0">
              <a:latin typeface="-apple-system"/>
            </a:endParaRPr>
          </a:p>
          <a:p>
            <a:pPr algn="l"/>
            <a:r>
              <a:rPr lang="zh-CN" altLang="en-US" dirty="0">
                <a:latin typeface="-apple-system"/>
              </a:rPr>
              <a:t>监控指定设备的</a:t>
            </a:r>
            <a:r>
              <a:rPr lang="en-US" altLang="zh-CN" dirty="0">
                <a:latin typeface="-apple-system"/>
              </a:rPr>
              <a:t>I/O</a:t>
            </a:r>
            <a:r>
              <a:rPr lang="zh-CN" altLang="en-US" dirty="0">
                <a:latin typeface="-apple-system"/>
              </a:rPr>
              <a:t>活动。</a:t>
            </a:r>
            <a:endParaRPr lang="en-US" altLang="zh-CN" dirty="0">
              <a:latin typeface="-apple-system"/>
            </a:endParaRPr>
          </a:p>
          <a:p>
            <a:pPr algn="l"/>
            <a:r>
              <a:rPr lang="zh-CN" altLang="en-US" dirty="0">
                <a:latin typeface="-apple-system"/>
              </a:rPr>
              <a:t>接受一个参数：设备号，要想获取名为</a:t>
            </a:r>
            <a:r>
              <a:rPr lang="en-US" altLang="zh-CN" dirty="0">
                <a:latin typeface="-apple-system"/>
              </a:rPr>
              <a:t>directory</a:t>
            </a:r>
            <a:r>
              <a:rPr lang="zh-CN" altLang="en-US" dirty="0">
                <a:latin typeface="-apple-system"/>
              </a:rPr>
              <a:t>的文件夹所在设备的设备号，使用</a:t>
            </a:r>
            <a:r>
              <a:rPr lang="en-US" altLang="zh-CN" dirty="0">
                <a:latin typeface="-apple-system"/>
              </a:rPr>
              <a:t>stat -c "</a:t>
            </a:r>
            <a:r>
              <a:rPr lang="en-US" altLang="zh-CN" dirty="0" err="1">
                <a:latin typeface="-apple-system"/>
              </a:rPr>
              <a:t>0x%D</a:t>
            </a:r>
            <a:r>
              <a:rPr lang="en-US" altLang="zh-CN" dirty="0">
                <a:latin typeface="-apple-system"/>
              </a:rPr>
              <a:t>" directory</a:t>
            </a:r>
            <a:r>
              <a:rPr lang="zh-CN" altLang="en-US" dirty="0">
                <a:latin typeface="-apple-system"/>
              </a:rPr>
              <a:t>。 </a:t>
            </a:r>
            <a:r>
              <a:rPr lang="en-US" altLang="zh-CN" dirty="0" err="1">
                <a:latin typeface="-apple-system"/>
              </a:rPr>
              <a:t>usrdev2kerndev</a:t>
            </a:r>
            <a:r>
              <a:rPr lang="en-US" altLang="zh-CN" dirty="0">
                <a:latin typeface="-apple-system"/>
              </a:rPr>
              <a:t>()</a:t>
            </a:r>
            <a:r>
              <a:rPr lang="zh-CN" altLang="en-US" dirty="0">
                <a:latin typeface="-apple-system"/>
              </a:rPr>
              <a:t>把设备号转化成内核理解的格式。</a:t>
            </a:r>
            <a:r>
              <a:rPr lang="en-US" altLang="zh-CN" dirty="0" err="1">
                <a:latin typeface="-apple-system"/>
              </a:rPr>
              <a:t>usrdev2kerndev</a:t>
            </a:r>
            <a:r>
              <a:rPr lang="en-US" altLang="zh-CN" dirty="0">
                <a:latin typeface="-apple-system"/>
              </a:rPr>
              <a:t>()</a:t>
            </a:r>
            <a:r>
              <a:rPr lang="zh-CN" altLang="en-US" dirty="0">
                <a:latin typeface="-apple-system"/>
              </a:rPr>
              <a:t>的输出经过</a:t>
            </a:r>
            <a:r>
              <a:rPr lang="en-US" altLang="zh-CN" dirty="0">
                <a:latin typeface="-apple-system"/>
              </a:rPr>
              <a:t>MAJOR()</a:t>
            </a:r>
            <a:r>
              <a:rPr lang="zh-CN" altLang="en-US" dirty="0">
                <a:latin typeface="-apple-system"/>
              </a:rPr>
              <a:t>和</a:t>
            </a:r>
            <a:r>
              <a:rPr lang="en-US" altLang="zh-CN" dirty="0">
                <a:latin typeface="-apple-system"/>
              </a:rPr>
              <a:t>MINOR()</a:t>
            </a:r>
            <a:r>
              <a:rPr lang="zh-CN" altLang="en-US" dirty="0">
                <a:latin typeface="-apple-system"/>
              </a:rPr>
              <a:t>处理，分别得到主设备号和次设备号，再经过</a:t>
            </a:r>
            <a:r>
              <a:rPr lang="en-US" altLang="zh-CN" dirty="0" err="1">
                <a:latin typeface="-apple-system"/>
              </a:rPr>
              <a:t>MKDEV</a:t>
            </a:r>
            <a:r>
              <a:rPr lang="en-US" altLang="zh-CN" dirty="0">
                <a:latin typeface="-apple-system"/>
              </a:rPr>
              <a:t>()</a:t>
            </a:r>
            <a:r>
              <a:rPr lang="zh-CN" altLang="en-US" dirty="0">
                <a:latin typeface="-apple-system"/>
              </a:rPr>
              <a:t>处理，得到内核里对应的设备号。 </a:t>
            </a:r>
            <a:r>
              <a:rPr lang="en-US" altLang="zh-CN" dirty="0" err="1">
                <a:latin typeface="-apple-system"/>
              </a:rPr>
              <a:t>traceio2.stp</a:t>
            </a:r>
            <a:r>
              <a:rPr lang="zh-CN" altLang="en-US" dirty="0">
                <a:latin typeface="-apple-system"/>
              </a:rPr>
              <a:t>的输出包括了读</a:t>
            </a:r>
            <a:r>
              <a:rPr lang="en-US" altLang="zh-CN" dirty="0">
                <a:latin typeface="-apple-system"/>
              </a:rPr>
              <a:t>/</a:t>
            </a:r>
            <a:r>
              <a:rPr lang="zh-CN" altLang="en-US" dirty="0">
                <a:latin typeface="-apple-system"/>
              </a:rPr>
              <a:t>写进程的名字和</a:t>
            </a:r>
            <a:r>
              <a:rPr lang="en-US" altLang="zh-CN" dirty="0" err="1">
                <a:latin typeface="-apple-system"/>
              </a:rPr>
              <a:t>PID</a:t>
            </a:r>
            <a:r>
              <a:rPr lang="zh-CN" altLang="en-US" dirty="0">
                <a:latin typeface="-apple-system"/>
              </a:rPr>
              <a:t>，所调用的函数（</a:t>
            </a:r>
            <a:r>
              <a:rPr lang="en-US" altLang="zh-CN" dirty="0" err="1">
                <a:latin typeface="-apple-system"/>
              </a:rPr>
              <a:t>vfs_read</a:t>
            </a:r>
            <a:r>
              <a:rPr lang="zh-CN" altLang="en-US" dirty="0">
                <a:latin typeface="-apple-system"/>
              </a:rPr>
              <a:t>或</a:t>
            </a:r>
            <a:r>
              <a:rPr lang="en-US" altLang="zh-CN" dirty="0" err="1">
                <a:latin typeface="-apple-system"/>
              </a:rPr>
              <a:t>vfs_write</a:t>
            </a:r>
            <a:r>
              <a:rPr lang="zh-CN" altLang="en-US" dirty="0">
                <a:latin typeface="-apple-system"/>
              </a:rPr>
              <a:t>）和内核里对应的设备号。</a:t>
            </a:r>
          </a:p>
          <a:p>
            <a:pPr algn="l"/>
            <a:endParaRPr lang="zh-CN" altLang="en-US" dirty="0">
              <a:latin typeface="-apple-system"/>
            </a:endParaRPr>
          </a:p>
          <a:p>
            <a:pPr algn="l"/>
            <a:r>
              <a:rPr lang="zh-CN" altLang="en-US" dirty="0">
                <a:latin typeface="-apple-system"/>
              </a:rPr>
              <a:t>下面是</a:t>
            </a:r>
            <a:r>
              <a:rPr lang="en-US" altLang="zh-CN" dirty="0" err="1">
                <a:latin typeface="-apple-system"/>
              </a:rPr>
              <a:t>stap</a:t>
            </a:r>
            <a:r>
              <a:rPr lang="en-US" altLang="zh-CN" dirty="0">
                <a:latin typeface="-apple-system"/>
              </a:rPr>
              <a:t> </a:t>
            </a:r>
            <a:r>
              <a:rPr lang="en-US" altLang="zh-CN" dirty="0" err="1">
                <a:latin typeface="-apple-system"/>
              </a:rPr>
              <a:t>traceio2.stp</a:t>
            </a:r>
            <a:r>
              <a:rPr lang="en-US" altLang="zh-CN" dirty="0">
                <a:latin typeface="-apple-system"/>
              </a:rPr>
              <a:t> </a:t>
            </a:r>
            <a:r>
              <a:rPr lang="en-US" altLang="zh-CN" dirty="0" err="1">
                <a:latin typeface="-apple-system"/>
              </a:rPr>
              <a:t>0x805</a:t>
            </a:r>
            <a:r>
              <a:rPr lang="zh-CN" altLang="en-US" dirty="0">
                <a:latin typeface="-apple-system"/>
              </a:rPr>
              <a:t>的输出，其中</a:t>
            </a:r>
            <a:r>
              <a:rPr lang="en-US" altLang="zh-CN" dirty="0" err="1">
                <a:latin typeface="-apple-system"/>
              </a:rPr>
              <a:t>0x805</a:t>
            </a:r>
            <a:r>
              <a:rPr lang="zh-CN" altLang="en-US" dirty="0">
                <a:latin typeface="-apple-system"/>
              </a:rPr>
              <a:t>是</a:t>
            </a:r>
            <a:r>
              <a:rPr lang="en-US" altLang="zh-CN" dirty="0">
                <a:latin typeface="-apple-system"/>
              </a:rPr>
              <a:t>/home</a:t>
            </a:r>
            <a:r>
              <a:rPr lang="zh-CN" altLang="en-US" dirty="0">
                <a:latin typeface="-apple-system"/>
              </a:rPr>
              <a:t>的设备号。</a:t>
            </a:r>
            <a:r>
              <a:rPr lang="en-US" altLang="zh-CN" dirty="0">
                <a:latin typeface="-apple-system"/>
              </a:rPr>
              <a:t>/home</a:t>
            </a:r>
            <a:r>
              <a:rPr lang="zh-CN" altLang="en-US" dirty="0">
                <a:latin typeface="-apple-system"/>
              </a:rPr>
              <a:t>位于</a:t>
            </a:r>
            <a:r>
              <a:rPr lang="en-US" altLang="zh-CN" dirty="0">
                <a:latin typeface="-apple-system"/>
              </a:rPr>
              <a:t>/dev/</a:t>
            </a:r>
            <a:r>
              <a:rPr lang="en-US" altLang="zh-CN" dirty="0" err="1">
                <a:latin typeface="-apple-system"/>
              </a:rPr>
              <a:t>sda5</a:t>
            </a:r>
            <a:r>
              <a:rPr lang="zh-CN" altLang="en-US" dirty="0">
                <a:latin typeface="-apple-system"/>
              </a:rPr>
              <a:t>，正是我们想要监控的设备。</a:t>
            </a:r>
          </a:p>
          <a:p>
            <a:pPr algn="l"/>
            <a:endParaRPr lang="zh-CN" altLang="en-US" dirty="0">
              <a:latin typeface="-apple-system"/>
            </a:endParaRPr>
          </a:p>
          <a:p>
            <a:pPr algn="l"/>
            <a:r>
              <a:rPr lang="en-US" altLang="zh-CN" dirty="0">
                <a:latin typeface="-apple-system"/>
              </a:rPr>
              <a:t>[...]</a:t>
            </a:r>
          </a:p>
          <a:p>
            <a:pPr algn="l"/>
            <a:r>
              <a:rPr lang="en-US" altLang="zh-CN" dirty="0" err="1">
                <a:latin typeface="-apple-system"/>
              </a:rPr>
              <a:t>synergyc</a:t>
            </a:r>
            <a:r>
              <a:rPr lang="en-US" altLang="zh-CN" dirty="0">
                <a:latin typeface="-apple-system"/>
              </a:rPr>
              <a:t>(3722) </a:t>
            </a:r>
            <a:r>
              <a:rPr lang="en-US" altLang="zh-CN" dirty="0" err="1">
                <a:latin typeface="-apple-system"/>
              </a:rPr>
              <a:t>vfs_read</a:t>
            </a:r>
            <a:r>
              <a:rPr lang="en-US" altLang="zh-CN" dirty="0">
                <a:latin typeface="-apple-system"/>
              </a:rPr>
              <a:t> </a:t>
            </a:r>
            <a:r>
              <a:rPr lang="en-US" altLang="zh-CN" dirty="0" err="1">
                <a:latin typeface="-apple-system"/>
              </a:rPr>
              <a:t>0x800005</a:t>
            </a:r>
            <a:endParaRPr lang="en-US" altLang="zh-CN" dirty="0">
              <a:latin typeface="-apple-system"/>
            </a:endParaRPr>
          </a:p>
          <a:p>
            <a:pPr algn="l"/>
            <a:r>
              <a:rPr lang="en-US" altLang="zh-CN" dirty="0" err="1">
                <a:latin typeface="-apple-system"/>
              </a:rPr>
              <a:t>synergyc</a:t>
            </a:r>
            <a:r>
              <a:rPr lang="en-US" altLang="zh-CN" dirty="0">
                <a:latin typeface="-apple-system"/>
              </a:rPr>
              <a:t>(3722) </a:t>
            </a:r>
            <a:r>
              <a:rPr lang="en-US" altLang="zh-CN" dirty="0" err="1">
                <a:latin typeface="-apple-system"/>
              </a:rPr>
              <a:t>vfs_read</a:t>
            </a:r>
            <a:r>
              <a:rPr lang="en-US" altLang="zh-CN" dirty="0">
                <a:latin typeface="-apple-system"/>
              </a:rPr>
              <a:t> </a:t>
            </a:r>
            <a:r>
              <a:rPr lang="en-US" altLang="zh-CN" dirty="0" err="1">
                <a:latin typeface="-apple-system"/>
              </a:rPr>
              <a:t>0x800005</a:t>
            </a:r>
            <a:endParaRPr lang="en-US" altLang="zh-CN" dirty="0">
              <a:latin typeface="-apple-system"/>
            </a:endParaRPr>
          </a:p>
          <a:p>
            <a:pPr algn="l"/>
            <a:r>
              <a:rPr lang="en-US" altLang="zh-CN" dirty="0" err="1">
                <a:latin typeface="-apple-system"/>
              </a:rPr>
              <a:t>cupsd</a:t>
            </a:r>
            <a:r>
              <a:rPr lang="en-US" altLang="zh-CN" dirty="0">
                <a:latin typeface="-apple-system"/>
              </a:rPr>
              <a:t>(2889) </a:t>
            </a:r>
            <a:r>
              <a:rPr lang="en-US" altLang="zh-CN" dirty="0" err="1">
                <a:latin typeface="-apple-system"/>
              </a:rPr>
              <a:t>vfs_write</a:t>
            </a:r>
            <a:r>
              <a:rPr lang="en-US" altLang="zh-CN" dirty="0">
                <a:latin typeface="-apple-system"/>
              </a:rPr>
              <a:t> </a:t>
            </a:r>
            <a:r>
              <a:rPr lang="en-US" altLang="zh-CN" dirty="0" err="1">
                <a:latin typeface="-apple-system"/>
              </a:rPr>
              <a:t>0x800005</a:t>
            </a:r>
            <a:endParaRPr lang="en-US" altLang="zh-CN" dirty="0">
              <a:latin typeface="-apple-system"/>
            </a:endParaRPr>
          </a:p>
          <a:p>
            <a:pPr algn="l"/>
            <a:r>
              <a:rPr lang="en-US" altLang="zh-CN" dirty="0" err="1">
                <a:latin typeface="-apple-system"/>
              </a:rPr>
              <a:t>cupsd</a:t>
            </a:r>
            <a:r>
              <a:rPr lang="en-US" altLang="zh-CN" dirty="0">
                <a:latin typeface="-apple-system"/>
              </a:rPr>
              <a:t>(2889) </a:t>
            </a:r>
            <a:r>
              <a:rPr lang="en-US" altLang="zh-CN" dirty="0" err="1">
                <a:latin typeface="-apple-system"/>
              </a:rPr>
              <a:t>vfs_write</a:t>
            </a:r>
            <a:r>
              <a:rPr lang="en-US" altLang="zh-CN" dirty="0">
                <a:latin typeface="-apple-system"/>
              </a:rPr>
              <a:t> </a:t>
            </a:r>
            <a:r>
              <a:rPr lang="en-US" altLang="zh-CN" dirty="0" err="1">
                <a:latin typeface="-apple-system"/>
              </a:rPr>
              <a:t>0x800005</a:t>
            </a:r>
            <a:endParaRPr lang="en-US" altLang="zh-CN" dirty="0">
              <a:latin typeface="-apple-system"/>
            </a:endParaRPr>
          </a:p>
          <a:p>
            <a:pPr algn="l"/>
            <a:r>
              <a:rPr lang="en-US" altLang="zh-CN" dirty="0" err="1">
                <a:latin typeface="-apple-system"/>
              </a:rPr>
              <a:t>cupsd</a:t>
            </a:r>
            <a:r>
              <a:rPr lang="en-US" altLang="zh-CN" dirty="0">
                <a:latin typeface="-apple-system"/>
              </a:rPr>
              <a:t>(2889) </a:t>
            </a:r>
            <a:r>
              <a:rPr lang="en-US" altLang="zh-CN" dirty="0" err="1">
                <a:latin typeface="-apple-system"/>
              </a:rPr>
              <a:t>vfs_write</a:t>
            </a:r>
            <a:r>
              <a:rPr lang="en-US" altLang="zh-CN" dirty="0">
                <a:latin typeface="-apple-system"/>
              </a:rPr>
              <a:t> </a:t>
            </a:r>
            <a:r>
              <a:rPr lang="en-US" altLang="zh-CN" dirty="0" err="1">
                <a:latin typeface="-apple-system"/>
              </a:rPr>
              <a:t>0x800005</a:t>
            </a:r>
            <a:endParaRPr lang="zh-CN" altLang="en-US" dirty="0">
              <a:latin typeface="-apple-system"/>
            </a:endParaRPr>
          </a:p>
        </p:txBody>
      </p:sp>
    </p:spTree>
    <p:extLst>
      <p:ext uri="{BB962C8B-B14F-4D97-AF65-F5344CB8AC3E}">
        <p14:creationId xmlns:p14="http://schemas.microsoft.com/office/powerpoint/2010/main" val="54950427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磁盘</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/examples/io/</a:t>
            </a:r>
            <a:r>
              <a:rPr lang="en-US" altLang="zh-CN" dirty="0" err="1">
                <a:latin typeface="-apple-system"/>
              </a:rPr>
              <a:t>inodewatch.stp</a:t>
            </a:r>
            <a:endParaRPr lang="en-US" altLang="zh-CN" dirty="0">
              <a:latin typeface="-apple-system"/>
            </a:endParaRPr>
          </a:p>
          <a:p>
            <a:pPr algn="l"/>
            <a:r>
              <a:rPr lang="zh-CN" altLang="en-US" dirty="0">
                <a:latin typeface="-apple-system"/>
              </a:rPr>
              <a:t>实时监控对指定文件的读写。</a:t>
            </a:r>
            <a:endParaRPr lang="en-US" altLang="zh-CN" dirty="0">
              <a:latin typeface="-apple-system"/>
            </a:endParaRPr>
          </a:p>
          <a:p>
            <a:pPr algn="l"/>
            <a:r>
              <a:rPr lang="zh-CN" altLang="en-US" dirty="0">
                <a:latin typeface="-apple-system"/>
              </a:rPr>
              <a:t>从命令行中依次获取如下参数：</a:t>
            </a:r>
          </a:p>
          <a:p>
            <a:pPr algn="l"/>
            <a:r>
              <a:rPr lang="zh-CN" altLang="en-US" dirty="0">
                <a:latin typeface="-apple-system"/>
              </a:rPr>
              <a:t>文件的主设备号</a:t>
            </a:r>
          </a:p>
          <a:p>
            <a:pPr algn="l"/>
            <a:r>
              <a:rPr lang="zh-CN" altLang="en-US" dirty="0">
                <a:latin typeface="-apple-system"/>
              </a:rPr>
              <a:t>文件的次设备号</a:t>
            </a:r>
          </a:p>
          <a:p>
            <a:pPr algn="l"/>
            <a:r>
              <a:rPr lang="zh-CN" altLang="en-US" dirty="0">
                <a:latin typeface="-apple-system"/>
              </a:rPr>
              <a:t>文件的</a:t>
            </a:r>
            <a:r>
              <a:rPr lang="en-US" altLang="zh-CN" dirty="0" err="1">
                <a:latin typeface="-apple-system"/>
              </a:rPr>
              <a:t>inode</a:t>
            </a:r>
            <a:r>
              <a:rPr lang="zh-CN" altLang="en-US" dirty="0">
                <a:latin typeface="-apple-system"/>
              </a:rPr>
              <a:t>号</a:t>
            </a:r>
          </a:p>
          <a:p>
            <a:pPr algn="l"/>
            <a:r>
              <a:rPr lang="zh-CN" altLang="en-US" dirty="0">
                <a:latin typeface="-apple-system"/>
              </a:rPr>
              <a:t>要获取上述信息，使用</a:t>
            </a:r>
            <a:r>
              <a:rPr lang="en-US" altLang="zh-CN" dirty="0">
                <a:latin typeface="-apple-system"/>
              </a:rPr>
              <a:t>stat -c '%D %</a:t>
            </a:r>
            <a:r>
              <a:rPr lang="en-US" altLang="zh-CN" dirty="0" err="1">
                <a:latin typeface="-apple-system"/>
              </a:rPr>
              <a:t>i</a:t>
            </a:r>
            <a:r>
              <a:rPr lang="en-US" altLang="zh-CN" dirty="0">
                <a:latin typeface="-apple-system"/>
              </a:rPr>
              <a:t>' filename</a:t>
            </a:r>
            <a:r>
              <a:rPr lang="zh-CN" altLang="en-US" dirty="0">
                <a:latin typeface="-apple-system"/>
              </a:rPr>
              <a:t>，注意</a:t>
            </a:r>
            <a:r>
              <a:rPr lang="en-US" altLang="zh-CN" dirty="0">
                <a:latin typeface="-apple-system"/>
              </a:rPr>
              <a:t>filename</a:t>
            </a:r>
            <a:r>
              <a:rPr lang="zh-CN" altLang="en-US" dirty="0">
                <a:latin typeface="-apple-system"/>
              </a:rPr>
              <a:t>取绝对路径。 比如：要监控</a:t>
            </a:r>
            <a:r>
              <a:rPr lang="en-US" altLang="zh-CN" dirty="0">
                <a:latin typeface="-apple-system"/>
              </a:rPr>
              <a:t>/</a:t>
            </a:r>
            <a:r>
              <a:rPr lang="en-US" altLang="zh-CN" dirty="0" err="1">
                <a:latin typeface="-apple-system"/>
              </a:rPr>
              <a:t>etc</a:t>
            </a:r>
            <a:r>
              <a:rPr lang="en-US" altLang="zh-CN" dirty="0">
                <a:latin typeface="-apple-system"/>
              </a:rPr>
              <a:t>/crontab</a:t>
            </a:r>
            <a:r>
              <a:rPr lang="zh-CN" altLang="en-US" dirty="0">
                <a:latin typeface="-apple-system"/>
              </a:rPr>
              <a:t>，先运行</a:t>
            </a:r>
            <a:r>
              <a:rPr lang="en-US" altLang="zh-CN" dirty="0">
                <a:latin typeface="-apple-system"/>
              </a:rPr>
              <a:t>stat -c '%D %</a:t>
            </a:r>
            <a:r>
              <a:rPr lang="en-US" altLang="zh-CN" dirty="0" err="1">
                <a:latin typeface="-apple-system"/>
              </a:rPr>
              <a:t>i</a:t>
            </a:r>
            <a:r>
              <a:rPr lang="en-US" altLang="zh-CN" dirty="0">
                <a:latin typeface="-apple-system"/>
              </a:rPr>
              <a:t>' /</a:t>
            </a:r>
            <a:r>
              <a:rPr lang="en-US" altLang="zh-CN" dirty="0" err="1">
                <a:latin typeface="-apple-system"/>
              </a:rPr>
              <a:t>etc</a:t>
            </a:r>
            <a:r>
              <a:rPr lang="en-US" altLang="zh-CN" dirty="0">
                <a:latin typeface="-apple-system"/>
              </a:rPr>
              <a:t>/crontab</a:t>
            </a:r>
            <a:r>
              <a:rPr lang="zh-CN" altLang="en-US" dirty="0">
                <a:latin typeface="-apple-system"/>
              </a:rPr>
              <a:t>。应该会有如下输出：</a:t>
            </a:r>
          </a:p>
          <a:p>
            <a:pPr algn="l"/>
            <a:endParaRPr lang="zh-CN" altLang="en-US" dirty="0">
              <a:latin typeface="-apple-system"/>
            </a:endParaRPr>
          </a:p>
          <a:p>
            <a:pPr algn="l"/>
            <a:r>
              <a:rPr lang="en-US" altLang="zh-CN" dirty="0">
                <a:latin typeface="-apple-system"/>
              </a:rPr>
              <a:t>805 1078319</a:t>
            </a:r>
          </a:p>
          <a:p>
            <a:pPr algn="l"/>
            <a:r>
              <a:rPr lang="en-US" altLang="zh-CN" dirty="0">
                <a:latin typeface="-apple-system"/>
              </a:rPr>
              <a:t>805</a:t>
            </a:r>
            <a:r>
              <a:rPr lang="zh-CN" altLang="en-US" dirty="0">
                <a:latin typeface="-apple-system"/>
              </a:rPr>
              <a:t>是十六进制的设备号。最小的两位是次设备号，其余是主设备号。</a:t>
            </a:r>
            <a:r>
              <a:rPr lang="en-US" altLang="zh-CN" dirty="0">
                <a:latin typeface="-apple-system"/>
              </a:rPr>
              <a:t>1078319</a:t>
            </a:r>
            <a:r>
              <a:rPr lang="zh-CN" altLang="en-US" dirty="0">
                <a:latin typeface="-apple-system"/>
              </a:rPr>
              <a:t>是</a:t>
            </a:r>
            <a:r>
              <a:rPr lang="en-US" altLang="zh-CN" dirty="0" err="1">
                <a:latin typeface="-apple-system"/>
              </a:rPr>
              <a:t>inode</a:t>
            </a:r>
            <a:r>
              <a:rPr lang="zh-CN" altLang="en-US" dirty="0">
                <a:latin typeface="-apple-system"/>
              </a:rPr>
              <a:t>号。要监控</a:t>
            </a:r>
            <a:r>
              <a:rPr lang="en-US" altLang="zh-CN" dirty="0">
                <a:latin typeface="-apple-system"/>
              </a:rPr>
              <a:t>/</a:t>
            </a:r>
            <a:r>
              <a:rPr lang="en-US" altLang="zh-CN" dirty="0" err="1">
                <a:latin typeface="-apple-system"/>
              </a:rPr>
              <a:t>etc</a:t>
            </a:r>
            <a:r>
              <a:rPr lang="en-US" altLang="zh-CN" dirty="0">
                <a:latin typeface="-apple-system"/>
              </a:rPr>
              <a:t>/crontab</a:t>
            </a:r>
            <a:r>
              <a:rPr lang="zh-CN" altLang="en-US" dirty="0">
                <a:latin typeface="-apple-system"/>
              </a:rPr>
              <a:t>，运行</a:t>
            </a:r>
            <a:r>
              <a:rPr lang="en-US" altLang="zh-CN" dirty="0" err="1">
                <a:latin typeface="-apple-system"/>
              </a:rPr>
              <a:t>stap</a:t>
            </a:r>
            <a:r>
              <a:rPr lang="en-US" altLang="zh-CN" dirty="0">
                <a:latin typeface="-apple-system"/>
              </a:rPr>
              <a:t> </a:t>
            </a:r>
            <a:r>
              <a:rPr lang="en-US" altLang="zh-CN" dirty="0" err="1">
                <a:latin typeface="-apple-system"/>
              </a:rPr>
              <a:t>inodewatch.stp</a:t>
            </a:r>
            <a:r>
              <a:rPr lang="en-US" altLang="zh-CN" dirty="0">
                <a:latin typeface="-apple-system"/>
              </a:rPr>
              <a:t> </a:t>
            </a:r>
            <a:r>
              <a:rPr lang="en-US" altLang="zh-CN" dirty="0" err="1">
                <a:latin typeface="-apple-system"/>
              </a:rPr>
              <a:t>0x8</a:t>
            </a:r>
            <a:r>
              <a:rPr lang="en-US" altLang="zh-CN" dirty="0">
                <a:latin typeface="-apple-system"/>
              </a:rPr>
              <a:t> </a:t>
            </a:r>
            <a:r>
              <a:rPr lang="en-US" altLang="zh-CN" dirty="0" err="1">
                <a:latin typeface="-apple-system"/>
              </a:rPr>
              <a:t>0x05</a:t>
            </a:r>
            <a:r>
              <a:rPr lang="en-US" altLang="zh-CN" dirty="0">
                <a:latin typeface="-apple-system"/>
              </a:rPr>
              <a:t> 1078319.</a:t>
            </a:r>
            <a:r>
              <a:rPr lang="zh-CN" altLang="en-US" dirty="0">
                <a:latin typeface="-apple-system"/>
              </a:rPr>
              <a:t>（加</a:t>
            </a:r>
            <a:r>
              <a:rPr lang="en-US" altLang="zh-CN" dirty="0" err="1">
                <a:latin typeface="-apple-system"/>
              </a:rPr>
              <a:t>0x</a:t>
            </a:r>
            <a:r>
              <a:rPr lang="zh-CN" altLang="en-US" dirty="0">
                <a:latin typeface="-apple-system"/>
              </a:rPr>
              <a:t>以表示这是十六进制的数）</a:t>
            </a:r>
          </a:p>
          <a:p>
            <a:pPr algn="l"/>
            <a:endParaRPr lang="zh-CN" altLang="en-US" dirty="0">
              <a:latin typeface="-apple-system"/>
            </a:endParaRPr>
          </a:p>
          <a:p>
            <a:pPr algn="l"/>
            <a:r>
              <a:rPr lang="zh-CN" altLang="en-US" dirty="0">
                <a:latin typeface="-apple-system"/>
              </a:rPr>
              <a:t>该命令的输出包括进程名和进程</a:t>
            </a:r>
            <a:r>
              <a:rPr lang="en-US" altLang="zh-CN" dirty="0" err="1">
                <a:latin typeface="-apple-system"/>
              </a:rPr>
              <a:t>PID</a:t>
            </a:r>
            <a:r>
              <a:rPr lang="zh-CN" altLang="en-US" dirty="0">
                <a:latin typeface="-apple-system"/>
              </a:rPr>
              <a:t>，以及调用的函数（</a:t>
            </a:r>
            <a:r>
              <a:rPr lang="en-US" altLang="zh-CN" dirty="0" err="1">
                <a:latin typeface="-apple-system"/>
              </a:rPr>
              <a:t>vfs_read</a:t>
            </a:r>
            <a:r>
              <a:rPr lang="zh-CN" altLang="en-US" dirty="0">
                <a:latin typeface="-apple-system"/>
              </a:rPr>
              <a:t>或</a:t>
            </a:r>
            <a:r>
              <a:rPr lang="en-US" altLang="zh-CN" dirty="0" err="1">
                <a:latin typeface="-apple-system"/>
              </a:rPr>
              <a:t>vfs_write</a:t>
            </a:r>
            <a:r>
              <a:rPr lang="zh-CN" altLang="en-US" dirty="0">
                <a:latin typeface="-apple-system"/>
              </a:rPr>
              <a:t>），设备号（以十六进制的格式输出）和</a:t>
            </a:r>
            <a:r>
              <a:rPr lang="en-US" altLang="zh-CN" dirty="0" err="1">
                <a:latin typeface="-apple-system"/>
              </a:rPr>
              <a:t>inode</a:t>
            </a:r>
            <a:r>
              <a:rPr lang="zh-CN" altLang="en-US" dirty="0">
                <a:latin typeface="-apple-system"/>
              </a:rPr>
              <a:t>号。下面就是</a:t>
            </a:r>
            <a:r>
              <a:rPr lang="en-US" altLang="zh-CN" dirty="0" err="1">
                <a:latin typeface="-apple-system"/>
              </a:rPr>
              <a:t>stap</a:t>
            </a:r>
            <a:r>
              <a:rPr lang="en-US" altLang="zh-CN" dirty="0">
                <a:latin typeface="-apple-system"/>
              </a:rPr>
              <a:t> </a:t>
            </a:r>
            <a:r>
              <a:rPr lang="en-US" altLang="zh-CN" dirty="0" err="1">
                <a:latin typeface="-apple-system"/>
              </a:rPr>
              <a:t>inodewatch.stp</a:t>
            </a:r>
            <a:r>
              <a:rPr lang="en-US" altLang="zh-CN" dirty="0">
                <a:latin typeface="-apple-system"/>
              </a:rPr>
              <a:t> </a:t>
            </a:r>
            <a:r>
              <a:rPr lang="en-US" altLang="zh-CN" dirty="0" err="1">
                <a:latin typeface="-apple-system"/>
              </a:rPr>
              <a:t>0x8</a:t>
            </a:r>
            <a:r>
              <a:rPr lang="en-US" altLang="zh-CN" dirty="0">
                <a:latin typeface="-apple-system"/>
              </a:rPr>
              <a:t> </a:t>
            </a:r>
            <a:r>
              <a:rPr lang="en-US" altLang="zh-CN" dirty="0" err="1">
                <a:latin typeface="-apple-system"/>
              </a:rPr>
              <a:t>0x05</a:t>
            </a:r>
            <a:r>
              <a:rPr lang="en-US" altLang="zh-CN" dirty="0">
                <a:latin typeface="-apple-system"/>
              </a:rPr>
              <a:t> 1078319</a:t>
            </a:r>
            <a:r>
              <a:rPr lang="zh-CN" altLang="en-US" dirty="0">
                <a:latin typeface="-apple-system"/>
              </a:rPr>
              <a:t>的输出（当脚本运行时，</a:t>
            </a:r>
            <a:r>
              <a:rPr lang="en-US" altLang="zh-CN" dirty="0">
                <a:latin typeface="-apple-system"/>
              </a:rPr>
              <a:t>/</a:t>
            </a:r>
            <a:r>
              <a:rPr lang="en-US" altLang="zh-CN" dirty="0" err="1">
                <a:latin typeface="-apple-system"/>
              </a:rPr>
              <a:t>etc</a:t>
            </a:r>
            <a:r>
              <a:rPr lang="en-US" altLang="zh-CN" dirty="0">
                <a:latin typeface="-apple-system"/>
              </a:rPr>
              <a:t>/crontab</a:t>
            </a:r>
            <a:r>
              <a:rPr lang="zh-CN" altLang="en-US" dirty="0">
                <a:latin typeface="-apple-system"/>
              </a:rPr>
              <a:t>也正在执行中）：</a:t>
            </a:r>
          </a:p>
          <a:p>
            <a:pPr algn="l"/>
            <a:r>
              <a:rPr lang="en-US" altLang="zh-CN" dirty="0">
                <a:latin typeface="-apple-system"/>
              </a:rPr>
              <a:t>cat(16437) </a:t>
            </a:r>
            <a:r>
              <a:rPr lang="en-US" altLang="zh-CN" dirty="0" err="1">
                <a:latin typeface="-apple-system"/>
              </a:rPr>
              <a:t>vfs_read</a:t>
            </a:r>
            <a:r>
              <a:rPr lang="en-US" altLang="zh-CN" dirty="0">
                <a:latin typeface="-apple-system"/>
              </a:rPr>
              <a:t> </a:t>
            </a:r>
            <a:r>
              <a:rPr lang="en-US" altLang="zh-CN" dirty="0" err="1">
                <a:latin typeface="-apple-system"/>
              </a:rPr>
              <a:t>0x800005</a:t>
            </a:r>
            <a:r>
              <a:rPr lang="en-US" altLang="zh-CN" dirty="0">
                <a:latin typeface="-apple-system"/>
              </a:rPr>
              <a:t>/1078319</a:t>
            </a:r>
          </a:p>
          <a:p>
            <a:pPr algn="l"/>
            <a:r>
              <a:rPr lang="en-US" altLang="zh-CN" dirty="0">
                <a:latin typeface="-apple-system"/>
              </a:rPr>
              <a:t>cat(16437) </a:t>
            </a:r>
            <a:r>
              <a:rPr lang="en-US" altLang="zh-CN" dirty="0" err="1">
                <a:latin typeface="-apple-system"/>
              </a:rPr>
              <a:t>vfs_read</a:t>
            </a:r>
            <a:r>
              <a:rPr lang="en-US" altLang="zh-CN" dirty="0">
                <a:latin typeface="-apple-system"/>
              </a:rPr>
              <a:t> </a:t>
            </a:r>
            <a:r>
              <a:rPr lang="en-US" altLang="zh-CN" dirty="0" err="1">
                <a:latin typeface="-apple-system"/>
              </a:rPr>
              <a:t>0x800005</a:t>
            </a:r>
            <a:r>
              <a:rPr lang="en-US" altLang="zh-CN" dirty="0">
                <a:latin typeface="-apple-system"/>
              </a:rPr>
              <a:t>/1078319</a:t>
            </a:r>
            <a:endParaRPr lang="zh-CN" altLang="en-US" dirty="0">
              <a:latin typeface="-apple-system"/>
            </a:endParaRPr>
          </a:p>
        </p:txBody>
      </p:sp>
    </p:spTree>
    <p:extLst>
      <p:ext uri="{BB962C8B-B14F-4D97-AF65-F5344CB8AC3E}">
        <p14:creationId xmlns:p14="http://schemas.microsoft.com/office/powerpoint/2010/main" val="69320926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磁盘</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7294305"/>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/examples/io/</a:t>
            </a:r>
            <a:r>
              <a:rPr lang="en-US" altLang="zh-CN" dirty="0" err="1">
                <a:latin typeface="-apple-system"/>
              </a:rPr>
              <a:t>inodewatch2.stp</a:t>
            </a:r>
            <a:endParaRPr lang="en-US" altLang="zh-CN" dirty="0">
              <a:latin typeface="-apple-system"/>
            </a:endParaRPr>
          </a:p>
          <a:p>
            <a:pPr algn="l"/>
            <a:r>
              <a:rPr lang="zh-CN" altLang="en-US" dirty="0">
                <a:latin typeface="-apple-system"/>
              </a:rPr>
              <a:t>实时监控对指定文件的属性的修改。</a:t>
            </a:r>
            <a:endParaRPr lang="en-US" altLang="zh-CN" dirty="0">
              <a:latin typeface="-apple-system"/>
            </a:endParaRPr>
          </a:p>
          <a:p>
            <a:pPr algn="l"/>
            <a:endParaRPr lang="en-US" altLang="zh-CN" dirty="0">
              <a:latin typeface="-apple-system"/>
            </a:endParaRPr>
          </a:p>
          <a:p>
            <a:pPr algn="l"/>
            <a:r>
              <a:rPr lang="en-US" altLang="zh-CN" dirty="0" err="1">
                <a:latin typeface="-apple-system"/>
              </a:rPr>
              <a:t>inodewatch2.stp</a:t>
            </a:r>
            <a:r>
              <a:rPr lang="zh-CN" altLang="en-US" dirty="0">
                <a:latin typeface="-apple-system"/>
              </a:rPr>
              <a:t>也需要提供目标文件的设备号和</a:t>
            </a:r>
            <a:r>
              <a:rPr lang="en-US" altLang="zh-CN" dirty="0" err="1">
                <a:latin typeface="-apple-system"/>
              </a:rPr>
              <a:t>inode</a:t>
            </a:r>
            <a:r>
              <a:rPr lang="zh-CN" altLang="en-US" dirty="0">
                <a:latin typeface="-apple-system"/>
              </a:rPr>
              <a:t>号作为参数。用上一节的方法可以获取这些数据。 </a:t>
            </a:r>
            <a:r>
              <a:rPr lang="en-US" altLang="zh-CN" dirty="0" err="1">
                <a:latin typeface="-apple-system"/>
              </a:rPr>
              <a:t>inodewatch.stp</a:t>
            </a:r>
            <a:r>
              <a:rPr lang="zh-CN" altLang="en-US" dirty="0">
                <a:latin typeface="-apple-system"/>
              </a:rPr>
              <a:t>的输出也类似于上一节的脚本，不过</a:t>
            </a:r>
            <a:r>
              <a:rPr lang="en-US" altLang="zh-CN" dirty="0" err="1">
                <a:latin typeface="-apple-system"/>
              </a:rPr>
              <a:t>inodewatch.stp</a:t>
            </a:r>
            <a:r>
              <a:rPr lang="zh-CN" altLang="en-US" dirty="0">
                <a:latin typeface="-apple-system"/>
              </a:rPr>
              <a:t>还包括文件属性的变化，和对应用户的</a:t>
            </a:r>
            <a:r>
              <a:rPr lang="en-US" altLang="zh-CN" dirty="0">
                <a:latin typeface="-apple-system"/>
              </a:rPr>
              <a:t>UID</a:t>
            </a:r>
            <a:r>
              <a:rPr lang="zh-CN" altLang="en-US" dirty="0">
                <a:latin typeface="-apple-system"/>
              </a:rPr>
              <a:t>。下面就是监控</a:t>
            </a:r>
            <a:r>
              <a:rPr lang="en-US" altLang="zh-CN" dirty="0">
                <a:latin typeface="-apple-system"/>
              </a:rPr>
              <a:t>/home/joe/</a:t>
            </a:r>
            <a:r>
              <a:rPr lang="en-US" altLang="zh-CN" dirty="0" err="1">
                <a:latin typeface="-apple-system"/>
              </a:rPr>
              <a:t>bigfile</a:t>
            </a:r>
            <a:r>
              <a:rPr lang="zh-CN" altLang="en-US" dirty="0">
                <a:latin typeface="-apple-system"/>
              </a:rPr>
              <a:t>时，用户</a:t>
            </a:r>
            <a:r>
              <a:rPr lang="en-US" altLang="zh-CN" dirty="0">
                <a:latin typeface="-apple-system"/>
              </a:rPr>
              <a:t>job</a:t>
            </a:r>
            <a:r>
              <a:rPr lang="zh-CN" altLang="en-US" dirty="0">
                <a:latin typeface="-apple-system"/>
              </a:rPr>
              <a:t>执行</a:t>
            </a:r>
            <a:r>
              <a:rPr lang="en-US" altLang="zh-CN" dirty="0" err="1">
                <a:latin typeface="-apple-system"/>
              </a:rPr>
              <a:t>chmod</a:t>
            </a:r>
            <a:r>
              <a:rPr lang="en-US" altLang="zh-CN" dirty="0">
                <a:latin typeface="-apple-system"/>
              </a:rPr>
              <a:t> 777 /home/joe/</a:t>
            </a:r>
            <a:r>
              <a:rPr lang="en-US" altLang="zh-CN" dirty="0" err="1">
                <a:latin typeface="-apple-system"/>
              </a:rPr>
              <a:t>bigfile</a:t>
            </a:r>
            <a:r>
              <a:rPr lang="zh-CN" altLang="en-US" dirty="0">
                <a:latin typeface="-apple-system"/>
              </a:rPr>
              <a:t>和</a:t>
            </a:r>
            <a:r>
              <a:rPr lang="en-US" altLang="zh-CN" dirty="0" err="1">
                <a:latin typeface="-apple-system"/>
              </a:rPr>
              <a:t>chmod</a:t>
            </a:r>
            <a:r>
              <a:rPr lang="en-US" altLang="zh-CN" dirty="0">
                <a:latin typeface="-apple-system"/>
              </a:rPr>
              <a:t> 666 /home/joe/</a:t>
            </a:r>
            <a:r>
              <a:rPr lang="en-US" altLang="zh-CN" dirty="0" err="1">
                <a:latin typeface="-apple-system"/>
              </a:rPr>
              <a:t>bigfile</a:t>
            </a:r>
            <a:r>
              <a:rPr lang="zh-CN" altLang="en-US" dirty="0">
                <a:latin typeface="-apple-system"/>
              </a:rPr>
              <a:t>后的输出：</a:t>
            </a:r>
          </a:p>
          <a:p>
            <a:pPr algn="l"/>
            <a:endParaRPr lang="zh-CN" altLang="en-US" dirty="0">
              <a:latin typeface="-apple-system"/>
            </a:endParaRPr>
          </a:p>
          <a:p>
            <a:pPr algn="l"/>
            <a:r>
              <a:rPr lang="en-US" altLang="zh-CN" dirty="0" err="1">
                <a:latin typeface="-apple-system"/>
              </a:rPr>
              <a:t>chmod</a:t>
            </a:r>
            <a:r>
              <a:rPr lang="en-US" altLang="zh-CN" dirty="0">
                <a:latin typeface="-apple-system"/>
              </a:rPr>
              <a:t>(17448) </a:t>
            </a:r>
            <a:r>
              <a:rPr lang="en-US" altLang="zh-CN" dirty="0" err="1">
                <a:latin typeface="-apple-system"/>
              </a:rPr>
              <a:t>inode_setattr</a:t>
            </a:r>
            <a:r>
              <a:rPr lang="en-US" altLang="zh-CN" dirty="0">
                <a:latin typeface="-apple-system"/>
              </a:rPr>
              <a:t> </a:t>
            </a:r>
            <a:r>
              <a:rPr lang="en-US" altLang="zh-CN" dirty="0" err="1">
                <a:latin typeface="-apple-system"/>
              </a:rPr>
              <a:t>0x800005</a:t>
            </a:r>
            <a:r>
              <a:rPr lang="en-US" altLang="zh-CN" dirty="0">
                <a:latin typeface="-apple-system"/>
              </a:rPr>
              <a:t>/6011835 100777 500</a:t>
            </a:r>
          </a:p>
          <a:p>
            <a:pPr algn="l"/>
            <a:r>
              <a:rPr lang="en-US" altLang="zh-CN" dirty="0" err="1">
                <a:latin typeface="-apple-system"/>
              </a:rPr>
              <a:t>chmod</a:t>
            </a:r>
            <a:r>
              <a:rPr lang="en-US" altLang="zh-CN" dirty="0">
                <a:latin typeface="-apple-system"/>
              </a:rPr>
              <a:t>(17449) </a:t>
            </a:r>
            <a:r>
              <a:rPr lang="en-US" altLang="zh-CN" dirty="0" err="1">
                <a:latin typeface="-apple-system"/>
              </a:rPr>
              <a:t>inode_setattr</a:t>
            </a:r>
            <a:r>
              <a:rPr lang="en-US" altLang="zh-CN" dirty="0">
                <a:latin typeface="-apple-system"/>
              </a:rPr>
              <a:t> </a:t>
            </a:r>
            <a:r>
              <a:rPr lang="en-US" altLang="zh-CN" dirty="0" err="1">
                <a:latin typeface="-apple-system"/>
              </a:rPr>
              <a:t>0x800005</a:t>
            </a:r>
            <a:r>
              <a:rPr lang="en-US" altLang="zh-CN" dirty="0">
                <a:latin typeface="-apple-system"/>
              </a:rPr>
              <a:t>/6011835 100666 500</a:t>
            </a:r>
          </a:p>
          <a:p>
            <a:pPr algn="l"/>
            <a:endParaRPr lang="en-US" altLang="zh-CN" dirty="0">
              <a:latin typeface="-apple-system"/>
            </a:endParaRPr>
          </a:p>
          <a:p>
            <a:pPr algn="l"/>
            <a:endParaRPr lang="en-US" altLang="zh-CN" dirty="0">
              <a:latin typeface="-apple-system"/>
            </a:endParaRPr>
          </a:p>
          <a:p>
            <a:pPr algn="l"/>
            <a:endParaRPr lang="zh-CN" altLang="en-US" dirty="0">
              <a:latin typeface="-apple-system"/>
            </a:endParaRPr>
          </a:p>
        </p:txBody>
      </p:sp>
    </p:spTree>
    <p:extLst>
      <p:ext uri="{BB962C8B-B14F-4D97-AF65-F5344CB8AC3E}">
        <p14:creationId xmlns:p14="http://schemas.microsoft.com/office/powerpoint/2010/main" val="7889604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磁盘</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618291"/>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/examples/io/</a:t>
            </a:r>
            <a:r>
              <a:rPr lang="en-US" altLang="zh-CN" dirty="0" err="1">
                <a:latin typeface="-apple-system"/>
              </a:rPr>
              <a:t>ioblktime.stp</a:t>
            </a:r>
            <a:endParaRPr lang="en-US" altLang="zh-CN" dirty="0">
              <a:latin typeface="-apple-system"/>
            </a:endParaRPr>
          </a:p>
          <a:p>
            <a:pPr algn="l"/>
            <a:endParaRPr lang="en-US" altLang="zh-CN" dirty="0">
              <a:latin typeface="-apple-system"/>
            </a:endParaRPr>
          </a:p>
          <a:p>
            <a:pPr algn="l"/>
            <a:r>
              <a:rPr lang="zh-CN" altLang="en-US" dirty="0">
                <a:latin typeface="-apple-system"/>
              </a:rPr>
              <a:t>跟踪每个块</a:t>
            </a:r>
            <a:r>
              <a:rPr lang="en-US" altLang="zh-CN" dirty="0">
                <a:latin typeface="-apple-system"/>
              </a:rPr>
              <a:t>I/O</a:t>
            </a:r>
            <a:r>
              <a:rPr lang="zh-CN" altLang="en-US" dirty="0">
                <a:latin typeface="-apple-system"/>
              </a:rPr>
              <a:t>的等待时间。这可以帮助你发现给定时间内块</a:t>
            </a:r>
            <a:r>
              <a:rPr lang="en-US" altLang="zh-CN" dirty="0">
                <a:latin typeface="-apple-system"/>
              </a:rPr>
              <a:t>I/O</a:t>
            </a:r>
            <a:r>
              <a:rPr lang="zh-CN" altLang="en-US" dirty="0">
                <a:latin typeface="-apple-system"/>
              </a:rPr>
              <a:t>操作是否排起了长队。</a:t>
            </a:r>
            <a:endParaRPr lang="en-US" altLang="zh-CN" dirty="0">
              <a:latin typeface="-apple-system"/>
            </a:endParaRPr>
          </a:p>
          <a:p>
            <a:pPr algn="l"/>
            <a:endParaRPr lang="en-US" altLang="zh-CN" dirty="0">
              <a:latin typeface="-apple-system"/>
            </a:endParaRPr>
          </a:p>
          <a:p>
            <a:pPr algn="l"/>
            <a:r>
              <a:rPr lang="en-US" altLang="zh-CN" dirty="0" err="1">
                <a:latin typeface="-apple-system"/>
              </a:rPr>
              <a:t>ioblktime.stp</a:t>
            </a:r>
            <a:r>
              <a:rPr lang="zh-CN" altLang="en-US" dirty="0">
                <a:latin typeface="-apple-system"/>
              </a:rPr>
              <a:t>计算每个设备上块</a:t>
            </a:r>
            <a:r>
              <a:rPr lang="en-US" altLang="zh-CN" dirty="0">
                <a:latin typeface="-apple-system"/>
              </a:rPr>
              <a:t>I/O</a:t>
            </a:r>
            <a:r>
              <a:rPr lang="zh-CN" altLang="en-US" dirty="0">
                <a:latin typeface="-apple-system"/>
              </a:rPr>
              <a:t>平均等待时间，每</a:t>
            </a:r>
            <a:r>
              <a:rPr lang="en-US" altLang="zh-CN" dirty="0">
                <a:latin typeface="-apple-system"/>
              </a:rPr>
              <a:t>10</a:t>
            </a:r>
            <a:r>
              <a:rPr lang="zh-CN" altLang="en-US" dirty="0">
                <a:latin typeface="-apple-system"/>
              </a:rPr>
              <a:t>秒更新一次。你可以修改</a:t>
            </a:r>
            <a:r>
              <a:rPr lang="en-US" altLang="zh-CN" dirty="0">
                <a:latin typeface="-apple-system"/>
              </a:rPr>
              <a:t>probe </a:t>
            </a:r>
            <a:r>
              <a:rPr lang="en-US" altLang="zh-CN" dirty="0" err="1">
                <a:latin typeface="-apple-system"/>
              </a:rPr>
              <a:t>timer.s</a:t>
            </a:r>
            <a:r>
              <a:rPr lang="en-US" altLang="zh-CN" dirty="0">
                <a:latin typeface="-apple-system"/>
              </a:rPr>
              <a:t>(10), end {</a:t>
            </a:r>
            <a:r>
              <a:rPr lang="zh-CN" altLang="en-US" dirty="0">
                <a:latin typeface="-apple-system"/>
              </a:rPr>
              <a:t>来更改刷新频率。 有时候，在设备上的块</a:t>
            </a:r>
            <a:r>
              <a:rPr lang="en-US" altLang="zh-CN" dirty="0">
                <a:latin typeface="-apple-system"/>
              </a:rPr>
              <a:t>I/O</a:t>
            </a:r>
            <a:r>
              <a:rPr lang="zh-CN" altLang="en-US" dirty="0">
                <a:latin typeface="-apple-system"/>
              </a:rPr>
              <a:t>操作实在太多，以致于超过了默认的</a:t>
            </a:r>
            <a:r>
              <a:rPr lang="en-US" altLang="zh-CN" dirty="0" err="1">
                <a:latin typeface="-apple-system"/>
              </a:rPr>
              <a:t>MAXMAPENTRIES</a:t>
            </a:r>
            <a:r>
              <a:rPr lang="zh-CN" altLang="en-US" dirty="0">
                <a:latin typeface="-apple-system"/>
              </a:rPr>
              <a:t>值。如果你在定义数组时没有指定大小，</a:t>
            </a:r>
            <a:r>
              <a:rPr lang="en-US" altLang="zh-CN" dirty="0" err="1">
                <a:latin typeface="-apple-system"/>
              </a:rPr>
              <a:t>SystemTap</a:t>
            </a:r>
            <a:r>
              <a:rPr lang="zh-CN" altLang="en-US" dirty="0">
                <a:latin typeface="-apple-system"/>
              </a:rPr>
              <a:t>会以</a:t>
            </a:r>
            <a:r>
              <a:rPr lang="en-US" altLang="zh-CN" dirty="0" err="1">
                <a:latin typeface="-apple-system"/>
              </a:rPr>
              <a:t>MAXMAPENTRIES</a:t>
            </a:r>
            <a:r>
              <a:rPr lang="zh-CN" altLang="en-US" dirty="0">
                <a:latin typeface="-apple-system"/>
              </a:rPr>
              <a:t>作为数组的最大长度。它的默认值是</a:t>
            </a:r>
            <a:r>
              <a:rPr lang="en-US" altLang="zh-CN" dirty="0">
                <a:latin typeface="-apple-system"/>
              </a:rPr>
              <a:t>2048,</a:t>
            </a:r>
            <a:r>
              <a:rPr lang="zh-CN" altLang="en-US" dirty="0">
                <a:latin typeface="-apple-system"/>
              </a:rPr>
              <a:t>不过你可以使用</a:t>
            </a:r>
            <a:r>
              <a:rPr lang="en-US" altLang="zh-CN" dirty="0" err="1">
                <a:latin typeface="-apple-system"/>
              </a:rPr>
              <a:t>stap</a:t>
            </a:r>
            <a:r>
              <a:rPr lang="zh-CN" altLang="en-US" dirty="0">
                <a:latin typeface="-apple-system"/>
              </a:rPr>
              <a:t>命令的选项</a:t>
            </a:r>
            <a:r>
              <a:rPr lang="en-US" altLang="zh-CN" dirty="0">
                <a:latin typeface="-apple-system"/>
              </a:rPr>
              <a:t>-</a:t>
            </a:r>
            <a:r>
              <a:rPr lang="en-US" altLang="zh-CN" dirty="0" err="1">
                <a:latin typeface="-apple-system"/>
              </a:rPr>
              <a:t>DMAXMAPENTRIES</a:t>
            </a:r>
            <a:r>
              <a:rPr lang="en-US" altLang="zh-CN" dirty="0">
                <a:latin typeface="-apple-system"/>
              </a:rPr>
              <a:t>=10000</a:t>
            </a:r>
            <a:r>
              <a:rPr lang="zh-CN" altLang="en-US" dirty="0">
                <a:latin typeface="-apple-system"/>
              </a:rPr>
              <a:t>来指定该变量的值。</a:t>
            </a:r>
          </a:p>
          <a:p>
            <a:pPr algn="l"/>
            <a:endParaRPr lang="zh-CN" altLang="en-US" dirty="0">
              <a:latin typeface="-apple-system"/>
            </a:endParaRPr>
          </a:p>
          <a:p>
            <a:pPr algn="l"/>
            <a:r>
              <a:rPr lang="zh-CN" altLang="en-US" dirty="0">
                <a:latin typeface="-apple-system"/>
              </a:rPr>
              <a:t>    </a:t>
            </a:r>
            <a:r>
              <a:rPr lang="en-US" altLang="zh-CN" dirty="0">
                <a:latin typeface="-apple-system"/>
              </a:rPr>
              <a:t>device  </a:t>
            </a:r>
            <a:r>
              <a:rPr lang="en-US" altLang="zh-CN" dirty="0" err="1">
                <a:latin typeface="-apple-system"/>
              </a:rPr>
              <a:t>rw</a:t>
            </a:r>
            <a:r>
              <a:rPr lang="en-US" altLang="zh-CN" dirty="0">
                <a:latin typeface="-apple-system"/>
              </a:rPr>
              <a:t> total (us)      count   avg (us)</a:t>
            </a:r>
          </a:p>
          <a:p>
            <a:pPr algn="l"/>
            <a:r>
              <a:rPr lang="en-US" altLang="zh-CN" dirty="0">
                <a:latin typeface="-apple-system"/>
              </a:rPr>
              <a:t>       </a:t>
            </a:r>
            <a:r>
              <a:rPr lang="en-US" altLang="zh-CN" dirty="0" err="1">
                <a:latin typeface="-apple-system"/>
              </a:rPr>
              <a:t>sda</a:t>
            </a:r>
            <a:r>
              <a:rPr lang="en-US" altLang="zh-CN" dirty="0">
                <a:latin typeface="-apple-system"/>
              </a:rPr>
              <a:t>   W       9659          6       1609</a:t>
            </a:r>
          </a:p>
          <a:p>
            <a:pPr algn="l"/>
            <a:r>
              <a:rPr lang="en-US" altLang="zh-CN" dirty="0">
                <a:latin typeface="-apple-system"/>
              </a:rPr>
              <a:t>      dm-0   W      20278          6       3379</a:t>
            </a:r>
          </a:p>
          <a:p>
            <a:pPr algn="l"/>
            <a:r>
              <a:rPr lang="en-US" altLang="zh-CN" dirty="0">
                <a:latin typeface="-apple-system"/>
              </a:rPr>
              <a:t>      dm-0   R      20524          5       4104</a:t>
            </a:r>
          </a:p>
          <a:p>
            <a:pPr algn="l"/>
            <a:r>
              <a:rPr lang="en-US" altLang="zh-CN" dirty="0">
                <a:latin typeface="-apple-system"/>
              </a:rPr>
              <a:t>       </a:t>
            </a:r>
            <a:r>
              <a:rPr lang="en-US" altLang="zh-CN" dirty="0" err="1">
                <a:latin typeface="-apple-system"/>
              </a:rPr>
              <a:t>sda</a:t>
            </a:r>
            <a:r>
              <a:rPr lang="en-US" altLang="zh-CN" dirty="0">
                <a:latin typeface="-apple-system"/>
              </a:rPr>
              <a:t>   R      19277          5       3855</a:t>
            </a:r>
          </a:p>
          <a:p>
            <a:pPr algn="l"/>
            <a:r>
              <a:rPr lang="zh-CN" altLang="en-US" dirty="0">
                <a:latin typeface="-apple-system"/>
              </a:rPr>
              <a:t>上面的输出展示了设备名，操作类型（</a:t>
            </a:r>
            <a:r>
              <a:rPr lang="en-US" altLang="zh-CN" dirty="0" err="1">
                <a:latin typeface="-apple-system"/>
              </a:rPr>
              <a:t>rw</a:t>
            </a:r>
            <a:r>
              <a:rPr lang="zh-CN" altLang="en-US" dirty="0">
                <a:latin typeface="-apple-system"/>
              </a:rPr>
              <a:t>），总等待时间（</a:t>
            </a:r>
            <a:r>
              <a:rPr lang="en-US" altLang="zh-CN" dirty="0">
                <a:latin typeface="-apple-system"/>
              </a:rPr>
              <a:t>total(us)</a:t>
            </a:r>
            <a:r>
              <a:rPr lang="zh-CN" altLang="en-US" dirty="0">
                <a:latin typeface="-apple-system"/>
              </a:rPr>
              <a:t>），操作数（</a:t>
            </a:r>
            <a:r>
              <a:rPr lang="en-US" altLang="zh-CN" dirty="0">
                <a:latin typeface="-apple-system"/>
              </a:rPr>
              <a:t>count</a:t>
            </a:r>
            <a:r>
              <a:rPr lang="zh-CN" altLang="en-US" dirty="0">
                <a:latin typeface="-apple-system"/>
              </a:rPr>
              <a:t>），和平均等待时间（</a:t>
            </a:r>
            <a:r>
              <a:rPr lang="en-US" altLang="zh-CN" dirty="0">
                <a:latin typeface="-apple-system"/>
              </a:rPr>
              <a:t>avg(us)</a:t>
            </a:r>
            <a:r>
              <a:rPr lang="zh-CN" altLang="en-US" dirty="0">
                <a:latin typeface="-apple-system"/>
              </a:rPr>
              <a:t>）。这里面的时间都是以毫秒为单位。</a:t>
            </a:r>
          </a:p>
          <a:p>
            <a:pPr algn="l"/>
            <a:endParaRPr lang="en-US" altLang="zh-CN" dirty="0">
              <a:latin typeface="-apple-system"/>
            </a:endParaRPr>
          </a:p>
          <a:p>
            <a:pPr algn="l"/>
            <a:endParaRPr lang="en-US" altLang="zh-CN" dirty="0">
              <a:latin typeface="-apple-system"/>
            </a:endParaRPr>
          </a:p>
          <a:p>
            <a:pPr algn="l"/>
            <a:endParaRPr lang="zh-CN" altLang="en-US" dirty="0">
              <a:latin typeface="-apple-system"/>
            </a:endParaRPr>
          </a:p>
        </p:txBody>
      </p:sp>
    </p:spTree>
    <p:extLst>
      <p:ext uri="{BB962C8B-B14F-4D97-AF65-F5344CB8AC3E}">
        <p14:creationId xmlns:p14="http://schemas.microsoft.com/office/powerpoint/2010/main" val="183643248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7464" dirty="0">
                <a:ea typeface="Alibaba PuHuiTi B" panose="00020600040101010101" pitchFamily="18" charset="-122"/>
              </a:rPr>
              <a:t>检查安装是否成功</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675706"/>
            <a:ext cx="22402800" cy="11726287"/>
          </a:xfrm>
          <a:prstGeom prst="rect">
            <a:avLst/>
          </a:prstGeom>
          <a:noFill/>
        </p:spPr>
        <p:txBody>
          <a:bodyPr wrap="square">
            <a:spAutoFit/>
          </a:bodyPr>
          <a:lstStyle/>
          <a:p>
            <a:pPr algn="l"/>
            <a:r>
              <a:rPr lang="en-US" altLang="zh-CN" b="0" i="0" dirty="0">
                <a:effectLst/>
                <a:latin typeface="-apple-system"/>
              </a:rPr>
              <a:t>[</a:t>
            </a:r>
            <a:r>
              <a:rPr lang="en-US" altLang="zh-CN" b="0" i="0" dirty="0" err="1">
                <a:effectLst/>
                <a:latin typeface="-apple-system"/>
              </a:rPr>
              <a:t>root@test3</a:t>
            </a:r>
            <a:r>
              <a:rPr lang="en-US" altLang="zh-CN" b="0" i="0" dirty="0">
                <a:effectLst/>
                <a:latin typeface="-apple-system"/>
              </a:rPr>
              <a:t> ~]# </a:t>
            </a:r>
            <a:r>
              <a:rPr lang="en-US" altLang="zh-CN" b="0" i="0" dirty="0" err="1">
                <a:effectLst/>
                <a:latin typeface="-apple-system"/>
              </a:rPr>
              <a:t>stap</a:t>
            </a:r>
            <a:r>
              <a:rPr lang="en-US" altLang="zh-CN" b="0" i="0" dirty="0">
                <a:effectLst/>
                <a:latin typeface="-apple-system"/>
              </a:rPr>
              <a:t> -v -e 'probe </a:t>
            </a:r>
            <a:r>
              <a:rPr lang="en-US" altLang="zh-CN" b="0" i="0" dirty="0" err="1">
                <a:effectLst/>
                <a:latin typeface="-apple-system"/>
              </a:rPr>
              <a:t>vfs.read</a:t>
            </a:r>
            <a:r>
              <a:rPr lang="en-US" altLang="zh-CN" b="0" i="0" dirty="0">
                <a:effectLst/>
                <a:latin typeface="-apple-system"/>
              </a:rPr>
              <a:t> {</a:t>
            </a:r>
            <a:r>
              <a:rPr lang="en-US" altLang="zh-CN" b="0" i="0" dirty="0" err="1">
                <a:effectLst/>
                <a:latin typeface="-apple-system"/>
              </a:rPr>
              <a:t>printf</a:t>
            </a:r>
            <a:r>
              <a:rPr lang="en-US" altLang="zh-CN" b="0" i="0" dirty="0">
                <a:effectLst/>
                <a:latin typeface="-apple-system"/>
              </a:rPr>
              <a:t>("read performed\n"); exit()}’</a:t>
            </a:r>
          </a:p>
          <a:p>
            <a:pPr algn="l"/>
            <a:r>
              <a:rPr lang="zh-CN" altLang="en-US" b="0" i="0" dirty="0">
                <a:effectLst/>
                <a:latin typeface="-apple-system"/>
              </a:rPr>
              <a:t>这个命令让</a:t>
            </a:r>
            <a:r>
              <a:rPr lang="en-US" altLang="zh-CN" b="0" i="0" dirty="0" err="1">
                <a:effectLst/>
                <a:latin typeface="-apple-system"/>
              </a:rPr>
              <a:t>SystemTap</a:t>
            </a:r>
            <a:r>
              <a:rPr lang="zh-CN" altLang="en-US" b="0" i="0" dirty="0">
                <a:effectLst/>
                <a:latin typeface="-apple-system"/>
              </a:rPr>
              <a:t>在虚拟文件系统的读事件发生之后，输出</a:t>
            </a:r>
            <a:r>
              <a:rPr lang="en-US" altLang="zh-CN" b="0" i="0" dirty="0">
                <a:effectLst/>
                <a:latin typeface="-apple-system"/>
              </a:rPr>
              <a:t>read performed</a:t>
            </a:r>
            <a:r>
              <a:rPr lang="zh-CN" altLang="en-US" b="0" i="0" dirty="0">
                <a:effectLst/>
                <a:latin typeface="-apple-system"/>
              </a:rPr>
              <a:t>接着退出。如果</a:t>
            </a:r>
            <a:r>
              <a:rPr lang="en-US" altLang="zh-CN" b="0" i="0" dirty="0" err="1">
                <a:effectLst/>
                <a:latin typeface="-apple-system"/>
              </a:rPr>
              <a:t>SystemTap</a:t>
            </a:r>
            <a:r>
              <a:rPr lang="zh-CN" altLang="en-US" b="0" i="0" dirty="0">
                <a:effectLst/>
                <a:latin typeface="-apple-system"/>
              </a:rPr>
              <a:t>安装成功了，应该会输出类似下面的内容：</a:t>
            </a:r>
          </a:p>
          <a:p>
            <a:pPr algn="l"/>
            <a:endParaRPr lang="en-US" altLang="zh-CN" b="0" i="0" dirty="0">
              <a:effectLst/>
              <a:latin typeface="-apple-system"/>
            </a:endParaRPr>
          </a:p>
          <a:p>
            <a:pPr algn="l"/>
            <a:r>
              <a:rPr lang="en-US" altLang="zh-CN" b="0" i="0" dirty="0">
                <a:effectLst/>
                <a:latin typeface="-apple-system"/>
              </a:rPr>
              <a:t>Pass 1: parsed user script and 490 library scripts using </a:t>
            </a:r>
            <a:r>
              <a:rPr lang="en-US" altLang="zh-CN" b="0" i="0" dirty="0" err="1">
                <a:effectLst/>
                <a:latin typeface="-apple-system"/>
              </a:rPr>
              <a:t>287880virt</a:t>
            </a:r>
            <a:r>
              <a:rPr lang="en-US" altLang="zh-CN" b="0" i="0" dirty="0">
                <a:effectLst/>
                <a:latin typeface="-apple-system"/>
              </a:rPr>
              <a:t>/</a:t>
            </a:r>
            <a:r>
              <a:rPr lang="en-US" altLang="zh-CN" b="0" i="0" dirty="0" err="1">
                <a:effectLst/>
                <a:latin typeface="-apple-system"/>
              </a:rPr>
              <a:t>129832res</a:t>
            </a:r>
            <a:r>
              <a:rPr lang="en-US" altLang="zh-CN" b="0" i="0" dirty="0">
                <a:effectLst/>
                <a:latin typeface="-apple-system"/>
              </a:rPr>
              <a:t>/</a:t>
            </a:r>
            <a:r>
              <a:rPr lang="en-US" altLang="zh-CN" b="0" i="0" dirty="0" err="1">
                <a:effectLst/>
                <a:latin typeface="-apple-system"/>
              </a:rPr>
              <a:t>12532shr</a:t>
            </a:r>
            <a:r>
              <a:rPr lang="en-US" altLang="zh-CN" b="0" i="0" dirty="0">
                <a:effectLst/>
                <a:latin typeface="-apple-system"/>
              </a:rPr>
              <a:t>/</a:t>
            </a:r>
            <a:r>
              <a:rPr lang="en-US" altLang="zh-CN" b="0" i="0" dirty="0" err="1">
                <a:effectLst/>
                <a:latin typeface="-apple-system"/>
              </a:rPr>
              <a:t>117044data</a:t>
            </a:r>
            <a:r>
              <a:rPr lang="en-US" altLang="zh-CN" b="0" i="0" dirty="0">
                <a:effectLst/>
                <a:latin typeface="-apple-system"/>
              </a:rPr>
              <a:t> kb, in </a:t>
            </a:r>
            <a:r>
              <a:rPr lang="en-US" altLang="zh-CN" b="0" i="0" dirty="0" err="1">
                <a:effectLst/>
                <a:latin typeface="-apple-system"/>
              </a:rPr>
              <a:t>250usr</a:t>
            </a:r>
            <a:r>
              <a:rPr lang="en-US" altLang="zh-CN" b="0" i="0" dirty="0">
                <a:effectLst/>
                <a:latin typeface="-apple-system"/>
              </a:rPr>
              <a:t>/</a:t>
            </a:r>
            <a:r>
              <a:rPr lang="en-US" altLang="zh-CN" b="0" i="0" dirty="0" err="1">
                <a:effectLst/>
                <a:latin typeface="-apple-system"/>
              </a:rPr>
              <a:t>50sys</a:t>
            </a:r>
            <a:r>
              <a:rPr lang="en-US" altLang="zh-CN" b="0" i="0" dirty="0">
                <a:effectLst/>
                <a:latin typeface="-apple-system"/>
              </a:rPr>
              <a:t>/</a:t>
            </a:r>
            <a:r>
              <a:rPr lang="en-US" altLang="zh-CN" b="0" i="0" dirty="0" err="1">
                <a:effectLst/>
                <a:latin typeface="-apple-system"/>
              </a:rPr>
              <a:t>296real</a:t>
            </a:r>
            <a:r>
              <a:rPr lang="en-US" altLang="zh-CN" b="0" i="0" dirty="0">
                <a:effectLst/>
                <a:latin typeface="-apple-system"/>
              </a:rPr>
              <a:t> </a:t>
            </a:r>
            <a:r>
              <a:rPr lang="en-US" altLang="zh-CN" b="0" i="0" dirty="0" err="1">
                <a:effectLst/>
                <a:latin typeface="-apple-system"/>
              </a:rPr>
              <a:t>ms.</a:t>
            </a:r>
            <a:endParaRPr lang="en-US" altLang="zh-CN" b="0" i="0" dirty="0">
              <a:effectLst/>
              <a:latin typeface="-apple-system"/>
            </a:endParaRPr>
          </a:p>
          <a:p>
            <a:pPr algn="l"/>
            <a:r>
              <a:rPr lang="en-US" altLang="zh-CN" b="0" i="0" dirty="0">
                <a:effectLst/>
                <a:latin typeface="-apple-system"/>
              </a:rPr>
              <a:t>Pass 2: analyzed script: 2 probes, 1 function, 5 embeds, 0 </a:t>
            </a:r>
            <a:r>
              <a:rPr lang="en-US" altLang="zh-CN" b="0" i="0" dirty="0" err="1">
                <a:effectLst/>
                <a:latin typeface="-apple-system"/>
              </a:rPr>
              <a:t>globals</a:t>
            </a:r>
            <a:r>
              <a:rPr lang="en-US" altLang="zh-CN" b="0" i="0" dirty="0">
                <a:effectLst/>
                <a:latin typeface="-apple-system"/>
              </a:rPr>
              <a:t> using </a:t>
            </a:r>
            <a:r>
              <a:rPr lang="en-US" altLang="zh-CN" b="0" i="0" dirty="0" err="1">
                <a:effectLst/>
                <a:latin typeface="-apple-system"/>
              </a:rPr>
              <a:t>527408virt</a:t>
            </a:r>
            <a:r>
              <a:rPr lang="en-US" altLang="zh-CN" b="0" i="0" dirty="0">
                <a:effectLst/>
                <a:latin typeface="-apple-system"/>
              </a:rPr>
              <a:t>/</a:t>
            </a:r>
            <a:r>
              <a:rPr lang="en-US" altLang="zh-CN" b="0" i="0" dirty="0" err="1">
                <a:effectLst/>
                <a:latin typeface="-apple-system"/>
              </a:rPr>
              <a:t>371204res</a:t>
            </a:r>
            <a:r>
              <a:rPr lang="en-US" altLang="zh-CN" b="0" i="0" dirty="0">
                <a:effectLst/>
                <a:latin typeface="-apple-system"/>
              </a:rPr>
              <a:t>/</a:t>
            </a:r>
            <a:r>
              <a:rPr lang="en-US" altLang="zh-CN" b="0" i="0" dirty="0" err="1">
                <a:effectLst/>
                <a:latin typeface="-apple-system"/>
              </a:rPr>
              <a:t>14380shr</a:t>
            </a:r>
            <a:r>
              <a:rPr lang="en-US" altLang="zh-CN" b="0" i="0" dirty="0">
                <a:effectLst/>
                <a:latin typeface="-apple-system"/>
              </a:rPr>
              <a:t>/</a:t>
            </a:r>
            <a:r>
              <a:rPr lang="en-US" altLang="zh-CN" b="0" i="0" dirty="0" err="1">
                <a:effectLst/>
                <a:latin typeface="-apple-system"/>
              </a:rPr>
              <a:t>356572data</a:t>
            </a:r>
            <a:r>
              <a:rPr lang="en-US" altLang="zh-CN" b="0" i="0" dirty="0">
                <a:effectLst/>
                <a:latin typeface="-apple-system"/>
              </a:rPr>
              <a:t> kb, in </a:t>
            </a:r>
            <a:r>
              <a:rPr lang="en-US" altLang="zh-CN" b="0" i="0" dirty="0" err="1">
                <a:effectLst/>
                <a:latin typeface="-apple-system"/>
              </a:rPr>
              <a:t>2980usr</a:t>
            </a:r>
            <a:r>
              <a:rPr lang="en-US" altLang="zh-CN" b="0" i="0" dirty="0">
                <a:effectLst/>
                <a:latin typeface="-apple-system"/>
              </a:rPr>
              <a:t>/</a:t>
            </a:r>
            <a:r>
              <a:rPr lang="en-US" altLang="zh-CN" b="0" i="0" dirty="0" err="1">
                <a:effectLst/>
                <a:latin typeface="-apple-system"/>
              </a:rPr>
              <a:t>820sys</a:t>
            </a:r>
            <a:r>
              <a:rPr lang="en-US" altLang="zh-CN" b="0" i="0" dirty="0">
                <a:effectLst/>
                <a:latin typeface="-apple-system"/>
              </a:rPr>
              <a:t>/</a:t>
            </a:r>
            <a:r>
              <a:rPr lang="en-US" altLang="zh-CN" b="0" i="0" dirty="0" err="1">
                <a:effectLst/>
                <a:latin typeface="-apple-system"/>
              </a:rPr>
              <a:t>3713real</a:t>
            </a:r>
            <a:r>
              <a:rPr lang="en-US" altLang="zh-CN" b="0" i="0" dirty="0">
                <a:effectLst/>
                <a:latin typeface="-apple-system"/>
              </a:rPr>
              <a:t> </a:t>
            </a:r>
            <a:r>
              <a:rPr lang="en-US" altLang="zh-CN" b="0" i="0" dirty="0" err="1">
                <a:effectLst/>
                <a:latin typeface="-apple-system"/>
              </a:rPr>
              <a:t>ms.</a:t>
            </a:r>
            <a:endParaRPr lang="en-US" altLang="zh-CN" b="0" i="0" dirty="0">
              <a:effectLst/>
              <a:latin typeface="-apple-system"/>
            </a:endParaRPr>
          </a:p>
          <a:p>
            <a:pPr algn="l"/>
            <a:r>
              <a:rPr lang="en-US" altLang="zh-CN" b="0" i="0" dirty="0">
                <a:effectLst/>
                <a:latin typeface="-apple-system"/>
              </a:rPr>
              <a:t>Pass 3: translated to C into "/</a:t>
            </a:r>
            <a:r>
              <a:rPr lang="en-US" altLang="zh-CN" b="0" i="0" dirty="0" err="1">
                <a:effectLst/>
                <a:latin typeface="-apple-system"/>
              </a:rPr>
              <a:t>tmp</a:t>
            </a:r>
            <a:r>
              <a:rPr lang="en-US" altLang="zh-CN" b="0" i="0" dirty="0">
                <a:effectLst/>
                <a:latin typeface="-apple-system"/>
              </a:rPr>
              <a:t>/</a:t>
            </a:r>
            <a:r>
              <a:rPr lang="en-US" altLang="zh-CN" b="0" i="0" dirty="0" err="1">
                <a:effectLst/>
                <a:latin typeface="-apple-system"/>
              </a:rPr>
              <a:t>stapV4wWzB</a:t>
            </a:r>
            <a:r>
              <a:rPr lang="en-US" altLang="zh-CN" b="0" i="0" dirty="0">
                <a:effectLst/>
                <a:latin typeface="-apple-system"/>
              </a:rPr>
              <a:t>/</a:t>
            </a:r>
            <a:r>
              <a:rPr lang="en-US" altLang="zh-CN" b="0" i="0" dirty="0" err="1">
                <a:effectLst/>
                <a:latin typeface="-apple-system"/>
              </a:rPr>
              <a:t>stap_fecb62268ae061be39a38dc28a731ee2_2763_src.c</a:t>
            </a:r>
            <a:r>
              <a:rPr lang="en-US" altLang="zh-CN" b="0" i="0" dirty="0">
                <a:effectLst/>
                <a:latin typeface="-apple-system"/>
              </a:rPr>
              <a:t>" using </a:t>
            </a:r>
            <a:r>
              <a:rPr lang="en-US" altLang="zh-CN" b="0" i="0" dirty="0" err="1">
                <a:effectLst/>
                <a:latin typeface="-apple-system"/>
              </a:rPr>
              <a:t>527408virt</a:t>
            </a:r>
            <a:r>
              <a:rPr lang="en-US" altLang="zh-CN" b="0" i="0" dirty="0">
                <a:effectLst/>
                <a:latin typeface="-apple-system"/>
              </a:rPr>
              <a:t>/</a:t>
            </a:r>
            <a:r>
              <a:rPr lang="en-US" altLang="zh-CN" b="0" i="0" dirty="0" err="1">
                <a:effectLst/>
                <a:latin typeface="-apple-system"/>
              </a:rPr>
              <a:t>371332res</a:t>
            </a:r>
            <a:r>
              <a:rPr lang="en-US" altLang="zh-CN" b="0" i="0" dirty="0">
                <a:effectLst/>
                <a:latin typeface="-apple-system"/>
              </a:rPr>
              <a:t>/</a:t>
            </a:r>
            <a:r>
              <a:rPr lang="en-US" altLang="zh-CN" b="0" i="0" dirty="0" err="1">
                <a:effectLst/>
                <a:latin typeface="-apple-system"/>
              </a:rPr>
              <a:t>14508shr</a:t>
            </a:r>
            <a:r>
              <a:rPr lang="en-US" altLang="zh-CN" b="0" i="0" dirty="0">
                <a:effectLst/>
                <a:latin typeface="-apple-system"/>
              </a:rPr>
              <a:t>/</a:t>
            </a:r>
            <a:r>
              <a:rPr lang="en-US" altLang="zh-CN" b="0" i="0" dirty="0" err="1">
                <a:effectLst/>
                <a:latin typeface="-apple-system"/>
              </a:rPr>
              <a:t>356572data</a:t>
            </a:r>
            <a:r>
              <a:rPr lang="en-US" altLang="zh-CN" b="0" i="0" dirty="0">
                <a:effectLst/>
                <a:latin typeface="-apple-system"/>
              </a:rPr>
              <a:t> kb, in </a:t>
            </a:r>
            <a:r>
              <a:rPr lang="en-US" altLang="zh-CN" b="0" i="0" dirty="0" err="1">
                <a:effectLst/>
                <a:latin typeface="-apple-system"/>
              </a:rPr>
              <a:t>20usr</a:t>
            </a:r>
            <a:r>
              <a:rPr lang="en-US" altLang="zh-CN" b="0" i="0" dirty="0">
                <a:effectLst/>
                <a:latin typeface="-apple-system"/>
              </a:rPr>
              <a:t>/</a:t>
            </a:r>
            <a:r>
              <a:rPr lang="en-US" altLang="zh-CN" b="0" i="0" dirty="0" err="1">
                <a:effectLst/>
                <a:latin typeface="-apple-system"/>
              </a:rPr>
              <a:t>40sys</a:t>
            </a:r>
            <a:r>
              <a:rPr lang="en-US" altLang="zh-CN" b="0" i="0" dirty="0">
                <a:effectLst/>
                <a:latin typeface="-apple-system"/>
              </a:rPr>
              <a:t>/</a:t>
            </a:r>
            <a:r>
              <a:rPr lang="en-US" altLang="zh-CN" b="0" i="0" dirty="0" err="1">
                <a:effectLst/>
                <a:latin typeface="-apple-system"/>
              </a:rPr>
              <a:t>54real</a:t>
            </a:r>
            <a:r>
              <a:rPr lang="en-US" altLang="zh-CN" b="0" i="0" dirty="0">
                <a:effectLst/>
                <a:latin typeface="-apple-system"/>
              </a:rPr>
              <a:t> </a:t>
            </a:r>
            <a:r>
              <a:rPr lang="en-US" altLang="zh-CN" b="0" i="0" dirty="0" err="1">
                <a:effectLst/>
                <a:latin typeface="-apple-system"/>
              </a:rPr>
              <a:t>ms.</a:t>
            </a:r>
            <a:endParaRPr lang="en-US" altLang="zh-CN" b="0" i="0" dirty="0">
              <a:effectLst/>
              <a:latin typeface="-apple-system"/>
            </a:endParaRPr>
          </a:p>
          <a:p>
            <a:pPr algn="l"/>
            <a:r>
              <a:rPr lang="en-US" altLang="zh-CN" b="0" i="0" dirty="0">
                <a:effectLst/>
                <a:latin typeface="-apple-system"/>
              </a:rPr>
              <a:t>Pass 4: compiled C into "</a:t>
            </a:r>
            <a:r>
              <a:rPr lang="en-US" altLang="zh-CN" b="0" i="0" dirty="0" err="1">
                <a:effectLst/>
                <a:latin typeface="-apple-system"/>
              </a:rPr>
              <a:t>stap_fecb62268ae061be39a38dc28a731ee2_2763.ko</a:t>
            </a:r>
            <a:r>
              <a:rPr lang="en-US" altLang="zh-CN" b="0" i="0" dirty="0">
                <a:effectLst/>
                <a:latin typeface="-apple-system"/>
              </a:rPr>
              <a:t>" in </a:t>
            </a:r>
            <a:r>
              <a:rPr lang="en-US" altLang="zh-CN" b="0" i="0" dirty="0" err="1">
                <a:effectLst/>
                <a:latin typeface="-apple-system"/>
              </a:rPr>
              <a:t>17980usr</a:t>
            </a:r>
            <a:r>
              <a:rPr lang="en-US" altLang="zh-CN" b="0" i="0" dirty="0">
                <a:effectLst/>
                <a:latin typeface="-apple-system"/>
              </a:rPr>
              <a:t>/</a:t>
            </a:r>
            <a:r>
              <a:rPr lang="en-US" altLang="zh-CN" b="0" i="0" dirty="0" err="1">
                <a:effectLst/>
                <a:latin typeface="-apple-system"/>
              </a:rPr>
              <a:t>3280sys</a:t>
            </a:r>
            <a:r>
              <a:rPr lang="en-US" altLang="zh-CN" b="0" i="0" dirty="0">
                <a:effectLst/>
                <a:latin typeface="-apple-system"/>
              </a:rPr>
              <a:t>/</a:t>
            </a:r>
            <a:r>
              <a:rPr lang="en-US" altLang="zh-CN" b="0" i="0" dirty="0" err="1">
                <a:effectLst/>
                <a:latin typeface="-apple-system"/>
              </a:rPr>
              <a:t>2975real</a:t>
            </a:r>
            <a:r>
              <a:rPr lang="en-US" altLang="zh-CN" b="0" i="0" dirty="0">
                <a:effectLst/>
                <a:latin typeface="-apple-system"/>
              </a:rPr>
              <a:t> </a:t>
            </a:r>
            <a:r>
              <a:rPr lang="en-US" altLang="zh-CN" b="0" i="0" dirty="0" err="1">
                <a:effectLst/>
                <a:latin typeface="-apple-system"/>
              </a:rPr>
              <a:t>ms.</a:t>
            </a:r>
            <a:endParaRPr lang="en-US" altLang="zh-CN" b="0" i="0" dirty="0">
              <a:effectLst/>
              <a:latin typeface="-apple-system"/>
            </a:endParaRPr>
          </a:p>
          <a:p>
            <a:pPr algn="l"/>
            <a:r>
              <a:rPr lang="en-US" altLang="zh-CN" b="0" i="0" dirty="0">
                <a:effectLst/>
                <a:latin typeface="-apple-system"/>
              </a:rPr>
              <a:t>Pass 5: starting run.</a:t>
            </a:r>
          </a:p>
          <a:p>
            <a:pPr algn="l"/>
            <a:r>
              <a:rPr lang="en-US" altLang="zh-CN" b="0" i="0" dirty="0">
                <a:effectLst/>
                <a:latin typeface="-apple-system"/>
              </a:rPr>
              <a:t>read performed</a:t>
            </a:r>
          </a:p>
          <a:p>
            <a:pPr algn="l"/>
            <a:r>
              <a:rPr lang="en-US" altLang="zh-CN" b="0" i="0" dirty="0">
                <a:effectLst/>
                <a:latin typeface="-apple-system"/>
              </a:rPr>
              <a:t>Pass 5: run completed in </a:t>
            </a:r>
            <a:r>
              <a:rPr lang="en-US" altLang="zh-CN" b="0" i="0" dirty="0" err="1">
                <a:effectLst/>
                <a:latin typeface="-apple-system"/>
              </a:rPr>
              <a:t>10usr</a:t>
            </a:r>
            <a:r>
              <a:rPr lang="en-US" altLang="zh-CN" b="0" i="0" dirty="0">
                <a:effectLst/>
                <a:latin typeface="-apple-system"/>
              </a:rPr>
              <a:t>/</a:t>
            </a:r>
            <a:r>
              <a:rPr lang="en-US" altLang="zh-CN" b="0" i="0" dirty="0" err="1">
                <a:effectLst/>
                <a:latin typeface="-apple-system"/>
              </a:rPr>
              <a:t>80sys</a:t>
            </a:r>
            <a:r>
              <a:rPr lang="en-US" altLang="zh-CN" b="0" i="0" dirty="0">
                <a:effectLst/>
                <a:latin typeface="-apple-system"/>
              </a:rPr>
              <a:t>/</a:t>
            </a:r>
            <a:r>
              <a:rPr lang="en-US" altLang="zh-CN" b="0" i="0" dirty="0" err="1">
                <a:effectLst/>
                <a:latin typeface="-apple-system"/>
              </a:rPr>
              <a:t>394real</a:t>
            </a:r>
            <a:r>
              <a:rPr lang="en-US" altLang="zh-CN" b="0" i="0" dirty="0">
                <a:effectLst/>
                <a:latin typeface="-apple-system"/>
              </a:rPr>
              <a:t> </a:t>
            </a:r>
            <a:r>
              <a:rPr lang="en-US" altLang="zh-CN" b="0" i="0" dirty="0" err="1">
                <a:effectLst/>
                <a:latin typeface="-apple-system"/>
              </a:rPr>
              <a:t>ms.</a:t>
            </a:r>
            <a:endParaRPr lang="en-US" altLang="zh-CN" b="0" i="0" dirty="0">
              <a:effectLst/>
              <a:latin typeface="-apple-system"/>
            </a:endParaRPr>
          </a:p>
          <a:p>
            <a:pPr algn="l"/>
            <a:endParaRPr lang="en-US" altLang="zh-CN" dirty="0">
              <a:latin typeface="-apple-system"/>
            </a:endParaRPr>
          </a:p>
          <a:p>
            <a:pPr algn="l"/>
            <a:r>
              <a:rPr lang="zh-CN" altLang="en-US" b="0" i="0" dirty="0">
                <a:effectLst/>
                <a:latin typeface="-apple-system"/>
              </a:rPr>
              <a:t>从</a:t>
            </a:r>
            <a:r>
              <a:rPr lang="en-US" altLang="zh-CN" b="0" i="0" dirty="0">
                <a:effectLst/>
                <a:latin typeface="-apple-system"/>
              </a:rPr>
              <a:t>Pass 5</a:t>
            </a:r>
            <a:r>
              <a:rPr lang="zh-CN" altLang="en-US" b="0" i="0" dirty="0">
                <a:effectLst/>
                <a:latin typeface="-apple-system"/>
              </a:rPr>
              <a:t>开始的最后三行说明</a:t>
            </a:r>
            <a:r>
              <a:rPr lang="en-US" altLang="zh-CN" b="0" i="0" dirty="0" err="1">
                <a:effectLst/>
                <a:latin typeface="-apple-system"/>
              </a:rPr>
              <a:t>SystemTao</a:t>
            </a:r>
            <a:r>
              <a:rPr lang="zh-CN" altLang="en-US" b="0" i="0" dirty="0">
                <a:effectLst/>
                <a:latin typeface="-apple-system"/>
              </a:rPr>
              <a:t>已经成功地注入并运行了内核探测指令，捕获了要探测的事件（在这个例子里，指虚拟文件系统的读事件），并执行了有效的处理程序（输出“</a:t>
            </a:r>
            <a:r>
              <a:rPr lang="en-US" altLang="zh-CN" b="0" i="0" dirty="0">
                <a:effectLst/>
                <a:latin typeface="-apple-system"/>
              </a:rPr>
              <a:t>read performed”</a:t>
            </a:r>
            <a:r>
              <a:rPr lang="zh-CN" altLang="en-US" b="0" i="0" dirty="0">
                <a:effectLst/>
                <a:latin typeface="-apple-system"/>
              </a:rPr>
              <a:t>并正常退出）。</a:t>
            </a:r>
            <a:endParaRPr lang="en-US" altLang="zh-CN" b="0" i="0" dirty="0">
              <a:effectLst/>
              <a:latin typeface="-apple-system"/>
            </a:endParaRPr>
          </a:p>
          <a:p>
            <a:pPr algn="l"/>
            <a:endParaRPr lang="en-US" altLang="zh-CN" dirty="0">
              <a:latin typeface="-apple-system"/>
            </a:endParaRPr>
          </a:p>
          <a:p>
            <a:pPr algn="l"/>
            <a:endParaRPr lang="en-US" altLang="zh-CN" b="0" i="0" dirty="0">
              <a:effectLst/>
              <a:latin typeface="-apple-system"/>
            </a:endParaRPr>
          </a:p>
          <a:p>
            <a:pPr algn="l"/>
            <a:endParaRPr lang="en-US" altLang="zh-CN" dirty="0">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419835113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通过监控函数调用来剖析（</a:t>
            </a:r>
            <a:r>
              <a:rPr lang="en-US" altLang="zh-CN" sz="7464" dirty="0">
                <a:ea typeface="Alibaba PuHuiTi B" panose="00020600040101010101" pitchFamily="18" charset="-122"/>
              </a:rPr>
              <a:t>profile</a:t>
            </a:r>
            <a:r>
              <a:rPr lang="zh-CN" altLang="en-US" sz="7464" dirty="0">
                <a:ea typeface="Alibaba PuHuiTi B" panose="00020600040101010101" pitchFamily="18" charset="-122"/>
              </a:rPr>
              <a:t>）内核活动</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8956298"/>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/examples/general/para-</a:t>
            </a:r>
            <a:r>
              <a:rPr lang="en-US" altLang="zh-CN" dirty="0" err="1">
                <a:latin typeface="-apple-system"/>
              </a:rPr>
              <a:t>callgraph.stp</a:t>
            </a:r>
            <a:endParaRPr lang="en-US" altLang="zh-CN" dirty="0">
              <a:latin typeface="-apple-system"/>
            </a:endParaRPr>
          </a:p>
          <a:p>
            <a:pPr algn="l"/>
            <a:endParaRPr lang="zh-CN" altLang="en-US" dirty="0">
              <a:latin typeface="-apple-system"/>
            </a:endParaRPr>
          </a:p>
          <a:p>
            <a:pPr algn="l"/>
            <a:r>
              <a:rPr lang="zh-CN" altLang="en-US" dirty="0">
                <a:latin typeface="-apple-system"/>
              </a:rPr>
              <a:t>想要跟踪的函数（</a:t>
            </a:r>
            <a:r>
              <a:rPr lang="en-US" altLang="zh-CN" dirty="0">
                <a:latin typeface="-apple-system"/>
              </a:rPr>
              <a:t>$1</a:t>
            </a:r>
            <a:r>
              <a:rPr lang="zh-CN" altLang="en-US" dirty="0">
                <a:latin typeface="-apple-system"/>
              </a:rPr>
              <a:t>）</a:t>
            </a:r>
          </a:p>
          <a:p>
            <a:pPr algn="l"/>
            <a:r>
              <a:rPr lang="zh-CN" altLang="en-US" dirty="0">
                <a:latin typeface="-apple-system"/>
              </a:rPr>
              <a:t>可选的触发函数。该函数可以在线程范围内启动</a:t>
            </a:r>
            <a:r>
              <a:rPr lang="en-US" altLang="zh-CN" dirty="0">
                <a:latin typeface="-apple-system"/>
              </a:rPr>
              <a:t>/</a:t>
            </a:r>
            <a:r>
              <a:rPr lang="zh-CN" altLang="en-US" dirty="0">
                <a:latin typeface="-apple-system"/>
              </a:rPr>
              <a:t>停止追踪。只要触发函数不退出，追踪就不会结束。 </a:t>
            </a:r>
            <a:r>
              <a:rPr lang="en-US" altLang="zh-CN" dirty="0">
                <a:latin typeface="-apple-system"/>
              </a:rPr>
              <a:t>para-</a:t>
            </a:r>
            <a:r>
              <a:rPr lang="en-US" altLang="zh-CN" dirty="0" err="1">
                <a:latin typeface="-apple-system"/>
              </a:rPr>
              <a:t>callgraph.stp</a:t>
            </a:r>
            <a:r>
              <a:rPr lang="zh-CN" altLang="en-US" dirty="0">
                <a:latin typeface="-apple-system"/>
              </a:rPr>
              <a:t>使用了</a:t>
            </a:r>
            <a:r>
              <a:rPr lang="en-US" altLang="zh-CN" dirty="0" err="1">
                <a:latin typeface="-apple-system"/>
              </a:rPr>
              <a:t>thread_indent</a:t>
            </a:r>
            <a:r>
              <a:rPr lang="en-US" altLang="zh-CN" dirty="0">
                <a:latin typeface="-apple-system"/>
              </a:rPr>
              <a:t>()</a:t>
            </a:r>
            <a:r>
              <a:rPr lang="zh-CN" altLang="en-US" dirty="0">
                <a:latin typeface="-apple-system"/>
              </a:rPr>
              <a:t>；此外它的输出包括了时间戳、进程名，和</a:t>
            </a:r>
            <a:r>
              <a:rPr lang="en-US" altLang="zh-CN" dirty="0">
                <a:latin typeface="-apple-system"/>
              </a:rPr>
              <a:t>$1</a:t>
            </a:r>
            <a:r>
              <a:rPr lang="zh-CN" altLang="en-US" dirty="0">
                <a:latin typeface="-apple-system"/>
              </a:rPr>
              <a:t>所在的线程</a:t>
            </a:r>
            <a:r>
              <a:rPr lang="en-US" altLang="zh-CN" dirty="0">
                <a:latin typeface="-apple-system"/>
              </a:rPr>
              <a:t>ID</a:t>
            </a:r>
            <a:r>
              <a:rPr lang="zh-CN" altLang="en-US" dirty="0">
                <a:latin typeface="-apple-system"/>
              </a:rPr>
              <a:t>。 （前两个探针里的</a:t>
            </a:r>
            <a:r>
              <a:rPr lang="en-US" altLang="zh-CN" dirty="0">
                <a:latin typeface="-apple-system"/>
              </a:rPr>
              <a:t>trace</a:t>
            </a:r>
            <a:r>
              <a:rPr lang="zh-CN" altLang="en-US" dirty="0">
                <a:latin typeface="-apple-system"/>
              </a:rPr>
              <a:t>是数组，后两个探针里的</a:t>
            </a:r>
            <a:r>
              <a:rPr lang="en-US" altLang="zh-CN" dirty="0">
                <a:latin typeface="-apple-system"/>
              </a:rPr>
              <a:t>trace</a:t>
            </a:r>
            <a:r>
              <a:rPr lang="zh-CN" altLang="en-US" dirty="0">
                <a:latin typeface="-apple-system"/>
              </a:rPr>
              <a:t>是函数。另外</a:t>
            </a:r>
            <a:r>
              <a:rPr lang="en-US" altLang="zh-CN" dirty="0">
                <a:latin typeface="-apple-system"/>
              </a:rPr>
              <a:t>$#</a:t>
            </a:r>
            <a:r>
              <a:rPr lang="zh-CN" altLang="en-US" dirty="0">
                <a:latin typeface="-apple-system"/>
              </a:rPr>
              <a:t>表示参数的个数，写过</a:t>
            </a:r>
            <a:r>
              <a:rPr lang="en-US" altLang="zh-CN" dirty="0">
                <a:latin typeface="-apple-system"/>
              </a:rPr>
              <a:t>shell</a:t>
            </a:r>
            <a:r>
              <a:rPr lang="zh-CN" altLang="en-US" dirty="0">
                <a:latin typeface="-apple-system"/>
              </a:rPr>
              <a:t>的都明白。</a:t>
            </a:r>
            <a:r>
              <a:rPr lang="en-US" altLang="zh-CN" dirty="0">
                <a:latin typeface="-apple-system"/>
              </a:rPr>
              <a:t>%( $# &gt; 1 %? if (</a:t>
            </a:r>
            <a:r>
              <a:rPr lang="en-US" altLang="zh-CN" dirty="0" err="1">
                <a:latin typeface="-apple-system"/>
              </a:rPr>
              <a:t>tid</a:t>
            </a:r>
            <a:r>
              <a:rPr lang="en-US" altLang="zh-CN" dirty="0">
                <a:latin typeface="-apple-system"/>
              </a:rPr>
              <a:t>() in trace) %)</a:t>
            </a:r>
            <a:r>
              <a:rPr lang="zh-CN" altLang="en-US" dirty="0">
                <a:latin typeface="-apple-system"/>
              </a:rPr>
              <a:t>是一个预处理三元表达式，见</a:t>
            </a:r>
            <a:r>
              <a:rPr lang="en-US" altLang="zh-CN" dirty="0" err="1">
                <a:latin typeface="-apple-system"/>
              </a:rPr>
              <a:t>langref</a:t>
            </a:r>
            <a:r>
              <a:rPr lang="zh-CN" altLang="en-US" dirty="0">
                <a:latin typeface="-apple-system"/>
              </a:rPr>
              <a:t>中的“</a:t>
            </a:r>
            <a:r>
              <a:rPr lang="en-US" altLang="zh-CN" dirty="0">
                <a:latin typeface="-apple-system"/>
              </a:rPr>
              <a:t>5.8.1 Conditions”</a:t>
            </a:r>
            <a:r>
              <a:rPr lang="zh-CN" altLang="en-US" dirty="0">
                <a:latin typeface="-apple-system"/>
              </a:rPr>
              <a:t>）</a:t>
            </a:r>
          </a:p>
          <a:p>
            <a:pPr algn="l"/>
            <a:r>
              <a:rPr lang="zh-CN" altLang="en-US" dirty="0">
                <a:latin typeface="-apple-system"/>
              </a:rPr>
              <a:t>下面是</a:t>
            </a:r>
            <a:r>
              <a:rPr lang="en-US" altLang="zh-CN" dirty="0" err="1">
                <a:latin typeface="-apple-system"/>
              </a:rPr>
              <a:t>stap</a:t>
            </a:r>
            <a:r>
              <a:rPr lang="en-US" altLang="zh-CN" dirty="0">
                <a:latin typeface="-apple-system"/>
              </a:rPr>
              <a:t> para-</a:t>
            </a:r>
            <a:r>
              <a:rPr lang="en-US" altLang="zh-CN" dirty="0" err="1">
                <a:latin typeface="-apple-system"/>
              </a:rPr>
              <a:t>callgraph.stp</a:t>
            </a:r>
            <a:r>
              <a:rPr lang="en-US" altLang="zh-CN" dirty="0">
                <a:latin typeface="-apple-system"/>
              </a:rPr>
              <a:t> '</a:t>
            </a:r>
            <a:r>
              <a:rPr lang="en-US" altLang="zh-CN" dirty="0" err="1">
                <a:latin typeface="-apple-system"/>
              </a:rPr>
              <a:t>kernel.function</a:t>
            </a:r>
            <a:r>
              <a:rPr lang="en-US" altLang="zh-CN" dirty="0">
                <a:latin typeface="-apple-system"/>
              </a:rPr>
              <a:t>("*@fs/*.c")' '</a:t>
            </a:r>
            <a:r>
              <a:rPr lang="en-US" altLang="zh-CN" dirty="0" err="1">
                <a:latin typeface="-apple-system"/>
              </a:rPr>
              <a:t>kernel.function</a:t>
            </a:r>
            <a:r>
              <a:rPr lang="en-US" altLang="zh-CN" dirty="0">
                <a:latin typeface="-apple-system"/>
              </a:rPr>
              <a:t>("</a:t>
            </a:r>
            <a:r>
              <a:rPr lang="en-US" altLang="zh-CN" dirty="0" err="1">
                <a:latin typeface="-apple-system"/>
              </a:rPr>
              <a:t>sys_read</a:t>
            </a:r>
            <a:r>
              <a:rPr lang="en-US" altLang="zh-CN" dirty="0">
                <a:latin typeface="-apple-system"/>
              </a:rPr>
              <a:t>")'</a:t>
            </a:r>
            <a:r>
              <a:rPr lang="zh-CN" altLang="en-US" dirty="0">
                <a:latin typeface="-apple-system"/>
              </a:rPr>
              <a:t>的输出片段：</a:t>
            </a:r>
          </a:p>
          <a:p>
            <a:pPr algn="l"/>
            <a:endParaRPr lang="zh-CN" altLang="en-US" dirty="0">
              <a:latin typeface="-apple-system"/>
            </a:endParaRPr>
          </a:p>
          <a:p>
            <a:pPr algn="l"/>
            <a:r>
              <a:rPr lang="en-US" altLang="zh-CN" dirty="0">
                <a:latin typeface="-apple-system"/>
              </a:rPr>
              <a:t>[...]</a:t>
            </a:r>
          </a:p>
          <a:p>
            <a:pPr algn="l"/>
            <a:r>
              <a:rPr lang="en-US" altLang="zh-CN" dirty="0">
                <a:latin typeface="-apple-system"/>
              </a:rPr>
              <a:t>   267 gnome-terminal(2921): &lt;-</a:t>
            </a:r>
            <a:r>
              <a:rPr lang="en-US" altLang="zh-CN" dirty="0" err="1">
                <a:latin typeface="-apple-system"/>
              </a:rPr>
              <a:t>do_sync_read</a:t>
            </a:r>
            <a:r>
              <a:rPr lang="en-US" altLang="zh-CN" dirty="0">
                <a:latin typeface="-apple-system"/>
              </a:rPr>
              <a:t> return=</a:t>
            </a:r>
            <a:r>
              <a:rPr lang="en-US" altLang="zh-CN" dirty="0" err="1">
                <a:latin typeface="-apple-system"/>
              </a:rPr>
              <a:t>0xfffffffffffffff5</a:t>
            </a:r>
            <a:endParaRPr lang="en-US" altLang="zh-CN" dirty="0">
              <a:latin typeface="-apple-system"/>
            </a:endParaRPr>
          </a:p>
          <a:p>
            <a:pPr algn="l"/>
            <a:r>
              <a:rPr lang="en-US" altLang="zh-CN" dirty="0">
                <a:latin typeface="-apple-system"/>
              </a:rPr>
              <a:t>   269 gnome-terminal(2921):&lt;-</a:t>
            </a:r>
            <a:r>
              <a:rPr lang="en-US" altLang="zh-CN" dirty="0" err="1">
                <a:latin typeface="-apple-system"/>
              </a:rPr>
              <a:t>vfs_read</a:t>
            </a:r>
            <a:r>
              <a:rPr lang="en-US" altLang="zh-CN" dirty="0">
                <a:latin typeface="-apple-system"/>
              </a:rPr>
              <a:t> return=</a:t>
            </a:r>
            <a:r>
              <a:rPr lang="en-US" altLang="zh-CN" dirty="0" err="1">
                <a:latin typeface="-apple-system"/>
              </a:rPr>
              <a:t>0xfffffffffffffff5</a:t>
            </a:r>
            <a:endParaRPr lang="en-US" altLang="zh-CN" dirty="0">
              <a:latin typeface="-apple-system"/>
            </a:endParaRPr>
          </a:p>
          <a:p>
            <a:pPr algn="l"/>
            <a:r>
              <a:rPr lang="en-US" altLang="zh-CN" dirty="0">
                <a:latin typeface="-apple-system"/>
              </a:rPr>
              <a:t>     0 gnome-terminal(2921):-&gt;</a:t>
            </a:r>
            <a:r>
              <a:rPr lang="en-US" altLang="zh-CN" dirty="0" err="1">
                <a:latin typeface="-apple-system"/>
              </a:rPr>
              <a:t>fput</a:t>
            </a:r>
            <a:r>
              <a:rPr lang="en-US" altLang="zh-CN" dirty="0">
                <a:latin typeface="-apple-system"/>
              </a:rPr>
              <a:t> file=</a:t>
            </a:r>
            <a:r>
              <a:rPr lang="en-US" altLang="zh-CN" dirty="0" err="1">
                <a:latin typeface="-apple-system"/>
              </a:rPr>
              <a:t>0xffff880111eebbc0</a:t>
            </a:r>
            <a:endParaRPr lang="en-US" altLang="zh-CN" dirty="0">
              <a:latin typeface="-apple-system"/>
            </a:endParaRPr>
          </a:p>
          <a:p>
            <a:pPr algn="l"/>
            <a:r>
              <a:rPr lang="en-US" altLang="zh-CN" dirty="0">
                <a:latin typeface="-apple-system"/>
              </a:rPr>
              <a:t>     2 gnome-terminal(2921):&lt;-</a:t>
            </a:r>
            <a:r>
              <a:rPr lang="en-US" altLang="zh-CN" dirty="0" err="1">
                <a:latin typeface="-apple-system"/>
              </a:rPr>
              <a:t>fput</a:t>
            </a:r>
            <a:endParaRPr lang="en-US" altLang="zh-CN" dirty="0">
              <a:latin typeface="-apple-system"/>
            </a:endParaRPr>
          </a:p>
          <a:p>
            <a:pPr algn="l"/>
            <a:r>
              <a:rPr lang="en-US" altLang="zh-CN" dirty="0">
                <a:latin typeface="-apple-system"/>
              </a:rPr>
              <a:t>     0 gnome-terminal(2921):-&gt;</a:t>
            </a:r>
            <a:r>
              <a:rPr lang="en-US" altLang="zh-CN" dirty="0" err="1">
                <a:latin typeface="-apple-system"/>
              </a:rPr>
              <a:t>fget_light</a:t>
            </a:r>
            <a:r>
              <a:rPr lang="en-US" altLang="zh-CN" dirty="0">
                <a:latin typeface="-apple-system"/>
              </a:rPr>
              <a:t> </a:t>
            </a:r>
            <a:r>
              <a:rPr lang="en-US" altLang="zh-CN" dirty="0" err="1">
                <a:latin typeface="-apple-system"/>
              </a:rPr>
              <a:t>fd</a:t>
            </a:r>
            <a:r>
              <a:rPr lang="en-US" altLang="zh-CN" dirty="0">
                <a:latin typeface="-apple-system"/>
              </a:rPr>
              <a:t>=</a:t>
            </a:r>
            <a:r>
              <a:rPr lang="en-US" altLang="zh-CN" dirty="0" err="1">
                <a:latin typeface="-apple-system"/>
              </a:rPr>
              <a:t>0x3</a:t>
            </a:r>
            <a:r>
              <a:rPr lang="en-US" altLang="zh-CN" dirty="0">
                <a:latin typeface="-apple-system"/>
              </a:rPr>
              <a:t> </a:t>
            </a:r>
            <a:r>
              <a:rPr lang="en-US" altLang="zh-CN" dirty="0" err="1">
                <a:latin typeface="-apple-system"/>
              </a:rPr>
              <a:t>fput_needed</a:t>
            </a:r>
            <a:r>
              <a:rPr lang="en-US" altLang="zh-CN" dirty="0">
                <a:latin typeface="-apple-system"/>
              </a:rPr>
              <a:t>=</a:t>
            </a:r>
            <a:r>
              <a:rPr lang="en-US" altLang="zh-CN" dirty="0" err="1">
                <a:latin typeface="-apple-system"/>
              </a:rPr>
              <a:t>0xffff88010544df54</a:t>
            </a:r>
            <a:endParaRPr lang="en-US" altLang="zh-CN" dirty="0">
              <a:latin typeface="-apple-system"/>
            </a:endParaRPr>
          </a:p>
          <a:p>
            <a:pPr algn="l"/>
            <a:endParaRPr lang="zh-CN" altLang="en-US" dirty="0">
              <a:latin typeface="-apple-system"/>
            </a:endParaRPr>
          </a:p>
        </p:txBody>
      </p:sp>
    </p:spTree>
    <p:extLst>
      <p:ext uri="{BB962C8B-B14F-4D97-AF65-F5344CB8AC3E}">
        <p14:creationId xmlns:p14="http://schemas.microsoft.com/office/powerpoint/2010/main" val="288691611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内核函数调用次数</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9510296"/>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/examples/profiling/</a:t>
            </a:r>
            <a:r>
              <a:rPr lang="en-US" altLang="zh-CN" dirty="0" err="1">
                <a:latin typeface="-apple-system"/>
              </a:rPr>
              <a:t>functioncallcount.stp</a:t>
            </a:r>
            <a:endParaRPr lang="en-US" altLang="zh-CN" dirty="0">
              <a:latin typeface="-apple-system"/>
            </a:endParaRPr>
          </a:p>
          <a:p>
            <a:pPr algn="l"/>
            <a:endParaRPr lang="en-US" altLang="zh-CN" dirty="0">
              <a:latin typeface="-apple-system"/>
            </a:endParaRPr>
          </a:p>
          <a:p>
            <a:pPr algn="l"/>
            <a:r>
              <a:rPr lang="zh-CN" altLang="en-US" dirty="0">
                <a:latin typeface="-apple-system"/>
              </a:rPr>
              <a:t>统计</a:t>
            </a:r>
            <a:r>
              <a:rPr lang="en-US" altLang="zh-CN" dirty="0">
                <a:latin typeface="-apple-system"/>
              </a:rPr>
              <a:t>30</a:t>
            </a:r>
            <a:r>
              <a:rPr lang="zh-CN" altLang="en-US" dirty="0">
                <a:latin typeface="-apple-system"/>
              </a:rPr>
              <a:t>秒内某个内核函数调用次数。通过使用通配符，你可以用这个脚本同时统计多个内核函数</a:t>
            </a:r>
            <a:endParaRPr lang="en-US" altLang="zh-CN" dirty="0">
              <a:latin typeface="-apple-system"/>
            </a:endParaRPr>
          </a:p>
          <a:p>
            <a:pPr algn="l"/>
            <a:endParaRPr lang="en-US" altLang="zh-CN" dirty="0">
              <a:latin typeface="-apple-system"/>
            </a:endParaRPr>
          </a:p>
          <a:p>
            <a:pPr algn="l"/>
            <a:r>
              <a:rPr lang="en-US" altLang="zh-CN" dirty="0" err="1">
                <a:latin typeface="-apple-system"/>
              </a:rPr>
              <a:t>functioncallcount.stp</a:t>
            </a:r>
            <a:r>
              <a:rPr lang="zh-CN" altLang="en-US" dirty="0">
                <a:latin typeface="-apple-system"/>
              </a:rPr>
              <a:t>接受内核函数名作为参数。你可以使用通配符，这样就能同时监控多个内核函数。 它的输出包括调用者的名字和取样时间内调用次数。下面是</a:t>
            </a:r>
            <a:r>
              <a:rPr lang="en-US" altLang="zh-CN" dirty="0" err="1">
                <a:latin typeface="-apple-system"/>
              </a:rPr>
              <a:t>stap</a:t>
            </a:r>
            <a:r>
              <a:rPr lang="en-US" altLang="zh-CN" dirty="0">
                <a:latin typeface="-apple-system"/>
              </a:rPr>
              <a:t> </a:t>
            </a:r>
            <a:r>
              <a:rPr lang="en-US" altLang="zh-CN" dirty="0" err="1">
                <a:latin typeface="-apple-system"/>
              </a:rPr>
              <a:t>functioncallcount.stp</a:t>
            </a:r>
            <a:r>
              <a:rPr lang="en-US" altLang="zh-CN" dirty="0">
                <a:latin typeface="-apple-system"/>
              </a:rPr>
              <a:t> "*@mm/*.c"</a:t>
            </a:r>
            <a:r>
              <a:rPr lang="zh-CN" altLang="en-US" dirty="0">
                <a:latin typeface="-apple-system"/>
              </a:rPr>
              <a:t>的输出片段：</a:t>
            </a:r>
          </a:p>
          <a:p>
            <a:pPr algn="l"/>
            <a:endParaRPr lang="zh-CN" altLang="en-US" dirty="0">
              <a:latin typeface="-apple-system"/>
            </a:endParaRPr>
          </a:p>
          <a:p>
            <a:pPr algn="l"/>
            <a:r>
              <a:rPr lang="en-US" altLang="zh-CN" dirty="0">
                <a:latin typeface="-apple-system"/>
              </a:rPr>
              <a:t>[...]</a:t>
            </a:r>
          </a:p>
          <a:p>
            <a:pPr algn="l"/>
            <a:r>
              <a:rPr lang="en-US" altLang="zh-CN" dirty="0">
                <a:latin typeface="-apple-system"/>
              </a:rPr>
              <a:t>__</a:t>
            </a:r>
            <a:r>
              <a:rPr lang="en-US" altLang="zh-CN" dirty="0" err="1">
                <a:latin typeface="-apple-system"/>
              </a:rPr>
              <a:t>vma_link</a:t>
            </a:r>
            <a:r>
              <a:rPr lang="en-US" altLang="zh-CN" dirty="0">
                <a:latin typeface="-apple-system"/>
              </a:rPr>
              <a:t> 97</a:t>
            </a:r>
          </a:p>
          <a:p>
            <a:pPr algn="l"/>
            <a:r>
              <a:rPr lang="en-US" altLang="zh-CN" dirty="0">
                <a:latin typeface="-apple-system"/>
              </a:rPr>
              <a:t>__</a:t>
            </a:r>
            <a:r>
              <a:rPr lang="en-US" altLang="zh-CN" dirty="0" err="1">
                <a:latin typeface="-apple-system"/>
              </a:rPr>
              <a:t>vma_link_file</a:t>
            </a:r>
            <a:r>
              <a:rPr lang="en-US" altLang="zh-CN" dirty="0">
                <a:latin typeface="-apple-system"/>
              </a:rPr>
              <a:t> 66</a:t>
            </a:r>
          </a:p>
          <a:p>
            <a:pPr algn="l"/>
            <a:r>
              <a:rPr lang="en-US" altLang="zh-CN" dirty="0">
                <a:latin typeface="-apple-system"/>
              </a:rPr>
              <a:t>__</a:t>
            </a:r>
            <a:r>
              <a:rPr lang="en-US" altLang="zh-CN" dirty="0" err="1">
                <a:latin typeface="-apple-system"/>
              </a:rPr>
              <a:t>vma_link_list</a:t>
            </a:r>
            <a:r>
              <a:rPr lang="en-US" altLang="zh-CN" dirty="0">
                <a:latin typeface="-apple-system"/>
              </a:rPr>
              <a:t> 97</a:t>
            </a:r>
          </a:p>
          <a:p>
            <a:pPr algn="l"/>
            <a:r>
              <a:rPr lang="en-US" altLang="zh-CN" dirty="0">
                <a:latin typeface="-apple-system"/>
              </a:rPr>
              <a:t>__</a:t>
            </a:r>
            <a:r>
              <a:rPr lang="en-US" altLang="zh-CN" dirty="0" err="1">
                <a:latin typeface="-apple-system"/>
              </a:rPr>
              <a:t>vma_link_rb</a:t>
            </a:r>
            <a:r>
              <a:rPr lang="en-US" altLang="zh-CN" dirty="0">
                <a:latin typeface="-apple-system"/>
              </a:rPr>
              <a:t> 97</a:t>
            </a:r>
          </a:p>
          <a:p>
            <a:pPr algn="l"/>
            <a:r>
              <a:rPr lang="en-US" altLang="zh-CN" dirty="0">
                <a:latin typeface="-apple-system"/>
              </a:rPr>
              <a:t>__</a:t>
            </a:r>
            <a:r>
              <a:rPr lang="en-US" altLang="zh-CN" dirty="0" err="1">
                <a:latin typeface="-apple-system"/>
              </a:rPr>
              <a:t>xchg</a:t>
            </a:r>
            <a:r>
              <a:rPr lang="en-US" altLang="zh-CN" dirty="0">
                <a:latin typeface="-apple-system"/>
              </a:rPr>
              <a:t> 103</a:t>
            </a:r>
          </a:p>
          <a:p>
            <a:pPr algn="l"/>
            <a:r>
              <a:rPr lang="en-US" altLang="zh-CN" dirty="0" err="1">
                <a:latin typeface="-apple-system"/>
              </a:rPr>
              <a:t>add_page_to_active_list</a:t>
            </a:r>
            <a:r>
              <a:rPr lang="en-US" altLang="zh-CN" dirty="0">
                <a:latin typeface="-apple-system"/>
              </a:rPr>
              <a:t> 102</a:t>
            </a:r>
          </a:p>
          <a:p>
            <a:pPr algn="l"/>
            <a:r>
              <a:rPr lang="en-US" altLang="zh-CN" dirty="0" err="1">
                <a:latin typeface="-apple-system"/>
              </a:rPr>
              <a:t>add_page_to_inactive_list</a:t>
            </a:r>
            <a:r>
              <a:rPr lang="en-US" altLang="zh-CN" dirty="0">
                <a:latin typeface="-apple-system"/>
              </a:rPr>
              <a:t> 19</a:t>
            </a:r>
          </a:p>
          <a:p>
            <a:pPr algn="l"/>
            <a:endParaRPr lang="en-US" altLang="zh-CN" dirty="0">
              <a:latin typeface="-apple-system"/>
            </a:endParaRPr>
          </a:p>
          <a:p>
            <a:pPr algn="l"/>
            <a:endParaRPr lang="zh-CN" altLang="en-US" dirty="0">
              <a:latin typeface="-apple-system"/>
            </a:endParaRPr>
          </a:p>
        </p:txBody>
      </p:sp>
    </p:spTree>
    <p:extLst>
      <p:ext uri="{BB962C8B-B14F-4D97-AF65-F5344CB8AC3E}">
        <p14:creationId xmlns:p14="http://schemas.microsoft.com/office/powerpoint/2010/main" val="43813049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花费</a:t>
            </a:r>
            <a:r>
              <a:rPr lang="en-US" altLang="zh-CN" sz="7464" dirty="0">
                <a:ea typeface="Alibaba PuHuiTi B" panose="00020600040101010101" pitchFamily="18" charset="-122"/>
              </a:rPr>
              <a:t>CPU</a:t>
            </a:r>
            <a:r>
              <a:rPr lang="zh-CN" altLang="en-US" sz="7464" dirty="0">
                <a:ea typeface="Alibaba PuHuiTi B" panose="00020600040101010101" pitchFamily="18" charset="-122"/>
              </a:rPr>
              <a:t>时间最多的</a:t>
            </a:r>
            <a:r>
              <a:rPr lang="en-US" altLang="zh-CN" sz="7464" dirty="0">
                <a:ea typeface="Alibaba PuHuiTi B" panose="00020600040101010101" pitchFamily="18" charset="-122"/>
              </a:rPr>
              <a:t>20</a:t>
            </a:r>
            <a:r>
              <a:rPr lang="zh-CN" altLang="en-US" sz="7464" dirty="0">
                <a:ea typeface="Alibaba PuHuiTi B" panose="00020600040101010101" pitchFamily="18" charset="-122"/>
              </a:rPr>
              <a:t>个进程</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7848302"/>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/examples/profiling/thread-</a:t>
            </a:r>
            <a:r>
              <a:rPr lang="en-US" altLang="zh-CN" dirty="0" err="1">
                <a:latin typeface="-apple-system"/>
              </a:rPr>
              <a:t>times.stp</a:t>
            </a:r>
            <a:endParaRPr lang="en-US" altLang="zh-CN" dirty="0">
              <a:latin typeface="-apple-system"/>
            </a:endParaRPr>
          </a:p>
          <a:p>
            <a:pPr algn="l"/>
            <a:endParaRPr lang="zh-CN" altLang="en-US" dirty="0">
              <a:latin typeface="-apple-system"/>
            </a:endParaRPr>
          </a:p>
          <a:p>
            <a:pPr algn="l"/>
            <a:r>
              <a:rPr lang="en-US" altLang="zh-CN" dirty="0">
                <a:latin typeface="-apple-system"/>
              </a:rPr>
              <a:t>thread-</a:t>
            </a:r>
            <a:r>
              <a:rPr lang="en-US" altLang="zh-CN" dirty="0" err="1">
                <a:latin typeface="-apple-system"/>
              </a:rPr>
              <a:t>time.stp</a:t>
            </a:r>
            <a:r>
              <a:rPr lang="zh-CN" altLang="en-US" dirty="0">
                <a:latin typeface="-apple-system"/>
              </a:rPr>
              <a:t>列出</a:t>
            </a:r>
            <a:r>
              <a:rPr lang="en-US" altLang="zh-CN" dirty="0">
                <a:latin typeface="-apple-system"/>
              </a:rPr>
              <a:t>5</a:t>
            </a:r>
            <a:r>
              <a:rPr lang="zh-CN" altLang="en-US" dirty="0">
                <a:latin typeface="-apple-system"/>
              </a:rPr>
              <a:t>秒内花费</a:t>
            </a:r>
            <a:r>
              <a:rPr lang="en-US" altLang="zh-CN" dirty="0">
                <a:latin typeface="-apple-system"/>
              </a:rPr>
              <a:t>CPU</a:t>
            </a:r>
            <a:r>
              <a:rPr lang="zh-CN" altLang="en-US" dirty="0">
                <a:latin typeface="-apple-system"/>
              </a:rPr>
              <a:t>时间最多的</a:t>
            </a:r>
            <a:r>
              <a:rPr lang="en-US" altLang="zh-CN" dirty="0">
                <a:latin typeface="-apple-system"/>
              </a:rPr>
              <a:t>20</a:t>
            </a:r>
            <a:r>
              <a:rPr lang="zh-CN" altLang="en-US" dirty="0">
                <a:latin typeface="-apple-system"/>
              </a:rPr>
              <a:t>个进程，和这段时间</a:t>
            </a:r>
            <a:r>
              <a:rPr lang="en-US" altLang="zh-CN" dirty="0">
                <a:latin typeface="-apple-system"/>
              </a:rPr>
              <a:t>CPU</a:t>
            </a:r>
            <a:r>
              <a:rPr lang="zh-CN" altLang="en-US" dirty="0">
                <a:latin typeface="-apple-system"/>
              </a:rPr>
              <a:t>滴答（</a:t>
            </a:r>
            <a:r>
              <a:rPr lang="en-US" altLang="zh-CN" dirty="0">
                <a:latin typeface="-apple-system"/>
              </a:rPr>
              <a:t>ticks</a:t>
            </a:r>
            <a:r>
              <a:rPr lang="zh-CN" altLang="en-US" dirty="0">
                <a:latin typeface="-apple-system"/>
              </a:rPr>
              <a:t>）的总数。脚本的输出还包括每个进程</a:t>
            </a:r>
            <a:r>
              <a:rPr lang="en-US" altLang="zh-CN" dirty="0">
                <a:latin typeface="-apple-system"/>
              </a:rPr>
              <a:t>CPU</a:t>
            </a:r>
            <a:r>
              <a:rPr lang="zh-CN" altLang="en-US" dirty="0">
                <a:latin typeface="-apple-system"/>
              </a:rPr>
              <a:t>占用百分比，分别按内核空间和用户空间列出。 下面就是它的输出</a:t>
            </a:r>
            <a:r>
              <a:rPr lang="en-US" altLang="zh-CN" dirty="0">
                <a:latin typeface="-apple-system"/>
              </a:rPr>
              <a:t>:</a:t>
            </a:r>
          </a:p>
          <a:p>
            <a:pPr algn="l"/>
            <a:endParaRPr lang="en-US" altLang="zh-CN" dirty="0">
              <a:latin typeface="-apple-system"/>
            </a:endParaRPr>
          </a:p>
          <a:p>
            <a:pPr algn="l"/>
            <a:r>
              <a:rPr lang="en-US" altLang="zh-CN" dirty="0">
                <a:latin typeface="-apple-system"/>
              </a:rPr>
              <a:t>  </a:t>
            </a:r>
            <a:r>
              <a:rPr lang="en-US" altLang="zh-CN" dirty="0" err="1">
                <a:latin typeface="-apple-system"/>
              </a:rPr>
              <a:t>tid</a:t>
            </a:r>
            <a:r>
              <a:rPr lang="en-US" altLang="zh-CN" dirty="0">
                <a:latin typeface="-apple-system"/>
              </a:rPr>
              <a:t>   %user %kernel (of 20002 ticks)</a:t>
            </a:r>
          </a:p>
          <a:p>
            <a:pPr algn="l"/>
            <a:r>
              <a:rPr lang="en-US" altLang="zh-CN" dirty="0">
                <a:latin typeface="-apple-system"/>
              </a:rPr>
              <a:t>    0   0.00%  87.88%</a:t>
            </a:r>
          </a:p>
          <a:p>
            <a:pPr algn="l"/>
            <a:r>
              <a:rPr lang="en-US" altLang="zh-CN" dirty="0">
                <a:latin typeface="-apple-system"/>
              </a:rPr>
              <a:t>32169   5.24%   0.03%</a:t>
            </a:r>
          </a:p>
          <a:p>
            <a:pPr algn="l"/>
            <a:r>
              <a:rPr lang="en-US" altLang="zh-CN" dirty="0">
                <a:latin typeface="-apple-system"/>
              </a:rPr>
              <a:t> 9815   3.33%   0.36%</a:t>
            </a:r>
          </a:p>
          <a:p>
            <a:pPr algn="l"/>
            <a:r>
              <a:rPr lang="en-US" altLang="zh-CN" dirty="0">
                <a:latin typeface="-apple-system"/>
              </a:rPr>
              <a:t> 9859   0.95%   0.00%</a:t>
            </a:r>
          </a:p>
          <a:p>
            <a:pPr algn="l"/>
            <a:r>
              <a:rPr lang="en-US" altLang="zh-CN" dirty="0">
                <a:latin typeface="-apple-system"/>
              </a:rPr>
              <a:t> 3611   0.56%   0.12%</a:t>
            </a:r>
          </a:p>
          <a:p>
            <a:pPr algn="l"/>
            <a:r>
              <a:rPr lang="en-US" altLang="zh-CN" dirty="0">
                <a:latin typeface="-apple-system"/>
              </a:rPr>
              <a:t> 9861   0.62%   0.01%</a:t>
            </a:r>
          </a:p>
          <a:p>
            <a:pPr algn="l"/>
            <a:r>
              <a:rPr lang="en-US" altLang="zh-CN" dirty="0">
                <a:latin typeface="-apple-system"/>
              </a:rPr>
              <a:t>11106   0.37%   0.02%</a:t>
            </a:r>
          </a:p>
          <a:p>
            <a:pPr algn="l"/>
            <a:r>
              <a:rPr lang="en-US" altLang="zh-CN" dirty="0">
                <a:latin typeface="-apple-system"/>
              </a:rPr>
              <a:t>32167   0.08%   0.08%</a:t>
            </a:r>
            <a:endParaRPr lang="zh-CN" altLang="en-US" dirty="0">
              <a:latin typeface="-apple-system"/>
            </a:endParaRPr>
          </a:p>
        </p:txBody>
      </p:sp>
    </p:spTree>
    <p:extLst>
      <p:ext uri="{BB962C8B-B14F-4D97-AF65-F5344CB8AC3E}">
        <p14:creationId xmlns:p14="http://schemas.microsoft.com/office/powerpoint/2010/main" val="36014032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监控应用的轮询</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9510296"/>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/examples/profiling/</a:t>
            </a:r>
            <a:r>
              <a:rPr lang="en-US" altLang="zh-CN" dirty="0" err="1">
                <a:latin typeface="-apple-system"/>
              </a:rPr>
              <a:t>timeout.stp</a:t>
            </a:r>
            <a:endParaRPr lang="en-US" altLang="zh-CN" dirty="0">
              <a:latin typeface="-apple-system"/>
            </a:endParaRPr>
          </a:p>
          <a:p>
            <a:pPr algn="l"/>
            <a:r>
              <a:rPr lang="zh-CN" altLang="en-US" dirty="0">
                <a:latin typeface="-apple-system"/>
              </a:rPr>
              <a:t>监控应用的轮询（</a:t>
            </a:r>
            <a:r>
              <a:rPr lang="en-US" altLang="zh-CN" dirty="0">
                <a:latin typeface="-apple-system"/>
              </a:rPr>
              <a:t>polling</a:t>
            </a:r>
            <a:r>
              <a:rPr lang="zh-CN" altLang="en-US" dirty="0">
                <a:latin typeface="-apple-system"/>
              </a:rPr>
              <a:t>）情况。这将允许你跟踪多余的或过度的轮询，帮助锁定</a:t>
            </a:r>
            <a:r>
              <a:rPr lang="en-US" altLang="zh-CN" dirty="0">
                <a:latin typeface="-apple-system"/>
              </a:rPr>
              <a:t>CPU</a:t>
            </a:r>
            <a:r>
              <a:rPr lang="zh-CN" altLang="en-US" dirty="0">
                <a:latin typeface="-apple-system"/>
              </a:rPr>
              <a:t>使用或能源消耗需要改善的地方。</a:t>
            </a:r>
            <a:endParaRPr lang="en-US" altLang="zh-CN" dirty="0">
              <a:latin typeface="-apple-system"/>
            </a:endParaRPr>
          </a:p>
          <a:p>
            <a:pPr algn="l"/>
            <a:r>
              <a:rPr lang="zh-CN" altLang="en-US" dirty="0">
                <a:latin typeface="-apple-system"/>
              </a:rPr>
              <a:t>跟踪下列系统调用，并仅当因为超时而退出该调用时记录次数：</a:t>
            </a:r>
          </a:p>
          <a:p>
            <a:pPr algn="l"/>
            <a:r>
              <a:rPr lang="en-US" altLang="zh-CN" dirty="0">
                <a:latin typeface="-apple-system"/>
              </a:rPr>
              <a:t>poll</a:t>
            </a:r>
          </a:p>
          <a:p>
            <a:pPr algn="l"/>
            <a:r>
              <a:rPr lang="en-US" altLang="zh-CN" dirty="0">
                <a:latin typeface="-apple-system"/>
              </a:rPr>
              <a:t>select</a:t>
            </a:r>
          </a:p>
          <a:p>
            <a:pPr algn="l"/>
            <a:r>
              <a:rPr lang="en-US" altLang="zh-CN" dirty="0" err="1">
                <a:latin typeface="-apple-system"/>
              </a:rPr>
              <a:t>epoll</a:t>
            </a:r>
            <a:endParaRPr lang="en-US" altLang="zh-CN" dirty="0">
              <a:latin typeface="-apple-system"/>
            </a:endParaRPr>
          </a:p>
          <a:p>
            <a:pPr algn="l"/>
            <a:r>
              <a:rPr lang="en-US" altLang="zh-CN" dirty="0" err="1">
                <a:latin typeface="-apple-system"/>
              </a:rPr>
              <a:t>itimer</a:t>
            </a:r>
            <a:endParaRPr lang="en-US" altLang="zh-CN" dirty="0">
              <a:latin typeface="-apple-system"/>
            </a:endParaRPr>
          </a:p>
          <a:p>
            <a:pPr algn="l"/>
            <a:r>
              <a:rPr lang="en-US" altLang="zh-CN" dirty="0" err="1">
                <a:latin typeface="-apple-system"/>
              </a:rPr>
              <a:t>futex</a:t>
            </a:r>
            <a:endParaRPr lang="en-US" altLang="zh-CN" dirty="0">
              <a:latin typeface="-apple-system"/>
            </a:endParaRPr>
          </a:p>
          <a:p>
            <a:pPr algn="l"/>
            <a:r>
              <a:rPr lang="en-US" altLang="zh-CN" dirty="0" err="1">
                <a:latin typeface="-apple-system"/>
              </a:rPr>
              <a:t>nanosleep</a:t>
            </a:r>
            <a:endParaRPr lang="en-US" altLang="zh-CN" dirty="0">
              <a:latin typeface="-apple-system"/>
            </a:endParaRPr>
          </a:p>
          <a:p>
            <a:pPr algn="l"/>
            <a:r>
              <a:rPr lang="en-US" altLang="zh-CN" dirty="0">
                <a:latin typeface="-apple-system"/>
              </a:rPr>
              <a:t>signal</a:t>
            </a:r>
          </a:p>
          <a:p>
            <a:pPr algn="l"/>
            <a:r>
              <a:rPr lang="en-US" altLang="zh-CN" dirty="0">
                <a:latin typeface="-apple-system"/>
              </a:rPr>
              <a:t>  </a:t>
            </a:r>
            <a:r>
              <a:rPr lang="en-US" altLang="zh-CN" dirty="0" err="1">
                <a:latin typeface="-apple-system"/>
              </a:rPr>
              <a:t>uid</a:t>
            </a:r>
            <a:r>
              <a:rPr lang="en-US" altLang="zh-CN" dirty="0">
                <a:latin typeface="-apple-system"/>
              </a:rPr>
              <a:t> |   poll  select   </a:t>
            </a:r>
            <a:r>
              <a:rPr lang="en-US" altLang="zh-CN" dirty="0" err="1">
                <a:latin typeface="-apple-system"/>
              </a:rPr>
              <a:t>epoll</a:t>
            </a:r>
            <a:r>
              <a:rPr lang="en-US" altLang="zh-CN" dirty="0">
                <a:latin typeface="-apple-system"/>
              </a:rPr>
              <a:t>  </a:t>
            </a:r>
            <a:r>
              <a:rPr lang="en-US" altLang="zh-CN" dirty="0" err="1">
                <a:latin typeface="-apple-system"/>
              </a:rPr>
              <a:t>itimer</a:t>
            </a:r>
            <a:r>
              <a:rPr lang="en-US" altLang="zh-CN" dirty="0">
                <a:latin typeface="-apple-system"/>
              </a:rPr>
              <a:t>   </a:t>
            </a:r>
            <a:r>
              <a:rPr lang="en-US" altLang="zh-CN" dirty="0" err="1">
                <a:latin typeface="-apple-system"/>
              </a:rPr>
              <a:t>futex</a:t>
            </a:r>
            <a:r>
              <a:rPr lang="en-US" altLang="zh-CN" dirty="0">
                <a:latin typeface="-apple-system"/>
              </a:rPr>
              <a:t> </a:t>
            </a:r>
            <a:r>
              <a:rPr lang="en-US" altLang="zh-CN" dirty="0" err="1">
                <a:latin typeface="-apple-system"/>
              </a:rPr>
              <a:t>nanosle</a:t>
            </a:r>
            <a:r>
              <a:rPr lang="en-US" altLang="zh-CN" dirty="0">
                <a:latin typeface="-apple-system"/>
              </a:rPr>
              <a:t>  signal| process</a:t>
            </a:r>
          </a:p>
          <a:p>
            <a:pPr algn="l"/>
            <a:r>
              <a:rPr lang="en-US" altLang="zh-CN" dirty="0">
                <a:latin typeface="-apple-system"/>
              </a:rPr>
              <a:t>28937 | 148793       0       0    4727   37288       0       0| </a:t>
            </a:r>
            <a:r>
              <a:rPr lang="en-US" altLang="zh-CN" dirty="0" err="1">
                <a:latin typeface="-apple-system"/>
              </a:rPr>
              <a:t>firefox</a:t>
            </a:r>
            <a:endParaRPr lang="en-US" altLang="zh-CN" dirty="0">
              <a:latin typeface="-apple-system"/>
            </a:endParaRPr>
          </a:p>
          <a:p>
            <a:pPr algn="l"/>
            <a:r>
              <a:rPr lang="en-US" altLang="zh-CN" dirty="0">
                <a:latin typeface="-apple-system"/>
              </a:rPr>
              <a:t>22945 |      0   56949       0       1       0       0       0| </a:t>
            </a:r>
            <a:r>
              <a:rPr lang="en-US" altLang="zh-CN" dirty="0" err="1">
                <a:latin typeface="-apple-system"/>
              </a:rPr>
              <a:t>scim</a:t>
            </a:r>
            <a:r>
              <a:rPr lang="en-US" altLang="zh-CN" dirty="0">
                <a:latin typeface="-apple-system"/>
              </a:rPr>
              <a:t>-bridge</a:t>
            </a:r>
          </a:p>
          <a:p>
            <a:pPr algn="l"/>
            <a:r>
              <a:rPr lang="zh-CN" altLang="en-US" dirty="0">
                <a:latin typeface="-apple-system"/>
              </a:rPr>
              <a:t>你可以通过修改最后一个探针（</a:t>
            </a:r>
            <a:r>
              <a:rPr lang="en-US" altLang="zh-CN" dirty="0" err="1">
                <a:latin typeface="-apple-system"/>
              </a:rPr>
              <a:t>timer.s</a:t>
            </a:r>
            <a:r>
              <a:rPr lang="en-US" altLang="zh-CN" dirty="0">
                <a:latin typeface="-apple-system"/>
              </a:rPr>
              <a:t>(1)</a:t>
            </a:r>
            <a:r>
              <a:rPr lang="zh-CN" altLang="en-US" dirty="0">
                <a:latin typeface="-apple-system"/>
              </a:rPr>
              <a:t>）来增大取样时间。</a:t>
            </a:r>
            <a:r>
              <a:rPr lang="en-US" altLang="zh-CN" dirty="0" err="1">
                <a:latin typeface="-apple-system"/>
              </a:rPr>
              <a:t>timeout.stp</a:t>
            </a:r>
            <a:r>
              <a:rPr lang="zh-CN" altLang="en-US" dirty="0">
                <a:latin typeface="-apple-system"/>
              </a:rPr>
              <a:t>的输出包括前</a:t>
            </a:r>
            <a:r>
              <a:rPr lang="en-US" altLang="zh-CN" dirty="0">
                <a:latin typeface="-apple-system"/>
              </a:rPr>
              <a:t>20</a:t>
            </a:r>
            <a:r>
              <a:rPr lang="zh-CN" altLang="en-US" dirty="0">
                <a:latin typeface="-apple-system"/>
              </a:rPr>
              <a:t>个轮询应用的名字和</a:t>
            </a:r>
            <a:r>
              <a:rPr lang="en-US" altLang="zh-CN" dirty="0">
                <a:latin typeface="-apple-system"/>
              </a:rPr>
              <a:t>UID</a:t>
            </a:r>
            <a:r>
              <a:rPr lang="zh-CN" altLang="en-US" dirty="0">
                <a:latin typeface="-apple-system"/>
              </a:rPr>
              <a:t>，连带每个应用调用每种轮询系统调用的累计次数。在上面的输出片段中，由于某个插件模块，</a:t>
            </a:r>
            <a:r>
              <a:rPr lang="en-US" altLang="zh-CN" dirty="0" err="1">
                <a:latin typeface="-apple-system"/>
              </a:rPr>
              <a:t>firefox</a:t>
            </a:r>
            <a:r>
              <a:rPr lang="zh-CN" altLang="en-US" dirty="0">
                <a:latin typeface="-apple-system"/>
              </a:rPr>
              <a:t>进行了过度的轮询。</a:t>
            </a:r>
          </a:p>
        </p:txBody>
      </p:sp>
    </p:spTree>
    <p:extLst>
      <p:ext uri="{BB962C8B-B14F-4D97-AF65-F5344CB8AC3E}">
        <p14:creationId xmlns:p14="http://schemas.microsoft.com/office/powerpoint/2010/main" val="154595765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监控最常调用的系统调用</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7848302"/>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/examples/profiling/</a:t>
            </a:r>
            <a:r>
              <a:rPr lang="en-US" altLang="zh-CN" dirty="0" err="1">
                <a:latin typeface="-apple-system"/>
              </a:rPr>
              <a:t>topsys.stp</a:t>
            </a:r>
            <a:endParaRPr lang="en-US" altLang="zh-CN" dirty="0">
              <a:latin typeface="-apple-system"/>
            </a:endParaRPr>
          </a:p>
          <a:p>
            <a:pPr algn="l"/>
            <a:endParaRPr lang="en-US" altLang="zh-CN" dirty="0">
              <a:latin typeface="-apple-system"/>
            </a:endParaRPr>
          </a:p>
          <a:p>
            <a:pPr algn="l"/>
            <a:r>
              <a:rPr lang="zh-CN" altLang="en-US" dirty="0">
                <a:latin typeface="-apple-system"/>
              </a:rPr>
              <a:t>每</a:t>
            </a:r>
            <a:r>
              <a:rPr lang="en-US" altLang="zh-CN" dirty="0">
                <a:latin typeface="-apple-system"/>
              </a:rPr>
              <a:t>5</a:t>
            </a:r>
            <a:r>
              <a:rPr lang="zh-CN" altLang="en-US" dirty="0">
                <a:latin typeface="-apple-system"/>
              </a:rPr>
              <a:t>秒列出调用最多的</a:t>
            </a:r>
            <a:r>
              <a:rPr lang="en-US" altLang="zh-CN" dirty="0">
                <a:latin typeface="-apple-system"/>
              </a:rPr>
              <a:t>20</a:t>
            </a:r>
            <a:r>
              <a:rPr lang="zh-CN" altLang="en-US" dirty="0">
                <a:latin typeface="-apple-system"/>
              </a:rPr>
              <a:t>个系统调用。它也列出了这段时间内每个系统调用被调用的次数。下面是它的一个输出：</a:t>
            </a:r>
          </a:p>
          <a:p>
            <a:pPr algn="l"/>
            <a:endParaRPr lang="zh-CN" altLang="en-US" dirty="0">
              <a:latin typeface="-apple-system"/>
            </a:endParaRPr>
          </a:p>
          <a:p>
            <a:pPr algn="l"/>
            <a:r>
              <a:rPr lang="en-US" altLang="zh-CN" dirty="0">
                <a:latin typeface="-apple-system"/>
              </a:rPr>
              <a:t>--------------------------------------------------------------</a:t>
            </a:r>
          </a:p>
          <a:p>
            <a:pPr algn="l"/>
            <a:r>
              <a:rPr lang="en-US" altLang="zh-CN" dirty="0">
                <a:latin typeface="-apple-system"/>
              </a:rPr>
              <a:t>                  </a:t>
            </a:r>
            <a:r>
              <a:rPr lang="en-US" altLang="zh-CN" dirty="0" err="1">
                <a:latin typeface="-apple-system"/>
              </a:rPr>
              <a:t>SYSCALL</a:t>
            </a:r>
            <a:r>
              <a:rPr lang="en-US" altLang="zh-CN" dirty="0">
                <a:latin typeface="-apple-system"/>
              </a:rPr>
              <a:t>      COUNT</a:t>
            </a:r>
          </a:p>
          <a:p>
            <a:pPr algn="l"/>
            <a:r>
              <a:rPr lang="en-US" altLang="zh-CN" dirty="0">
                <a:latin typeface="-apple-system"/>
              </a:rPr>
              <a:t>             </a:t>
            </a:r>
            <a:r>
              <a:rPr lang="en-US" altLang="zh-CN" dirty="0" err="1">
                <a:latin typeface="-apple-system"/>
              </a:rPr>
              <a:t>gettimeofday</a:t>
            </a:r>
            <a:r>
              <a:rPr lang="en-US" altLang="zh-CN" dirty="0">
                <a:latin typeface="-apple-system"/>
              </a:rPr>
              <a:t>       1857</a:t>
            </a:r>
          </a:p>
          <a:p>
            <a:pPr algn="l"/>
            <a:r>
              <a:rPr lang="en-US" altLang="zh-CN" dirty="0">
                <a:latin typeface="-apple-system"/>
              </a:rPr>
              <a:t>                     read       1821</a:t>
            </a:r>
          </a:p>
          <a:p>
            <a:pPr algn="l"/>
            <a:r>
              <a:rPr lang="en-US" altLang="zh-CN" dirty="0">
                <a:latin typeface="-apple-system"/>
              </a:rPr>
              <a:t>                    </a:t>
            </a:r>
            <a:r>
              <a:rPr lang="en-US" altLang="zh-CN" dirty="0" err="1">
                <a:latin typeface="-apple-system"/>
              </a:rPr>
              <a:t>ioctl</a:t>
            </a:r>
            <a:r>
              <a:rPr lang="en-US" altLang="zh-CN" dirty="0">
                <a:latin typeface="-apple-system"/>
              </a:rPr>
              <a:t>       1568</a:t>
            </a:r>
          </a:p>
          <a:p>
            <a:pPr algn="l"/>
            <a:r>
              <a:rPr lang="en-US" altLang="zh-CN" dirty="0">
                <a:latin typeface="-apple-system"/>
              </a:rPr>
              <a:t>                     poll       1033</a:t>
            </a:r>
          </a:p>
          <a:p>
            <a:pPr algn="l"/>
            <a:r>
              <a:rPr lang="en-US" altLang="zh-CN" dirty="0">
                <a:latin typeface="-apple-system"/>
              </a:rPr>
              <a:t>                    close        638</a:t>
            </a:r>
          </a:p>
          <a:p>
            <a:pPr algn="l"/>
            <a:r>
              <a:rPr lang="en-US" altLang="zh-CN" dirty="0">
                <a:latin typeface="-apple-system"/>
              </a:rPr>
              <a:t>                     open        503</a:t>
            </a:r>
          </a:p>
          <a:p>
            <a:pPr algn="l"/>
            <a:r>
              <a:rPr lang="en-US" altLang="zh-CN" dirty="0">
                <a:latin typeface="-apple-system"/>
              </a:rPr>
              <a:t>                   select        455</a:t>
            </a:r>
          </a:p>
          <a:p>
            <a:pPr algn="l"/>
            <a:r>
              <a:rPr lang="en-US" altLang="zh-CN" dirty="0">
                <a:latin typeface="-apple-system"/>
              </a:rPr>
              <a:t>                    write        391</a:t>
            </a:r>
            <a:endParaRPr lang="zh-CN" altLang="en-US" dirty="0">
              <a:latin typeface="-apple-system"/>
            </a:endParaRPr>
          </a:p>
        </p:txBody>
      </p:sp>
    </p:spTree>
    <p:extLst>
      <p:ext uri="{BB962C8B-B14F-4D97-AF65-F5344CB8AC3E}">
        <p14:creationId xmlns:p14="http://schemas.microsoft.com/office/powerpoint/2010/main" val="419174081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找出每个进程的系统调用量</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1172289"/>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/examples/profiling/</a:t>
            </a:r>
            <a:r>
              <a:rPr lang="en-US" altLang="zh-CN" dirty="0" err="1">
                <a:latin typeface="-apple-system"/>
              </a:rPr>
              <a:t>syscalls_by_proc.stp</a:t>
            </a:r>
            <a:endParaRPr lang="en-US" altLang="zh-CN" dirty="0">
              <a:latin typeface="-apple-system"/>
            </a:endParaRPr>
          </a:p>
          <a:p>
            <a:pPr algn="l"/>
            <a:r>
              <a:rPr lang="en-US" altLang="zh-CN" dirty="0" err="1">
                <a:latin typeface="-apple-system"/>
              </a:rPr>
              <a:t>syscalls_by_proc.stp</a:t>
            </a:r>
            <a:r>
              <a:rPr lang="zh-CN" altLang="en-US" dirty="0">
                <a:latin typeface="-apple-system"/>
              </a:rPr>
              <a:t>列出调用系统调用最多的</a:t>
            </a:r>
            <a:r>
              <a:rPr lang="en-US" altLang="zh-CN" dirty="0">
                <a:latin typeface="-apple-system"/>
              </a:rPr>
              <a:t>20</a:t>
            </a:r>
            <a:r>
              <a:rPr lang="zh-CN" altLang="en-US" dirty="0">
                <a:latin typeface="-apple-system"/>
              </a:rPr>
              <a:t>个进程。它也列出了这段时间内每个进程调用系统调用的数量。下面是它的输出：</a:t>
            </a:r>
          </a:p>
          <a:p>
            <a:pPr algn="l"/>
            <a:r>
              <a:rPr lang="en-US" altLang="zh-CN" dirty="0">
                <a:latin typeface="-apple-system"/>
              </a:rPr>
              <a:t>Collecting data... Type Ctrl-C to exit and display results</a:t>
            </a:r>
          </a:p>
          <a:p>
            <a:pPr algn="l"/>
            <a:r>
              <a:rPr lang="en-US" altLang="zh-CN" dirty="0">
                <a:latin typeface="-apple-system"/>
              </a:rPr>
              <a:t>#</a:t>
            </a:r>
            <a:r>
              <a:rPr lang="en-US" altLang="zh-CN" dirty="0" err="1">
                <a:latin typeface="-apple-system"/>
              </a:rPr>
              <a:t>SysCalls</a:t>
            </a:r>
            <a:r>
              <a:rPr lang="en-US" altLang="zh-CN" dirty="0">
                <a:latin typeface="-apple-system"/>
              </a:rPr>
              <a:t>  Process Name</a:t>
            </a:r>
          </a:p>
          <a:p>
            <a:pPr algn="l"/>
            <a:r>
              <a:rPr lang="en-US" altLang="zh-CN" dirty="0">
                <a:latin typeface="-apple-system"/>
              </a:rPr>
              <a:t>1577       multiload-apple</a:t>
            </a:r>
          </a:p>
          <a:p>
            <a:pPr algn="l"/>
            <a:r>
              <a:rPr lang="en-US" altLang="zh-CN" dirty="0">
                <a:latin typeface="-apple-system"/>
              </a:rPr>
              <a:t>692        </a:t>
            </a:r>
            <a:r>
              <a:rPr lang="en-US" altLang="zh-CN" dirty="0" err="1">
                <a:latin typeface="-apple-system"/>
              </a:rPr>
              <a:t>synergyc</a:t>
            </a:r>
            <a:endParaRPr lang="en-US" altLang="zh-CN" dirty="0">
              <a:latin typeface="-apple-system"/>
            </a:endParaRPr>
          </a:p>
          <a:p>
            <a:pPr algn="l"/>
            <a:r>
              <a:rPr lang="en-US" altLang="zh-CN" dirty="0">
                <a:latin typeface="-apple-system"/>
              </a:rPr>
              <a:t>408        </a:t>
            </a:r>
            <a:r>
              <a:rPr lang="en-US" altLang="zh-CN" dirty="0" err="1">
                <a:latin typeface="-apple-system"/>
              </a:rPr>
              <a:t>pcscd</a:t>
            </a:r>
            <a:endParaRPr lang="en-US" altLang="zh-CN" dirty="0">
              <a:latin typeface="-apple-system"/>
            </a:endParaRPr>
          </a:p>
          <a:p>
            <a:pPr algn="l"/>
            <a:r>
              <a:rPr lang="en-US" altLang="zh-CN" dirty="0">
                <a:latin typeface="-apple-system"/>
              </a:rPr>
              <a:t>376        </a:t>
            </a:r>
            <a:r>
              <a:rPr lang="en-US" altLang="zh-CN" dirty="0" err="1">
                <a:latin typeface="-apple-system"/>
              </a:rPr>
              <a:t>mixer_applet2</a:t>
            </a:r>
            <a:endParaRPr lang="en-US" altLang="zh-CN" dirty="0">
              <a:latin typeface="-apple-system"/>
            </a:endParaRPr>
          </a:p>
          <a:p>
            <a:pPr algn="l"/>
            <a:r>
              <a:rPr lang="en-US" altLang="zh-CN" dirty="0">
                <a:latin typeface="-apple-system"/>
              </a:rPr>
              <a:t>299        gnome-terminal</a:t>
            </a:r>
          </a:p>
          <a:p>
            <a:pPr algn="l"/>
            <a:r>
              <a:rPr lang="en-US" altLang="zh-CN" dirty="0">
                <a:latin typeface="-apple-system"/>
              </a:rPr>
              <a:t>293        </a:t>
            </a:r>
            <a:r>
              <a:rPr lang="en-US" altLang="zh-CN" dirty="0" err="1">
                <a:latin typeface="-apple-system"/>
              </a:rPr>
              <a:t>Xorg</a:t>
            </a:r>
            <a:endParaRPr lang="en-US" altLang="zh-CN" dirty="0">
              <a:latin typeface="-apple-system"/>
            </a:endParaRPr>
          </a:p>
          <a:p>
            <a:pPr algn="l"/>
            <a:r>
              <a:rPr lang="zh-CN" altLang="en-US" dirty="0">
                <a:latin typeface="-apple-system"/>
              </a:rPr>
              <a:t>要想输出进程</a:t>
            </a:r>
            <a:r>
              <a:rPr lang="en-US" altLang="zh-CN" dirty="0" err="1">
                <a:latin typeface="-apple-system"/>
              </a:rPr>
              <a:t>PID</a:t>
            </a:r>
            <a:r>
              <a:rPr lang="zh-CN" altLang="en-US" dirty="0">
                <a:latin typeface="-apple-system"/>
              </a:rPr>
              <a:t>而非进程名，改用下面的脚本：</a:t>
            </a:r>
          </a:p>
          <a:p>
            <a:pPr algn="l"/>
            <a:r>
              <a:rPr lang="en-US" altLang="zh-CN" dirty="0" err="1">
                <a:latin typeface="-apple-system"/>
              </a:rPr>
              <a:t>syscalls_by_pid.stp</a:t>
            </a:r>
            <a:endParaRPr lang="en-US" altLang="zh-CN" dirty="0">
              <a:latin typeface="-apple-system"/>
            </a:endParaRPr>
          </a:p>
          <a:p>
            <a:pPr algn="l"/>
            <a:r>
              <a:rPr lang="zh-CN" altLang="en-US" dirty="0">
                <a:latin typeface="-apple-system"/>
              </a:rPr>
              <a:t>正如在输出中提到的，你需要手动</a:t>
            </a:r>
            <a:r>
              <a:rPr lang="en-US" altLang="zh-CN" dirty="0">
                <a:latin typeface="-apple-system"/>
              </a:rPr>
              <a:t>Ctrl-C</a:t>
            </a:r>
            <a:r>
              <a:rPr lang="zh-CN" altLang="en-US" dirty="0">
                <a:latin typeface="-apple-system"/>
              </a:rPr>
              <a:t>退出程序来显示结果。你可以简单地添加一个</a:t>
            </a:r>
            <a:r>
              <a:rPr lang="en-US" altLang="zh-CN" dirty="0" err="1">
                <a:latin typeface="-apple-system"/>
              </a:rPr>
              <a:t>timer.s</a:t>
            </a:r>
            <a:r>
              <a:rPr lang="en-US" altLang="zh-CN" dirty="0">
                <a:latin typeface="-apple-system"/>
              </a:rPr>
              <a:t>()</a:t>
            </a:r>
            <a:r>
              <a:rPr lang="zh-CN" altLang="en-US" dirty="0">
                <a:latin typeface="-apple-system"/>
              </a:rPr>
              <a:t>探针，让脚本在给定时间后自动退出。举个例子，要想让脚本</a:t>
            </a:r>
            <a:r>
              <a:rPr lang="en-US" altLang="zh-CN" dirty="0">
                <a:latin typeface="-apple-system"/>
              </a:rPr>
              <a:t>5</a:t>
            </a:r>
            <a:r>
              <a:rPr lang="zh-CN" altLang="en-US" dirty="0">
                <a:latin typeface="-apple-system"/>
              </a:rPr>
              <a:t>秒后退出，往里面添加下面的探针：</a:t>
            </a:r>
          </a:p>
          <a:p>
            <a:pPr algn="l"/>
            <a:r>
              <a:rPr lang="en-US" altLang="zh-CN" dirty="0">
                <a:latin typeface="-apple-system"/>
              </a:rPr>
              <a:t>probe </a:t>
            </a:r>
            <a:r>
              <a:rPr lang="en-US" altLang="zh-CN" dirty="0" err="1">
                <a:latin typeface="-apple-system"/>
              </a:rPr>
              <a:t>timer.s</a:t>
            </a:r>
            <a:r>
              <a:rPr lang="en-US" altLang="zh-CN" dirty="0">
                <a:latin typeface="-apple-system"/>
              </a:rPr>
              <a:t>(5)</a:t>
            </a:r>
          </a:p>
          <a:p>
            <a:pPr algn="l"/>
            <a:r>
              <a:rPr lang="en-US" altLang="zh-CN" dirty="0">
                <a:latin typeface="-apple-system"/>
              </a:rPr>
              <a:t>{</a:t>
            </a:r>
          </a:p>
          <a:p>
            <a:pPr algn="l"/>
            <a:r>
              <a:rPr lang="en-US" altLang="zh-CN" dirty="0">
                <a:latin typeface="-apple-system"/>
              </a:rPr>
              <a:t>    exit()</a:t>
            </a:r>
          </a:p>
          <a:p>
            <a:pPr algn="l"/>
            <a:r>
              <a:rPr lang="en-US" altLang="zh-CN" dirty="0">
                <a:latin typeface="-apple-system"/>
              </a:rPr>
              <a:t>}</a:t>
            </a:r>
          </a:p>
          <a:p>
            <a:pPr algn="l"/>
            <a:endParaRPr lang="zh-CN" altLang="en-US" dirty="0">
              <a:latin typeface="-apple-system"/>
            </a:endParaRPr>
          </a:p>
        </p:txBody>
      </p:sp>
    </p:spTree>
    <p:extLst>
      <p:ext uri="{BB962C8B-B14F-4D97-AF65-F5344CB8AC3E}">
        <p14:creationId xmlns:p14="http://schemas.microsoft.com/office/powerpoint/2010/main" val="20362157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标识用户空间锁竞争</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8956298"/>
          </a:xfrm>
          <a:prstGeom prst="rect">
            <a:avLst/>
          </a:prstGeom>
          <a:noFill/>
        </p:spPr>
        <p:txBody>
          <a:bodyPr wrap="square">
            <a:spAutoFit/>
          </a:bodyPr>
          <a:lstStyle/>
          <a:p>
            <a:pPr algn="l"/>
            <a:r>
              <a:rPr lang="en-US" altLang="zh-CN" dirty="0">
                <a:latin typeface="-apple-system"/>
              </a:rPr>
              <a:t>/</a:t>
            </a:r>
            <a:r>
              <a:rPr lang="en-US" altLang="zh-CN" dirty="0" err="1">
                <a:latin typeface="-apple-system"/>
              </a:rPr>
              <a:t>usr</a:t>
            </a:r>
            <a:r>
              <a:rPr lang="en-US" altLang="zh-CN" dirty="0">
                <a:latin typeface="-apple-system"/>
              </a:rPr>
              <a:t>/share/</a:t>
            </a:r>
            <a:r>
              <a:rPr lang="en-US" altLang="zh-CN" dirty="0" err="1">
                <a:latin typeface="-apple-system"/>
              </a:rPr>
              <a:t>systemtap</a:t>
            </a:r>
            <a:r>
              <a:rPr lang="en-US" altLang="zh-CN" dirty="0">
                <a:latin typeface="-apple-system"/>
              </a:rPr>
              <a:t>/examples/process/</a:t>
            </a:r>
            <a:r>
              <a:rPr lang="en-US" altLang="zh-CN" dirty="0" err="1">
                <a:latin typeface="-apple-system"/>
              </a:rPr>
              <a:t>futexes.stp</a:t>
            </a:r>
            <a:endParaRPr lang="en-US" altLang="zh-CN" dirty="0">
              <a:latin typeface="-apple-system"/>
            </a:endParaRPr>
          </a:p>
          <a:p>
            <a:pPr algn="l"/>
            <a:r>
              <a:rPr lang="zh-CN" altLang="en-US" dirty="0">
                <a:latin typeface="-apple-system"/>
              </a:rPr>
              <a:t>显示特定时间内用户空间锁竞争的情况。通过展示锁竞争的图景，你可以判断当前的性能问题是否由对</a:t>
            </a:r>
            <a:r>
              <a:rPr lang="en-US" altLang="zh-CN" dirty="0" err="1">
                <a:latin typeface="-apple-system"/>
              </a:rPr>
              <a:t>futex</a:t>
            </a:r>
            <a:r>
              <a:rPr lang="zh-CN" altLang="en-US" dirty="0">
                <a:latin typeface="-apple-system"/>
              </a:rPr>
              <a:t>的竞争所造成的。 简单地说，如果在同一时间内多个进程试图获取同一把锁，就会产生对</a:t>
            </a:r>
            <a:r>
              <a:rPr lang="en-US" altLang="zh-CN" dirty="0" err="1">
                <a:latin typeface="-apple-system"/>
              </a:rPr>
              <a:t>futex</a:t>
            </a:r>
            <a:r>
              <a:rPr lang="zh-CN" altLang="en-US" dirty="0">
                <a:latin typeface="-apple-system"/>
              </a:rPr>
              <a:t>的竞争。由于仅有一个进程可以持有锁，其他的进程都只能等待锁重新可用，锁竞争会导致性能的下降。 下面的</a:t>
            </a:r>
            <a:r>
              <a:rPr lang="en-US" altLang="zh-CN" dirty="0" err="1">
                <a:latin typeface="-apple-system"/>
              </a:rPr>
              <a:t>futexes.stp</a:t>
            </a:r>
            <a:r>
              <a:rPr lang="zh-CN" altLang="en-US" dirty="0">
                <a:latin typeface="-apple-system"/>
              </a:rPr>
              <a:t>脚本通过探测</a:t>
            </a:r>
            <a:r>
              <a:rPr lang="en-US" altLang="zh-CN" dirty="0" err="1">
                <a:latin typeface="-apple-system"/>
              </a:rPr>
              <a:t>futex</a:t>
            </a:r>
            <a:r>
              <a:rPr lang="zh-CN" altLang="en-US" dirty="0">
                <a:latin typeface="-apple-system"/>
              </a:rPr>
              <a:t>系统调用来显示锁竞争的情况：</a:t>
            </a:r>
          </a:p>
          <a:p>
            <a:pPr algn="l"/>
            <a:r>
              <a:rPr lang="en-US" altLang="zh-CN" dirty="0" err="1">
                <a:latin typeface="-apple-system"/>
              </a:rPr>
              <a:t>futexes.stp</a:t>
            </a:r>
            <a:r>
              <a:rPr lang="zh-CN" altLang="en-US" dirty="0">
                <a:latin typeface="-apple-system"/>
              </a:rPr>
              <a:t>需要手动</a:t>
            </a:r>
            <a:r>
              <a:rPr lang="en-US" altLang="zh-CN" dirty="0" err="1">
                <a:latin typeface="-apple-system"/>
              </a:rPr>
              <a:t>Ctrl+C</a:t>
            </a:r>
            <a:r>
              <a:rPr lang="zh-CN" altLang="en-US" dirty="0">
                <a:latin typeface="-apple-system"/>
              </a:rPr>
              <a:t>退出。一旦退出后，它会输出下面信息：</a:t>
            </a:r>
          </a:p>
          <a:p>
            <a:pPr algn="l"/>
            <a:endParaRPr lang="zh-CN" altLang="en-US" dirty="0">
              <a:latin typeface="-apple-system"/>
            </a:endParaRPr>
          </a:p>
          <a:p>
            <a:pPr algn="l"/>
            <a:r>
              <a:rPr lang="zh-CN" altLang="en-US" dirty="0">
                <a:latin typeface="-apple-system"/>
              </a:rPr>
              <a:t>参与锁竞争的进程的名字和</a:t>
            </a:r>
            <a:r>
              <a:rPr lang="en-US" altLang="zh-CN" dirty="0">
                <a:latin typeface="-apple-system"/>
              </a:rPr>
              <a:t>ID</a:t>
            </a:r>
          </a:p>
          <a:p>
            <a:pPr algn="l"/>
            <a:r>
              <a:rPr lang="zh-CN" altLang="en-US" dirty="0">
                <a:latin typeface="-apple-system"/>
              </a:rPr>
              <a:t>被竞争的锁变量的地址</a:t>
            </a:r>
          </a:p>
          <a:p>
            <a:pPr algn="l"/>
            <a:r>
              <a:rPr lang="zh-CN" altLang="en-US" dirty="0">
                <a:latin typeface="-apple-system"/>
              </a:rPr>
              <a:t>锁被竞争的次数</a:t>
            </a:r>
          </a:p>
          <a:p>
            <a:pPr algn="l"/>
            <a:r>
              <a:rPr lang="zh-CN" altLang="en-US" dirty="0">
                <a:latin typeface="-apple-system"/>
              </a:rPr>
              <a:t>竞争锁的平均耗时</a:t>
            </a:r>
          </a:p>
          <a:p>
            <a:pPr algn="l"/>
            <a:r>
              <a:rPr lang="zh-CN" altLang="en-US" dirty="0">
                <a:latin typeface="-apple-system"/>
              </a:rPr>
              <a:t>⁠下面是</a:t>
            </a:r>
            <a:r>
              <a:rPr lang="en-US" altLang="zh-CN" dirty="0" err="1">
                <a:latin typeface="-apple-system"/>
              </a:rPr>
              <a:t>futexes.stp</a:t>
            </a:r>
            <a:r>
              <a:rPr lang="zh-CN" altLang="en-US" dirty="0">
                <a:latin typeface="-apple-system"/>
              </a:rPr>
              <a:t>在运行约</a:t>
            </a:r>
            <a:r>
              <a:rPr lang="en-US" altLang="zh-CN" dirty="0">
                <a:latin typeface="-apple-system"/>
              </a:rPr>
              <a:t>20</a:t>
            </a:r>
            <a:r>
              <a:rPr lang="zh-CN" altLang="en-US" dirty="0">
                <a:latin typeface="-apple-system"/>
              </a:rPr>
              <a:t>秒 退出时，大致的输出情况：</a:t>
            </a:r>
          </a:p>
          <a:p>
            <a:pPr algn="l"/>
            <a:endParaRPr lang="en-US" altLang="zh-CN" dirty="0">
              <a:latin typeface="-apple-system"/>
            </a:endParaRPr>
          </a:p>
          <a:p>
            <a:pPr algn="l"/>
            <a:r>
              <a:rPr lang="en-US" altLang="zh-CN" dirty="0">
                <a:latin typeface="-apple-system"/>
              </a:rPr>
              <a:t>automount[2825] lock </a:t>
            </a:r>
            <a:r>
              <a:rPr lang="en-US" altLang="zh-CN" dirty="0" err="1">
                <a:latin typeface="-apple-system"/>
              </a:rPr>
              <a:t>0x00bc7784</a:t>
            </a:r>
            <a:r>
              <a:rPr lang="en-US" altLang="zh-CN" dirty="0">
                <a:latin typeface="-apple-system"/>
              </a:rPr>
              <a:t> contended 18 times, 999931 avg us</a:t>
            </a:r>
          </a:p>
          <a:p>
            <a:pPr algn="l"/>
            <a:r>
              <a:rPr lang="en-US" altLang="zh-CN" dirty="0" err="1">
                <a:latin typeface="-apple-system"/>
              </a:rPr>
              <a:t>synergyc</a:t>
            </a:r>
            <a:r>
              <a:rPr lang="en-US" altLang="zh-CN" dirty="0">
                <a:latin typeface="-apple-system"/>
              </a:rPr>
              <a:t>[3686] lock </a:t>
            </a:r>
            <a:r>
              <a:rPr lang="en-US" altLang="zh-CN" dirty="0" err="1">
                <a:latin typeface="-apple-system"/>
              </a:rPr>
              <a:t>0x0861e96c</a:t>
            </a:r>
            <a:r>
              <a:rPr lang="en-US" altLang="zh-CN" dirty="0">
                <a:latin typeface="-apple-system"/>
              </a:rPr>
              <a:t> contended 192 times, 101991 avg us</a:t>
            </a:r>
          </a:p>
          <a:p>
            <a:pPr algn="l"/>
            <a:r>
              <a:rPr lang="en-US" altLang="zh-CN" dirty="0" err="1">
                <a:latin typeface="-apple-system"/>
              </a:rPr>
              <a:t>synergyc</a:t>
            </a:r>
            <a:r>
              <a:rPr lang="en-US" altLang="zh-CN" dirty="0">
                <a:latin typeface="-apple-system"/>
              </a:rPr>
              <a:t>[3758] lock </a:t>
            </a:r>
            <a:r>
              <a:rPr lang="en-US" altLang="zh-CN" dirty="0" err="1">
                <a:latin typeface="-apple-system"/>
              </a:rPr>
              <a:t>0x08d98744</a:t>
            </a:r>
            <a:r>
              <a:rPr lang="en-US" altLang="zh-CN" dirty="0">
                <a:latin typeface="-apple-system"/>
              </a:rPr>
              <a:t> contended 192 times, 101990 avg us</a:t>
            </a:r>
            <a:endParaRPr lang="zh-CN" altLang="en-US" dirty="0">
              <a:latin typeface="-apple-system"/>
            </a:endParaRPr>
          </a:p>
        </p:txBody>
      </p:sp>
    </p:spTree>
    <p:extLst>
      <p:ext uri="{BB962C8B-B14F-4D97-AF65-F5344CB8AC3E}">
        <p14:creationId xmlns:p14="http://schemas.microsoft.com/office/powerpoint/2010/main" val="429391763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解析和文法错误</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6740307"/>
          </a:xfrm>
          <a:prstGeom prst="rect">
            <a:avLst/>
          </a:prstGeom>
          <a:noFill/>
        </p:spPr>
        <p:txBody>
          <a:bodyPr wrap="square">
            <a:spAutoFit/>
          </a:bodyPr>
          <a:lstStyle/>
          <a:p>
            <a:pPr algn="l"/>
            <a:r>
              <a:rPr lang="en-US" altLang="zh-CN" dirty="0">
                <a:latin typeface="-apple-system"/>
              </a:rPr>
              <a:t>parse error: expected foo, saw bar</a:t>
            </a:r>
          </a:p>
          <a:p>
            <a:pPr algn="l"/>
            <a:endParaRPr lang="en-US" altLang="zh-CN" dirty="0">
              <a:latin typeface="-apple-system"/>
            </a:endParaRPr>
          </a:p>
          <a:p>
            <a:pPr algn="l"/>
            <a:r>
              <a:rPr lang="zh-CN" altLang="en-US" dirty="0">
                <a:latin typeface="-apple-system"/>
              </a:rPr>
              <a:t>脚本存在语法或排版错误。</a:t>
            </a:r>
            <a:r>
              <a:rPr lang="en-US" altLang="zh-CN" dirty="0" err="1">
                <a:latin typeface="-apple-system"/>
              </a:rPr>
              <a:t>SystemTap</a:t>
            </a:r>
            <a:r>
              <a:rPr lang="zh-CN" altLang="en-US" dirty="0">
                <a:latin typeface="-apple-system"/>
              </a:rPr>
              <a:t>会探测到脚本中存在的不正确结构，并指出有问题的探针。 举个例子，下面的</a:t>
            </a:r>
            <a:r>
              <a:rPr lang="en-US" altLang="zh-CN" dirty="0" err="1">
                <a:latin typeface="-apple-system"/>
              </a:rPr>
              <a:t>SystemTap</a:t>
            </a:r>
            <a:r>
              <a:rPr lang="zh-CN" altLang="en-US" dirty="0">
                <a:latin typeface="-apple-system"/>
              </a:rPr>
              <a:t>脚本是有问题的，里面的探针缺了处理程序：</a:t>
            </a:r>
          </a:p>
          <a:p>
            <a:pPr algn="l"/>
            <a:endParaRPr lang="zh-CN" altLang="en-US" dirty="0">
              <a:latin typeface="-apple-system"/>
            </a:endParaRPr>
          </a:p>
          <a:p>
            <a:pPr algn="l"/>
            <a:r>
              <a:rPr lang="en-US" altLang="zh-CN" dirty="0">
                <a:latin typeface="-apple-system"/>
              </a:rPr>
              <a:t>probe </a:t>
            </a:r>
            <a:r>
              <a:rPr lang="en-US" altLang="zh-CN" dirty="0" err="1">
                <a:latin typeface="-apple-system"/>
              </a:rPr>
              <a:t>vfs.read</a:t>
            </a:r>
            <a:endParaRPr lang="en-US" altLang="zh-CN" dirty="0">
              <a:latin typeface="-apple-system"/>
            </a:endParaRPr>
          </a:p>
          <a:p>
            <a:pPr algn="l"/>
            <a:r>
              <a:rPr lang="en-US" altLang="zh-CN" dirty="0">
                <a:latin typeface="-apple-system"/>
              </a:rPr>
              <a:t>probe </a:t>
            </a:r>
            <a:r>
              <a:rPr lang="en-US" altLang="zh-CN" dirty="0" err="1">
                <a:latin typeface="-apple-system"/>
              </a:rPr>
              <a:t>vfs.write</a:t>
            </a:r>
            <a:endParaRPr lang="en-US" altLang="zh-CN" dirty="0">
              <a:latin typeface="-apple-system"/>
            </a:endParaRPr>
          </a:p>
          <a:p>
            <a:pPr algn="l"/>
            <a:r>
              <a:rPr lang="zh-CN" altLang="en-US" dirty="0">
                <a:latin typeface="-apple-system"/>
              </a:rPr>
              <a:t>尝试运行这个脚本，它会报告以下的错误信息，声称第</a:t>
            </a:r>
            <a:r>
              <a:rPr lang="en-US" altLang="zh-CN" dirty="0">
                <a:latin typeface="-apple-system"/>
              </a:rPr>
              <a:t>2</a:t>
            </a:r>
            <a:r>
              <a:rPr lang="zh-CN" altLang="en-US" dirty="0">
                <a:latin typeface="-apple-system"/>
              </a:rPr>
              <a:t>行第</a:t>
            </a:r>
            <a:r>
              <a:rPr lang="en-US" altLang="zh-CN" dirty="0">
                <a:latin typeface="-apple-system"/>
              </a:rPr>
              <a:t>1</a:t>
            </a:r>
            <a:r>
              <a:rPr lang="zh-CN" altLang="en-US" dirty="0">
                <a:latin typeface="-apple-system"/>
              </a:rPr>
              <a:t>列不应该是</a:t>
            </a:r>
            <a:r>
              <a:rPr lang="en-US" altLang="zh-CN" dirty="0">
                <a:latin typeface="-apple-system"/>
              </a:rPr>
              <a:t>probe</a:t>
            </a:r>
            <a:r>
              <a:rPr lang="zh-CN" altLang="en-US" dirty="0">
                <a:latin typeface="-apple-system"/>
              </a:rPr>
              <a:t>关键字。</a:t>
            </a:r>
          </a:p>
          <a:p>
            <a:pPr algn="l"/>
            <a:endParaRPr lang="zh-CN" altLang="en-US" dirty="0">
              <a:latin typeface="-apple-system"/>
            </a:endParaRPr>
          </a:p>
          <a:p>
            <a:pPr algn="l"/>
            <a:r>
              <a:rPr lang="en-US" altLang="zh-CN" dirty="0">
                <a:latin typeface="-apple-system"/>
              </a:rPr>
              <a:t>parse error: expected one of '. , ( ? ! { = +='</a:t>
            </a:r>
          </a:p>
          <a:p>
            <a:pPr algn="l"/>
            <a:r>
              <a:rPr lang="en-US" altLang="zh-CN" dirty="0">
                <a:latin typeface="-apple-system"/>
              </a:rPr>
              <a:t>    saw: keyword at </a:t>
            </a:r>
            <a:r>
              <a:rPr lang="en-US" altLang="zh-CN" dirty="0" err="1">
                <a:latin typeface="-apple-system"/>
              </a:rPr>
              <a:t>perror.stp:2:1</a:t>
            </a:r>
            <a:endParaRPr lang="en-US" altLang="zh-CN" dirty="0">
              <a:latin typeface="-apple-system"/>
            </a:endParaRPr>
          </a:p>
          <a:p>
            <a:pPr algn="l"/>
            <a:r>
              <a:rPr lang="en-US" altLang="zh-CN" dirty="0">
                <a:latin typeface="-apple-system"/>
              </a:rPr>
              <a:t>1 parse error(s).</a:t>
            </a:r>
          </a:p>
        </p:txBody>
      </p:sp>
    </p:spTree>
    <p:extLst>
      <p:ext uri="{BB962C8B-B14F-4D97-AF65-F5344CB8AC3E}">
        <p14:creationId xmlns:p14="http://schemas.microsoft.com/office/powerpoint/2010/main" val="310742308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解析和文法错误</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9510296"/>
          </a:xfrm>
          <a:prstGeom prst="rect">
            <a:avLst/>
          </a:prstGeom>
          <a:noFill/>
        </p:spPr>
        <p:txBody>
          <a:bodyPr wrap="square">
            <a:spAutoFit/>
          </a:bodyPr>
          <a:lstStyle/>
          <a:p>
            <a:pPr algn="l"/>
            <a:r>
              <a:rPr lang="en-US" altLang="zh-CN" dirty="0">
                <a:latin typeface="-apple-system"/>
              </a:rPr>
              <a:t>parse error: embedded code in unprivileged script</a:t>
            </a:r>
          </a:p>
          <a:p>
            <a:pPr algn="l"/>
            <a:endParaRPr lang="en-US" altLang="zh-CN" dirty="0">
              <a:latin typeface="-apple-system"/>
            </a:endParaRPr>
          </a:p>
          <a:p>
            <a:pPr algn="l"/>
            <a:r>
              <a:rPr lang="zh-CN" altLang="en-US" dirty="0">
                <a:latin typeface="-apple-system"/>
              </a:rPr>
              <a:t>脚本中嵌入了不安全的</a:t>
            </a:r>
            <a:r>
              <a:rPr lang="en-US" altLang="zh-CN" dirty="0">
                <a:latin typeface="-apple-system"/>
              </a:rPr>
              <a:t>C</a:t>
            </a:r>
            <a:r>
              <a:rPr lang="zh-CN" altLang="en-US" dirty="0">
                <a:latin typeface="-apple-system"/>
              </a:rPr>
              <a:t>代码。</a:t>
            </a:r>
            <a:r>
              <a:rPr lang="en-US" altLang="zh-CN" dirty="0" err="1">
                <a:latin typeface="-apple-system"/>
              </a:rPr>
              <a:t>SystemTap</a:t>
            </a:r>
            <a:r>
              <a:rPr lang="zh-CN" altLang="en-US" dirty="0">
                <a:latin typeface="-apple-system"/>
              </a:rPr>
              <a:t>允许你通过</a:t>
            </a:r>
            <a:r>
              <a:rPr lang="en-US" altLang="zh-CN" dirty="0">
                <a:latin typeface="-apple-system"/>
              </a:rPr>
              <a:t>%{...%}</a:t>
            </a:r>
            <a:r>
              <a:rPr lang="zh-CN" altLang="en-US" dirty="0">
                <a:latin typeface="-apple-system"/>
              </a:rPr>
              <a:t>代码块嵌入</a:t>
            </a:r>
            <a:r>
              <a:rPr lang="en-US" altLang="zh-CN" dirty="0">
                <a:latin typeface="-apple-system"/>
              </a:rPr>
              <a:t>C</a:t>
            </a:r>
            <a:r>
              <a:rPr lang="zh-CN" altLang="en-US" dirty="0">
                <a:latin typeface="-apple-system"/>
              </a:rPr>
              <a:t>代码，以便于定义适合的</a:t>
            </a:r>
            <a:r>
              <a:rPr lang="en-US" altLang="zh-CN" dirty="0" err="1">
                <a:latin typeface="-apple-system"/>
              </a:rPr>
              <a:t>tapset</a:t>
            </a:r>
            <a:r>
              <a:rPr lang="zh-CN" altLang="en-US" dirty="0">
                <a:latin typeface="-apple-system"/>
              </a:rPr>
              <a:t>。然而，这样做是不安全的，一旦你真的在脚本里这么做了，</a:t>
            </a:r>
            <a:r>
              <a:rPr lang="en-US" altLang="zh-CN" dirty="0" err="1">
                <a:latin typeface="-apple-system"/>
              </a:rPr>
              <a:t>SystemTap</a:t>
            </a:r>
            <a:r>
              <a:rPr lang="zh-CN" altLang="en-US" dirty="0">
                <a:latin typeface="-apple-system"/>
              </a:rPr>
              <a:t>用这个错误来警告你。</a:t>
            </a:r>
          </a:p>
          <a:p>
            <a:pPr algn="l"/>
            <a:endParaRPr lang="zh-CN" altLang="en-US" dirty="0">
              <a:latin typeface="-apple-system"/>
            </a:endParaRPr>
          </a:p>
          <a:p>
            <a:pPr algn="l"/>
            <a:r>
              <a:rPr lang="zh-CN" altLang="en-US" dirty="0">
                <a:latin typeface="-apple-system"/>
              </a:rPr>
              <a:t>如果你确信你的做法是安全的，并且拥有</a:t>
            </a:r>
            <a:r>
              <a:rPr lang="en-US" altLang="zh-CN" dirty="0" err="1">
                <a:latin typeface="-apple-system"/>
              </a:rPr>
              <a:t>stapdev</a:t>
            </a:r>
            <a:r>
              <a:rPr lang="zh-CN" altLang="en-US" dirty="0">
                <a:latin typeface="-apple-system"/>
              </a:rPr>
              <a:t>权限（或</a:t>
            </a:r>
            <a:r>
              <a:rPr lang="en-US" altLang="zh-CN" dirty="0">
                <a:latin typeface="-apple-system"/>
              </a:rPr>
              <a:t>root</a:t>
            </a:r>
            <a:r>
              <a:rPr lang="zh-CN" altLang="en-US" dirty="0">
                <a:latin typeface="-apple-system"/>
              </a:rPr>
              <a:t>权限），可以带上</a:t>
            </a:r>
            <a:r>
              <a:rPr lang="en-US" altLang="zh-CN" dirty="0">
                <a:latin typeface="-apple-system"/>
              </a:rPr>
              <a:t>-g</a:t>
            </a:r>
            <a:r>
              <a:rPr lang="zh-CN" altLang="en-US" dirty="0">
                <a:latin typeface="-apple-system"/>
              </a:rPr>
              <a:t>选项，以“</a:t>
            </a:r>
            <a:r>
              <a:rPr lang="en-US" altLang="zh-CN" dirty="0">
                <a:latin typeface="-apple-system"/>
              </a:rPr>
              <a:t>guru”</a:t>
            </a:r>
            <a:r>
              <a:rPr lang="zh-CN" altLang="en-US" dirty="0">
                <a:latin typeface="-apple-system"/>
              </a:rPr>
              <a:t>模式运行脚本来消除这个报错。（</a:t>
            </a:r>
            <a:r>
              <a:rPr lang="en-US" altLang="zh-CN" dirty="0" err="1">
                <a:latin typeface="-apple-system"/>
              </a:rPr>
              <a:t>stap</a:t>
            </a:r>
            <a:r>
              <a:rPr lang="en-US" altLang="zh-CN" dirty="0">
                <a:latin typeface="-apple-system"/>
              </a:rPr>
              <a:t> -g script</a:t>
            </a:r>
            <a:r>
              <a:rPr lang="zh-CN" altLang="en-US" dirty="0">
                <a:latin typeface="-apple-system"/>
              </a:rPr>
              <a:t>）</a:t>
            </a:r>
          </a:p>
          <a:p>
            <a:pPr algn="l"/>
            <a:endParaRPr lang="zh-CN" altLang="en-US" dirty="0">
              <a:latin typeface="-apple-system"/>
            </a:endParaRPr>
          </a:p>
          <a:p>
            <a:pPr algn="l"/>
            <a:r>
              <a:rPr lang="en-US" altLang="zh-CN" dirty="0">
                <a:latin typeface="-apple-system"/>
              </a:rPr>
              <a:t>semantic error: type mismatch for identifier 'foo' ... string vs. long</a:t>
            </a:r>
          </a:p>
          <a:p>
            <a:pPr algn="l"/>
            <a:endParaRPr lang="en-US" altLang="zh-CN" dirty="0">
              <a:latin typeface="-apple-system"/>
            </a:endParaRPr>
          </a:p>
          <a:p>
            <a:pPr algn="l"/>
            <a:r>
              <a:rPr lang="zh-CN" altLang="en-US" dirty="0">
                <a:latin typeface="-apple-system"/>
              </a:rPr>
              <a:t>脚本中的函数</a:t>
            </a:r>
            <a:r>
              <a:rPr lang="en-US" altLang="zh-CN" dirty="0">
                <a:latin typeface="-apple-system"/>
              </a:rPr>
              <a:t>foo</a:t>
            </a:r>
            <a:r>
              <a:rPr lang="zh-CN" altLang="en-US" dirty="0">
                <a:latin typeface="-apple-system"/>
              </a:rPr>
              <a:t>使用了错误的类型（比如</a:t>
            </a:r>
            <a:r>
              <a:rPr lang="en-US" altLang="zh-CN" dirty="0">
                <a:latin typeface="-apple-system"/>
              </a:rPr>
              <a:t>%s</a:t>
            </a:r>
            <a:r>
              <a:rPr lang="zh-CN" altLang="en-US" dirty="0">
                <a:latin typeface="-apple-system"/>
              </a:rPr>
              <a:t>或</a:t>
            </a:r>
            <a:r>
              <a:rPr lang="en-US" altLang="zh-CN" dirty="0">
                <a:latin typeface="-apple-system"/>
              </a:rPr>
              <a:t>%d</a:t>
            </a:r>
            <a:r>
              <a:rPr lang="zh-CN" altLang="en-US" dirty="0">
                <a:latin typeface="-apple-system"/>
              </a:rPr>
              <a:t>）。在下面的例子中，格式标志符应该是</a:t>
            </a:r>
            <a:r>
              <a:rPr lang="en-US" altLang="zh-CN" dirty="0">
                <a:latin typeface="-apple-system"/>
              </a:rPr>
              <a:t>%s</a:t>
            </a:r>
            <a:r>
              <a:rPr lang="zh-CN" altLang="en-US" dirty="0">
                <a:latin typeface="-apple-system"/>
              </a:rPr>
              <a:t>而不是</a:t>
            </a:r>
            <a:r>
              <a:rPr lang="en-US" altLang="zh-CN" dirty="0">
                <a:latin typeface="-apple-system"/>
              </a:rPr>
              <a:t>%d</a:t>
            </a:r>
            <a:r>
              <a:rPr lang="zh-CN" altLang="en-US" dirty="0">
                <a:latin typeface="-apple-system"/>
              </a:rPr>
              <a:t>，因为</a:t>
            </a:r>
            <a:r>
              <a:rPr lang="en-US" altLang="zh-CN" dirty="0" err="1">
                <a:latin typeface="-apple-system"/>
              </a:rPr>
              <a:t>execname</a:t>
            </a:r>
            <a:r>
              <a:rPr lang="en-US" altLang="zh-CN" dirty="0">
                <a:latin typeface="-apple-system"/>
              </a:rPr>
              <a:t>()</a:t>
            </a:r>
            <a:r>
              <a:rPr lang="zh-CN" altLang="en-US" dirty="0">
                <a:latin typeface="-apple-system"/>
              </a:rPr>
              <a:t>函数返回一个字符串：</a:t>
            </a:r>
          </a:p>
          <a:p>
            <a:pPr algn="l"/>
            <a:endParaRPr lang="zh-CN" altLang="en-US" dirty="0">
              <a:latin typeface="-apple-system"/>
            </a:endParaRPr>
          </a:p>
          <a:p>
            <a:pPr algn="l"/>
            <a:r>
              <a:rPr lang="en-US" altLang="zh-CN" dirty="0">
                <a:latin typeface="-apple-system"/>
              </a:rPr>
              <a:t>probe </a:t>
            </a:r>
            <a:r>
              <a:rPr lang="en-US" altLang="zh-CN" dirty="0" err="1">
                <a:latin typeface="-apple-system"/>
              </a:rPr>
              <a:t>syscall.open</a:t>
            </a:r>
            <a:endParaRPr lang="en-US" altLang="zh-CN" dirty="0">
              <a:latin typeface="-apple-system"/>
            </a:endParaRPr>
          </a:p>
          <a:p>
            <a:pPr algn="l"/>
            <a:r>
              <a:rPr lang="en-US" altLang="zh-CN" dirty="0">
                <a:latin typeface="-apple-system"/>
              </a:rPr>
              <a:t>{</a:t>
            </a:r>
          </a:p>
          <a:p>
            <a:pPr algn="l"/>
            <a:r>
              <a:rPr lang="en-US" altLang="zh-CN" dirty="0">
                <a:latin typeface="-apple-system"/>
              </a:rPr>
              <a:t>  </a:t>
            </a:r>
            <a:r>
              <a:rPr lang="en-US" altLang="zh-CN" dirty="0" err="1">
                <a:latin typeface="-apple-system"/>
              </a:rPr>
              <a:t>printf</a:t>
            </a:r>
            <a:r>
              <a:rPr lang="en-US" altLang="zh-CN" dirty="0">
                <a:latin typeface="-apple-system"/>
              </a:rPr>
              <a:t> ("%d(%d) open\n", </a:t>
            </a:r>
            <a:r>
              <a:rPr lang="en-US" altLang="zh-CN" dirty="0" err="1">
                <a:latin typeface="-apple-system"/>
              </a:rPr>
              <a:t>execname</a:t>
            </a:r>
            <a:r>
              <a:rPr lang="en-US" altLang="zh-CN" dirty="0">
                <a:latin typeface="-apple-system"/>
              </a:rPr>
              <a:t>(), </a:t>
            </a:r>
            <a:r>
              <a:rPr lang="en-US" altLang="zh-CN" dirty="0" err="1">
                <a:latin typeface="-apple-system"/>
              </a:rPr>
              <a:t>pid</a:t>
            </a:r>
            <a:r>
              <a:rPr lang="en-US" altLang="zh-CN" dirty="0">
                <a:latin typeface="-apple-system"/>
              </a:rPr>
              <a:t>())</a:t>
            </a:r>
          </a:p>
          <a:p>
            <a:pPr algn="l"/>
            <a:r>
              <a:rPr lang="en-US" altLang="zh-CN" dirty="0">
                <a:latin typeface="-apple-system"/>
              </a:rPr>
              <a:t>}</a:t>
            </a:r>
          </a:p>
        </p:txBody>
      </p:sp>
    </p:spTree>
    <p:extLst>
      <p:ext uri="{BB962C8B-B14F-4D97-AF65-F5344CB8AC3E}">
        <p14:creationId xmlns:p14="http://schemas.microsoft.com/office/powerpoint/2010/main" val="5359778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解析和文法错误</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9510296"/>
          </a:xfrm>
          <a:prstGeom prst="rect">
            <a:avLst/>
          </a:prstGeom>
          <a:noFill/>
        </p:spPr>
        <p:txBody>
          <a:bodyPr wrap="square">
            <a:spAutoFit/>
          </a:bodyPr>
          <a:lstStyle/>
          <a:p>
            <a:pPr algn="l"/>
            <a:r>
              <a:rPr lang="en-US" altLang="zh-CN" dirty="0">
                <a:latin typeface="-apple-system"/>
              </a:rPr>
              <a:t>semantic error: unresolved type for identifier 'foo'</a:t>
            </a:r>
          </a:p>
          <a:p>
            <a:pPr algn="l"/>
            <a:r>
              <a:rPr lang="zh-CN" altLang="en-US" dirty="0">
                <a:latin typeface="-apple-system"/>
              </a:rPr>
              <a:t>你使用了一个变量（</a:t>
            </a:r>
            <a:r>
              <a:rPr lang="en-US" altLang="zh-CN" dirty="0">
                <a:latin typeface="-apple-system"/>
              </a:rPr>
              <a:t>identifier</a:t>
            </a:r>
            <a:r>
              <a:rPr lang="zh-CN" altLang="en-US" dirty="0">
                <a:latin typeface="-apple-system"/>
              </a:rPr>
              <a:t>），但是没办法推导出它的类型（数值或字符串）。举个例子，如果你在一个</a:t>
            </a:r>
            <a:r>
              <a:rPr lang="en-US" altLang="zh-CN" dirty="0" err="1">
                <a:latin typeface="-apple-system"/>
              </a:rPr>
              <a:t>printf</a:t>
            </a:r>
            <a:r>
              <a:rPr lang="zh-CN" altLang="en-US" dirty="0">
                <a:latin typeface="-apple-system"/>
              </a:rPr>
              <a:t>语句中使用了从未赋过值的变量，就会遇到这样的错误。</a:t>
            </a:r>
          </a:p>
          <a:p>
            <a:pPr algn="l"/>
            <a:endParaRPr lang="zh-CN" altLang="en-US" dirty="0">
              <a:latin typeface="-apple-system"/>
            </a:endParaRPr>
          </a:p>
          <a:p>
            <a:pPr algn="l"/>
            <a:r>
              <a:rPr lang="en-US" altLang="zh-CN" dirty="0">
                <a:latin typeface="-apple-system"/>
              </a:rPr>
              <a:t>semantic error: Expecting symbol or array index expression</a:t>
            </a:r>
          </a:p>
          <a:p>
            <a:pPr algn="l"/>
            <a:r>
              <a:rPr lang="en-US" altLang="zh-CN" dirty="0" err="1">
                <a:latin typeface="-apple-system"/>
              </a:rPr>
              <a:t>SystemTap</a:t>
            </a:r>
            <a:r>
              <a:rPr lang="zh-CN" altLang="en-US" dirty="0">
                <a:latin typeface="-apple-system"/>
              </a:rPr>
              <a:t>不能完成某个赋值操作，因为这个操作的接收者不合理。下面的示例代码就会发生这个错误：</a:t>
            </a:r>
          </a:p>
          <a:p>
            <a:pPr algn="l"/>
            <a:endParaRPr lang="zh-CN" altLang="en-US" dirty="0">
              <a:latin typeface="-apple-system"/>
            </a:endParaRPr>
          </a:p>
          <a:p>
            <a:pPr algn="l"/>
            <a:r>
              <a:rPr lang="en-US" altLang="zh-CN" dirty="0">
                <a:latin typeface="-apple-system"/>
              </a:rPr>
              <a:t>probe begin { </a:t>
            </a:r>
            <a:r>
              <a:rPr lang="en-US" altLang="zh-CN" dirty="0" err="1">
                <a:latin typeface="-apple-system"/>
              </a:rPr>
              <a:t>printf</a:t>
            </a:r>
            <a:r>
              <a:rPr lang="en-US" altLang="zh-CN" dirty="0">
                <a:latin typeface="-apple-system"/>
              </a:rPr>
              <a:t>("x") = 1 }</a:t>
            </a:r>
          </a:p>
          <a:p>
            <a:pPr algn="l"/>
            <a:r>
              <a:rPr lang="en-US" altLang="zh-CN" dirty="0">
                <a:latin typeface="-apple-system"/>
              </a:rPr>
              <a:t>while searching for arity N function, semantic error: unresolved function call</a:t>
            </a:r>
          </a:p>
          <a:p>
            <a:pPr algn="l"/>
            <a:endParaRPr lang="en-US" altLang="zh-CN" dirty="0">
              <a:latin typeface="-apple-system"/>
            </a:endParaRPr>
          </a:p>
          <a:p>
            <a:pPr algn="l"/>
            <a:r>
              <a:rPr lang="zh-CN" altLang="en-US" dirty="0">
                <a:latin typeface="-apple-system"/>
              </a:rPr>
              <a:t>脚本中的函数调用或数组索引表达式使用了不合理的参数个数。在</a:t>
            </a:r>
            <a:r>
              <a:rPr lang="en-US" altLang="zh-CN" dirty="0" err="1">
                <a:latin typeface="-apple-system"/>
              </a:rPr>
              <a:t>SystemTap</a:t>
            </a:r>
            <a:r>
              <a:rPr lang="zh-CN" altLang="en-US" dirty="0">
                <a:latin typeface="-apple-system"/>
              </a:rPr>
              <a:t>，</a:t>
            </a:r>
            <a:r>
              <a:rPr lang="en-US" altLang="zh-CN" dirty="0">
                <a:latin typeface="-apple-system"/>
              </a:rPr>
              <a:t>arity</a:t>
            </a:r>
            <a:r>
              <a:rPr lang="zh-CN" altLang="en-US" dirty="0">
                <a:latin typeface="-apple-system"/>
              </a:rPr>
              <a:t>可以指数组的索引个数，也可以指函数的参数个数。</a:t>
            </a:r>
          </a:p>
          <a:p>
            <a:pPr algn="l"/>
            <a:endParaRPr lang="zh-CN" altLang="en-US" dirty="0">
              <a:latin typeface="-apple-system"/>
            </a:endParaRPr>
          </a:p>
          <a:p>
            <a:pPr algn="l"/>
            <a:r>
              <a:rPr lang="en-US" altLang="zh-CN" dirty="0">
                <a:latin typeface="-apple-system"/>
              </a:rPr>
              <a:t>semantic error: array locals not supported, missing global declaration?</a:t>
            </a:r>
          </a:p>
          <a:p>
            <a:pPr algn="l"/>
            <a:r>
              <a:rPr lang="zh-CN" altLang="en-US" dirty="0">
                <a:latin typeface="-apple-system"/>
              </a:rPr>
              <a:t>在脚本中使用了一个数组，却没有把它定义成全局变量（</a:t>
            </a:r>
            <a:r>
              <a:rPr lang="en-US" altLang="zh-CN" dirty="0" err="1">
                <a:latin typeface="-apple-system"/>
              </a:rPr>
              <a:t>SystemTap</a:t>
            </a:r>
            <a:r>
              <a:rPr lang="zh-CN" altLang="en-US" dirty="0">
                <a:latin typeface="-apple-system"/>
              </a:rPr>
              <a:t>脚本中，全局变量可以定义在使用的位置之后）。如果一个数组使用的索引个数不一致，也会报告相似的错误。（</a:t>
            </a:r>
            <a:r>
              <a:rPr lang="en-US" altLang="zh-CN" dirty="0" err="1">
                <a:latin typeface="-apple-system"/>
              </a:rPr>
              <a:t>SystemTap</a:t>
            </a:r>
            <a:r>
              <a:rPr lang="zh-CN" altLang="en-US" dirty="0">
                <a:latin typeface="-apple-system"/>
              </a:rPr>
              <a:t>中数组可以使用一组值作为索引，而不仅仅是一个下标）</a:t>
            </a:r>
            <a:endParaRPr lang="en-US" altLang="zh-CN" dirty="0">
              <a:latin typeface="-apple-system"/>
            </a:endParaRPr>
          </a:p>
        </p:txBody>
      </p:sp>
    </p:spTree>
    <p:extLst>
      <p:ext uri="{BB962C8B-B14F-4D97-AF65-F5344CB8AC3E}">
        <p14:creationId xmlns:p14="http://schemas.microsoft.com/office/powerpoint/2010/main" val="34606934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7464" dirty="0">
                <a:ea typeface="Alibaba PuHuiTi B" panose="00020600040101010101" pitchFamily="18" charset="-122"/>
              </a:rPr>
              <a:t>为其它计算机生成检测模块</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8956298"/>
          </a:xfrm>
          <a:prstGeom prst="rect">
            <a:avLst/>
          </a:prstGeom>
          <a:noFill/>
        </p:spPr>
        <p:txBody>
          <a:bodyPr wrap="square">
            <a:spAutoFit/>
          </a:bodyPr>
          <a:lstStyle/>
          <a:p>
            <a:pPr algn="l"/>
            <a:r>
              <a:rPr lang="zh-CN" altLang="en-US" dirty="0">
                <a:latin typeface="-apple-system"/>
              </a:rPr>
              <a:t>当用户运行一个</a:t>
            </a:r>
            <a:r>
              <a:rPr lang="en-US" altLang="zh-CN" dirty="0" err="1">
                <a:latin typeface="-apple-system"/>
              </a:rPr>
              <a:t>SystemTap</a:t>
            </a:r>
            <a:r>
              <a:rPr lang="zh-CN" altLang="en-US" dirty="0">
                <a:latin typeface="-apple-system"/>
              </a:rPr>
              <a:t>脚本时，</a:t>
            </a:r>
            <a:r>
              <a:rPr lang="en-US" altLang="zh-CN" dirty="0" err="1">
                <a:latin typeface="-apple-system"/>
              </a:rPr>
              <a:t>SystemTap</a:t>
            </a:r>
            <a:r>
              <a:rPr lang="zh-CN" altLang="en-US" dirty="0">
                <a:latin typeface="-apple-system"/>
              </a:rPr>
              <a:t>会从中创建一个内核模块。然后</a:t>
            </a:r>
            <a:r>
              <a:rPr lang="en-US" altLang="zh-CN" dirty="0" err="1">
                <a:latin typeface="-apple-system"/>
              </a:rPr>
              <a:t>SystemTap</a:t>
            </a:r>
            <a:r>
              <a:rPr lang="zh-CN" altLang="en-US" dirty="0">
                <a:latin typeface="-apple-system"/>
              </a:rPr>
              <a:t>会把该模块加载到内核里，这样一来它就能从内核直接提取出特定的数据。</a:t>
            </a:r>
          </a:p>
          <a:p>
            <a:pPr algn="l"/>
            <a:endParaRPr lang="zh-CN" altLang="en-US" dirty="0">
              <a:latin typeface="-apple-system"/>
            </a:endParaRPr>
          </a:p>
          <a:p>
            <a:pPr algn="l"/>
            <a:r>
              <a:rPr lang="zh-CN" altLang="en-US" dirty="0">
                <a:latin typeface="-apple-system"/>
              </a:rPr>
              <a:t>一般来说，</a:t>
            </a:r>
            <a:r>
              <a:rPr lang="en-US" altLang="zh-CN" dirty="0" err="1">
                <a:latin typeface="-apple-system"/>
              </a:rPr>
              <a:t>SystemTap</a:t>
            </a:r>
            <a:r>
              <a:rPr lang="zh-CN" altLang="en-US" dirty="0">
                <a:latin typeface="-apple-system"/>
              </a:rPr>
              <a:t>脚本只能运行在安装了</a:t>
            </a:r>
            <a:r>
              <a:rPr lang="en-US" altLang="zh-CN" dirty="0" err="1">
                <a:latin typeface="-apple-system"/>
              </a:rPr>
              <a:t>SystemTap</a:t>
            </a:r>
            <a:r>
              <a:rPr lang="zh-CN" altLang="en-US" dirty="0">
                <a:latin typeface="-apple-system"/>
              </a:rPr>
              <a:t>的系统上。这意味着，如果想在十个系统上运行</a:t>
            </a:r>
            <a:r>
              <a:rPr lang="en-US" altLang="zh-CN" dirty="0" err="1">
                <a:latin typeface="-apple-system"/>
              </a:rPr>
              <a:t>SystemTap</a:t>
            </a:r>
            <a:r>
              <a:rPr lang="zh-CN" altLang="en-US" dirty="0">
                <a:latin typeface="-apple-system"/>
              </a:rPr>
              <a:t>，你需要挨个系统安装</a:t>
            </a:r>
            <a:r>
              <a:rPr lang="en-US" altLang="zh-CN" dirty="0" err="1">
                <a:latin typeface="-apple-system"/>
              </a:rPr>
              <a:t>SystemTap</a:t>
            </a:r>
            <a:r>
              <a:rPr lang="zh-CN" altLang="en-US" dirty="0">
                <a:latin typeface="-apple-system"/>
              </a:rPr>
              <a:t>。在有些情况下，这既不如人意也不合实际。比如，公司内部的规章可能会禁止管理员往机器上安装提供编译器或调试信息的</a:t>
            </a:r>
            <a:r>
              <a:rPr lang="en-US" altLang="zh-CN" dirty="0">
                <a:latin typeface="-apple-system"/>
              </a:rPr>
              <a:t>RPM</a:t>
            </a:r>
            <a:r>
              <a:rPr lang="zh-CN" altLang="en-US" dirty="0">
                <a:latin typeface="-apple-system"/>
              </a:rPr>
              <a:t>包，这么一来</a:t>
            </a:r>
            <a:r>
              <a:rPr lang="en-US" altLang="zh-CN" dirty="0" err="1">
                <a:latin typeface="-apple-system"/>
              </a:rPr>
              <a:t>SystemTap</a:t>
            </a:r>
            <a:r>
              <a:rPr lang="zh-CN" altLang="en-US" dirty="0">
                <a:latin typeface="-apple-system"/>
              </a:rPr>
              <a:t>就没法安装了。为了避开这个问题，</a:t>
            </a:r>
            <a:r>
              <a:rPr lang="en-US" altLang="zh-CN" dirty="0" err="1">
                <a:latin typeface="-apple-system"/>
              </a:rPr>
              <a:t>SystemTap</a:t>
            </a:r>
            <a:r>
              <a:rPr lang="zh-CN" altLang="en-US" dirty="0">
                <a:latin typeface="-apple-system"/>
              </a:rPr>
              <a:t>提供了交叉检测（</a:t>
            </a:r>
            <a:r>
              <a:rPr lang="en-US" altLang="zh-CN" dirty="0">
                <a:latin typeface="-apple-system"/>
              </a:rPr>
              <a:t>cross-</a:t>
            </a:r>
            <a:r>
              <a:rPr lang="en-US" altLang="zh-CN" dirty="0" err="1">
                <a:latin typeface="-apple-system"/>
              </a:rPr>
              <a:t>instrumentaion</a:t>
            </a:r>
            <a:r>
              <a:rPr lang="zh-CN" altLang="en-US" dirty="0">
                <a:latin typeface="-apple-system"/>
              </a:rPr>
              <a:t>）的功能。</a:t>
            </a:r>
          </a:p>
          <a:p>
            <a:pPr algn="l"/>
            <a:endParaRPr lang="zh-CN" altLang="en-US" dirty="0">
              <a:latin typeface="-apple-system"/>
            </a:endParaRPr>
          </a:p>
          <a:p>
            <a:pPr algn="l"/>
            <a:r>
              <a:rPr lang="zh-CN" altLang="en-US" dirty="0">
                <a:latin typeface="-apple-system"/>
              </a:rPr>
              <a:t>在一台计算机上运行</a:t>
            </a:r>
            <a:r>
              <a:rPr lang="en-US" altLang="zh-CN" dirty="0" err="1">
                <a:latin typeface="-apple-system"/>
              </a:rPr>
              <a:t>SystemTap</a:t>
            </a:r>
            <a:r>
              <a:rPr lang="zh-CN" altLang="en-US" dirty="0">
                <a:latin typeface="-apple-system"/>
              </a:rPr>
              <a:t>脚本，生成在另一台机器上可用的</a:t>
            </a:r>
            <a:r>
              <a:rPr lang="en-US" altLang="zh-CN" dirty="0" err="1">
                <a:latin typeface="-apple-system"/>
              </a:rPr>
              <a:t>SystemTap</a:t>
            </a:r>
            <a:r>
              <a:rPr lang="zh-CN" altLang="en-US" dirty="0">
                <a:latin typeface="-apple-system"/>
              </a:rPr>
              <a:t>检测模块，这一过程就叫做交叉检测。这一功能提供了以下便利：</a:t>
            </a:r>
          </a:p>
          <a:p>
            <a:pPr algn="l"/>
            <a:endParaRPr lang="zh-CN" altLang="en-US" dirty="0">
              <a:latin typeface="-apple-system"/>
            </a:endParaRPr>
          </a:p>
          <a:p>
            <a:pPr algn="l"/>
            <a:r>
              <a:rPr lang="zh-CN" altLang="en-US" dirty="0">
                <a:latin typeface="-apple-system"/>
              </a:rPr>
              <a:t>仅需在单台开发机上安装适合其它机器的多个内核信息包。</a:t>
            </a:r>
          </a:p>
          <a:p>
            <a:pPr algn="l"/>
            <a:r>
              <a:rPr lang="zh-CN" altLang="en-US" dirty="0">
                <a:latin typeface="-apple-system"/>
              </a:rPr>
              <a:t>每个目标机器仅需安装单个</a:t>
            </a:r>
            <a:r>
              <a:rPr lang="en-US" altLang="zh-CN" dirty="0">
                <a:latin typeface="-apple-system"/>
              </a:rPr>
              <a:t>RPM</a:t>
            </a:r>
            <a:r>
              <a:rPr lang="zh-CN" altLang="en-US" dirty="0">
                <a:latin typeface="-apple-system"/>
              </a:rPr>
              <a:t>包来使用生成的</a:t>
            </a:r>
            <a:r>
              <a:rPr lang="en-US" altLang="zh-CN" dirty="0" err="1">
                <a:latin typeface="-apple-system"/>
              </a:rPr>
              <a:t>SystemTap</a:t>
            </a:r>
            <a:r>
              <a:rPr lang="zh-CN" altLang="en-US" dirty="0">
                <a:latin typeface="-apple-system"/>
              </a:rPr>
              <a:t>检测模块：</a:t>
            </a:r>
            <a:r>
              <a:rPr lang="en-US" altLang="zh-CN" dirty="0" err="1">
                <a:latin typeface="-apple-system"/>
              </a:rPr>
              <a:t>systemtap</a:t>
            </a:r>
            <a:r>
              <a:rPr lang="en-US" altLang="zh-CN" dirty="0">
                <a:latin typeface="-apple-system"/>
              </a:rPr>
              <a:t>-runtime</a:t>
            </a:r>
            <a:r>
              <a:rPr lang="zh-CN" altLang="en-US" dirty="0">
                <a:latin typeface="-apple-system"/>
              </a:rPr>
              <a:t>（译注：所以说还是得安装新的包）</a:t>
            </a:r>
            <a:endParaRPr lang="en-US" altLang="zh-CN" b="0" i="0" dirty="0">
              <a:effectLst/>
              <a:latin typeface="-apple-system"/>
            </a:endParaRPr>
          </a:p>
          <a:p>
            <a:pPr algn="l"/>
            <a:endParaRPr lang="en-US" altLang="zh-CN" dirty="0">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134222825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解析和文法错误</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10064294"/>
          </a:xfrm>
          <a:prstGeom prst="rect">
            <a:avLst/>
          </a:prstGeom>
          <a:noFill/>
        </p:spPr>
        <p:txBody>
          <a:bodyPr wrap="square">
            <a:spAutoFit/>
          </a:bodyPr>
          <a:lstStyle/>
          <a:p>
            <a:pPr algn="l"/>
            <a:r>
              <a:rPr lang="en-US" altLang="zh-CN" dirty="0">
                <a:latin typeface="-apple-system"/>
              </a:rPr>
              <a:t>semantic error: variable 'foo' modified during 'foreach' iteration</a:t>
            </a:r>
          </a:p>
          <a:p>
            <a:pPr algn="l"/>
            <a:r>
              <a:rPr lang="zh-CN" altLang="en-US" dirty="0">
                <a:latin typeface="-apple-system"/>
              </a:rPr>
              <a:t>用</a:t>
            </a:r>
            <a:r>
              <a:rPr lang="en-US" altLang="zh-CN" dirty="0">
                <a:latin typeface="-apple-system"/>
              </a:rPr>
              <a:t>foreach</a:t>
            </a:r>
            <a:r>
              <a:rPr lang="zh-CN" altLang="en-US" dirty="0">
                <a:latin typeface="-apple-system"/>
              </a:rPr>
              <a:t>迭代数组</a:t>
            </a:r>
            <a:r>
              <a:rPr lang="en-US" altLang="zh-CN" dirty="0">
                <a:latin typeface="-apple-system"/>
              </a:rPr>
              <a:t>foo</a:t>
            </a:r>
            <a:r>
              <a:rPr lang="zh-CN" altLang="en-US" dirty="0">
                <a:latin typeface="-apple-system"/>
              </a:rPr>
              <a:t>的同时修改了该数组（赋新的值或使用了</a:t>
            </a:r>
            <a:r>
              <a:rPr lang="en-US" altLang="zh-CN" dirty="0">
                <a:latin typeface="-apple-system"/>
              </a:rPr>
              <a:t>delete</a:t>
            </a:r>
            <a:r>
              <a:rPr lang="zh-CN" altLang="en-US" dirty="0">
                <a:latin typeface="-apple-system"/>
              </a:rPr>
              <a:t>）。如果在</a:t>
            </a:r>
            <a:r>
              <a:rPr lang="en-US" altLang="zh-CN" dirty="0">
                <a:latin typeface="-apple-system"/>
              </a:rPr>
              <a:t>foreach</a:t>
            </a:r>
            <a:r>
              <a:rPr lang="zh-CN" altLang="en-US" dirty="0">
                <a:latin typeface="-apple-system"/>
              </a:rPr>
              <a:t>迭代的过程中对数组</a:t>
            </a:r>
            <a:r>
              <a:rPr lang="en-US" altLang="zh-CN" dirty="0">
                <a:latin typeface="-apple-system"/>
              </a:rPr>
              <a:t>foo</a:t>
            </a:r>
            <a:r>
              <a:rPr lang="zh-CN" altLang="en-US" dirty="0">
                <a:latin typeface="-apple-system"/>
              </a:rPr>
              <a:t>调用了函数，也会显示这个错误。</a:t>
            </a:r>
          </a:p>
          <a:p>
            <a:pPr algn="l"/>
            <a:r>
              <a:rPr lang="en-US" altLang="zh-CN" dirty="0">
                <a:latin typeface="-apple-system"/>
              </a:rPr>
              <a:t>semantic error: probe point mismatch at position N, while resolving probe point foo</a:t>
            </a:r>
          </a:p>
          <a:p>
            <a:pPr algn="l"/>
            <a:r>
              <a:rPr lang="en-US" altLang="zh-CN" dirty="0" err="1">
                <a:latin typeface="-apple-system"/>
              </a:rPr>
              <a:t>SystemTap</a:t>
            </a:r>
            <a:r>
              <a:rPr lang="zh-CN" altLang="en-US" dirty="0">
                <a:latin typeface="-apple-system"/>
              </a:rPr>
              <a:t>无法找到事件或</a:t>
            </a:r>
            <a:r>
              <a:rPr lang="en-US" altLang="zh-CN" dirty="0" err="1">
                <a:latin typeface="-apple-system"/>
              </a:rPr>
              <a:t>SystemTap</a:t>
            </a:r>
            <a:r>
              <a:rPr lang="zh-CN" altLang="en-US" dirty="0">
                <a:latin typeface="-apple-system"/>
              </a:rPr>
              <a:t>函数</a:t>
            </a:r>
            <a:r>
              <a:rPr lang="en-US" altLang="zh-CN" dirty="0">
                <a:latin typeface="-apple-system"/>
              </a:rPr>
              <a:t>foo</a:t>
            </a:r>
            <a:r>
              <a:rPr lang="zh-CN" altLang="en-US" dirty="0">
                <a:latin typeface="-apple-system"/>
              </a:rPr>
              <a:t>的定义。通常意味着</a:t>
            </a:r>
            <a:r>
              <a:rPr lang="en-US" altLang="zh-CN" dirty="0" err="1">
                <a:latin typeface="-apple-system"/>
              </a:rPr>
              <a:t>SystemTap</a:t>
            </a:r>
            <a:r>
              <a:rPr lang="zh-CN" altLang="en-US" dirty="0">
                <a:latin typeface="-apple-system"/>
              </a:rPr>
              <a:t>在</a:t>
            </a:r>
            <a:r>
              <a:rPr lang="en-US" altLang="zh-CN" dirty="0" err="1">
                <a:latin typeface="-apple-system"/>
              </a:rPr>
              <a:t>tapset</a:t>
            </a:r>
            <a:r>
              <a:rPr lang="zh-CN" altLang="en-US" dirty="0">
                <a:latin typeface="-apple-system"/>
              </a:rPr>
              <a:t>库中找不到匹配</a:t>
            </a:r>
            <a:r>
              <a:rPr lang="en-US" altLang="zh-CN" dirty="0">
                <a:latin typeface="-apple-system"/>
              </a:rPr>
              <a:t>foo</a:t>
            </a:r>
            <a:r>
              <a:rPr lang="zh-CN" altLang="en-US" dirty="0">
                <a:latin typeface="-apple-system"/>
              </a:rPr>
              <a:t>的项。</a:t>
            </a:r>
            <a:r>
              <a:rPr lang="en-US" altLang="zh-CN" dirty="0">
                <a:latin typeface="-apple-system"/>
              </a:rPr>
              <a:t>N</a:t>
            </a:r>
            <a:r>
              <a:rPr lang="zh-CN" altLang="en-US" dirty="0">
                <a:latin typeface="-apple-system"/>
              </a:rPr>
              <a:t>表示错误的行号和列号。</a:t>
            </a:r>
          </a:p>
          <a:p>
            <a:pPr algn="l"/>
            <a:r>
              <a:rPr lang="en-US" altLang="zh-CN" dirty="0">
                <a:latin typeface="-apple-system"/>
              </a:rPr>
              <a:t>semantic error: no match for probe point, while resolving probe point foo</a:t>
            </a:r>
          </a:p>
          <a:p>
            <a:pPr algn="l"/>
            <a:r>
              <a:rPr lang="en-US" altLang="zh-CN" dirty="0" err="1">
                <a:latin typeface="-apple-system"/>
              </a:rPr>
              <a:t>SystemTap</a:t>
            </a:r>
            <a:r>
              <a:rPr lang="zh-CN" altLang="en-US" dirty="0">
                <a:latin typeface="-apple-system"/>
              </a:rPr>
              <a:t>因为一些原因不能解析事件或处理函数</a:t>
            </a:r>
            <a:r>
              <a:rPr lang="en-US" altLang="zh-CN" dirty="0">
                <a:latin typeface="-apple-system"/>
              </a:rPr>
              <a:t>foo</a:t>
            </a:r>
            <a:r>
              <a:rPr lang="zh-CN" altLang="en-US" dirty="0">
                <a:latin typeface="-apple-system"/>
              </a:rPr>
              <a:t>。比如说脚本包含事件</a:t>
            </a:r>
            <a:r>
              <a:rPr lang="en-US" altLang="zh-CN" dirty="0" err="1">
                <a:latin typeface="-apple-system"/>
              </a:rPr>
              <a:t>kernel.function</a:t>
            </a:r>
            <a:r>
              <a:rPr lang="en-US" altLang="zh-CN" dirty="0">
                <a:latin typeface="-apple-system"/>
              </a:rPr>
              <a:t>("something")</a:t>
            </a:r>
            <a:r>
              <a:rPr lang="zh-CN" altLang="en-US" dirty="0">
                <a:latin typeface="-apple-system"/>
              </a:rPr>
              <a:t>，而</a:t>
            </a:r>
            <a:r>
              <a:rPr lang="en-US" altLang="zh-CN" dirty="0">
                <a:latin typeface="-apple-system"/>
              </a:rPr>
              <a:t>something</a:t>
            </a:r>
            <a:r>
              <a:rPr lang="zh-CN" altLang="en-US" dirty="0">
                <a:latin typeface="-apple-system"/>
              </a:rPr>
              <a:t>并不存在。在某些时候，这个错误也意味着脚本中包含不存在的内核文件名或源代码行号。</a:t>
            </a:r>
          </a:p>
          <a:p>
            <a:pPr algn="l"/>
            <a:r>
              <a:rPr lang="en-US" altLang="zh-CN" dirty="0">
                <a:latin typeface="-apple-system"/>
              </a:rPr>
              <a:t>semantic error: unresolved target-symbol expression</a:t>
            </a:r>
          </a:p>
          <a:p>
            <a:pPr algn="l"/>
            <a:r>
              <a:rPr lang="zh-CN" altLang="en-US" dirty="0">
                <a:latin typeface="-apple-system"/>
              </a:rPr>
              <a:t>脚本中的一个处理程序用到了某个目标变量（</a:t>
            </a:r>
            <a:r>
              <a:rPr lang="en-US" altLang="zh-CN" dirty="0">
                <a:latin typeface="-apple-system"/>
              </a:rPr>
              <a:t>target variable)</a:t>
            </a:r>
            <a:r>
              <a:rPr lang="zh-CN" altLang="en-US" dirty="0">
                <a:latin typeface="-apple-system"/>
              </a:rPr>
              <a:t>，但这个目标变量无法解析。这个错误意味着该目标变量在处理程序的上下文里不存在。也许是编译器把代码优化掉了。</a:t>
            </a:r>
          </a:p>
          <a:p>
            <a:pPr algn="l"/>
            <a:r>
              <a:rPr lang="en-US" altLang="zh-CN" dirty="0">
                <a:latin typeface="-apple-system"/>
              </a:rPr>
              <a:t>semantic error: </a:t>
            </a:r>
            <a:r>
              <a:rPr lang="en-US" altLang="zh-CN" dirty="0" err="1">
                <a:latin typeface="-apple-system"/>
              </a:rPr>
              <a:t>libdwfl</a:t>
            </a:r>
            <a:r>
              <a:rPr lang="en-US" altLang="zh-CN" dirty="0">
                <a:latin typeface="-apple-system"/>
              </a:rPr>
              <a:t> failure</a:t>
            </a:r>
          </a:p>
          <a:p>
            <a:pPr algn="l"/>
            <a:r>
              <a:rPr lang="zh-CN" altLang="en-US" dirty="0">
                <a:latin typeface="-apple-system"/>
              </a:rPr>
              <a:t>在处理调试信息的时候遇到一个问题。在大多数情况下，这个错误的产生源于安装的</a:t>
            </a:r>
            <a:r>
              <a:rPr lang="en-US" altLang="zh-CN" dirty="0">
                <a:latin typeface="-apple-system"/>
              </a:rPr>
              <a:t>kernel-</a:t>
            </a:r>
            <a:r>
              <a:rPr lang="en-US" altLang="zh-CN" dirty="0" err="1">
                <a:latin typeface="-apple-system"/>
              </a:rPr>
              <a:t>debuginfo</a:t>
            </a:r>
            <a:r>
              <a:rPr lang="zh-CN" altLang="en-US" dirty="0">
                <a:latin typeface="-apple-system"/>
              </a:rPr>
              <a:t>包没有完全匹配要探测的内核。也许是安装的</a:t>
            </a:r>
            <a:r>
              <a:rPr lang="en-US" altLang="zh-CN" dirty="0">
                <a:latin typeface="-apple-system"/>
              </a:rPr>
              <a:t>kernel-</a:t>
            </a:r>
            <a:r>
              <a:rPr lang="en-US" altLang="zh-CN" dirty="0" err="1">
                <a:latin typeface="-apple-system"/>
              </a:rPr>
              <a:t>debuginfo</a:t>
            </a:r>
            <a:r>
              <a:rPr lang="zh-CN" altLang="en-US" dirty="0">
                <a:latin typeface="-apple-system"/>
              </a:rPr>
              <a:t>包中存在某些完整性或正确性问题。</a:t>
            </a:r>
          </a:p>
          <a:p>
            <a:pPr algn="l"/>
            <a:endParaRPr lang="zh-CN" altLang="en-US" dirty="0">
              <a:latin typeface="-apple-system"/>
            </a:endParaRPr>
          </a:p>
          <a:p>
            <a:pPr algn="l"/>
            <a:r>
              <a:rPr lang="en-US" altLang="zh-CN" dirty="0">
                <a:latin typeface="-apple-system"/>
              </a:rPr>
              <a:t>semantic error: cannot find foo </a:t>
            </a:r>
            <a:r>
              <a:rPr lang="en-US" altLang="zh-CN" dirty="0" err="1">
                <a:latin typeface="-apple-system"/>
              </a:rPr>
              <a:t>debuginfo</a:t>
            </a:r>
            <a:endParaRPr lang="en-US" altLang="zh-CN" dirty="0">
              <a:latin typeface="-apple-system"/>
            </a:endParaRPr>
          </a:p>
          <a:p>
            <a:pPr algn="l"/>
            <a:r>
              <a:rPr lang="en-US" altLang="zh-CN" dirty="0" err="1">
                <a:latin typeface="-apple-system"/>
              </a:rPr>
              <a:t>SystemTap</a:t>
            </a:r>
            <a:r>
              <a:rPr lang="zh-CN" altLang="en-US" dirty="0">
                <a:latin typeface="-apple-system"/>
              </a:rPr>
              <a:t>找不到适合的</a:t>
            </a:r>
            <a:r>
              <a:rPr lang="en-US" altLang="zh-CN" dirty="0">
                <a:latin typeface="-apple-system"/>
              </a:rPr>
              <a:t>kernel-</a:t>
            </a:r>
            <a:r>
              <a:rPr lang="en-US" altLang="zh-CN" dirty="0" err="1">
                <a:latin typeface="-apple-system"/>
              </a:rPr>
              <a:t>debuginfo</a:t>
            </a:r>
            <a:r>
              <a:rPr lang="zh-CN" altLang="en-US" dirty="0">
                <a:latin typeface="-apple-system"/>
              </a:rPr>
              <a:t>包。</a:t>
            </a:r>
            <a:endParaRPr lang="en-US" altLang="zh-CN" dirty="0">
              <a:latin typeface="-apple-system"/>
            </a:endParaRPr>
          </a:p>
        </p:txBody>
      </p:sp>
    </p:spTree>
    <p:extLst>
      <p:ext uri="{BB962C8B-B14F-4D97-AF65-F5344CB8AC3E}">
        <p14:creationId xmlns:p14="http://schemas.microsoft.com/office/powerpoint/2010/main" val="320513785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4" y="194674"/>
            <a:ext cx="20479433" cy="2056765"/>
          </a:xfrm>
        </p:spPr>
        <p:txBody>
          <a:bodyPr>
            <a:normAutofit/>
          </a:bodyPr>
          <a:lstStyle/>
          <a:p>
            <a:r>
              <a:rPr lang="zh-CN" altLang="en-US" sz="7464" dirty="0">
                <a:ea typeface="Alibaba PuHuiTi B" panose="00020600040101010101" pitchFamily="18" charset="-122"/>
              </a:rPr>
              <a:t>运行时错误和警告</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29408"/>
            <a:ext cx="22402800" cy="11172289"/>
          </a:xfrm>
          <a:prstGeom prst="rect">
            <a:avLst/>
          </a:prstGeom>
          <a:noFill/>
        </p:spPr>
        <p:txBody>
          <a:bodyPr wrap="square">
            <a:spAutoFit/>
          </a:bodyPr>
          <a:lstStyle/>
          <a:p>
            <a:pPr algn="l"/>
            <a:r>
              <a:rPr lang="zh-CN" altLang="en-US" dirty="0">
                <a:latin typeface="-apple-system"/>
              </a:rPr>
              <a:t>运行时错误和警告发生在</a:t>
            </a:r>
            <a:r>
              <a:rPr lang="en-US" altLang="zh-CN" dirty="0" err="1">
                <a:latin typeface="-apple-system"/>
              </a:rPr>
              <a:t>SystemTap</a:t>
            </a:r>
            <a:r>
              <a:rPr lang="zh-CN" altLang="en-US" dirty="0">
                <a:latin typeface="-apple-system"/>
              </a:rPr>
              <a:t>安装了检测代码并开始收集数据的时候。</a:t>
            </a:r>
          </a:p>
          <a:p>
            <a:pPr algn="l"/>
            <a:r>
              <a:rPr lang="zh-CN" altLang="en-US" dirty="0">
                <a:latin typeface="-apple-system"/>
              </a:rPr>
              <a:t>⁠</a:t>
            </a:r>
            <a:r>
              <a:rPr lang="en-US" altLang="zh-CN" dirty="0">
                <a:latin typeface="-apple-system"/>
              </a:rPr>
              <a:t>WARNING: Number of errors: N, skipped probes: M</a:t>
            </a:r>
          </a:p>
          <a:p>
            <a:pPr algn="l"/>
            <a:r>
              <a:rPr lang="zh-CN" altLang="en-US" dirty="0">
                <a:latin typeface="-apple-system"/>
              </a:rPr>
              <a:t>在运行时出错并</a:t>
            </a:r>
            <a:r>
              <a:rPr lang="en-US" altLang="zh-CN" dirty="0">
                <a:latin typeface="-apple-system"/>
              </a:rPr>
              <a:t>/</a:t>
            </a:r>
            <a:r>
              <a:rPr lang="zh-CN" altLang="en-US" dirty="0">
                <a:latin typeface="-apple-system"/>
              </a:rPr>
              <a:t>或跳过某些探针。由于诸如给定时间不足以执行完处理程序的原因，某些探针没有得到执行，</a:t>
            </a:r>
            <a:r>
              <a:rPr lang="en-US" altLang="zh-CN" dirty="0">
                <a:latin typeface="-apple-system"/>
              </a:rPr>
              <a:t>N</a:t>
            </a:r>
            <a:r>
              <a:rPr lang="zh-CN" altLang="en-US" dirty="0">
                <a:latin typeface="-apple-system"/>
              </a:rPr>
              <a:t>和</a:t>
            </a:r>
            <a:r>
              <a:rPr lang="en-US" altLang="zh-CN" dirty="0">
                <a:latin typeface="-apple-system"/>
              </a:rPr>
              <a:t>M</a:t>
            </a:r>
            <a:r>
              <a:rPr lang="zh-CN" altLang="en-US" dirty="0">
                <a:latin typeface="-apple-system"/>
              </a:rPr>
              <a:t>就是这些探针的数目。</a:t>
            </a:r>
          </a:p>
          <a:p>
            <a:pPr algn="l"/>
            <a:r>
              <a:rPr lang="zh-CN" altLang="en-US" dirty="0">
                <a:latin typeface="-apple-system"/>
              </a:rPr>
              <a:t>⁠</a:t>
            </a:r>
            <a:r>
              <a:rPr lang="en-US" altLang="zh-CN" dirty="0">
                <a:latin typeface="-apple-system"/>
              </a:rPr>
              <a:t>division by 0</a:t>
            </a:r>
          </a:p>
          <a:p>
            <a:pPr algn="l"/>
            <a:r>
              <a:rPr lang="zh-CN" altLang="en-US" dirty="0">
                <a:latin typeface="-apple-system"/>
              </a:rPr>
              <a:t>代码里出现了除零错误。</a:t>
            </a:r>
          </a:p>
          <a:p>
            <a:pPr algn="l"/>
            <a:r>
              <a:rPr lang="zh-CN" altLang="en-US" dirty="0">
                <a:latin typeface="-apple-system"/>
              </a:rPr>
              <a:t>⁠</a:t>
            </a:r>
            <a:r>
              <a:rPr lang="en-US" altLang="zh-CN" dirty="0">
                <a:latin typeface="-apple-system"/>
              </a:rPr>
              <a:t>aggregate element not found</a:t>
            </a:r>
          </a:p>
          <a:p>
            <a:pPr algn="l"/>
            <a:r>
              <a:rPr lang="zh-CN" altLang="en-US" dirty="0">
                <a:latin typeface="-apple-system"/>
              </a:rPr>
              <a:t>在一个空的聚集变量上调用除</a:t>
            </a:r>
            <a:r>
              <a:rPr lang="en-US" altLang="zh-CN" dirty="0">
                <a:latin typeface="-apple-system"/>
              </a:rPr>
              <a:t>@count</a:t>
            </a:r>
            <a:r>
              <a:rPr lang="zh-CN" altLang="en-US" dirty="0">
                <a:latin typeface="-apple-system"/>
              </a:rPr>
              <a:t>以外的提取函数。这就跟除零差不多。关于聚集变量的更多信息，参见</a:t>
            </a:r>
            <a:r>
              <a:rPr lang="en-US" altLang="zh-CN" dirty="0">
                <a:latin typeface="-apple-system"/>
              </a:rPr>
              <a:t>3.5 </a:t>
            </a:r>
            <a:r>
              <a:rPr lang="zh-CN" altLang="en-US" dirty="0">
                <a:latin typeface="-apple-system"/>
              </a:rPr>
              <a:t>数组操作中的“使用聚集变量”部分。</a:t>
            </a:r>
          </a:p>
          <a:p>
            <a:pPr algn="l"/>
            <a:r>
              <a:rPr lang="zh-CN" altLang="en-US" dirty="0">
                <a:latin typeface="-apple-system"/>
              </a:rPr>
              <a:t>⁠</a:t>
            </a:r>
            <a:r>
              <a:rPr lang="en-US" altLang="zh-CN" dirty="0">
                <a:latin typeface="-apple-system"/>
              </a:rPr>
              <a:t>aggregation overflow</a:t>
            </a:r>
          </a:p>
          <a:p>
            <a:pPr algn="l"/>
            <a:r>
              <a:rPr lang="zh-CN" altLang="en-US" dirty="0">
                <a:latin typeface="-apple-system"/>
              </a:rPr>
              <a:t>聚集变量数组中包含太多的键。（译注：前文有提及，数组的索引中最多只能使用九个键）</a:t>
            </a:r>
          </a:p>
          <a:p>
            <a:pPr algn="l"/>
            <a:r>
              <a:rPr lang="zh-CN" altLang="en-US" dirty="0">
                <a:latin typeface="-apple-system"/>
              </a:rPr>
              <a:t>⁠</a:t>
            </a:r>
            <a:r>
              <a:rPr lang="en-US" altLang="zh-CN" dirty="0" err="1">
                <a:latin typeface="-apple-system"/>
              </a:rPr>
              <a:t>MAXNESTING</a:t>
            </a:r>
            <a:r>
              <a:rPr lang="en-US" altLang="zh-CN" dirty="0">
                <a:latin typeface="-apple-system"/>
              </a:rPr>
              <a:t> exceeded</a:t>
            </a:r>
          </a:p>
          <a:p>
            <a:pPr algn="l"/>
            <a:r>
              <a:rPr lang="zh-CN" altLang="en-US" dirty="0">
                <a:latin typeface="-apple-system"/>
              </a:rPr>
              <a:t>过多的嵌套函数调用。默认函数调用层级是</a:t>
            </a:r>
            <a:r>
              <a:rPr lang="en-US" altLang="zh-CN" dirty="0">
                <a:latin typeface="-apple-system"/>
              </a:rPr>
              <a:t>10</a:t>
            </a:r>
            <a:r>
              <a:rPr lang="zh-CN" altLang="en-US" dirty="0">
                <a:latin typeface="-apple-system"/>
              </a:rPr>
              <a:t>。可以使用</a:t>
            </a:r>
            <a:r>
              <a:rPr lang="en-US" altLang="zh-CN" dirty="0">
                <a:latin typeface="-apple-system"/>
              </a:rPr>
              <a:t>-</a:t>
            </a:r>
            <a:r>
              <a:rPr lang="en-US" altLang="zh-CN" dirty="0" err="1">
                <a:latin typeface="-apple-system"/>
              </a:rPr>
              <a:t>DMAXNESTING</a:t>
            </a:r>
            <a:r>
              <a:rPr lang="en-US" altLang="zh-CN" dirty="0">
                <a:latin typeface="-apple-system"/>
              </a:rPr>
              <a:t>=NN</a:t>
            </a:r>
            <a:r>
              <a:rPr lang="zh-CN" altLang="en-US" dirty="0">
                <a:latin typeface="-apple-system"/>
              </a:rPr>
              <a:t>重编译脚本来修改这个限制。</a:t>
            </a:r>
          </a:p>
          <a:p>
            <a:pPr algn="l"/>
            <a:r>
              <a:rPr lang="zh-CN" altLang="en-US" dirty="0">
                <a:latin typeface="-apple-system"/>
              </a:rPr>
              <a:t>⁠</a:t>
            </a:r>
            <a:r>
              <a:rPr lang="en-US" altLang="zh-CN" dirty="0" err="1">
                <a:latin typeface="-apple-system"/>
              </a:rPr>
              <a:t>MAXACTION</a:t>
            </a:r>
            <a:r>
              <a:rPr lang="en-US" altLang="zh-CN" dirty="0">
                <a:latin typeface="-apple-system"/>
              </a:rPr>
              <a:t> exceeded</a:t>
            </a:r>
          </a:p>
          <a:p>
            <a:pPr algn="l"/>
            <a:r>
              <a:rPr lang="zh-CN" altLang="en-US" dirty="0">
                <a:latin typeface="-apple-system"/>
              </a:rPr>
              <a:t>处理程序太长了。默认一个探针的处理程序里面最多只能执行</a:t>
            </a:r>
            <a:r>
              <a:rPr lang="en-US" altLang="zh-CN" dirty="0">
                <a:latin typeface="-apple-system"/>
              </a:rPr>
              <a:t>1000</a:t>
            </a:r>
            <a:r>
              <a:rPr lang="zh-CN" altLang="en-US" dirty="0">
                <a:latin typeface="-apple-system"/>
              </a:rPr>
              <a:t>个语句。可以使用</a:t>
            </a:r>
            <a:r>
              <a:rPr lang="en-US" altLang="zh-CN" dirty="0">
                <a:latin typeface="-apple-system"/>
              </a:rPr>
              <a:t>--</a:t>
            </a:r>
            <a:r>
              <a:rPr lang="en-US" altLang="zh-CN" dirty="0" err="1">
                <a:latin typeface="-apple-system"/>
              </a:rPr>
              <a:t>DMAXACTION</a:t>
            </a:r>
            <a:r>
              <a:rPr lang="en-US" altLang="zh-CN" dirty="0">
                <a:latin typeface="-apple-system"/>
              </a:rPr>
              <a:t>=NN</a:t>
            </a:r>
            <a:r>
              <a:rPr lang="zh-CN" altLang="en-US" dirty="0">
                <a:latin typeface="-apple-system"/>
              </a:rPr>
              <a:t>或</a:t>
            </a:r>
            <a:r>
              <a:rPr lang="en-US" altLang="zh-CN" dirty="0">
                <a:latin typeface="-apple-system"/>
              </a:rPr>
              <a:t>-</a:t>
            </a:r>
            <a:r>
              <a:rPr lang="en-US" altLang="zh-CN" dirty="0" err="1">
                <a:latin typeface="-apple-system"/>
              </a:rPr>
              <a:t>DMAXACTION_INTERRUPTIBLE</a:t>
            </a:r>
            <a:r>
              <a:rPr lang="en-US" altLang="zh-CN" dirty="0">
                <a:latin typeface="-apple-system"/>
              </a:rPr>
              <a:t>=NN</a:t>
            </a:r>
            <a:r>
              <a:rPr lang="zh-CN" altLang="en-US" dirty="0">
                <a:latin typeface="-apple-system"/>
              </a:rPr>
              <a:t>重编译脚本来修改这个限制。</a:t>
            </a:r>
          </a:p>
          <a:p>
            <a:pPr algn="l"/>
            <a:r>
              <a:rPr lang="zh-CN" altLang="en-US" dirty="0">
                <a:latin typeface="-apple-system"/>
              </a:rPr>
              <a:t>⁠</a:t>
            </a:r>
            <a:r>
              <a:rPr lang="en-US" altLang="zh-CN" dirty="0">
                <a:latin typeface="-apple-system"/>
              </a:rPr>
              <a:t>kernel/user string copy fault at </a:t>
            </a:r>
            <a:r>
              <a:rPr lang="en-US" altLang="zh-CN" dirty="0" err="1">
                <a:latin typeface="-apple-system"/>
              </a:rPr>
              <a:t>ADDR</a:t>
            </a:r>
            <a:endParaRPr lang="en-US" altLang="zh-CN" dirty="0">
              <a:latin typeface="-apple-system"/>
            </a:endParaRPr>
          </a:p>
          <a:p>
            <a:pPr algn="l"/>
            <a:r>
              <a:rPr lang="zh-CN" altLang="en-US" dirty="0">
                <a:latin typeface="-apple-system"/>
              </a:rPr>
              <a:t>处理程序试图把一个来自内核或用户空间的字符串拷贝到无效地址</a:t>
            </a:r>
            <a:r>
              <a:rPr lang="en-US" altLang="zh-CN" dirty="0" err="1">
                <a:latin typeface="-apple-system"/>
              </a:rPr>
              <a:t>ADDR</a:t>
            </a:r>
            <a:r>
              <a:rPr lang="zh-CN" altLang="en-US" dirty="0">
                <a:latin typeface="-apple-system"/>
              </a:rPr>
              <a:t>。</a:t>
            </a:r>
          </a:p>
          <a:p>
            <a:pPr algn="l"/>
            <a:r>
              <a:rPr lang="en-US" altLang="zh-CN" dirty="0">
                <a:latin typeface="-apple-system"/>
              </a:rPr>
              <a:t>pointer dereference fault</a:t>
            </a:r>
          </a:p>
          <a:p>
            <a:pPr algn="l"/>
            <a:r>
              <a:rPr lang="zh-CN" altLang="en-US" dirty="0">
                <a:latin typeface="-apple-system"/>
              </a:rPr>
              <a:t>指针解引用时发生了一个错误，可能发生在诸如计算目标变量的时候。</a:t>
            </a:r>
          </a:p>
        </p:txBody>
      </p:sp>
    </p:spTree>
    <p:extLst>
      <p:ext uri="{BB962C8B-B14F-4D97-AF65-F5344CB8AC3E}">
        <p14:creationId xmlns:p14="http://schemas.microsoft.com/office/powerpoint/2010/main" val="323409284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配置主机系统和目标系统</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624905"/>
            <a:ext cx="22402800" cy="11172289"/>
          </a:xfrm>
          <a:prstGeom prst="rect">
            <a:avLst/>
          </a:prstGeom>
          <a:noFill/>
        </p:spPr>
        <p:txBody>
          <a:bodyPr wrap="square">
            <a:spAutoFit/>
          </a:bodyPr>
          <a:lstStyle/>
          <a:p>
            <a:pPr algn="l"/>
            <a:r>
              <a:rPr lang="zh-CN" altLang="en-US" dirty="0">
                <a:latin typeface="-apple-system"/>
              </a:rPr>
              <a:t>检测模块 </a:t>
            </a:r>
            <a:r>
              <a:rPr lang="en-US" altLang="zh-CN" dirty="0">
                <a:latin typeface="-apple-system"/>
              </a:rPr>
              <a:t>- </a:t>
            </a:r>
            <a:r>
              <a:rPr lang="zh-CN" altLang="en-US" dirty="0">
                <a:latin typeface="-apple-system"/>
              </a:rPr>
              <a:t>由</a:t>
            </a:r>
            <a:r>
              <a:rPr lang="en-US" altLang="zh-CN" dirty="0" err="1">
                <a:latin typeface="-apple-system"/>
              </a:rPr>
              <a:t>SystemTap</a:t>
            </a:r>
            <a:r>
              <a:rPr lang="zh-CN" altLang="en-US" dirty="0">
                <a:latin typeface="-apple-system"/>
              </a:rPr>
              <a:t>脚本创建的内核模块。</a:t>
            </a:r>
            <a:r>
              <a:rPr lang="en-US" altLang="zh-CN" dirty="0" err="1">
                <a:latin typeface="-apple-system"/>
              </a:rPr>
              <a:t>SystemTap</a:t>
            </a:r>
            <a:r>
              <a:rPr lang="zh-CN" altLang="en-US" dirty="0">
                <a:latin typeface="-apple-system"/>
              </a:rPr>
              <a:t>模块由主机系统创建，并且将会被分发到目标系统的目标内核上。</a:t>
            </a:r>
          </a:p>
          <a:p>
            <a:pPr algn="l"/>
            <a:r>
              <a:rPr lang="zh-CN" altLang="en-US" dirty="0">
                <a:latin typeface="-apple-system"/>
              </a:rPr>
              <a:t>主机系统 </a:t>
            </a:r>
            <a:r>
              <a:rPr lang="en-US" altLang="zh-CN" dirty="0">
                <a:latin typeface="-apple-system"/>
              </a:rPr>
              <a:t>- </a:t>
            </a:r>
            <a:r>
              <a:rPr lang="zh-CN" altLang="en-US" dirty="0">
                <a:latin typeface="-apple-system"/>
              </a:rPr>
              <a:t>在这个系统上编译</a:t>
            </a:r>
            <a:r>
              <a:rPr lang="en-US" altLang="zh-CN" dirty="0" err="1">
                <a:latin typeface="-apple-system"/>
              </a:rPr>
              <a:t>SystemTap</a:t>
            </a:r>
            <a:r>
              <a:rPr lang="zh-CN" altLang="en-US" dirty="0">
                <a:latin typeface="-apple-system"/>
              </a:rPr>
              <a:t>脚本成目标系统上可用的检测模块。</a:t>
            </a:r>
          </a:p>
          <a:p>
            <a:pPr algn="l"/>
            <a:r>
              <a:rPr lang="zh-CN" altLang="en-US" dirty="0">
                <a:latin typeface="-apple-system"/>
              </a:rPr>
              <a:t>目标系统 </a:t>
            </a:r>
            <a:r>
              <a:rPr lang="en-US" altLang="zh-CN" dirty="0">
                <a:latin typeface="-apple-system"/>
              </a:rPr>
              <a:t>- </a:t>
            </a:r>
            <a:r>
              <a:rPr lang="zh-CN" altLang="en-US" dirty="0">
                <a:latin typeface="-apple-system"/>
              </a:rPr>
              <a:t>需要应用检测模块的系统。</a:t>
            </a:r>
          </a:p>
          <a:p>
            <a:pPr algn="l"/>
            <a:r>
              <a:rPr lang="zh-CN" altLang="en-US" dirty="0">
                <a:latin typeface="-apple-system"/>
              </a:rPr>
              <a:t>目标内核 </a:t>
            </a:r>
            <a:r>
              <a:rPr lang="en-US" altLang="zh-CN" dirty="0">
                <a:latin typeface="-apple-system"/>
              </a:rPr>
              <a:t>- </a:t>
            </a:r>
            <a:r>
              <a:rPr lang="zh-CN" altLang="en-US" dirty="0">
                <a:latin typeface="-apple-system"/>
              </a:rPr>
              <a:t>目标系统的内核。这个内核将加载和运行检测模块。</a:t>
            </a:r>
          </a:p>
          <a:p>
            <a:pPr algn="l"/>
            <a:r>
              <a:rPr lang="zh-CN" altLang="en-US" dirty="0">
                <a:latin typeface="-apple-system"/>
              </a:rPr>
              <a:t>为了创建可用的检测模块，主机系统使用的硬件架构和分行版需要跟目标系统相同。</a:t>
            </a:r>
            <a:endParaRPr lang="en-US" altLang="zh-CN" dirty="0">
              <a:latin typeface="-apple-system"/>
            </a:endParaRPr>
          </a:p>
          <a:p>
            <a:pPr algn="l"/>
            <a:r>
              <a:rPr lang="zh-CN" altLang="en-US" b="0" i="0" dirty="0">
                <a:effectLst/>
                <a:latin typeface="-apple-system"/>
              </a:rPr>
              <a:t>在每个目标系统上安装</a:t>
            </a:r>
            <a:r>
              <a:rPr lang="en-US" altLang="zh-CN" b="0" i="0" dirty="0" err="1">
                <a:effectLst/>
                <a:latin typeface="-apple-system"/>
              </a:rPr>
              <a:t>systemtap</a:t>
            </a:r>
            <a:r>
              <a:rPr lang="en-US" altLang="zh-CN" b="0" i="0" dirty="0">
                <a:effectLst/>
                <a:latin typeface="-apple-system"/>
              </a:rPr>
              <a:t>-runtime</a:t>
            </a:r>
            <a:r>
              <a:rPr lang="zh-CN" altLang="en-US" b="0" i="0" dirty="0">
                <a:effectLst/>
                <a:latin typeface="-apple-system"/>
              </a:rPr>
              <a:t>包。你将在主机系统上创建适用于目标系统的检测模块。如果多个目标系统使用的内核版本不一样，每种内核版本都要安装一次。你现在可以在主机系统上给所有的目标系统创建检测模块了。要想创建检测模块，在主机系统运行下面命令（记得把</a:t>
            </a:r>
            <a:r>
              <a:rPr lang="en-US" altLang="zh-CN" b="0" i="0" dirty="0" err="1">
                <a:effectLst/>
                <a:latin typeface="-apple-system"/>
              </a:rPr>
              <a:t>kernel_version</a:t>
            </a:r>
            <a:r>
              <a:rPr lang="zh-CN" altLang="en-US" b="0" i="0" dirty="0">
                <a:effectLst/>
                <a:latin typeface="-apple-system"/>
              </a:rPr>
              <a:t>等改成实际的值）：</a:t>
            </a:r>
          </a:p>
          <a:p>
            <a:pPr algn="l"/>
            <a:r>
              <a:rPr lang="en-US" altLang="zh-CN" b="0" i="0" dirty="0" err="1">
                <a:effectLst/>
                <a:latin typeface="-apple-system"/>
              </a:rPr>
              <a:t>stap</a:t>
            </a:r>
            <a:r>
              <a:rPr lang="en-US" altLang="zh-CN" b="0" i="0" dirty="0">
                <a:effectLst/>
                <a:latin typeface="-apple-system"/>
              </a:rPr>
              <a:t> -r </a:t>
            </a:r>
            <a:r>
              <a:rPr lang="en-US" altLang="zh-CN" b="0" i="0" dirty="0" err="1">
                <a:effectLst/>
                <a:latin typeface="-apple-system"/>
              </a:rPr>
              <a:t>kernel_version</a:t>
            </a:r>
            <a:r>
              <a:rPr lang="en-US" altLang="zh-CN" b="0" i="0" dirty="0">
                <a:effectLst/>
                <a:latin typeface="-apple-system"/>
              </a:rPr>
              <a:t> script -m </a:t>
            </a:r>
            <a:r>
              <a:rPr lang="en-US" altLang="zh-CN" b="0" i="0" dirty="0" err="1">
                <a:effectLst/>
                <a:latin typeface="-apple-system"/>
              </a:rPr>
              <a:t>module_name</a:t>
            </a:r>
            <a:endParaRPr lang="en-US" altLang="zh-CN" b="0" i="0" dirty="0">
              <a:effectLst/>
              <a:latin typeface="-apple-system"/>
            </a:endParaRPr>
          </a:p>
          <a:p>
            <a:pPr algn="l"/>
            <a:r>
              <a:rPr lang="zh-CN" altLang="en-US" b="0" i="0" dirty="0">
                <a:effectLst/>
                <a:latin typeface="-apple-system"/>
              </a:rPr>
              <a:t>在这里，</a:t>
            </a:r>
            <a:r>
              <a:rPr lang="en-US" altLang="zh-CN" b="0" i="0" dirty="0" err="1">
                <a:effectLst/>
                <a:latin typeface="-apple-system"/>
              </a:rPr>
              <a:t>kernel_version</a:t>
            </a:r>
            <a:r>
              <a:rPr lang="zh-CN" altLang="en-US" b="0" i="0" dirty="0">
                <a:effectLst/>
                <a:latin typeface="-apple-system"/>
              </a:rPr>
              <a:t>表示目标系统的版本（目标系统上</a:t>
            </a:r>
            <a:r>
              <a:rPr lang="en-US" altLang="zh-CN" b="0" i="0" dirty="0" err="1">
                <a:effectLst/>
                <a:latin typeface="-apple-system"/>
              </a:rPr>
              <a:t>uname</a:t>
            </a:r>
            <a:r>
              <a:rPr lang="en-US" altLang="zh-CN" b="0" i="0" dirty="0">
                <a:effectLst/>
                <a:latin typeface="-apple-system"/>
              </a:rPr>
              <a:t> -r</a:t>
            </a:r>
            <a:r>
              <a:rPr lang="zh-CN" altLang="en-US" b="0" i="0" dirty="0">
                <a:effectLst/>
                <a:latin typeface="-apple-system"/>
              </a:rPr>
              <a:t>的输出）</a:t>
            </a:r>
          </a:p>
          <a:p>
            <a:pPr algn="l"/>
            <a:r>
              <a:rPr lang="en-US" altLang="zh-CN" b="0" i="0" dirty="0">
                <a:effectLst/>
                <a:latin typeface="-apple-system"/>
              </a:rPr>
              <a:t>script</a:t>
            </a:r>
            <a:r>
              <a:rPr lang="zh-CN" altLang="en-US" b="0" i="0" dirty="0">
                <a:effectLst/>
                <a:latin typeface="-apple-system"/>
              </a:rPr>
              <a:t>表示需要编译成检测模块的脚本，而</a:t>
            </a:r>
            <a:r>
              <a:rPr lang="en-US" altLang="zh-CN" b="0" i="0" dirty="0" err="1">
                <a:effectLst/>
                <a:latin typeface="-apple-system"/>
              </a:rPr>
              <a:t>module_name</a:t>
            </a:r>
            <a:r>
              <a:rPr lang="zh-CN" altLang="en-US" b="0" i="0" dirty="0">
                <a:effectLst/>
                <a:latin typeface="-apple-system"/>
              </a:rPr>
              <a:t>则是你给检测模块起的名字。</a:t>
            </a:r>
          </a:p>
          <a:p>
            <a:pPr algn="l"/>
            <a:r>
              <a:rPr lang="zh-CN" altLang="en-US" b="0" i="0" dirty="0">
                <a:effectLst/>
                <a:latin typeface="-apple-system"/>
              </a:rPr>
              <a:t>要想获得当前内核的硬件架构，你可以运行下面的命令： </a:t>
            </a:r>
            <a:r>
              <a:rPr lang="en-US" altLang="zh-CN" b="0" i="0" dirty="0" err="1">
                <a:effectLst/>
                <a:latin typeface="-apple-system"/>
              </a:rPr>
              <a:t>uname</a:t>
            </a:r>
            <a:r>
              <a:rPr lang="en-US" altLang="zh-CN" b="0" i="0" dirty="0">
                <a:effectLst/>
                <a:latin typeface="-apple-system"/>
              </a:rPr>
              <a:t> -m</a:t>
            </a:r>
          </a:p>
          <a:p>
            <a:pPr algn="l"/>
            <a:r>
              <a:rPr lang="zh-CN" altLang="en-US" b="0" i="0" dirty="0">
                <a:effectLst/>
                <a:latin typeface="-apple-system"/>
              </a:rPr>
              <a:t>一旦检测模块编译好了，把它分发到目标系统，然后加载它：</a:t>
            </a:r>
          </a:p>
          <a:p>
            <a:pPr algn="l"/>
            <a:r>
              <a:rPr lang="en-US" altLang="zh-CN" b="0" i="0" dirty="0" err="1">
                <a:effectLst/>
                <a:latin typeface="-apple-system"/>
              </a:rPr>
              <a:t>staprun</a:t>
            </a:r>
            <a:r>
              <a:rPr lang="en-US" altLang="zh-CN" b="0" i="0" dirty="0">
                <a:effectLst/>
                <a:latin typeface="-apple-system"/>
              </a:rPr>
              <a:t> </a:t>
            </a:r>
            <a:r>
              <a:rPr lang="en-US" altLang="zh-CN" b="0" i="0" dirty="0" err="1">
                <a:effectLst/>
                <a:latin typeface="-apple-system"/>
              </a:rPr>
              <a:t>module_name.ko</a:t>
            </a:r>
            <a:endParaRPr lang="en-US" altLang="zh-CN" b="0" i="0" dirty="0">
              <a:effectLst/>
              <a:latin typeface="-apple-system"/>
            </a:endParaRPr>
          </a:p>
          <a:p>
            <a:pPr algn="l"/>
            <a:r>
              <a:rPr lang="zh-CN" altLang="en-US" b="0" i="0" dirty="0">
                <a:effectLst/>
                <a:latin typeface="-apple-system"/>
              </a:rPr>
              <a:t>举个例子，需要从</a:t>
            </a:r>
            <a:r>
              <a:rPr lang="en-US" altLang="zh-CN" b="0" i="0" dirty="0" err="1">
                <a:effectLst/>
                <a:latin typeface="-apple-system"/>
              </a:rPr>
              <a:t>SystemTap</a:t>
            </a:r>
            <a:r>
              <a:rPr lang="zh-CN" altLang="en-US" b="0" i="0" dirty="0">
                <a:effectLst/>
                <a:latin typeface="-apple-system"/>
              </a:rPr>
              <a:t>脚本</a:t>
            </a:r>
            <a:r>
              <a:rPr lang="en-US" altLang="zh-CN" b="0" i="0" dirty="0" err="1">
                <a:effectLst/>
                <a:latin typeface="-apple-system"/>
              </a:rPr>
              <a:t>simple.stp</a:t>
            </a:r>
            <a:r>
              <a:rPr lang="zh-CN" altLang="en-US" b="0" i="0" dirty="0">
                <a:effectLst/>
                <a:latin typeface="-apple-system"/>
              </a:rPr>
              <a:t>中创建检测模块</a:t>
            </a:r>
            <a:r>
              <a:rPr lang="en-US" altLang="zh-CN" b="0" i="0" dirty="0" err="1">
                <a:effectLst/>
                <a:latin typeface="-apple-system"/>
              </a:rPr>
              <a:t>simple.ko</a:t>
            </a:r>
            <a:r>
              <a:rPr lang="zh-CN" altLang="en-US" b="0" i="0" dirty="0">
                <a:effectLst/>
                <a:latin typeface="-apple-system"/>
              </a:rPr>
              <a:t>，来应用于版本为</a:t>
            </a:r>
            <a:r>
              <a:rPr lang="en-US" altLang="zh-CN" b="0" i="0" dirty="0">
                <a:effectLst/>
                <a:latin typeface="-apple-system"/>
              </a:rPr>
              <a:t>2.6.18-</a:t>
            </a:r>
            <a:r>
              <a:rPr lang="en-US" altLang="zh-CN" b="0" i="0" dirty="0" err="1">
                <a:effectLst/>
                <a:latin typeface="-apple-system"/>
              </a:rPr>
              <a:t>92.1.10.el5</a:t>
            </a:r>
            <a:r>
              <a:rPr lang="zh-CN" altLang="en-US" b="0" i="0" dirty="0">
                <a:effectLst/>
                <a:latin typeface="-apple-system"/>
              </a:rPr>
              <a:t>的目标系统（</a:t>
            </a:r>
            <a:r>
              <a:rPr lang="en-US" altLang="zh-CN" b="0" i="0" dirty="0" err="1">
                <a:effectLst/>
                <a:latin typeface="-apple-system"/>
              </a:rPr>
              <a:t>x86_64</a:t>
            </a:r>
            <a:r>
              <a:rPr lang="zh-CN" altLang="en-US" b="0" i="0" dirty="0">
                <a:effectLst/>
                <a:latin typeface="-apple-system"/>
              </a:rPr>
              <a:t>架构），使用下面命令：</a:t>
            </a:r>
          </a:p>
          <a:p>
            <a:pPr algn="l"/>
            <a:r>
              <a:rPr lang="en-US" altLang="zh-CN" b="0" i="0" dirty="0" err="1">
                <a:effectLst/>
                <a:latin typeface="-apple-system"/>
              </a:rPr>
              <a:t>stap</a:t>
            </a:r>
            <a:r>
              <a:rPr lang="en-US" altLang="zh-CN" b="0" i="0" dirty="0">
                <a:effectLst/>
                <a:latin typeface="-apple-system"/>
              </a:rPr>
              <a:t> -r 2.6.18-</a:t>
            </a:r>
            <a:r>
              <a:rPr lang="en-US" altLang="zh-CN" b="0" i="0" dirty="0" err="1">
                <a:effectLst/>
                <a:latin typeface="-apple-system"/>
              </a:rPr>
              <a:t>92.1.10.el5</a:t>
            </a:r>
            <a:r>
              <a:rPr lang="en-US" altLang="zh-CN" b="0" i="0" dirty="0">
                <a:effectLst/>
                <a:latin typeface="-apple-system"/>
              </a:rPr>
              <a:t> -e 'probe </a:t>
            </a:r>
            <a:r>
              <a:rPr lang="en-US" altLang="zh-CN" b="0" i="0" dirty="0" err="1">
                <a:effectLst/>
                <a:latin typeface="-apple-system"/>
              </a:rPr>
              <a:t>vfs.read</a:t>
            </a:r>
            <a:r>
              <a:rPr lang="en-US" altLang="zh-CN" b="0" i="0" dirty="0">
                <a:effectLst/>
                <a:latin typeface="-apple-system"/>
              </a:rPr>
              <a:t> {exit()}' -m simple</a:t>
            </a:r>
          </a:p>
          <a:p>
            <a:pPr algn="l"/>
            <a:r>
              <a:rPr lang="zh-CN" altLang="en-US" b="0" i="0" dirty="0">
                <a:effectLst/>
                <a:latin typeface="-apple-system"/>
              </a:rPr>
              <a:t>这将创建一个名为</a:t>
            </a:r>
            <a:r>
              <a:rPr lang="en-US" altLang="zh-CN" b="0" i="0" dirty="0" err="1">
                <a:effectLst/>
                <a:latin typeface="-apple-system"/>
              </a:rPr>
              <a:t>simple.ko</a:t>
            </a:r>
            <a:r>
              <a:rPr lang="zh-CN" altLang="en-US" b="0" i="0" dirty="0">
                <a:effectLst/>
                <a:latin typeface="-apple-system"/>
              </a:rPr>
              <a:t>的模块。把它复制到目标系统并在目标系统上运行下面命令：</a:t>
            </a:r>
          </a:p>
          <a:p>
            <a:pPr algn="l"/>
            <a:r>
              <a:rPr lang="en-US" altLang="zh-CN" b="0" i="0" dirty="0" err="1">
                <a:effectLst/>
                <a:latin typeface="-apple-system"/>
              </a:rPr>
              <a:t>staprun</a:t>
            </a:r>
            <a:r>
              <a:rPr lang="en-US" altLang="zh-CN" b="0" i="0" dirty="0">
                <a:effectLst/>
                <a:latin typeface="-apple-system"/>
              </a:rPr>
              <a:t> </a:t>
            </a:r>
            <a:r>
              <a:rPr lang="en-US" altLang="zh-CN" b="0" i="0" dirty="0" err="1">
                <a:effectLst/>
                <a:latin typeface="-apple-system"/>
              </a:rPr>
              <a:t>simple.ko</a:t>
            </a:r>
            <a:endParaRPr lang="en-US" altLang="zh-CN" b="0" i="0" dirty="0">
              <a:effectLst/>
              <a:latin typeface="-apple-system"/>
            </a:endParaRPr>
          </a:p>
        </p:txBody>
      </p:sp>
    </p:spTree>
    <p:extLst>
      <p:ext uri="{BB962C8B-B14F-4D97-AF65-F5344CB8AC3E}">
        <p14:creationId xmlns:p14="http://schemas.microsoft.com/office/powerpoint/2010/main" val="120216656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6682458" cy="2056765"/>
          </a:xfrm>
        </p:spPr>
        <p:txBody>
          <a:bodyPr>
            <a:normAutofit/>
          </a:bodyPr>
          <a:lstStyle/>
          <a:p>
            <a:r>
              <a:rPr lang="zh-CN" altLang="en-US" sz="7464" dirty="0">
                <a:ea typeface="Alibaba PuHuiTi B" panose="00020600040101010101" pitchFamily="18" charset="-122"/>
              </a:rPr>
              <a:t>运行</a:t>
            </a:r>
            <a:r>
              <a:rPr lang="en-US" altLang="zh-CN" sz="7464" dirty="0" err="1">
                <a:ea typeface="Alibaba PuHuiTi B" panose="00020600040101010101" pitchFamily="18" charset="-122"/>
              </a:rPr>
              <a:t>SystemTap</a:t>
            </a:r>
            <a:r>
              <a:rPr lang="zh-CN" altLang="en-US" sz="7464" dirty="0">
                <a:ea typeface="Alibaba PuHuiTi B" panose="00020600040101010101" pitchFamily="18" charset="-122"/>
              </a:rPr>
              <a:t>脚本</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22402800" cy="7294305"/>
          </a:xfrm>
          <a:prstGeom prst="rect">
            <a:avLst/>
          </a:prstGeom>
          <a:noFill/>
        </p:spPr>
        <p:txBody>
          <a:bodyPr wrap="square">
            <a:spAutoFit/>
          </a:bodyPr>
          <a:lstStyle/>
          <a:p>
            <a:pPr algn="l"/>
            <a:r>
              <a:rPr lang="zh-CN" altLang="en-US" dirty="0">
                <a:latin typeface="-apple-system"/>
              </a:rPr>
              <a:t>运行</a:t>
            </a:r>
            <a:r>
              <a:rPr lang="en-US" altLang="zh-CN" dirty="0" err="1">
                <a:latin typeface="-apple-system"/>
              </a:rPr>
              <a:t>stap</a:t>
            </a:r>
            <a:r>
              <a:rPr lang="zh-CN" altLang="en-US" dirty="0">
                <a:latin typeface="-apple-system"/>
              </a:rPr>
              <a:t>和</a:t>
            </a:r>
            <a:r>
              <a:rPr lang="en-US" altLang="zh-CN" dirty="0" err="1">
                <a:latin typeface="-apple-system"/>
              </a:rPr>
              <a:t>staprun</a:t>
            </a:r>
            <a:r>
              <a:rPr lang="zh-CN" altLang="en-US" dirty="0">
                <a:latin typeface="-apple-system"/>
              </a:rPr>
              <a:t>需要较高的系统权限。由于不是每个运行</a:t>
            </a:r>
            <a:r>
              <a:rPr lang="en-US" altLang="zh-CN" dirty="0" err="1">
                <a:latin typeface="-apple-system"/>
              </a:rPr>
              <a:t>SystemTap</a:t>
            </a:r>
            <a:r>
              <a:rPr lang="zh-CN" altLang="en-US" dirty="0">
                <a:latin typeface="-apple-system"/>
              </a:rPr>
              <a:t>的用户都可以被授予</a:t>
            </a:r>
            <a:r>
              <a:rPr lang="en-US" altLang="zh-CN" dirty="0">
                <a:latin typeface="-apple-system"/>
              </a:rPr>
              <a:t>root</a:t>
            </a:r>
            <a:r>
              <a:rPr lang="zh-CN" altLang="en-US" dirty="0">
                <a:latin typeface="-apple-system"/>
              </a:rPr>
              <a:t>权限，对于那些没有权限的用户，你可以把他们的帐号加入到下面的用户组中：</a:t>
            </a:r>
          </a:p>
          <a:p>
            <a:pPr algn="l"/>
            <a:endParaRPr lang="zh-CN" altLang="en-US" dirty="0">
              <a:latin typeface="-apple-system"/>
            </a:endParaRPr>
          </a:p>
          <a:p>
            <a:pPr algn="l"/>
            <a:r>
              <a:rPr lang="en-US" altLang="zh-CN" dirty="0" err="1">
                <a:latin typeface="-apple-system"/>
              </a:rPr>
              <a:t>stapdev</a:t>
            </a:r>
            <a:r>
              <a:rPr lang="en-US" altLang="zh-CN" dirty="0">
                <a:latin typeface="-apple-system"/>
              </a:rPr>
              <a:t> </a:t>
            </a:r>
            <a:r>
              <a:rPr lang="zh-CN" altLang="en-US" dirty="0">
                <a:latin typeface="-apple-system"/>
              </a:rPr>
              <a:t>该组内的成员可以使用</a:t>
            </a:r>
            <a:r>
              <a:rPr lang="en-US" altLang="zh-CN" dirty="0" err="1">
                <a:latin typeface="-apple-system"/>
              </a:rPr>
              <a:t>stap</a:t>
            </a:r>
            <a:r>
              <a:rPr lang="zh-CN" altLang="en-US" dirty="0">
                <a:latin typeface="-apple-system"/>
              </a:rPr>
              <a:t>运行</a:t>
            </a:r>
            <a:r>
              <a:rPr lang="en-US" altLang="zh-CN" dirty="0" err="1">
                <a:latin typeface="-apple-system"/>
              </a:rPr>
              <a:t>SystemTap</a:t>
            </a:r>
            <a:r>
              <a:rPr lang="zh-CN" altLang="en-US" dirty="0">
                <a:latin typeface="-apple-system"/>
              </a:rPr>
              <a:t>脚本，或</a:t>
            </a:r>
            <a:r>
              <a:rPr lang="en-US" altLang="zh-CN" dirty="0" err="1">
                <a:latin typeface="-apple-system"/>
              </a:rPr>
              <a:t>staprun</a:t>
            </a:r>
            <a:r>
              <a:rPr lang="zh-CN" altLang="en-US" dirty="0">
                <a:latin typeface="-apple-system"/>
              </a:rPr>
              <a:t>运行</a:t>
            </a:r>
            <a:r>
              <a:rPr lang="en-US" altLang="zh-CN" dirty="0" err="1">
                <a:latin typeface="-apple-system"/>
              </a:rPr>
              <a:t>SystemTap</a:t>
            </a:r>
            <a:r>
              <a:rPr lang="zh-CN" altLang="en-US" dirty="0">
                <a:latin typeface="-apple-system"/>
              </a:rPr>
              <a:t>检测模块。 运行</a:t>
            </a:r>
            <a:r>
              <a:rPr lang="en-US" altLang="zh-CN" dirty="0" err="1">
                <a:latin typeface="-apple-system"/>
              </a:rPr>
              <a:t>stap</a:t>
            </a:r>
            <a:r>
              <a:rPr lang="zh-CN" altLang="en-US" dirty="0">
                <a:latin typeface="-apple-system"/>
              </a:rPr>
              <a:t>命令包括把</a:t>
            </a:r>
            <a:r>
              <a:rPr lang="en-US" altLang="zh-CN" dirty="0" err="1">
                <a:latin typeface="-apple-system"/>
              </a:rPr>
              <a:t>SystemTap</a:t>
            </a:r>
            <a:r>
              <a:rPr lang="zh-CN" altLang="en-US" dirty="0">
                <a:latin typeface="-apple-system"/>
              </a:rPr>
              <a:t>脚本编译成内核模块并加载进内核。这一操作需要较高的系统访问权限。所以</a:t>
            </a:r>
            <a:r>
              <a:rPr lang="en-US" altLang="zh-CN" dirty="0" err="1">
                <a:latin typeface="-apple-system"/>
              </a:rPr>
              <a:t>stapdev</a:t>
            </a:r>
            <a:r>
              <a:rPr lang="zh-CN" altLang="en-US" dirty="0">
                <a:latin typeface="-apple-system"/>
              </a:rPr>
              <a:t>用户组下的成员会拥有较高的权限。这也意味着他们可以做到许多只有</a:t>
            </a:r>
            <a:r>
              <a:rPr lang="en-US" altLang="zh-CN" dirty="0">
                <a:latin typeface="-apple-system"/>
              </a:rPr>
              <a:t>root</a:t>
            </a:r>
            <a:r>
              <a:rPr lang="zh-CN" altLang="en-US" dirty="0">
                <a:latin typeface="-apple-system"/>
              </a:rPr>
              <a:t>用户才能做到的事。所以，你应该只把那些原可以拥有</a:t>
            </a:r>
            <a:r>
              <a:rPr lang="en-US" altLang="zh-CN" dirty="0">
                <a:latin typeface="-apple-system"/>
              </a:rPr>
              <a:t>root</a:t>
            </a:r>
            <a:r>
              <a:rPr lang="zh-CN" altLang="en-US" dirty="0">
                <a:latin typeface="-apple-system"/>
              </a:rPr>
              <a:t>权限的用户加到这个用户组中。</a:t>
            </a:r>
          </a:p>
          <a:p>
            <a:pPr algn="l"/>
            <a:endParaRPr lang="zh-CN" altLang="en-US" dirty="0">
              <a:latin typeface="-apple-system"/>
            </a:endParaRPr>
          </a:p>
          <a:p>
            <a:pPr algn="l"/>
            <a:r>
              <a:rPr lang="en-US" altLang="zh-CN" dirty="0" err="1">
                <a:latin typeface="-apple-system"/>
              </a:rPr>
              <a:t>stapusr</a:t>
            </a:r>
            <a:r>
              <a:rPr lang="en-US" altLang="zh-CN" dirty="0">
                <a:latin typeface="-apple-system"/>
              </a:rPr>
              <a:t> </a:t>
            </a:r>
            <a:r>
              <a:rPr lang="zh-CN" altLang="en-US" dirty="0">
                <a:latin typeface="-apple-system"/>
              </a:rPr>
              <a:t>该组内的成员仅能使用</a:t>
            </a:r>
            <a:r>
              <a:rPr lang="en-US" altLang="zh-CN" dirty="0" err="1">
                <a:latin typeface="-apple-system"/>
              </a:rPr>
              <a:t>staprun</a:t>
            </a:r>
            <a:r>
              <a:rPr lang="zh-CN" altLang="en-US" dirty="0">
                <a:latin typeface="-apple-system"/>
              </a:rPr>
              <a:t>命令来运行</a:t>
            </a:r>
            <a:r>
              <a:rPr lang="en-US" altLang="zh-CN" dirty="0" err="1">
                <a:latin typeface="-apple-system"/>
              </a:rPr>
              <a:t>SystemTap</a:t>
            </a:r>
            <a:r>
              <a:rPr lang="zh-CN" altLang="en-US" dirty="0">
                <a:latin typeface="-apple-system"/>
              </a:rPr>
              <a:t>检测模块。另外，他们也只能在</a:t>
            </a:r>
            <a:r>
              <a:rPr lang="en-US" altLang="zh-CN" dirty="0">
                <a:latin typeface="-apple-system"/>
              </a:rPr>
              <a:t>/lib/modules/</a:t>
            </a:r>
            <a:r>
              <a:rPr lang="en-US" altLang="zh-CN" dirty="0" err="1">
                <a:latin typeface="-apple-system"/>
              </a:rPr>
              <a:t>kernel_version</a:t>
            </a:r>
            <a:r>
              <a:rPr lang="en-US" altLang="zh-CN" dirty="0">
                <a:latin typeface="-apple-system"/>
              </a:rPr>
              <a:t>/</a:t>
            </a:r>
            <a:r>
              <a:rPr lang="en-US" altLang="zh-CN" dirty="0" err="1">
                <a:latin typeface="-apple-system"/>
              </a:rPr>
              <a:t>systemtap</a:t>
            </a:r>
            <a:r>
              <a:rPr lang="en-US" altLang="zh-CN" dirty="0">
                <a:latin typeface="-apple-system"/>
              </a:rPr>
              <a:t>/</a:t>
            </a:r>
            <a:r>
              <a:rPr lang="zh-CN" altLang="en-US" dirty="0">
                <a:latin typeface="-apple-system"/>
              </a:rPr>
              <a:t>文件夹下运行模块。注意这个文件夹必须仅由</a:t>
            </a:r>
            <a:r>
              <a:rPr lang="en-US" altLang="zh-CN" dirty="0">
                <a:latin typeface="-apple-system"/>
              </a:rPr>
              <a:t>root</a:t>
            </a:r>
            <a:r>
              <a:rPr lang="zh-CN" altLang="en-US" dirty="0">
                <a:latin typeface="-apple-system"/>
              </a:rPr>
              <a:t>用户所拥有，而且仅对</a:t>
            </a:r>
            <a:r>
              <a:rPr lang="en-US" altLang="zh-CN" dirty="0">
                <a:latin typeface="-apple-system"/>
              </a:rPr>
              <a:t>root</a:t>
            </a:r>
            <a:r>
              <a:rPr lang="zh-CN" altLang="en-US" dirty="0">
                <a:latin typeface="-apple-system"/>
              </a:rPr>
              <a:t>用户可写。</a:t>
            </a:r>
            <a:endParaRPr lang="en-US" altLang="zh-CN" b="0" i="0" dirty="0">
              <a:effectLst/>
              <a:latin typeface="-apple-system"/>
            </a:endParaRPr>
          </a:p>
          <a:p>
            <a:pPr algn="l"/>
            <a:endParaRPr lang="en-US" altLang="zh-CN" dirty="0">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275276817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theme/theme1.xml><?xml version="1.0" encoding="utf-8"?>
<a:theme xmlns:a="http://schemas.openxmlformats.org/drawingml/2006/main" name="Office Theme">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36983</TotalTime>
  <Words>14671</Words>
  <Application>Microsoft Office PowerPoint</Application>
  <PresentationFormat>自定义</PresentationFormat>
  <Paragraphs>1019</Paragraphs>
  <Slides>71</Slides>
  <Notes>71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71</vt:i4>
      </vt:variant>
    </vt:vector>
  </HeadingPairs>
  <TitlesOfParts>
    <vt:vector size="83" baseType="lpstr">
      <vt:lpstr>-apple-system</vt:lpstr>
      <vt:lpstr>Arial Unicode MS</vt:lpstr>
      <vt:lpstr>Helvetica Neue</vt:lpstr>
      <vt:lpstr>PingFang SC</vt:lpstr>
      <vt:lpstr>等线</vt:lpstr>
      <vt:lpstr>等线 Light</vt:lpstr>
      <vt:lpstr>Microsoft Yahei</vt:lpstr>
      <vt:lpstr>Arial</vt:lpstr>
      <vt:lpstr>Calibri</vt:lpstr>
      <vt:lpstr>Lato Light</vt:lpstr>
      <vt:lpstr>Office Theme</vt:lpstr>
      <vt:lpstr>自定义设计方案</vt:lpstr>
      <vt:lpstr>PowerPoint 演示文稿</vt:lpstr>
      <vt:lpstr>SystemTap</vt:lpstr>
      <vt:lpstr>工作原理</vt:lpstr>
      <vt:lpstr>工作原理</vt:lpstr>
      <vt:lpstr>安装</vt:lpstr>
      <vt:lpstr>检查安装是否成功</vt:lpstr>
      <vt:lpstr>为其它计算机生成检测模块</vt:lpstr>
      <vt:lpstr>配置主机系统和目标系统</vt:lpstr>
      <vt:lpstr>运行SystemTap脚本</vt:lpstr>
      <vt:lpstr>运行SystemTap脚本</vt:lpstr>
      <vt:lpstr>常用的stap命令行选项</vt:lpstr>
      <vt:lpstr>飞行记录仪模式</vt:lpstr>
      <vt:lpstr>内存型飞行记录仪模式</vt:lpstr>
      <vt:lpstr>文件型飞行记录仪模式</vt:lpstr>
      <vt:lpstr>工作细节</vt:lpstr>
      <vt:lpstr>结构</vt:lpstr>
      <vt:lpstr>脚本</vt:lpstr>
      <vt:lpstr>探针</vt:lpstr>
      <vt:lpstr>同步事件</vt:lpstr>
      <vt:lpstr>同步事件</vt:lpstr>
      <vt:lpstr>异步事件</vt:lpstr>
      <vt:lpstr>处理程序</vt:lpstr>
      <vt:lpstr>处理程序</vt:lpstr>
      <vt:lpstr>常用的SystemTap函数</vt:lpstr>
      <vt:lpstr>常用的SystemTap函数</vt:lpstr>
      <vt:lpstr>常用的SystemTap函数</vt:lpstr>
      <vt:lpstr>常用的SystemTap函数</vt:lpstr>
      <vt:lpstr>处理程序的基本结构--变量</vt:lpstr>
      <vt:lpstr>目标变量（Target Variables）</vt:lpstr>
      <vt:lpstr>目标变量（Target Variables）</vt:lpstr>
      <vt:lpstr>整齐打印目标变量（Pretty Printing Target Variables）</vt:lpstr>
      <vt:lpstr>整齐打印目标变量（Pretty Printing Target Variables）</vt:lpstr>
      <vt:lpstr>条件语句</vt:lpstr>
      <vt:lpstr>关联数组</vt:lpstr>
      <vt:lpstr>数组操作</vt:lpstr>
      <vt:lpstr>遍历数组中的多个元素</vt:lpstr>
      <vt:lpstr>遍历数组中的多个元素</vt:lpstr>
      <vt:lpstr>清除数组或数组中某个元素</vt:lpstr>
      <vt:lpstr>使用聚集变量（use aggregates）</vt:lpstr>
      <vt:lpstr>使用聚集变量（use aggregates）</vt:lpstr>
      <vt:lpstr>Tapsets</vt:lpstr>
      <vt:lpstr>用户空间探测</vt:lpstr>
      <vt:lpstr>用户空间事件</vt:lpstr>
      <vt:lpstr>访问用户空间目标变量</vt:lpstr>
      <vt:lpstr>用户空间栈回溯</vt:lpstr>
      <vt:lpstr>用户空间栈回溯</vt:lpstr>
      <vt:lpstr>SystemTap脚本</vt:lpstr>
      <vt:lpstr>网络</vt:lpstr>
      <vt:lpstr>网络</vt:lpstr>
      <vt:lpstr>网络</vt:lpstr>
      <vt:lpstr>网络</vt:lpstr>
      <vt:lpstr>网络</vt:lpstr>
      <vt:lpstr>磁盘</vt:lpstr>
      <vt:lpstr>磁盘</vt:lpstr>
      <vt:lpstr>磁盘</vt:lpstr>
      <vt:lpstr>磁盘</vt:lpstr>
      <vt:lpstr>磁盘</vt:lpstr>
      <vt:lpstr>磁盘</vt:lpstr>
      <vt:lpstr>磁盘</vt:lpstr>
      <vt:lpstr>通过监控函数调用来剖析（profile）内核活动</vt:lpstr>
      <vt:lpstr>内核函数调用次数</vt:lpstr>
      <vt:lpstr>花费CPU时间最多的20个进程</vt:lpstr>
      <vt:lpstr>监控应用的轮询</vt:lpstr>
      <vt:lpstr>监控最常调用的系统调用</vt:lpstr>
      <vt:lpstr>找出每个进程的系统调用量</vt:lpstr>
      <vt:lpstr>标识用户空间锁竞争</vt:lpstr>
      <vt:lpstr>解析和文法错误</vt:lpstr>
      <vt:lpstr>解析和文法错误</vt:lpstr>
      <vt:lpstr>解析和文法错误</vt:lpstr>
      <vt:lpstr>解析和文法错误</vt:lpstr>
      <vt:lpstr>运行时错误和警告</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 1</dc:creator>
  <cp:keywords/>
  <dc:description/>
  <cp:lastModifiedBy>Daniel Wang</cp:lastModifiedBy>
  <cp:revision>2612</cp:revision>
  <dcterms:created xsi:type="dcterms:W3CDTF">2014-11-12T21:47:38Z</dcterms:created>
  <dcterms:modified xsi:type="dcterms:W3CDTF">2023-08-17T05:39:10Z</dcterms:modified>
  <cp:category/>
</cp:coreProperties>
</file>