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3" r:id="rId1"/>
    <p:sldMasterId id="2147484445" r:id="rId2"/>
  </p:sldMasterIdLst>
  <p:notesMasterIdLst>
    <p:notesMasterId r:id="rId40"/>
  </p:notesMasterIdLst>
  <p:handoutMasterIdLst>
    <p:handoutMasterId r:id="rId41"/>
  </p:handoutMasterIdLst>
  <p:sldIdLst>
    <p:sldId id="683" r:id="rId3"/>
    <p:sldId id="12013" r:id="rId4"/>
    <p:sldId id="12024" r:id="rId5"/>
    <p:sldId id="12023" r:id="rId6"/>
    <p:sldId id="12029" r:id="rId7"/>
    <p:sldId id="12030" r:id="rId8"/>
    <p:sldId id="12031" r:id="rId9"/>
    <p:sldId id="12032" r:id="rId10"/>
    <p:sldId id="12033" r:id="rId11"/>
    <p:sldId id="12034" r:id="rId12"/>
    <p:sldId id="12035" r:id="rId13"/>
    <p:sldId id="12036" r:id="rId14"/>
    <p:sldId id="12037" r:id="rId15"/>
    <p:sldId id="12038" r:id="rId16"/>
    <p:sldId id="12039" r:id="rId17"/>
    <p:sldId id="12040" r:id="rId18"/>
    <p:sldId id="12041" r:id="rId19"/>
    <p:sldId id="12042" r:id="rId20"/>
    <p:sldId id="12043" r:id="rId21"/>
    <p:sldId id="12044" r:id="rId22"/>
    <p:sldId id="12045" r:id="rId23"/>
    <p:sldId id="12046" r:id="rId24"/>
    <p:sldId id="12047" r:id="rId25"/>
    <p:sldId id="12048" r:id="rId26"/>
    <p:sldId id="12049" r:id="rId27"/>
    <p:sldId id="12050" r:id="rId28"/>
    <p:sldId id="12051" r:id="rId29"/>
    <p:sldId id="12052" r:id="rId30"/>
    <p:sldId id="12053" r:id="rId31"/>
    <p:sldId id="12054" r:id="rId32"/>
    <p:sldId id="12055" r:id="rId33"/>
    <p:sldId id="12056" r:id="rId34"/>
    <p:sldId id="12057" r:id="rId35"/>
    <p:sldId id="12058" r:id="rId36"/>
    <p:sldId id="12059" r:id="rId37"/>
    <p:sldId id="12060" r:id="rId38"/>
    <p:sldId id="12061" r:id="rId3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EFFA"/>
    <a:srgbClr val="2683C6"/>
    <a:srgbClr val="C00000"/>
    <a:srgbClr val="F2F2F2"/>
    <a:srgbClr val="FFBDBD"/>
    <a:srgbClr val="EFF7A1"/>
    <a:srgbClr val="FFFFFF"/>
    <a:srgbClr val="F3D5A5"/>
    <a:srgbClr val="1D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9" autoAdjust="0"/>
    <p:restoredTop sz="95492" autoAdjust="0"/>
  </p:normalViewPr>
  <p:slideViewPr>
    <p:cSldViewPr snapToGrid="0" snapToObjects="1">
      <p:cViewPr varScale="1">
        <p:scale>
          <a:sx n="44" d="100"/>
          <a:sy n="44" d="100"/>
        </p:scale>
        <p:origin x="125" y="154"/>
      </p:cViewPr>
      <p:guideLst>
        <p:guide pos="15356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-8004"/>
    </p:cViewPr>
  </p:sorterViewPr>
  <p:notesViewPr>
    <p:cSldViewPr snapToGrid="0" snapToObjects="1" showGuides="1">
      <p:cViewPr varScale="1">
        <p:scale>
          <a:sx n="50" d="100"/>
          <a:sy n="50" d="100"/>
        </p:scale>
        <p:origin x="270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A7D21D-EAB0-4CF8-8182-96B6BA68E4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CF18A6-FBD1-4437-858F-463F93C9A7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7900B-DB0A-42E1-888C-C080B4AF212C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9356E-E7E4-4C5E-A382-6CC718155D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B01FA-F6CC-4171-8AA9-2DFCB4EB32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D320B-4F5E-426E-810F-38CECF079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47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96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3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3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0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24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20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26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84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0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61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0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84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3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00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70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892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5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5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40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96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34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4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4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59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77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05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2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83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17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15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1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9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79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5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3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5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7BBB422-8B91-4FE6-A091-9441734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41852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418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076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2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8778-F6E1-4467-87D5-3EE5E3C1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3238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98EC2-DB1D-4E16-88CC-95CA8A8D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3238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E9B6F-961A-4781-83F8-AB5D3DC9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B7310-26E6-4374-9B81-497197A2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E7671-EB9B-4D7B-9A4A-27DC9D1F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5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F89A-D87C-4F79-84EC-4D7B94BD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C0C91-2BC4-438B-A183-63765912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BDCB9-7A08-4931-8FFB-C7E32C3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E6ABB-05F8-4D1E-8A6E-AA01DB05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4CA45-3F49-4EA4-AC9E-2C61CCA7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586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3213-3938-4008-AC36-4FDD0A6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2485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5F36FE-D168-46F5-9B8F-FB4B545D7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2485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CA9C-BB4E-44AD-8234-C32A494E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A58AF-DCB1-46CF-8712-9F767C24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77E23-C5F7-4675-9735-1A561FF5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80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7E64-94FD-430E-977B-E5F50BDB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97189-C9C6-438F-9793-0DDC04EB5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6225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3C56E-D124-42E8-B77F-AA51DD0BF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65025" y="3651250"/>
            <a:ext cx="10436225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089D9-6B25-48E0-B9FE-4A2F42E8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9ADE0-7F70-43FC-AFE8-9203E150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7AB6D-1779-45F8-ADE3-846A3347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7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9856-6051-4829-92B5-250BBCC6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24850" cy="2651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2680D-4714-4AFC-A827-B9B22677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2400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744C90-5676-4927-9710-77B38DF3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2400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19E5CE-03A6-45E6-969C-AA986F38B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225" y="3362325"/>
            <a:ext cx="10363200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F8D53-80CD-42FC-A007-EB9A06D07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225" y="5010150"/>
            <a:ext cx="10363200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171A4-2B28-48FF-B73F-8FFBFDD7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3E411B-3632-4B67-8659-DA2AE35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33850C-D917-474A-B5F8-98B9282E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43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E585F-B6C7-4DE5-94AC-F3A0220D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AB920-610D-4CBF-B9BB-4B646903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88920A-4021-4A1D-858D-072476BB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D8F5A-DB07-43D2-A82C-264B486B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3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7239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7457C-17CB-46EE-8173-DE5F986F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87AB5-23F2-48D6-A7BC-C7835395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6AD0D-4025-4275-B8B4-DA1794C8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769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8BF04-E24D-4B05-A8ED-48D42BED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1300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869E4-8921-4928-B4AF-5F2B1187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0" y="1974850"/>
            <a:ext cx="12341225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1E8D28-20FE-4DD1-AE79-85D7A85DF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1300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C9621F-EE3F-45F1-8545-BB7947E4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53720-254B-400E-8720-3E2FD013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8E4C5-01AE-4ADC-8687-FC40AEAE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21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A3E24-233C-4923-B07F-567570A1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1300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92091A-63DD-4073-A26F-1B24DB641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200" y="1974850"/>
            <a:ext cx="12341225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0D866-4564-48ED-8302-F857A9CFB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1300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BD323-9A09-4ED9-8033-BAC19547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533A7-558B-424E-BC44-2CC51AB9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15BCA-8863-4361-931C-EEBCE700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98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D1756-D9C2-4705-A4A1-69B265E2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A162FD-CDEF-4A43-93F0-D43C6E1BC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12937-929D-482A-B4D3-808711FF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3DA70-A498-45D5-9F41-92070582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10922-E4A0-4BB8-9BE7-900B2B11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8516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27D20-5C40-42C0-94A0-197724E3A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038" y="730250"/>
            <a:ext cx="5256212" cy="11623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2D17E4-B423-4E5B-BFCD-70D60423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16238" cy="11623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CE2F9-277C-44B8-9148-A1290FB0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DD931-A63C-4559-88D5-F3CFAD0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7951F-1F1C-49A5-88FF-2CD7EF37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7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9280704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735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63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755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723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35478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9085148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4" r:id="rId1"/>
    <p:sldLayoutId id="2147484415" r:id="rId2"/>
    <p:sldLayoutId id="2147484416" r:id="rId3"/>
    <p:sldLayoutId id="2147484417" r:id="rId4"/>
    <p:sldLayoutId id="2147484418" r:id="rId5"/>
    <p:sldLayoutId id="2147484419" r:id="rId6"/>
    <p:sldLayoutId id="2147484420" r:id="rId7"/>
    <p:sldLayoutId id="2147484421" r:id="rId8"/>
    <p:sldLayoutId id="2147484422" r:id="rId9"/>
    <p:sldLayoutId id="2147484423" r:id="rId10"/>
    <p:sldLayoutId id="2147484424" r:id="rId11"/>
    <p:sldLayoutId id="2147484425" r:id="rId12"/>
    <p:sldLayoutId id="2147483788" r:id="rId1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50457-E1EF-4E2F-916E-09038CB5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C969BF-56CF-4417-AAFD-96459B4C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14036-926E-41F8-960A-9D992B0CE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1A8D-4D81-489A-8BCD-7DE8D4FC40FB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B564F-89D2-4651-805B-3E8465FE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A558C-94D0-41FE-A08B-A0E0DC35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94EB-A72B-4590-BFF2-CA1DF0684B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ndangregg/perf-too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人工輸入 1"/>
          <p:cNvSpPr/>
          <p:nvPr/>
        </p:nvSpPr>
        <p:spPr>
          <a:xfrm rot="16200000" flipH="1">
            <a:off x="11442709" y="741099"/>
            <a:ext cx="13761007" cy="12268777"/>
          </a:xfrm>
          <a:prstGeom prst="flowChartManualInpu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algn="ctr" defTabSz="1087636">
              <a:lnSpc>
                <a:spcPts val="6000"/>
              </a:lnSpc>
            </a:pPr>
            <a:endParaRPr lang="zh-TW" altLang="en-US" sz="9600" b="1" dirty="0">
              <a:solidFill>
                <a:schemeClr val="tx2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9524930" y="5215208"/>
            <a:ext cx="6793593" cy="1278915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zh-CN" sz="8000" i="0" u="none" strike="noStrike" dirty="0">
                <a:solidFill>
                  <a:schemeClr val="tx1"/>
                </a:solidFill>
                <a:effectLst/>
                <a:latin typeface="-apple-system"/>
              </a:rPr>
              <a:t>perf-tools</a:t>
            </a:r>
            <a:endParaRPr lang="zh-CN" altLang="en-US" sz="9600" i="0" dirty="0">
              <a:solidFill>
                <a:schemeClr val="tx1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29822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ea typeface="Alibaba PuHuiTi B" panose="00020600040101010101" pitchFamily="18" charset="-122"/>
              </a:rPr>
              <a:t>tpoint: trace a given </a:t>
            </a:r>
            <a:r>
              <a:rPr lang="en-US" altLang="zh-CN" sz="6000" dirty="0" err="1">
                <a:ea typeface="Alibaba PuHuiTi B" panose="00020600040101010101" pitchFamily="18" charset="-122"/>
              </a:rPr>
              <a:t>tracepoint</a:t>
            </a:r>
            <a:endParaRPr lang="zh-CN" altLang="en-US" sz="60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877488"/>
            <a:ext cx="22402800" cy="9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./tpoint -v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block:block_rq_issue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a filter to check that the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rwbs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field (I/O type) includes an "R“”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./tpoint -s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block:block_rq_insert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rwbs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~ "*R*“’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&lt;...&gt;-741953 [020] .... 4820456.028432: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block_rq_insert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253,4 R 512 () 16662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dmcss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&lt;...&gt;-741953 [020] .... 4820456.028435: &lt;stack trace&gt;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trace_event_raw_event_block_rq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blk_mq_sched_request_inserted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dd_insert_requests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blk_mq_sched_insert_request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blk_mq_make_request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generic_make_request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submit_bio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__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blkdev_direct_IO_simple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generic_file_read_iter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new_sync_read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vfs_read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ksys_pread64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entry_SYSCALL_64_after_hwframe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sv-SE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7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5400" dirty="0" err="1">
                <a:ea typeface="Alibaba PuHuiTi B" panose="00020600040101010101" pitchFamily="18" charset="-122"/>
              </a:rPr>
              <a:t>funccount</a:t>
            </a:r>
            <a:r>
              <a:rPr lang="en-US" altLang="zh-CN" sz="5400" dirty="0">
                <a:ea typeface="Alibaba PuHuiTi B" panose="00020600040101010101" pitchFamily="18" charset="-122"/>
              </a:rPr>
              <a:t>: count kernel function calls, matching a string with wildcards</a:t>
            </a:r>
            <a:endParaRPr lang="zh-CN" altLang="en-US" sz="54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877488"/>
            <a:ext cx="7688703" cy="100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'bio_*'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"bio_*"...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^C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COUNT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bio_attempt_back_merge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2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bio_add_page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57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bio_chain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1190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bio_split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1190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bio_iov_iter_get_pages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851298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bio_clone_fast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853688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bio_clone_blkg_association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854274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bio_associate_blkg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1655711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bio_associate_blkg_from_css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1655711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bio_integrity_prep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1656316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bio_free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1658338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1658427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bio_put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1658449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bio_endio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2509230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bio_init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2509400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bio_advance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2510424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bio_to_wbt_flags.isra.20.part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 3312628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bio_uninit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5017321</a:t>
            </a:r>
          </a:p>
          <a:p>
            <a:pPr algn="l"/>
            <a:endParaRPr lang="sv-SE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0E48DF-A07A-34BF-0AB9-62CDDB17D04B}"/>
              </a:ext>
            </a:extLst>
          </p:cNvPr>
          <p:cNvSpPr txBox="1"/>
          <p:nvPr/>
        </p:nvSpPr>
        <p:spPr>
          <a:xfrm>
            <a:off x="11132281" y="1877488"/>
            <a:ext cx="95679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[root@test1 monitor]# ./funccount -i 1 -t 5 'tcp_*'</a:t>
            </a:r>
          </a:p>
          <a:p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"tcp_*". Top 5 only... Ctrl-C to end.</a:t>
            </a:r>
          </a:p>
          <a:p>
            <a:endParaRPr lang="zh-CN" altLang="en-US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                              COUNT</a:t>
            </a:r>
          </a:p>
          <a:p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tcp_in_window                         6</a:t>
            </a:r>
          </a:p>
          <a:p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tcp_write_queue_purge                 8</a:t>
            </a:r>
          </a:p>
          <a:p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tcp_chrono_stop                      10</a:t>
            </a:r>
          </a:p>
          <a:p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tcp_release_cb                       12</a:t>
            </a:r>
          </a:p>
          <a:p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tcp_poll                             22</a:t>
            </a:r>
          </a:p>
        </p:txBody>
      </p:sp>
    </p:spTree>
    <p:extLst>
      <p:ext uri="{BB962C8B-B14F-4D97-AF65-F5344CB8AC3E}">
        <p14:creationId xmlns:p14="http://schemas.microsoft.com/office/powerpoint/2010/main" val="1260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5400" dirty="0" err="1">
                <a:ea typeface="Alibaba PuHuiTi B" panose="00020600040101010101" pitchFamily="18" charset="-122"/>
              </a:rPr>
              <a:t>funccount</a:t>
            </a:r>
            <a:r>
              <a:rPr lang="en-US" altLang="zh-CN" sz="5400" dirty="0">
                <a:ea typeface="Alibaba PuHuiTi B" panose="00020600040101010101" pitchFamily="18" charset="-122"/>
              </a:rPr>
              <a:t>: count kernel function calls, matching a string with wildcards</a:t>
            </a:r>
            <a:endParaRPr lang="zh-CN" altLang="en-US" sz="54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0407176" cy="121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-t 25 -d 10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*'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COUNT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xfs_log_space_wake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360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xfs_log_ticket_put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360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xfs_log_ticket_ungrant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360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xfs_trans_alloc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360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xfs_trans_free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360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xfs_trans_free_dqinfo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360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xfs_trans_reserve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360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xfs_trans_unreserve_and_mod_sb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360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xfs_can_free_eofblocks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377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xfs_file_release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377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xfs_release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377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451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xfs_file_mmap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463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xfs_filemap_page_mkwrite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510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xfs_buffered_write_iomap_begin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515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xfs_buffered_write_iomap_end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515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xfs_get_extsz_hint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515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xfs_bmbt_to_iomap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516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xfs_fsb_to_db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516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xfs_iext_lookup_extent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545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xfs_filemap_map_pages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704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xfs_vn_getattr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845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xfs_qm_dqrele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1392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xfs_ilock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2302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xfs_iunlock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2331</a:t>
            </a:r>
          </a:p>
        </p:txBody>
      </p:sp>
    </p:spTree>
    <p:extLst>
      <p:ext uri="{BB962C8B-B14F-4D97-AF65-F5344CB8AC3E}">
        <p14:creationId xmlns:p14="http://schemas.microsoft.com/office/powerpoint/2010/main" val="20688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5400" dirty="0" err="1">
                <a:ea typeface="Alibaba PuHuiTi B" panose="00020600040101010101" pitchFamily="18" charset="-122"/>
              </a:rPr>
              <a:t>functrace</a:t>
            </a:r>
            <a:r>
              <a:rPr lang="en-US" altLang="zh-CN" sz="5400" dirty="0">
                <a:ea typeface="Alibaba PuHuiTi B" panose="00020600040101010101" pitchFamily="18" charset="-122"/>
              </a:rPr>
              <a:t>: trace kernel function calls, matching a string with wildcards</a:t>
            </a:r>
            <a:endParaRPr lang="zh-CN" altLang="en-US" sz="54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0407176" cy="1129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functrace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"...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&lt;...&gt;-742890 [012] .... 4824454.639489: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&lt;...&gt;-741952 [025] .... 4824454.643726: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&lt;...&gt;-38669 [057] .... 4824454.655846: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&lt;...&gt;-741949 [051] .... 4824454.673015: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&lt;...&gt;-739253 [041] .... 4824454.880012: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&lt;...&gt;-743216 [016] .... 4824454.981478: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&lt;...&gt;-741956 [027] .... 4824455.313723: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&lt;...&gt;-742892 [022] .... 4824455.339751: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functrace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-H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##                              _-----=&gt;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-off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 / _----=&gt; need-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resched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| / _---=&gt;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hardirq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softirq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|| / _--=&gt; preempt-depth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||| /     delay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TASK-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CPU#  ||||    TIMESTAMP  FUNCTION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| |       |   ||||       |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&lt;...&gt;-742014 [060] .... 4826883.482978: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&lt;...&gt;-742892 [024] .... 4826883.641657: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&lt;...&gt;-742057 [016] .... 4826883.676168: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&lt;...&gt;-741952 [050] .... 4826883.686165: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&lt;...&gt;-742025 [007] .... 4826883.700695: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&lt;...&gt;-38669 [018] .... 4826883.786894: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&lt;...&gt;-741949 [051] .... 4826883.804750: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2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5400" dirty="0" err="1">
                <a:ea typeface="Alibaba PuHuiTi B" panose="00020600040101010101" pitchFamily="18" charset="-122"/>
              </a:rPr>
              <a:t>functrace</a:t>
            </a:r>
            <a:r>
              <a:rPr lang="en-US" altLang="zh-CN" sz="5400" dirty="0">
                <a:ea typeface="Alibaba PuHuiTi B" panose="00020600040101010101" pitchFamily="18" charset="-122"/>
              </a:rPr>
              <a:t>: trace kernel function calls, matching a string with wildcards</a:t>
            </a:r>
            <a:endParaRPr lang="zh-CN" altLang="en-US" sz="54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0407176" cy="1172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-d 10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*'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451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xfs_file_mmap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463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xfs_filemap_page_mkwrite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515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xfs_buffered_write_iomap_begin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518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xfs_buffered_write_iomap_end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518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xfs_fsb_to_db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519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xfs_get_extsz_hint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519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xfs_bmbt_to_iomap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521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xfs_iext_lookup_extent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553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xfs_filemap_map_pages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712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xfs_vn_getattr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845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xfs_qm_dqrele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1392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xfs_ilock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2307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xfs_iunlock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2336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functrace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-d 10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for 10 seconds...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&lt;...&gt;-3824970 [044] .... 4827153.067962: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do_dentry_open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&lt;...&gt;-3824970 [044] .... 4827153.067989: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do_dentry_open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&lt;...&gt;-3824970 [044] .... 4827153.068152: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do_dentry_open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&lt;...&gt;-3824970 [044] .... 4827153.068160: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do_dentry_open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&lt;...&gt;-3824970 [044] .... 4827153.068288: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do_dentry_open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&lt;...&gt;-3824970 [044] .... 4827153.068312: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do_dentry_open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&lt;...&gt;-3824970 [044] .... 4827153.068316: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do_dentry_open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&lt;...&gt;-3824970 [044] .... 4827153.068325: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xfs_file_open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do_dentry_open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7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5400" dirty="0" err="1">
                <a:ea typeface="Alibaba PuHuiTi B" panose="00020600040101010101" pitchFamily="18" charset="-122"/>
              </a:rPr>
              <a:t>funcslower</a:t>
            </a:r>
            <a:r>
              <a:rPr lang="en-US" altLang="zh-CN" sz="5400" dirty="0">
                <a:ea typeface="Alibaba PuHuiTi B" panose="00020600040101010101" pitchFamily="18" charset="-122"/>
              </a:rPr>
              <a:t>: trace kernel functions slower than a threshold</a:t>
            </a:r>
            <a:endParaRPr lang="zh-CN" altLang="en-US" sz="54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0407176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funcslower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-Pt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1000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slower than 1000 us...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4827852.825091 |   50)  &lt;...&gt;-741952  | # 1536.023 us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4827852.932464 |   48)  &lt;...&gt;-741954  | # 1523.300 us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4827852.953419 |   18)  &lt;...&gt;-741953  | # 3870.676 us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4827853.827059 |   50)  &lt;...&gt;-741952  | # 1361.965 us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4827853.937736 |   48)  &lt;...&gt;-741954  | # 3959.439 us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4827853.955962 |   18)  &lt;...&gt;-741953  | # 1272.726 us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-C              # measure on-CPU time only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funcslower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slower than 1 us...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4828094.717337 |   30)  &lt;...&gt;-742892  |   3.594 us   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4828094.732262 |   48)  &lt;...&gt;-741954  |   3.574 us   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4828094.733666 |   48)  &lt;...&gt;-741954  |   3.490 us   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4828094.733945 |   48)  &lt;...&gt;-741954  |   2.658 us   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4828094.734265 |   48)  &lt;...&gt;-741954  |   2.481 us   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4828094.734384 |   20)  &lt;...&gt;-742057  |   3.814 us   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4828094.735374 |   18)  &lt;...&gt;-741953  |   5.526 us    |  } /*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blkdev_direct_IO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*/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7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funcgraph</a:t>
            </a:r>
            <a:r>
              <a:rPr lang="en-US" altLang="zh-CN" sz="4800" dirty="0">
                <a:ea typeface="Alibaba PuHuiTi B" panose="00020600040101010101" pitchFamily="18" charset="-122"/>
              </a:rPr>
              <a:t>: trace a graph of kernel function calls, showing children and times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0407176" cy="1141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funcgraph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"... Ctrl-C to end.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==========&gt; |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smp_irq_work_interrupt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irq_enter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0.057 us    |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irqtime_account_irq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0.467 us    |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__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wake_up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__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wake_up_common_lock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0.106 us    |        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raw_spin_lock_irqsave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__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wake_up_common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autoremove_wake_function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default_wake_function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try_to_wake_up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0.073 us    |                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raw_spin_lock_irqsave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select_task_rq_fair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0.040 us    |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available_idle_cpu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0.409 us    |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available_idle_cpu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0.027 us    |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available_idle_cpu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1.139 us    |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0.089 us    |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ttwu_queue_wakelist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0.026 us    |                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raw_spin_lock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0.224 us    |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update_rq_clock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ttwu_do_activate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enqueue_task_fair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enqueue_entity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0.039 us    |    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update_curr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0.092 us    |                      __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update_load_avg_se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0.063 us    |                      __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update_load_avg_cfs_rq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0.026 us    |    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update_cfs_group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0.040 us    |                      __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enqueue_entity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1.495 us    |    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0.026 us    |  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hrtick_update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2.254 us    |  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ttwu_do_wakeup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check_preempt_curr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resched_curr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native_smp_send_reschedule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                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x2apic_send_IPI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0.071 us    |                            __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x2apic_send_IPI_dest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0.348 us    |          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0.604 us    |        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0.944 us    |      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1.164 us    |    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1.476 us    |  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4.178 us    |  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0.034 us    |                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raw_spin_unlock_irqrestore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7.248 us    |  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7.427 us    |  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7.621 us    |  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7.927 us    |  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0.034 us    |        _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raw_spin_unlock_irqrestore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8.610 us    |  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8.887 us    |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            |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irq_exit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0.045 us    |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irqtime_account_irq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0.035 us    |      </a:t>
            </a:r>
            <a:r>
              <a:rPr lang="en-US" altLang="zh-CN" sz="12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idle_cpu</a:t>
            </a:r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  0.466 us    |    }</a:t>
            </a:r>
          </a:p>
          <a:p>
            <a:pPr algn="l"/>
            <a:r>
              <a:rPr lang="en-US" altLang="zh-CN" sz="12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41) + 10.777 us   |  </a:t>
            </a:r>
          </a:p>
        </p:txBody>
      </p:sp>
    </p:spTree>
    <p:extLst>
      <p:ext uri="{BB962C8B-B14F-4D97-AF65-F5344CB8AC3E}">
        <p14:creationId xmlns:p14="http://schemas.microsoft.com/office/powerpoint/2010/main" val="38632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funcgraph</a:t>
            </a:r>
            <a:r>
              <a:rPr lang="en-US" altLang="zh-CN" sz="4800" dirty="0">
                <a:ea typeface="Alibaba PuHuiTi B" panose="00020600040101010101" pitchFamily="18" charset="-122"/>
              </a:rPr>
              <a:t>: trace a graph of kernel function calls, showing children and times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0407176" cy="1240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 newer Linux kernels, you can use the -m option to limit the function depth.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Eg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3 levels only: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funcgraph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-m 3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"... Ctrl-C to end.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0.091 us    |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get_xsave_addr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            |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            |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hrtimer_start_range_ns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0.076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lock_hrtimer_base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0.153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ktime_get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0.027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get_nohz_timer_target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0.054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enqueue_hrtimer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0.032 us    |      _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raw_spin_unlock_irqrestore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1.570 us    |    }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            |    schedule() {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0.062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rcu_note_context_switch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0.025 us    |      _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raw_spin_lock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0.146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update_rq_clock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0.495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dequeue_task_fair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0.177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pick_next_task_fair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0.070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put_prev_task_fair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0.073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pick_next_task_idle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0.362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enter_lazy_tlb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56)   0.046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copy_fpregs_to_fpstate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0.063 us    |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get_xsave_addr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            |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            |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hrtimer_start_range_ns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0.079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lock_hrtimer_base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0.051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ktime_get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0.027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get_nohz_timer_target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0.057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enqueue_hrtimer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0.033 us    |      _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raw_spin_unlock_irqrestore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1.419 us    |    }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            |    schedule() {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0.053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rcu_note_context_switch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0.027 us    |      _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raw_spin_lock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0.241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update_rq_clock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0.402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dequeue_task_fair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0.395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pick_next_task_fair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0.065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put_prev_task_fair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0.062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pick_next_task_idle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0.344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enter_lazy_tlb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51)   0.047 us    |    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copy_fpregs_to_fpstate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19)               |  </a:t>
            </a:r>
            <a:r>
              <a:rPr lang="en-US" altLang="zh-CN" sz="1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do_nanosleep</a:t>
            </a:r>
            <a:r>
              <a:rPr lang="en-US" altLang="zh-CN" sz="1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endParaRPr lang="en-US" altLang="zh-CN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63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funcgraph</a:t>
            </a:r>
            <a:r>
              <a:rPr lang="en-US" altLang="zh-CN" sz="4800" dirty="0">
                <a:ea typeface="Alibaba PuHuiTi B" panose="00020600040101010101" pitchFamily="18" charset="-122"/>
              </a:rPr>
              <a:t>: trace a graph of kernel function calls, showing children and times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0407176" cy="1018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vfs_read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calls by process ID 5363: which is a bash shell. I also include headers (-H) and absolute timestamps (-t). 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funcgraph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5363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vfs_read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vfs_read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for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5363...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tracer: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function_graph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TIME        CPU  DURATION                  FUNCTION CALLS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|          |     |   |                     |   |   |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7238523.638008 |   0)               |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finish_task_switch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7238523.638012 |   0)               |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xen_evtchn_do_upcall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7238523.638012 |   0)               |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irq_enter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7238523.638013 |   0)   0.153 us    |  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rcu_irq_enter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7238523.638014 |   0)   1.144 us    |                  }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7238523.638014 |   0)   0.056 us    |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exit_idle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7238523.638014 |   0)               |                  __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xen_evtchn_do_upcall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7238523.638015 |   0)               |  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evtchn_2l_handle_events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7238523.638015 |   0)   0.057 us    |    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irq_from_virq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7238523.638015 |   0)               |    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evtchn_from_irq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7238523.638015 |   0)               |      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irq_get_irq_data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7238523.638016 |   0)   0.058 us    |        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irq_to_desc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7238523.638016 |   0)   0.565 us    |                        }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7238523.638016 |   0)   0.966 us    |                      }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7238523.638016 |   0)               |    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get_evtchn_to_irq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7238523.638017 |   0)   0.050 us    |         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evtchn_2l_max_channels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();</a:t>
            </a:r>
          </a:p>
          <a:p>
            <a:pPr algn="l"/>
            <a:endParaRPr lang="en-US" altLang="zh-CN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5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kprobe</a:t>
            </a:r>
            <a:r>
              <a:rPr lang="en-US" altLang="zh-CN" sz="4800" dirty="0">
                <a:ea typeface="Alibaba PuHuiTi B" panose="00020600040101010101" pitchFamily="18" charset="-122"/>
              </a:rPr>
              <a:t>: dynamically trace a kernel function call or its return, with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0407176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p:do_sys_open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[016] .... 4830173.341153: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&lt;...&gt;-3830417 [012] .... 4830173.341189: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&lt;...&gt;-3830417 [012] .... 4830173.341193: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&lt;...&gt;-3830417 [012] .... 4830173.341194: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&lt;...&gt;-3830417 [012] .... 4830173.341195: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"p:" is for creating a probe. Use "r:" to probe the return of the function: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r:do_sys_open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&lt;...&gt;-3830890 [011] d... 4830503.662888: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[058] d... 4830503.663175: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&lt;...&gt;-3830892 [012] d... 4830503.663212: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&lt;...&gt;-3830892 [012] d... 4830503.663214: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&lt;...&gt;-3830892 [012] d... 4830503.663216: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&lt;...&gt;-3830892 [012] d... 4830503.663219: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98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13203925" cy="2056765"/>
          </a:xfrm>
        </p:spPr>
        <p:txBody>
          <a:bodyPr>
            <a:normAutofit/>
          </a:bodyPr>
          <a:lstStyle/>
          <a:p>
            <a:r>
              <a:rPr lang="en-US" altLang="zh-CN" sz="6700" dirty="0">
                <a:ea typeface="Alibaba PuHuiTi B" panose="00020600040101010101" pitchFamily="18" charset="-122"/>
              </a:rPr>
              <a:t>perf-tools</a:t>
            </a:r>
            <a:endParaRPr lang="zh-CN" altLang="en-US" sz="67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675706"/>
            <a:ext cx="2240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github.com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/</a:t>
            </a:r>
            <a:r>
              <a:rPr lang="en-US" altLang="zh-CN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brendangregg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/perf-tools</a:t>
            </a:r>
            <a:endParaRPr lang="en-US" altLang="zh-CN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dirty="0">
              <a:latin typeface="-apple-system"/>
            </a:endParaRPr>
          </a:p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0118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kprobe</a:t>
            </a:r>
            <a:r>
              <a:rPr lang="en-US" altLang="zh-CN" sz="4800" dirty="0">
                <a:ea typeface="Alibaba PuHuiTi B" panose="00020600040101010101" pitchFamily="18" charset="-122"/>
              </a:rPr>
              <a:t>: dynamically trace a kernel function call or its return, with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744484"/>
            <a:ext cx="21936718" cy="11049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traces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returns, using a probe alias 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", and showing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return value ($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r:myopen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$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&lt;...&gt;-3834417 [011] d... 4832603.212962: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0x3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[022] d... 4832603.213252: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&lt;...&gt;-3834420 [012] d... 4832603.213287: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&lt;...&gt;-3834420 [012] d... 4832603.213289: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&lt;...&gt;-3834420 [012] d... 4832603.213291: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&lt;...&gt;-3834420 [012] d... 4832603.213292: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&lt;...&gt;-3834420 [012] d... 4832603.213294: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&lt;...&gt;-3834420 [012] d... 4832603.213297: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&lt;...&gt;-3834420 [012] d... 4832603.213298: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r:myopen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=$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&lt;...&gt;-3834833 [011] d... 4832842.621970: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0x3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[022] d... 4832842.622258: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&lt;...&gt;-3834835 [012] d... 4832842.622297: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[022] d... 4832842.622300: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&lt;...&gt;-3834835 [012] d... 4832842.622300: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&lt;...&gt;-3834835 [012] d... 4832842.622302: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&lt;...&gt;-3834835 [012] d... 4832842.622303: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&lt;...&gt;-3834835 [012] d... 4832842.622304: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do_syscall_64+0x5b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0x1a0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0xfffffffffffffffe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2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kprobe</a:t>
            </a:r>
            <a:r>
              <a:rPr lang="en-US" altLang="zh-CN" sz="4800" dirty="0">
                <a:ea typeface="Alibaba PuHuiTi B" panose="00020600040101010101" pitchFamily="18" charset="-122"/>
              </a:rPr>
              <a:t>: dynamically trace a kernel function call or its return, with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1744484"/>
            <a:ext cx="22805975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mode=%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cx:u16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[022] .... 4832927.948228: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mode=0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[022] .... 4832927.948271: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mode=0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&lt;...&gt;-3834938 [012] .... 4832927.948273: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mode=0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filename=+0(%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):string'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[022] .... 4832958.680238: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filename="/proc/3834974/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cmdline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&lt;...&gt;-3834974 [044] .... 4832958.680277: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glibc-hwcaps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-64-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libc.so.6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&lt;...&gt;-3834974 [044] .... 4832958.680281: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glibc-hwcaps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-64-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v3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libc.so.6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&lt;...&gt;-3834974 [044] .... 4832958.680283: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glibc-hwcaps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-64-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libc.so.6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-d 10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filename=+0(%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):string' &gt; out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match on a single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only: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-p 1696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filename=+0(%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):string’ 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-v option will show you the available variables you can use in custom filters: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-v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filename=+0(%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):string' 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12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6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kprobe</a:t>
            </a:r>
            <a:r>
              <a:rPr lang="en-US" altLang="zh-CN" sz="4800" dirty="0">
                <a:ea typeface="Alibaba PuHuiTi B" panose="00020600040101010101" pitchFamily="18" charset="-122"/>
              </a:rPr>
              <a:t>: dynamically trace a kernel function call or its return, with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1744484"/>
            <a:ext cx="22805975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filenames that end in "stat", by adding a filter: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filename=+0(%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):string' 'filename ~ "*stat"'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&lt;...&gt;-38500 [048] .... 4833687.258346: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filename="/proc/3836548/stat"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&lt;...&gt;-40743 [001] .... 4833688.944354: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filename="/sys/devices/system/node/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numastat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&lt;...&gt;-40743 [001] .... 4833688.944401: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filename="/sys/devices/system/node/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numastat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&lt;...&gt;-38785 [000] .... 4833688.944678: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filename="/proc/1/stat"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&lt;...&gt;-38785 [000] .... 4833688.944695: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filename="/proc/2/stat"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&lt;...&gt;-38785 [000] .... 4833688.944704: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do_sys_open+0x0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filename="/proc/3/stat“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a deeper kernel function, lets trace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and entry registers: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%ax %bx %cx %dx'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52:1H-847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[052] .... 4834132.187264: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0xffffffff89552120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arg2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0xffffffffc014e710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arg3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0x480020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0xffff92cdc9310328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52:1H-847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[052] .... 4834132.187676: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0xffffffff89552120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arg2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0xffffffffc014e710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arg3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0x480020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0xffff92cdc9310328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&lt;...&gt;-986   [016] .... 4834132.189045: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0xffffffff89552120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arg2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0xffffffffc014e710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arg3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0x480020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0xffff92cdc9310328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1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kprobe</a:t>
            </a:r>
            <a:r>
              <a:rPr lang="en-US" altLang="zh-CN" sz="4800" dirty="0">
                <a:ea typeface="Alibaba PuHuiTi B" panose="00020600040101010101" pitchFamily="18" charset="-122"/>
              </a:rPr>
              <a:t>: dynamically trace a kernel function call or its return, with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7" y="1744484"/>
            <a:ext cx="23413374" cy="10864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Note that you can add qualifiers,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eg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if I knew %ax was a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uint32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%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ax:u32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25:1H-1248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[025] .... 4834208.490416: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=2304057632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55:1H-831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[055] .... 4834208.498255: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=2304057632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56:1H-937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[056] .... 4834208.503859: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=2304057632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56:1H-937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[056] .... 4834208.504228: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=2304057632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 can give them aliases too, instead of the default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..N: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ax=%ax'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25:1H-1248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[025] .... 4834339.670943: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ax=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0xffffffff89552120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55:1H-831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[055] .... 4834339.679978: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ax=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0xffffffff89552120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22:1H-1236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[022] .... 4834339.706215: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ax=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0xffffffff89552120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&lt;...&gt;-742894 [022] .... 4834339.706828: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ax=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&lt;...&gt;-742894 [022] .... 4834339.706996: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ax=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 for the return of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r:myprobe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$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4:1H-1228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[004] d... 4834392.609141: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bio_clone_fast+0x19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0x60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0xffff92cdd6bfbd50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&lt;...&gt;-743113 [004] d... 4834392.609775: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blkdev_issue_flush+0x1a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0x70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0xffff92ca79ca0400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25:1H-1248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[025] d... 4834392.697618: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bio_clone_fast+0x19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0x60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0xffff92eb02019150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55:1H-831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[055] d... 4834392.706567: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bio_clone_fast+0x19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0x60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0xffff92eb42e51bd0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7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kprobe</a:t>
            </a:r>
            <a:r>
              <a:rPr lang="en-US" altLang="zh-CN" sz="4800" dirty="0">
                <a:ea typeface="Alibaba PuHuiTi B" panose="00020600040101010101" pitchFamily="18" charset="-122"/>
              </a:rPr>
              <a:t>: dynamically trace a kernel function call or its return, with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7" y="1744484"/>
            <a:ext cx="2341337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-s option will print the kernel stack trace after the event: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-s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p:mytcp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mytcp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52:1H-847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[052] .... 4834514.408236: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mytcp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bio_alloc_bioset+0x0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0x230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52:1H-847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[052] .... 4834514.408246: &lt;stack trace&gt;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bio_alloc_bioset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bio_clone_fast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blk_rq_prep_clone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dm_mq_queue_rq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blk_mq_dispatch_rq_list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__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blk_mq_do_dispatch_sched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__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blk_mq_sched_dispatch_requests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blk_mq_sched_dispatch_requests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=&gt; __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blk_mq_run_hw_queue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3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uprobe</a:t>
            </a:r>
            <a:r>
              <a:rPr lang="en-US" altLang="zh-CN" sz="4800" dirty="0">
                <a:ea typeface="Alibaba PuHuiTi B" panose="00020600040101010101" pitchFamily="18" charset="-122"/>
              </a:rPr>
              <a:t>: dynamically trace a user-level function call or its return, with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6" y="1744484"/>
            <a:ext cx="23413374" cy="1172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sleep() calls in all running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shared libraries: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p:libc:sleep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sleep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lib64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libc-2.28.so:0xc8c60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&lt;...&gt;-739253 [009] d... 4896390.158599: sleep: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0x7fc78084fc60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&lt;...&gt;-739253 [009] d... 4896391.159203: sleep: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0x7fc78084fc60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 the return of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when it failed and returned NULL (0):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r:libc:fopen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file=$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 'file == 0'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r:fopen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lib64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libc-2.28.so:0x710f0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file=$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retval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&lt;...&gt;-38823 [047] d... 4898006.417956: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0x56487f1264f7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0x7fecad09e0f0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&lt;...&gt;-40743 [044] d... 4898006.449966: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fopen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0x557afcf17d4c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&lt;-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0x7fdbb0c150f0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file=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0x0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the MySQL server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function, along with the query string (note: the %dx register is only valid for this architecture and this software build):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/opt/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/bin/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:_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Z16dispatch_command19enum_server_commandP3THDPcj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+0(%dx):string'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/opt/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/bin/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mysqld:0x2dbd40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+0(%dx):string).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-2855  [001] d... 19956674.509085: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0x6dbd40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="show tables"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-2855  [001] d... 19956675.541155: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0x6dbd40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="SELECT * FROM numbers where number &gt; 32000"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 the query string argument 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then test it in a filter;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eg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to only match queries that begin with "SELECT":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/opt/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/bin/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:_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Z16dispatch_command19enum_server_commandP3THDPcj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=+0(%dx):string' '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~ "SELECT*"'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/opt/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/bin/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mysqld:0x2dbd40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=+0(%dx):string).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-2855  [001] d... 19956754.619958: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0x6dbd40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="SELECT * FROM numbers where number &gt; 32000"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-2855  [001] d... 19956755.060125: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dispatch_command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0x6dbd40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="SELECT * FROM numbers where number &gt; 32000"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7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uprobe</a:t>
            </a:r>
            <a:r>
              <a:rPr lang="en-US" altLang="zh-CN" sz="4800" dirty="0">
                <a:ea typeface="Alibaba PuHuiTi B" panose="00020600040101010101" pitchFamily="18" charset="-122"/>
              </a:rPr>
              <a:t>: dynamically trace a user-level function call or its return, with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6" y="1744484"/>
            <a:ext cx="23413374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Overhead is relative to the rate of events: a higher rate of traced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events,means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costs higher overhead. If you are unsure of the rate of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events,you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can capture a set number only, or trace for a limited duration only (covered in the next example). To trace a set number only, you can pipe into head,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eg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-p 11982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p:bash:sh_malloc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| head -15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sh_malloc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p:sh_malloc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/bin/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bash:0xaafa0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bash-11982 [001] d... 19643121.529484: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sh_malloc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0x4aafa0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bash-11982 [001] d... 19643121.529493: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sh_malloc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0x4aafa0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bash-11982 [001] d... 19643121.529506: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sh_malloc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0x4aafa0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-d option can be used to specify a duration for tracing, which also causes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perform in-kernel buffering, which reduces the overhead of tracing: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-d 5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p:libc:gettimeofday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gettimeofday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for 5 seconds (buffered)...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&lt;...&gt;-3977675 [015] d... 4915345.251976: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gettimeofday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0x7f7d78a8b440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&lt;...&gt;-3977681 [015] d... 4915350.252867: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gettimeofday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0x7fa3510fa440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&lt;...&gt;-3977681 [015] d... 4915350.252876: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gettimeofday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0x7fa3510fa440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7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Alibaba PuHuiTi B" panose="00020600040101010101" pitchFamily="18" charset="-122"/>
              </a:rPr>
              <a:t>perf-stat-hist: power-of aggregations for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tracepoint</a:t>
            </a:r>
            <a:r>
              <a:rPr lang="en-US" altLang="zh-CN" sz="4800" dirty="0">
                <a:ea typeface="Alibaba PuHuiTi B" panose="00020600040101010101" pitchFamily="18" charset="-122"/>
              </a:rPr>
              <a:t>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6" y="1744484"/>
            <a:ext cx="23413374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the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net:net_dev_xmit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tracepoint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and building a power-of-4 histogram for the "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variable, for 10 seconds: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./perf-stat-hist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net:net_dev_xmit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10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net:net_dev_xmit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power-of-4, max 1048576, for 10 seconds...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Range          : Count    Distribution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-&gt; -1   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0 -&gt; 0    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1 -&gt; 3    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4 -&gt; 15   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16 -&gt; 63        : 4 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64 -&gt; 255       : 327   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256 -&gt; 1023      : 125      |###############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1024 -&gt; 4095      : 1 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4096 -&gt; 16383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16384 -&gt; 65535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65536 -&gt; 262143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262144 -&gt; 1048575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1048576 -&gt;           : 0        |                                      |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Cat the format file for the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tracepoint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see what other variables are available to trace.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Eg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cat /sys/kernel/debug/tracing/events/net/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net_dev_xmit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/format 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80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Alibaba PuHuiTi B" panose="00020600040101010101" pitchFamily="18" charset="-122"/>
              </a:rPr>
              <a:t>perf-stat-hist: power-of aggregations for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tracepoint</a:t>
            </a:r>
            <a:r>
              <a:rPr lang="en-US" altLang="zh-CN" sz="4800" dirty="0">
                <a:ea typeface="Alibaba PuHuiTi B" panose="00020600040101010101" pitchFamily="18" charset="-122"/>
              </a:rPr>
              <a:t>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6" y="1744484"/>
            <a:ext cx="23413374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./perf-stat-hist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syscalls:sys_exit_read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ret 10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syscalls:sys_exit_read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power-of-4, max 1048576, for 10 seconds...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Range          : Count    Distribution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-&gt; -1        : 12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0 -&gt; 0         : 4782  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1 -&gt; 3         : 863      |#######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4 -&gt; 15        : 1134     |##########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16 -&gt; 63        : 214      |##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64 -&gt; 255       : 2291     |###################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256 -&gt; 1023      : 1064     |#########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1024 -&gt; 4095      : 1183     |##########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4096 -&gt; 16383     : 6 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16384 -&gt; 65535     : 2 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65536 -&gt; 262143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262144 -&gt; 1048575   : 1 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1048576 -&gt;           : 0        |                                      |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61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Alibaba PuHuiTi B" panose="00020600040101010101" pitchFamily="18" charset="-122"/>
              </a:rPr>
              <a:t>perf-stat-hist: power-of aggregations for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tracepoint</a:t>
            </a:r>
            <a:r>
              <a:rPr lang="en-US" altLang="zh-CN" sz="4800" dirty="0">
                <a:ea typeface="Alibaba PuHuiTi B" panose="00020600040101010101" pitchFamily="18" charset="-122"/>
              </a:rPr>
              <a:t>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6" y="1744484"/>
            <a:ext cx="23413374" cy="9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Using power-of-2, and a max of 1024: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./perf-stat-hist -P 2 -m 1024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syscalls:sys_exit_read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ret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syscalls:sys_exit_read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power-of-2, max 1024, until Ctrl-C...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^C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Range          : Count    Distribution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-&gt; -1        : 85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0 -&gt; 0         : 9928  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1 -&gt; 1         : 1085     |#####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2 -&gt; 3         : 356      |##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4 -&gt; 7         : 898      |####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8 -&gt; 15        : 4173     |################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16 -&gt; 31        : 632      |###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32 -&gt; 63        : 1206     |#####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64 -&gt; 127       : 244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128 -&gt; 255       : 6527     |#########################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256 -&gt; 511       : 1398     |######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512 -&gt; 1023      : 1984     |########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1024 -&gt;           : 7116     |############################          |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3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234300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iosnoop</a:t>
            </a:r>
            <a:r>
              <a:rPr lang="en-US" altLang="zh-CN" sz="7464" dirty="0">
                <a:ea typeface="Alibaba PuHuiTi B" panose="00020600040101010101" pitchFamily="18" charset="-122"/>
              </a:rPr>
              <a:t>: trace disk I/O with details including latency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825853"/>
            <a:ext cx="22402800" cy="10864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iosnoop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block I/O. Ctrl-C to end.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COMM     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TYPE DEV      BLOCK        BYTES 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LATms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/20:1 1222   R    8,48     16388        512        0.49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/20:1 1222   R    253,4    16388        512        0.50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/20:1 1222   R    8,80     16386        20480      1.94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/20:1 1222   R    253,4    16386        20480      1.94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/12:1 1229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8,16     16395        512        0.64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/12:1 1229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253,4    16395        512        0.65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iosnoop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-p 1229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block I/O issued by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1229. Ctrl-C to end.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COMM     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TYPE DEV      BLOCK        BYTES 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LATms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/12:1 1229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8,80     16395        512        0.47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/12:1 1229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253,4    16395        512        0.48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/12:1 1229   FF   8,48     18446744073709551615 0          0.16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/12:1 1229   FF   253,4    18446744073709551615 0          0.16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 ./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iosnoop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&gt; out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 more out</a:t>
            </a:r>
          </a:p>
          <a:p>
            <a:pPr algn="l"/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STARTs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ENDs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COMM     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TYPE DEV      BLOCK        BYTES 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LATms</a:t>
            </a:r>
            <a:endParaRPr lang="en-US" altLang="zh-CN" sz="2800" b="0" i="0" dirty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4736070.333013  4736070.333354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/50:1 836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8,208    38111168     32768      0.34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4736070.333011  4736070.333358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/50:1 836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253,6    38111168     32768      0.35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4736070.333000  4736070.333365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/50:1 836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8,224    14924800     32768      0.37</a:t>
            </a:r>
          </a:p>
          <a:p>
            <a:pPr algn="l"/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4736070.332993  4736070.333365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/50:1 836    </a:t>
            </a:r>
            <a:r>
              <a:rPr lang="en-US" altLang="zh-CN" sz="2800" b="0" i="0" dirty="0" err="1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b="0" i="0" dirty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253,6    14924800     32768      0.37</a:t>
            </a:r>
          </a:p>
        </p:txBody>
      </p:sp>
    </p:spTree>
    <p:extLst>
      <p:ext uri="{BB962C8B-B14F-4D97-AF65-F5344CB8AC3E}">
        <p14:creationId xmlns:p14="http://schemas.microsoft.com/office/powerpoint/2010/main" val="33185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Alibaba PuHuiTi B" panose="00020600040101010101" pitchFamily="18" charset="-122"/>
              </a:rPr>
              <a:t>perf-stat-hist: power-of aggregations for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tracepoint</a:t>
            </a:r>
            <a:r>
              <a:rPr lang="en-US" altLang="zh-CN" sz="4800" dirty="0">
                <a:ea typeface="Alibaba PuHuiTi B" panose="00020600040101010101" pitchFamily="18" charset="-122"/>
              </a:rPr>
              <a:t>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6" y="1744484"/>
            <a:ext cx="2341337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Specifying custom bucket sizes: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./perf-stat-hist -b "10 50 100 5000"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syscalls:sys_exit_read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ret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syscalls:sys_exit_read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specified buckets, until Ctrl-C...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^C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Range          : Count    Distribution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-&gt; 9         : 5937  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10 -&gt; 49        : 1048     |#######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50 -&gt; 99        : 23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100 -&gt; 4999      : 5109     |#################################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5000 -&gt;           : 9        |#                                     |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1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Alibaba PuHuiTi B" panose="00020600040101010101" pitchFamily="18" charset="-122"/>
              </a:rPr>
              <a:t>perf-stat-hist: power-of aggregations for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tracepoint</a:t>
            </a:r>
            <a:r>
              <a:rPr lang="en-US" altLang="zh-CN" sz="4800" dirty="0">
                <a:ea typeface="Alibaba PuHuiTi B" panose="00020600040101010101" pitchFamily="18" charset="-122"/>
              </a:rPr>
              <a:t> variables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964276" y="1744484"/>
            <a:ext cx="234133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Specifying a single value to bifurcate statistics: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./perf-stat-hist -b 10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syscalls:sys_exit_read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ret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syscalls:sys_exit_read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specified buckets, until Ctrl-C...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^C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Range          : Count    Distribution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-&gt; 9         : 13818    |#############################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10 -&gt;           : 18478    |######################################|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syscount</a:t>
            </a:r>
            <a:r>
              <a:rPr lang="en-US" altLang="zh-CN" sz="4800" dirty="0">
                <a:ea typeface="Alibaba PuHuiTi B" panose="00020600040101010101" pitchFamily="18" charset="-122"/>
              </a:rPr>
              <a:t>: count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syscalls</a:t>
            </a:r>
            <a:r>
              <a:rPr lang="en-US" altLang="zh-CN" sz="4800" dirty="0">
                <a:ea typeface="Alibaba PuHuiTi B" panose="00020600040101010101" pitchFamily="18" charset="-122"/>
              </a:rPr>
              <a:t> by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syscall</a:t>
            </a:r>
            <a:r>
              <a:rPr lang="en-US" altLang="zh-CN" sz="4800" dirty="0">
                <a:ea typeface="Alibaba PuHuiTi B" panose="00020600040101010101" pitchFamily="18" charset="-122"/>
              </a:rPr>
              <a:t> or process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413163" y="1768112"/>
            <a:ext cx="23413374" cy="115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-c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Tracing...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Interrupt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COUNT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accept4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1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                  1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madvise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145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mmap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145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munmap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145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newstat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145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utime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145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newfstat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148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openat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158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close                  164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futex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169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poll                   200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                   211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mkdir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290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write                  999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epoll_wait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2842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ioctl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21191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 mode uses "perf stat" to count the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:*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tracepoints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in-kernel.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57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syscount</a:t>
            </a:r>
            <a:r>
              <a:rPr lang="en-US" altLang="zh-CN" sz="4800" dirty="0">
                <a:ea typeface="Alibaba PuHuiTi B" panose="00020600040101010101" pitchFamily="18" charset="-122"/>
              </a:rPr>
              <a:t>: count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syscalls</a:t>
            </a:r>
            <a:r>
              <a:rPr lang="en-US" altLang="zh-CN" sz="4800" dirty="0">
                <a:ea typeface="Alibaba PuHuiTi B" panose="00020600040101010101" pitchFamily="18" charset="-122"/>
              </a:rPr>
              <a:t> by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syscall</a:t>
            </a:r>
            <a:r>
              <a:rPr lang="en-US" altLang="zh-CN" sz="4800" dirty="0">
                <a:ea typeface="Alibaba PuHuiTi B" panose="00020600040101010101" pitchFamily="18" charset="-122"/>
              </a:rPr>
              <a:t> or process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413163" y="1768112"/>
            <a:ext cx="2341337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a duration (-d) and limit the number shown (-t):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-cd 5 -t 10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for 5 seconds. Top 10 only...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COUNT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10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poll                    12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recvmsg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13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18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sched_setaffinity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65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epoll_wait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68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semop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98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                153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futex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213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ioctl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20992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3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syscount</a:t>
            </a:r>
            <a:r>
              <a:rPr lang="en-US" altLang="zh-CN" sz="4800" dirty="0">
                <a:ea typeface="Alibaba PuHuiTi B" panose="00020600040101010101" pitchFamily="18" charset="-122"/>
              </a:rPr>
              <a:t>: count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syscalls</a:t>
            </a:r>
            <a:r>
              <a:rPr lang="en-US" altLang="zh-CN" sz="4800" dirty="0">
                <a:ea typeface="Alibaba PuHuiTi B" panose="00020600040101010101" pitchFamily="18" charset="-122"/>
              </a:rPr>
              <a:t> by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syscall</a:t>
            </a:r>
            <a:r>
              <a:rPr lang="en-US" altLang="zh-CN" sz="4800" dirty="0">
                <a:ea typeface="Alibaba PuHuiTi B" panose="00020600040101010101" pitchFamily="18" charset="-122"/>
              </a:rPr>
              <a:t> or process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413163" y="1768112"/>
            <a:ext cx="23413374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Without the -c,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shows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by process name: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-d 5 -t 10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for 5 seconds. Top 10 only...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 perf record: Woken up 1 times to write data 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 perf record: Captured and wrote 1.398 MB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perf.data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(2256 samples) 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                COUNT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pmcd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65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awk                    67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gmond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73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iostat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118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python3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139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sleep                 161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pool                  196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httpd                 265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pmdalinux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285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irqbalance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640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09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 err="1">
                <a:ea typeface="Alibaba PuHuiTi B" panose="00020600040101010101" pitchFamily="18" charset="-122"/>
              </a:rPr>
              <a:t>syscount</a:t>
            </a:r>
            <a:r>
              <a:rPr lang="en-US" altLang="zh-CN" sz="4800" dirty="0">
                <a:ea typeface="Alibaba PuHuiTi B" panose="00020600040101010101" pitchFamily="18" charset="-122"/>
              </a:rPr>
              <a:t>: count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syscalls</a:t>
            </a:r>
            <a:r>
              <a:rPr lang="en-US" altLang="zh-CN" sz="4800" dirty="0">
                <a:ea typeface="Alibaba PuHuiTi B" panose="00020600040101010101" pitchFamily="18" charset="-122"/>
              </a:rPr>
              <a:t> by </a:t>
            </a:r>
            <a:r>
              <a:rPr lang="en-US" altLang="zh-CN" sz="4800" dirty="0" err="1">
                <a:ea typeface="Alibaba PuHuiTi B" panose="00020600040101010101" pitchFamily="18" charset="-122"/>
              </a:rPr>
              <a:t>syscall</a:t>
            </a:r>
            <a:r>
              <a:rPr lang="en-US" altLang="zh-CN" sz="4800" dirty="0">
                <a:ea typeface="Alibaba PuHuiTi B" panose="00020600040101010101" pitchFamily="18" charset="-122"/>
              </a:rPr>
              <a:t> or process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237317" y="1750527"/>
            <a:ext cx="23413374" cy="10864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-v option adds process IDs: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-v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Tracing...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^C[ perf record: Woken up 1 times to write data 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 perf record: Captured and wrote 1.145 MB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perf.data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(251 samples) ]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COMM                COUNT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739249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multipathd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8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37867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NetworkManager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11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1568616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gmond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18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348686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sshd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18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6260   httpd                  18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6261   httpd                  36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6262   httpd                  36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40237  pool                   78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Once you've found a process ID of interest, you can use "-c" and "-p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 to show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syscall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names. This also switches to "perf stat" mode for in-kernel counts, and lower overhead: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syscount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-cp 739249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739249...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CSYSCALL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COUNT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ppoll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1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nanosleep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6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futex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18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Alibaba PuHuiTi B" panose="00020600040101010101" pitchFamily="18" charset="-122"/>
              </a:rPr>
              <a:t>bitesize: histogram summary of disk I/O size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237317" y="1750527"/>
            <a:ext cx="22466745" cy="10864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bitesize traces block I/O issued, and reports a histogram of I/O size. By default five buckets are used to gather statistics on common I/O sizes: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./bitesize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block I/O size (bytes), until Ctrl-C...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^C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Kbytes         : I/O      Distribution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-&gt; 0.9  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1.0 -&gt; 7.9       : 444   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8.0 -&gt; 63.9      : 13       |##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64.0 -&gt; 127.9     : 1 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128.0 -&gt;           : 0        |                                      |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Specifying custom buckets to examine the I/O size in more detail: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./bitesize -b "8 16 24 32"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block I/O size (bytes), until Ctrl-C...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^C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Kbytes         : I/O      Distribution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-&gt; 7.9       : 22    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8.0 -&gt; 15.9      : 2        |####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16.0 -&gt; 23.9      : 2        |####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24.0 -&gt; 31.9 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32.0 -&gt;           : 1        |##                                    |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3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ea typeface="Alibaba PuHuiTi B" panose="00020600040101010101" pitchFamily="18" charset="-122"/>
              </a:rPr>
              <a:t>bitesize: histogram summary of disk I/O size</a:t>
            </a:r>
            <a:endParaRPr lang="zh-CN" altLang="en-US" sz="48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237317" y="1750527"/>
            <a:ext cx="224667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It's probably 8 Kbytes. Checking: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./bitesize -b "8 9"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block I/O size (bytes), until Ctrl-C...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^C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Kbytes         : I/O      Distribution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-&gt; 7.9  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8.0 -&gt; 8.9       : 0        | 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9.0 -&gt;           : 2        |######################################|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7464" dirty="0">
                <a:ea typeface="Alibaba PuHuiTi B" panose="00020600040101010101" pitchFamily="18" charset="-122"/>
              </a:rPr>
              <a:t>iolatency: summarize disk I/O latency as a histogram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675706"/>
            <a:ext cx="22402800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./iolatency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block I/O. Output every 1 seconds.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&gt;=(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.. &lt;(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  : I/O      |Distribution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0 -&gt; 1       : 73828 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1 -&gt; 2       : 1206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2 -&gt; 4       : 616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4 -&gt; 8       : 227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8 -&gt; 16      : 17       |#                                     |</a:t>
            </a:r>
          </a:p>
          <a:p>
            <a:pPr algn="l"/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达梦数据盘：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./iolatency -d 253,6 5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&gt;=(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.. &lt;(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  : I/O      |Distribution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0 -&gt; 1       : 192733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1 -&gt; 2       : 1631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2 -&gt; 4       : 1380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4 -&gt; 8       : 690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8 -&gt; 16      : 4        |#                                     |</a:t>
            </a:r>
          </a:p>
          <a:p>
            <a:pPr algn="l"/>
            <a:r>
              <a:rPr lang="zh-CN" altLang="en-US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达梦日志盘：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./iolatency -d 253,5 5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&gt;=(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.. &lt;(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  : I/O      |Distribution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0 -&gt; 1       : 4677     |######################################|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1 -&gt; 2       : 1446     |############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2 -&gt; 4       : 118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4 -&gt; 8       : 32       |#                            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8 -&gt; 16      : 1        |#                                     |</a:t>
            </a:r>
            <a:endParaRPr lang="en-US" altLang="zh-C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9835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4" y="194674"/>
            <a:ext cx="22805975" cy="2056765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Alibaba PuHuiTi B" panose="00020600040101010101" pitchFamily="18" charset="-122"/>
              </a:rPr>
              <a:t>execsnoop: trace process exec() with command line argument details</a:t>
            </a:r>
            <a:endParaRPr lang="zh-CN" altLang="en-US" sz="60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4" y="1675706"/>
            <a:ext cx="22402800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./execsnoop 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exec()s.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22898  22004 man ls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22905  22898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preconv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-e UTF-8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22908  22898 pager -s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22907  22898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nroff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mandoc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164n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rLT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164n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Tutf8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22906  22898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tbl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22911  22910 locale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charmap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22912  22907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groff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mtty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-char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Tutf8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mandoc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164n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rLT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164n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22913  22912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troff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mtty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-char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mandoc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rLL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164n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rLT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164n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Tutf8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22914  22912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grotty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Many commands. This is particularly useful for understanding application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startup.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Another use for execsnoop is identifying short-lived processes.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Eg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with the -t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option to see timestamps: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./execsnoop -t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exec()s. Ctrl-C to end.</a:t>
            </a:r>
          </a:p>
          <a:p>
            <a:pPr algn="l"/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7419756.154031     8185   8181 mawk -W interactive -v o=1 -v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opt_name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=0 -v name= [...]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7419756.154131     8186   8184 cat -v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trace_pipe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7419756.245264     8188   1698 ./run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7419756.245691     8189   1696 ./run</a:t>
            </a:r>
          </a:p>
        </p:txBody>
      </p:sp>
    </p:spTree>
    <p:extLst>
      <p:ext uri="{BB962C8B-B14F-4D97-AF65-F5344CB8AC3E}">
        <p14:creationId xmlns:p14="http://schemas.microsoft.com/office/powerpoint/2010/main" val="274224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7464" dirty="0" err="1">
                <a:ea typeface="Alibaba PuHuiTi B" panose="00020600040101010101" pitchFamily="18" charset="-122"/>
              </a:rPr>
              <a:t>opensnoop</a:t>
            </a:r>
            <a:r>
              <a:rPr lang="en-US" altLang="zh-CN" sz="7464" dirty="0">
                <a:ea typeface="Alibaba PuHuiTi B" panose="00020600040101010101" pitchFamily="18" charset="-122"/>
              </a:rPr>
              <a:t>: trace open() </a:t>
            </a:r>
            <a:r>
              <a:rPr lang="en-US" altLang="zh-CN" sz="7464" dirty="0" err="1">
                <a:ea typeface="Alibaba PuHuiTi B" panose="00020600040101010101" pitchFamily="18" charset="-122"/>
              </a:rPr>
              <a:t>syscalls</a:t>
            </a:r>
            <a:r>
              <a:rPr lang="en-US" altLang="zh-CN" sz="7464" dirty="0">
                <a:ea typeface="Alibaba PuHuiTi B" panose="00020600040101010101" pitchFamily="18" charset="-122"/>
              </a:rPr>
              <a:t> showing filenames</a:t>
            </a:r>
            <a:endParaRPr lang="zh-CN" altLang="en-US" sz="7464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845040"/>
            <a:ext cx="22402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opensnoop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&lt;...&gt;            743112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/home/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dmdba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dmdbms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/log/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dm_RAC01_202211.log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&lt;...&gt;            743112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/home/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dmdba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dmdbms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/log/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dm_RAC01_202211.log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&lt;...&gt;            743112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0xf6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/home/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dmdba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dmdbms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/log/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dm_RAC01_202211.log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&lt;...&gt;            742773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../log/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dmasm01_202211.log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&lt;...&gt;            742773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../log/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dmasm01_202211.log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&lt;...&gt;            742773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0xc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../log/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dmasm01_202211.log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9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6000" dirty="0" err="1">
                <a:ea typeface="Alibaba PuHuiTi B" panose="00020600040101010101" pitchFamily="18" charset="-122"/>
              </a:rPr>
              <a:t>killsnoop</a:t>
            </a:r>
            <a:r>
              <a:rPr lang="en-US" altLang="zh-CN" sz="6000" dirty="0">
                <a:ea typeface="Alibaba PuHuiTi B" panose="00020600040101010101" pitchFamily="18" charset="-122"/>
              </a:rPr>
              <a:t>: trace kill() signals showing process and signal details</a:t>
            </a:r>
            <a:endParaRPr lang="zh-CN" altLang="en-US" sz="60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877488"/>
            <a:ext cx="22402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killsnoop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-s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         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SIGNAL     RETURN </a:t>
            </a:r>
          </a:p>
          <a:p>
            <a:pPr algn="l"/>
            <a:r>
              <a:rPr lang="sv-SE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systemd          1      3690054  0          18446744073709551616</a:t>
            </a:r>
          </a:p>
          <a:p>
            <a:pPr algn="l"/>
            <a:r>
              <a:rPr lang="sv-SE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&lt;...&gt;            3689937 3689543  SIGKILL    0</a:t>
            </a:r>
          </a:p>
          <a:p>
            <a:pPr algn="l"/>
            <a:endParaRPr lang="sv-SE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8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ea typeface="Alibaba PuHuiTi B" panose="00020600040101010101" pitchFamily="18" charset="-122"/>
              </a:rPr>
              <a:t>cachestat: basic cache hit/miss statistics for the Linux page cache</a:t>
            </a:r>
            <a:endParaRPr lang="zh-CN" altLang="en-US" sz="60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877488"/>
            <a:ext cx="22402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./cachestat -t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Counting cache functions... Output every 1 seconds.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         HITS   MISSES  DIRTIES    RATIO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BUFFERS_MB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CACHE_MB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10:13:38     1489        0        0   100.0%           22       4882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10:13:39     1457        0        0   100.0%           22       4882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10:13:40     1967        0        0   100.0%           22       4882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10:13:41     1458        0        0   100.0%           22       4882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10:13:42     1970        0        0   100.0%           22       4882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10:13:43     1473        0        0   100.0%           22       4882</a:t>
            </a:r>
          </a:p>
          <a:p>
            <a:pPr algn="l"/>
            <a:endParaRPr lang="sv-SE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19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 idx="4294967295"/>
          </p:nvPr>
        </p:nvSpPr>
        <p:spPr>
          <a:xfrm>
            <a:off x="1571675" y="194674"/>
            <a:ext cx="21000458" cy="2056765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ea typeface="Alibaba PuHuiTi B" panose="00020600040101010101" pitchFamily="18" charset="-122"/>
              </a:rPr>
              <a:t>tpoint: trace a given </a:t>
            </a:r>
            <a:r>
              <a:rPr lang="en-US" altLang="zh-CN" sz="6000" dirty="0" err="1">
                <a:ea typeface="Alibaba PuHuiTi B" panose="00020600040101010101" pitchFamily="18" charset="-122"/>
              </a:rPr>
              <a:t>tracepoint</a:t>
            </a:r>
            <a:endParaRPr lang="zh-CN" altLang="en-US" sz="6000" dirty="0">
              <a:ea typeface="Alibaba PuHuiTi B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2C121A-8595-B3DF-B284-5C153837D220}"/>
              </a:ext>
            </a:extLst>
          </p:cNvPr>
          <p:cNvSpPr txBox="1"/>
          <p:nvPr/>
        </p:nvSpPr>
        <p:spPr>
          <a:xfrm>
            <a:off x="1571675" y="1877488"/>
            <a:ext cx="22402800" cy="1129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./tpoint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block:block_rq_issue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Tracing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block:block_rq_issue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Ctrl-C to end.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57:1H-827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[057] .... 4811429.120936: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253,5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512 () 188835726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57:1H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57:1H-827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[057] .... 4811429.120942: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8,144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512 () 188835726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57:1H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57:1H-827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[057] .... 4811429.121326: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253,5 FF 0 () 18446744073709551615 + 0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57:1H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57:1H-827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[057] .... 4811429.121330: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8,176 FF 0 () 18446744073709551615 + 0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57:1H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23:1H-1224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[023] .... 4811429.126705: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253,4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512 () 16923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23:1H-1224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[023] .... 4811429.126710: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8,80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512 () 16923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23:1H-1224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[023] .... 4811429.127131: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253,4 FF 0 () 18446744073709551615 + 0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23:1H-1224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[023] .... 4811429.127135: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8,112 FF 0 () 18446744073709551615 + 0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root@test1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monitor]# ./tpoint -H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block:block_rq_issue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  _-----=&gt;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irqs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-off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 / _----=&gt; need-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resched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| / _---=&gt;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hardirq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softirq</a:t>
            </a:r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|| / _--=&gt; preempt-depth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              ||| /     delay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TASK-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PID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CPU#  ||||    TIMESTAMP  FUNCTION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             | |       |   ||||       |         |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28:1H-1244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[028] .... 4811694.241367: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253,4 R 512 () 16924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28:1H-1244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[028] .... 4811694.241372: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8,48 R 512 () 16924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28:1H-1244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[028] .... 4811694.319191: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253,4 R 512 () 16660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28:1H-1244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[028] .... 4811694.319195: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8,16 R 512 () 16660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28:1H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23:1H-1224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[023] .... 4811694.385514: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253,4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512 () 16923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23:1H-1224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[023] .... 4811694.385519: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block_rq_issue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8,80 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WFS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512 () 16923 + 1 [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kworker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23:1H</a:t>
            </a:r>
            <a:r>
              <a:rPr lang="en-US" altLang="zh-CN" sz="2800" dirty="0">
                <a:solidFill>
                  <a:srgbClr val="55555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/>
            <a:endParaRPr lang="en-US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sv-SE" altLang="zh-CN" sz="2800" dirty="0">
              <a:solidFill>
                <a:srgbClr val="55555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8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"/>
    </mc:Choice>
    <mc:Fallback xmlns="">
      <p:transition spd="slow" advClick="0" advTm="6000"/>
    </mc:Fallback>
  </mc:AlternateContent>
</p:sld>
</file>

<file path=ppt/theme/theme1.xml><?xml version="1.0" encoding="utf-8"?>
<a:theme xmlns:a="http://schemas.openxmlformats.org/drawingml/2006/main" name="Office Theme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37739</TotalTime>
  <Words>8927</Words>
  <Application>Microsoft Office PowerPoint</Application>
  <PresentationFormat>自定义</PresentationFormat>
  <Paragraphs>807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-apple-system</vt:lpstr>
      <vt:lpstr>PingFang SC</vt:lpstr>
      <vt:lpstr>等线</vt:lpstr>
      <vt:lpstr>等线 Light</vt:lpstr>
      <vt:lpstr>Microsoft Yahei</vt:lpstr>
      <vt:lpstr>Arial</vt:lpstr>
      <vt:lpstr>Calibri</vt:lpstr>
      <vt:lpstr>Lato Light</vt:lpstr>
      <vt:lpstr>Office Theme</vt:lpstr>
      <vt:lpstr>自定义设计方案</vt:lpstr>
      <vt:lpstr>PowerPoint 演示文稿</vt:lpstr>
      <vt:lpstr>perf-tools</vt:lpstr>
      <vt:lpstr>iosnoop: trace disk I/O with details including latency</vt:lpstr>
      <vt:lpstr>iolatency: summarize disk I/O latency as a histogram</vt:lpstr>
      <vt:lpstr>execsnoop: trace process exec() with command line argument details</vt:lpstr>
      <vt:lpstr>opensnoop: trace open() syscalls showing filenames</vt:lpstr>
      <vt:lpstr>killsnoop: trace kill() signals showing process and signal details</vt:lpstr>
      <vt:lpstr>cachestat: basic cache hit/miss statistics for the Linux page cache</vt:lpstr>
      <vt:lpstr>tpoint: trace a given tracepoint</vt:lpstr>
      <vt:lpstr>tpoint: trace a given tracepoint</vt:lpstr>
      <vt:lpstr>funccount: count kernel function calls, matching a string with wildcards</vt:lpstr>
      <vt:lpstr>funccount: count kernel function calls, matching a string with wildcards</vt:lpstr>
      <vt:lpstr>functrace: trace kernel function calls, matching a string with wildcards</vt:lpstr>
      <vt:lpstr>functrace: trace kernel function calls, matching a string with wildcards</vt:lpstr>
      <vt:lpstr>funcslower: trace kernel functions slower than a threshold</vt:lpstr>
      <vt:lpstr>funcgraph: trace a graph of kernel function calls, showing children and times</vt:lpstr>
      <vt:lpstr>funcgraph: trace a graph of kernel function calls, showing children and times</vt:lpstr>
      <vt:lpstr>funcgraph: trace a graph of kernel function calls, showing children and times</vt:lpstr>
      <vt:lpstr>kprobe: dynamically trace a kernel function call or its return, with variables</vt:lpstr>
      <vt:lpstr>kprobe: dynamically trace a kernel function call or its return, with variables</vt:lpstr>
      <vt:lpstr>kprobe: dynamically trace a kernel function call or its return, with variables</vt:lpstr>
      <vt:lpstr>kprobe: dynamically trace a kernel function call or its return, with variables</vt:lpstr>
      <vt:lpstr>kprobe: dynamically trace a kernel function call or its return, with variables</vt:lpstr>
      <vt:lpstr>kprobe: dynamically trace a kernel function call or its return, with variables</vt:lpstr>
      <vt:lpstr>uprobe: dynamically trace a user-level function call or its return, with variables</vt:lpstr>
      <vt:lpstr>uprobe: dynamically trace a user-level function call or its return, with variables</vt:lpstr>
      <vt:lpstr>perf-stat-hist: power-of aggregations for tracepoint variables</vt:lpstr>
      <vt:lpstr>perf-stat-hist: power-of aggregations for tracepoint variables</vt:lpstr>
      <vt:lpstr>perf-stat-hist: power-of aggregations for tracepoint variables</vt:lpstr>
      <vt:lpstr>perf-stat-hist: power-of aggregations for tracepoint variables</vt:lpstr>
      <vt:lpstr>perf-stat-hist: power-of aggregations for tracepoint variables</vt:lpstr>
      <vt:lpstr>syscount: count syscalls by syscall or process</vt:lpstr>
      <vt:lpstr>syscount: count syscalls by syscall or process</vt:lpstr>
      <vt:lpstr>syscount: count syscalls by syscall or process</vt:lpstr>
      <vt:lpstr>syscount: count syscalls by syscall or process</vt:lpstr>
      <vt:lpstr>bitesize: histogram summary of disk I/O size</vt:lpstr>
      <vt:lpstr>bitesize: histogram summary of disk I/O size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Daniel Wang</cp:lastModifiedBy>
  <cp:revision>2603</cp:revision>
  <dcterms:created xsi:type="dcterms:W3CDTF">2014-11-12T21:47:38Z</dcterms:created>
  <dcterms:modified xsi:type="dcterms:W3CDTF">2023-08-17T05:38:40Z</dcterms:modified>
  <cp:category/>
</cp:coreProperties>
</file>