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3" r:id="rId1"/>
    <p:sldMasterId id="2147484445" r:id="rId2"/>
  </p:sldMasterIdLst>
  <p:notesMasterIdLst>
    <p:notesMasterId r:id="rId48"/>
  </p:notesMasterIdLst>
  <p:handoutMasterIdLst>
    <p:handoutMasterId r:id="rId49"/>
  </p:handoutMasterIdLst>
  <p:sldIdLst>
    <p:sldId id="683" r:id="rId3"/>
    <p:sldId id="12013" r:id="rId4"/>
    <p:sldId id="12046" r:id="rId5"/>
    <p:sldId id="12047" r:id="rId6"/>
    <p:sldId id="12043" r:id="rId7"/>
    <p:sldId id="12024" r:id="rId8"/>
    <p:sldId id="12025" r:id="rId9"/>
    <p:sldId id="12026" r:id="rId10"/>
    <p:sldId id="12027" r:id="rId11"/>
    <p:sldId id="12028" r:id="rId12"/>
    <p:sldId id="12029" r:id="rId13"/>
    <p:sldId id="12030" r:id="rId14"/>
    <p:sldId id="12031" r:id="rId15"/>
    <p:sldId id="12032" r:id="rId16"/>
    <p:sldId id="12033" r:id="rId17"/>
    <p:sldId id="12034" r:id="rId18"/>
    <p:sldId id="12035" r:id="rId19"/>
    <p:sldId id="12036" r:id="rId20"/>
    <p:sldId id="12037" r:id="rId21"/>
    <p:sldId id="12039" r:id="rId22"/>
    <p:sldId id="12038" r:id="rId23"/>
    <p:sldId id="12040" r:id="rId24"/>
    <p:sldId id="12041" r:id="rId25"/>
    <p:sldId id="12042" r:id="rId26"/>
    <p:sldId id="12044" r:id="rId27"/>
    <p:sldId id="12048" r:id="rId28"/>
    <p:sldId id="12049" r:id="rId29"/>
    <p:sldId id="12050" r:id="rId30"/>
    <p:sldId id="12051" r:id="rId31"/>
    <p:sldId id="12052" r:id="rId32"/>
    <p:sldId id="12053" r:id="rId33"/>
    <p:sldId id="12054" r:id="rId34"/>
    <p:sldId id="12055" r:id="rId35"/>
    <p:sldId id="12056" r:id="rId36"/>
    <p:sldId id="12057" r:id="rId37"/>
    <p:sldId id="12058" r:id="rId38"/>
    <p:sldId id="12059" r:id="rId39"/>
    <p:sldId id="12060" r:id="rId40"/>
    <p:sldId id="12061" r:id="rId41"/>
    <p:sldId id="12062" r:id="rId42"/>
    <p:sldId id="12063" r:id="rId43"/>
    <p:sldId id="12064" r:id="rId44"/>
    <p:sldId id="12065" r:id="rId45"/>
    <p:sldId id="12066" r:id="rId46"/>
    <p:sldId id="12067" r:id="rId47"/>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2" pos="15356" userDrawn="1">
          <p15:clr>
            <a:srgbClr val="A4A3A4"/>
          </p15:clr>
        </p15:guide>
        <p15:guide id="3"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D2EFFA"/>
    <a:srgbClr val="2683C6"/>
    <a:srgbClr val="C00000"/>
    <a:srgbClr val="F2F2F2"/>
    <a:srgbClr val="FFBDBD"/>
    <a:srgbClr val="EFF7A1"/>
    <a:srgbClr val="FFFFFF"/>
    <a:srgbClr val="F3D5A5"/>
    <a:srgbClr val="1D50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59" autoAdjust="0"/>
    <p:restoredTop sz="95492" autoAdjust="0"/>
  </p:normalViewPr>
  <p:slideViewPr>
    <p:cSldViewPr snapToGrid="0" snapToObjects="1">
      <p:cViewPr varScale="1">
        <p:scale>
          <a:sx n="44" d="100"/>
          <a:sy n="44" d="100"/>
        </p:scale>
        <p:origin x="125" y="154"/>
      </p:cViewPr>
      <p:guideLst>
        <p:guide pos="15356"/>
        <p:guide orient="horz" pos="4320"/>
      </p:guideLst>
    </p:cSldViewPr>
  </p:slideViewPr>
  <p:notesTextViewPr>
    <p:cViewPr>
      <p:scale>
        <a:sx n="100" d="100"/>
        <a:sy n="100" d="100"/>
      </p:scale>
      <p:origin x="0" y="0"/>
    </p:cViewPr>
  </p:notesTextViewPr>
  <p:sorterViewPr>
    <p:cViewPr>
      <p:scale>
        <a:sx n="20" d="100"/>
        <a:sy n="20" d="100"/>
      </p:scale>
      <p:origin x="0" y="-8004"/>
    </p:cViewPr>
  </p:sorterViewPr>
  <p:notesViewPr>
    <p:cSldViewPr snapToGrid="0" snapToObjects="1" showGuides="1">
      <p:cViewPr varScale="1">
        <p:scale>
          <a:sx n="50" d="100"/>
          <a:sy n="50" d="100"/>
        </p:scale>
        <p:origin x="2708" y="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9A7D21D-EAB0-4CF8-8182-96B6BA68E4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1CF18A6-FBD1-4437-858F-463F93C9A7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87900B-DB0A-42E1-888C-C080B4AF212C}" type="datetimeFigureOut">
              <a:rPr lang="zh-CN" altLang="en-US" smtClean="0"/>
              <a:t>2023/8/17</a:t>
            </a:fld>
            <a:endParaRPr lang="zh-CN" altLang="en-US"/>
          </a:p>
        </p:txBody>
      </p:sp>
      <p:sp>
        <p:nvSpPr>
          <p:cNvPr id="4" name="页脚占位符 3">
            <a:extLst>
              <a:ext uri="{FF2B5EF4-FFF2-40B4-BE49-F238E27FC236}">
                <a16:creationId xmlns:a16="http://schemas.microsoft.com/office/drawing/2014/main" id="{4C89356E-E7E4-4C5E-A382-6CC718155D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D02B01FA-F6CC-4171-8AA9-2DFCB4EB3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1D320B-4F5E-426E-810F-38CECF0798C0}" type="slidenum">
              <a:rPr lang="zh-CN" altLang="en-US" smtClean="0"/>
              <a:t>‹#›</a:t>
            </a:fld>
            <a:endParaRPr lang="zh-CN" altLang="en-US"/>
          </a:p>
        </p:txBody>
      </p:sp>
    </p:spTree>
    <p:extLst>
      <p:ext uri="{BB962C8B-B14F-4D97-AF65-F5344CB8AC3E}">
        <p14:creationId xmlns:p14="http://schemas.microsoft.com/office/powerpoint/2010/main" val="579247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8/17/2023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dirty="0"/>
          </a:p>
        </p:txBody>
      </p:sp>
    </p:spTree>
    <p:extLst>
      <p:ext uri="{BB962C8B-B14F-4D97-AF65-F5344CB8AC3E}">
        <p14:creationId xmlns:p14="http://schemas.microsoft.com/office/powerpoint/2010/main" val="2879596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3156022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1347643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2101708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550587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1636627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3466427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656459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4154934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2735160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4156910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2548584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390680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3696706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val="3317800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519557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2624712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2636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1537864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2960957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2120609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214184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1418592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33140947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5845890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32</a:t>
            </a:fld>
            <a:endParaRPr lang="en-US" dirty="0"/>
          </a:p>
        </p:txBody>
      </p:sp>
    </p:spTree>
    <p:extLst>
      <p:ext uri="{BB962C8B-B14F-4D97-AF65-F5344CB8AC3E}">
        <p14:creationId xmlns:p14="http://schemas.microsoft.com/office/powerpoint/2010/main" val="878350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33</a:t>
            </a:fld>
            <a:endParaRPr lang="en-US" dirty="0"/>
          </a:p>
        </p:txBody>
      </p:sp>
    </p:spTree>
    <p:extLst>
      <p:ext uri="{BB962C8B-B14F-4D97-AF65-F5344CB8AC3E}">
        <p14:creationId xmlns:p14="http://schemas.microsoft.com/office/powerpoint/2010/main" val="2984231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34</a:t>
            </a:fld>
            <a:endParaRPr lang="en-US" dirty="0"/>
          </a:p>
        </p:txBody>
      </p:sp>
    </p:spTree>
    <p:extLst>
      <p:ext uri="{BB962C8B-B14F-4D97-AF65-F5344CB8AC3E}">
        <p14:creationId xmlns:p14="http://schemas.microsoft.com/office/powerpoint/2010/main" val="1352490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35</a:t>
            </a:fld>
            <a:endParaRPr lang="en-US" dirty="0"/>
          </a:p>
        </p:txBody>
      </p:sp>
    </p:spTree>
    <p:extLst>
      <p:ext uri="{BB962C8B-B14F-4D97-AF65-F5344CB8AC3E}">
        <p14:creationId xmlns:p14="http://schemas.microsoft.com/office/powerpoint/2010/main" val="1473753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36</a:t>
            </a:fld>
            <a:endParaRPr lang="en-US" dirty="0"/>
          </a:p>
        </p:txBody>
      </p:sp>
    </p:spTree>
    <p:extLst>
      <p:ext uri="{BB962C8B-B14F-4D97-AF65-F5344CB8AC3E}">
        <p14:creationId xmlns:p14="http://schemas.microsoft.com/office/powerpoint/2010/main" val="18103889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37</a:t>
            </a:fld>
            <a:endParaRPr lang="en-US" dirty="0"/>
          </a:p>
        </p:txBody>
      </p:sp>
    </p:spTree>
    <p:extLst>
      <p:ext uri="{BB962C8B-B14F-4D97-AF65-F5344CB8AC3E}">
        <p14:creationId xmlns:p14="http://schemas.microsoft.com/office/powerpoint/2010/main" val="6646909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38</a:t>
            </a:fld>
            <a:endParaRPr lang="en-US" dirty="0"/>
          </a:p>
        </p:txBody>
      </p:sp>
    </p:spTree>
    <p:extLst>
      <p:ext uri="{BB962C8B-B14F-4D97-AF65-F5344CB8AC3E}">
        <p14:creationId xmlns:p14="http://schemas.microsoft.com/office/powerpoint/2010/main" val="15508012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39</a:t>
            </a:fld>
            <a:endParaRPr lang="en-US" dirty="0"/>
          </a:p>
        </p:txBody>
      </p:sp>
    </p:spTree>
    <p:extLst>
      <p:ext uri="{BB962C8B-B14F-4D97-AF65-F5344CB8AC3E}">
        <p14:creationId xmlns:p14="http://schemas.microsoft.com/office/powerpoint/2010/main" val="1114781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26926679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40</a:t>
            </a:fld>
            <a:endParaRPr lang="en-US" dirty="0"/>
          </a:p>
        </p:txBody>
      </p:sp>
    </p:spTree>
    <p:extLst>
      <p:ext uri="{BB962C8B-B14F-4D97-AF65-F5344CB8AC3E}">
        <p14:creationId xmlns:p14="http://schemas.microsoft.com/office/powerpoint/2010/main" val="17810776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41</a:t>
            </a:fld>
            <a:endParaRPr lang="en-US" dirty="0"/>
          </a:p>
        </p:txBody>
      </p:sp>
    </p:spTree>
    <p:extLst>
      <p:ext uri="{BB962C8B-B14F-4D97-AF65-F5344CB8AC3E}">
        <p14:creationId xmlns:p14="http://schemas.microsoft.com/office/powerpoint/2010/main" val="7358290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42</a:t>
            </a:fld>
            <a:endParaRPr lang="en-US" dirty="0"/>
          </a:p>
        </p:txBody>
      </p:sp>
    </p:spTree>
    <p:extLst>
      <p:ext uri="{BB962C8B-B14F-4D97-AF65-F5344CB8AC3E}">
        <p14:creationId xmlns:p14="http://schemas.microsoft.com/office/powerpoint/2010/main" val="26189600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43</a:t>
            </a:fld>
            <a:endParaRPr lang="en-US" dirty="0"/>
          </a:p>
        </p:txBody>
      </p:sp>
    </p:spTree>
    <p:extLst>
      <p:ext uri="{BB962C8B-B14F-4D97-AF65-F5344CB8AC3E}">
        <p14:creationId xmlns:p14="http://schemas.microsoft.com/office/powerpoint/2010/main" val="1851889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44</a:t>
            </a:fld>
            <a:endParaRPr lang="en-US" dirty="0"/>
          </a:p>
        </p:txBody>
      </p:sp>
    </p:spTree>
    <p:extLst>
      <p:ext uri="{BB962C8B-B14F-4D97-AF65-F5344CB8AC3E}">
        <p14:creationId xmlns:p14="http://schemas.microsoft.com/office/powerpoint/2010/main" val="15490230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45</a:t>
            </a:fld>
            <a:endParaRPr lang="en-US" dirty="0"/>
          </a:p>
        </p:txBody>
      </p:sp>
    </p:spTree>
    <p:extLst>
      <p:ext uri="{BB962C8B-B14F-4D97-AF65-F5344CB8AC3E}">
        <p14:creationId xmlns:p14="http://schemas.microsoft.com/office/powerpoint/2010/main" val="569200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3622836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97534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496308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3415164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3984708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zh-TW" altLang="en-US"/>
              <a:t>按一下以編輯母片副標題樣式</a:t>
            </a:r>
            <a:endParaRPr lang="en-US" dirty="0"/>
          </a:p>
        </p:txBody>
      </p:sp>
      <p:sp>
        <p:nvSpPr>
          <p:cNvPr id="4" name="标题 3">
            <a:extLst>
              <a:ext uri="{FF2B5EF4-FFF2-40B4-BE49-F238E27FC236}">
                <a16:creationId xmlns:a16="http://schemas.microsoft.com/office/drawing/2014/main" id="{D7BBB422-8B91-4FE6-A091-9441734F4E3B}"/>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4418527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2411418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30250"/>
            <a:ext cx="5256431" cy="11623676"/>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675963" y="730250"/>
            <a:ext cx="15464572" cy="11623676"/>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195190763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254958"/>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xmlns:p14="http://schemas.microsoft.com/office/powerpoint/2010/mai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 Foote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027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E8778-F6E1-4467-87D5-3EE5E3C11802}"/>
              </a:ext>
            </a:extLst>
          </p:cNvPr>
          <p:cNvSpPr>
            <a:spLocks noGrp="1"/>
          </p:cNvSpPr>
          <p:nvPr>
            <p:ph type="ctrTitle"/>
          </p:nvPr>
        </p:nvSpPr>
        <p:spPr>
          <a:xfrm>
            <a:off x="3048000" y="2244725"/>
            <a:ext cx="18283238" cy="47752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098EC2-DB1D-4E16-88CC-95CA8A8DE61F}"/>
              </a:ext>
            </a:extLst>
          </p:cNvPr>
          <p:cNvSpPr>
            <a:spLocks noGrp="1"/>
          </p:cNvSpPr>
          <p:nvPr>
            <p:ph type="subTitle" idx="1"/>
          </p:nvPr>
        </p:nvSpPr>
        <p:spPr>
          <a:xfrm>
            <a:off x="3048000" y="7204075"/>
            <a:ext cx="18283238"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07E9B6F-961A-4781-83F8-AB5D3DC9BC26}"/>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13AB7310-26E6-4374-9B81-497197A297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3E7671-EB9B-4D7B-9A4A-27DC9D1F293E}"/>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3680451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5F89A-D87C-4F79-84EC-4D7B94BD21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9C0C91-2BC4-438B-A183-63765912ED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DBDCB9-7A08-4931-8FFB-C7E32C3D2BD5}"/>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FACE6ABB-05F8-4D1E-8A6E-AA01DB0575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14CA45-3F49-4EA4-AC9E-2C61CCA7D37C}"/>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474586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33213-3938-4008-AC36-4FDD0A66A09B}"/>
              </a:ext>
            </a:extLst>
          </p:cNvPr>
          <p:cNvSpPr>
            <a:spLocks noGrp="1"/>
          </p:cNvSpPr>
          <p:nvPr>
            <p:ph type="title"/>
          </p:nvPr>
        </p:nvSpPr>
        <p:spPr>
          <a:xfrm>
            <a:off x="1663700" y="3419475"/>
            <a:ext cx="21024850" cy="5705475"/>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D5F36FE-D168-46F5-9B8F-FB4B545D7BFE}"/>
              </a:ext>
            </a:extLst>
          </p:cNvPr>
          <p:cNvSpPr>
            <a:spLocks noGrp="1"/>
          </p:cNvSpPr>
          <p:nvPr>
            <p:ph type="body" idx="1"/>
          </p:nvPr>
        </p:nvSpPr>
        <p:spPr>
          <a:xfrm>
            <a:off x="1663700" y="9178925"/>
            <a:ext cx="21024850" cy="30003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B11CA9C-BB4E-44AD-8234-C32A494E2C09}"/>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21AA58AF-DCB1-46CF-8712-9F767C24D3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E77E23-C5F7-4675-9735-1A561FF59B79}"/>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1587780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27E64-94FD-430E-977B-E5F50BDBB0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A97189-C9C6-438F-9793-0DDC04EB531A}"/>
              </a:ext>
            </a:extLst>
          </p:cNvPr>
          <p:cNvSpPr>
            <a:spLocks noGrp="1"/>
          </p:cNvSpPr>
          <p:nvPr>
            <p:ph sz="half" idx="1"/>
          </p:nvPr>
        </p:nvSpPr>
        <p:spPr>
          <a:xfrm>
            <a:off x="1676400" y="3651250"/>
            <a:ext cx="10436225" cy="87026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8B3C56E-D124-42E8-B77F-AA51DD0BFDB6}"/>
              </a:ext>
            </a:extLst>
          </p:cNvPr>
          <p:cNvSpPr>
            <a:spLocks noGrp="1"/>
          </p:cNvSpPr>
          <p:nvPr>
            <p:ph sz="half" idx="2"/>
          </p:nvPr>
        </p:nvSpPr>
        <p:spPr>
          <a:xfrm>
            <a:off x="12265025" y="3651250"/>
            <a:ext cx="10436225" cy="87026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A3089D9-6B25-48E0-B9FE-4A2F42E83308}"/>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6" name="页脚占位符 5">
            <a:extLst>
              <a:ext uri="{FF2B5EF4-FFF2-40B4-BE49-F238E27FC236}">
                <a16:creationId xmlns:a16="http://schemas.microsoft.com/office/drawing/2014/main" id="{FCA9ADE0-7F70-43FC-AFE8-9203E150B3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37AB6D-1779-45F8-ADE3-846A33479336}"/>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4186627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09856-6051-4829-92B5-250BBCC6AC6A}"/>
              </a:ext>
            </a:extLst>
          </p:cNvPr>
          <p:cNvSpPr>
            <a:spLocks noGrp="1"/>
          </p:cNvSpPr>
          <p:nvPr>
            <p:ph type="title"/>
          </p:nvPr>
        </p:nvSpPr>
        <p:spPr>
          <a:xfrm>
            <a:off x="1679575" y="730250"/>
            <a:ext cx="21024850" cy="26511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42680D-4714-4AFC-A827-B9B22677DBB9}"/>
              </a:ext>
            </a:extLst>
          </p:cNvPr>
          <p:cNvSpPr>
            <a:spLocks noGrp="1"/>
          </p:cNvSpPr>
          <p:nvPr>
            <p:ph type="body" idx="1"/>
          </p:nvPr>
        </p:nvSpPr>
        <p:spPr>
          <a:xfrm>
            <a:off x="1679575" y="3362325"/>
            <a:ext cx="10312400"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4744C90-5676-4927-9710-77B38DF32857}"/>
              </a:ext>
            </a:extLst>
          </p:cNvPr>
          <p:cNvSpPr>
            <a:spLocks noGrp="1"/>
          </p:cNvSpPr>
          <p:nvPr>
            <p:ph sz="half" idx="2"/>
          </p:nvPr>
        </p:nvSpPr>
        <p:spPr>
          <a:xfrm>
            <a:off x="1679575" y="5010150"/>
            <a:ext cx="10312400" cy="7369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C19E5CE-03A6-45E6-969C-AA986F38B93F}"/>
              </a:ext>
            </a:extLst>
          </p:cNvPr>
          <p:cNvSpPr>
            <a:spLocks noGrp="1"/>
          </p:cNvSpPr>
          <p:nvPr>
            <p:ph type="body" sz="quarter" idx="3"/>
          </p:nvPr>
        </p:nvSpPr>
        <p:spPr>
          <a:xfrm>
            <a:off x="12341225" y="3362325"/>
            <a:ext cx="10363200"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BDF8D53-80CD-42FC-A007-EB9A06D07753}"/>
              </a:ext>
            </a:extLst>
          </p:cNvPr>
          <p:cNvSpPr>
            <a:spLocks noGrp="1"/>
          </p:cNvSpPr>
          <p:nvPr>
            <p:ph sz="quarter" idx="4"/>
          </p:nvPr>
        </p:nvSpPr>
        <p:spPr>
          <a:xfrm>
            <a:off x="12341225" y="5010150"/>
            <a:ext cx="10363200" cy="7369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1E171A4-2B28-48FF-B73F-8FFBFDD792C6}"/>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8" name="页脚占位符 7">
            <a:extLst>
              <a:ext uri="{FF2B5EF4-FFF2-40B4-BE49-F238E27FC236}">
                <a16:creationId xmlns:a16="http://schemas.microsoft.com/office/drawing/2014/main" id="{0B3E411B-3632-4B67-8659-DA2AE35280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633850C-D917-474A-B5F8-98B9282EA12E}"/>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1818243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E585F-B6C7-4DE5-94AC-F3A0220D75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AAB920-610D-4CBF-B9BB-4B6469032F68}"/>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4" name="页脚占位符 3">
            <a:extLst>
              <a:ext uri="{FF2B5EF4-FFF2-40B4-BE49-F238E27FC236}">
                <a16:creationId xmlns:a16="http://schemas.microsoft.com/office/drawing/2014/main" id="{DD88920A-4021-4A1D-858D-072476BBE38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09D8F5A-DB07-43D2-A82C-264B486B4E3B}"/>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249233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44077239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E77457C-17CB-46EE-8173-DE5F986F8AFE}"/>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3" name="页脚占位符 2">
            <a:extLst>
              <a:ext uri="{FF2B5EF4-FFF2-40B4-BE49-F238E27FC236}">
                <a16:creationId xmlns:a16="http://schemas.microsoft.com/office/drawing/2014/main" id="{C0487AB5-23F2-48D6-A7BC-C7835395C6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696AD0D-4025-4275-B8B4-DA1794C84A9D}"/>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540769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8BF04-E24D-4B05-A8ED-48D42BEDC0CF}"/>
              </a:ext>
            </a:extLst>
          </p:cNvPr>
          <p:cNvSpPr>
            <a:spLocks noGrp="1"/>
          </p:cNvSpPr>
          <p:nvPr>
            <p:ph type="title"/>
          </p:nvPr>
        </p:nvSpPr>
        <p:spPr>
          <a:xfrm>
            <a:off x="1679575" y="914400"/>
            <a:ext cx="7861300" cy="32004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02869E4-8921-4928-B4AF-5F2B1187C9C7}"/>
              </a:ext>
            </a:extLst>
          </p:cNvPr>
          <p:cNvSpPr>
            <a:spLocks noGrp="1"/>
          </p:cNvSpPr>
          <p:nvPr>
            <p:ph idx="1"/>
          </p:nvPr>
        </p:nvSpPr>
        <p:spPr>
          <a:xfrm>
            <a:off x="10363200" y="1974850"/>
            <a:ext cx="12341225"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D1E8D28-20FE-4DD1-AE79-85D7A85DFE20}"/>
              </a:ext>
            </a:extLst>
          </p:cNvPr>
          <p:cNvSpPr>
            <a:spLocks noGrp="1"/>
          </p:cNvSpPr>
          <p:nvPr>
            <p:ph type="body" sz="half" idx="2"/>
          </p:nvPr>
        </p:nvSpPr>
        <p:spPr>
          <a:xfrm>
            <a:off x="1679575" y="4114800"/>
            <a:ext cx="7861300"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CC9621F-EE3F-45F1-8545-BB7947E48F71}"/>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6" name="页脚占位符 5">
            <a:extLst>
              <a:ext uri="{FF2B5EF4-FFF2-40B4-BE49-F238E27FC236}">
                <a16:creationId xmlns:a16="http://schemas.microsoft.com/office/drawing/2014/main" id="{2E453720-254B-400E-8720-3E2FD01323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98E4C5-01AE-4ADC-8687-FC40AEAEEF9B}"/>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3144321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A3E24-233C-4923-B07F-567570A1ADA3}"/>
              </a:ext>
            </a:extLst>
          </p:cNvPr>
          <p:cNvSpPr>
            <a:spLocks noGrp="1"/>
          </p:cNvSpPr>
          <p:nvPr>
            <p:ph type="title"/>
          </p:nvPr>
        </p:nvSpPr>
        <p:spPr>
          <a:xfrm>
            <a:off x="1679575" y="914400"/>
            <a:ext cx="7861300" cy="32004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892091A-63DD-4073-A26F-1B24DB641B49}"/>
              </a:ext>
            </a:extLst>
          </p:cNvPr>
          <p:cNvSpPr>
            <a:spLocks noGrp="1"/>
          </p:cNvSpPr>
          <p:nvPr>
            <p:ph type="pic" idx="1"/>
          </p:nvPr>
        </p:nvSpPr>
        <p:spPr>
          <a:xfrm>
            <a:off x="10363200" y="1974850"/>
            <a:ext cx="12341225"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90D866-4564-48ED-8302-F857A9CFB48E}"/>
              </a:ext>
            </a:extLst>
          </p:cNvPr>
          <p:cNvSpPr>
            <a:spLocks noGrp="1"/>
          </p:cNvSpPr>
          <p:nvPr>
            <p:ph type="body" sz="half" idx="2"/>
          </p:nvPr>
        </p:nvSpPr>
        <p:spPr>
          <a:xfrm>
            <a:off x="1679575" y="4114800"/>
            <a:ext cx="7861300"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DBD323-9A09-4ED9-8033-BAC195479416}"/>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6" name="页脚占位符 5">
            <a:extLst>
              <a:ext uri="{FF2B5EF4-FFF2-40B4-BE49-F238E27FC236}">
                <a16:creationId xmlns:a16="http://schemas.microsoft.com/office/drawing/2014/main" id="{076533A7-558B-424E-BC44-2CC51AB963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015BCA-8863-4361-931C-EEBCE70054C0}"/>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27113980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D1756-D9C2-4705-A4A1-69B265E2EE7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BA162FD-CDEF-4A43-93F0-D43C6E1BCC3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112937-929D-482A-B4D3-808711FF8C84}"/>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0FD3DA70-A498-45D5-9F41-9207058201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710922-E4A0-4BB8-9BE7-900B2B11F46C}"/>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2273851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F27D20-5C40-42C0-94A0-197724E3AB23}"/>
              </a:ext>
            </a:extLst>
          </p:cNvPr>
          <p:cNvSpPr>
            <a:spLocks noGrp="1"/>
          </p:cNvSpPr>
          <p:nvPr>
            <p:ph type="title" orient="vert"/>
          </p:nvPr>
        </p:nvSpPr>
        <p:spPr>
          <a:xfrm>
            <a:off x="17445038" y="730250"/>
            <a:ext cx="5256212" cy="116236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2D17E4-B423-4E5B-BFCD-70D60423B83B}"/>
              </a:ext>
            </a:extLst>
          </p:cNvPr>
          <p:cNvSpPr>
            <a:spLocks noGrp="1"/>
          </p:cNvSpPr>
          <p:nvPr>
            <p:ph type="body" orient="vert" idx="1"/>
          </p:nvPr>
        </p:nvSpPr>
        <p:spPr>
          <a:xfrm>
            <a:off x="1676400" y="730250"/>
            <a:ext cx="15616238" cy="116236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5CE2F9-277C-44B8-9148-A1290FB098A0}"/>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7DFDD931-A63C-4559-88D5-F3CFAD0427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97951F-1F1C-49A5-88FF-2CD7EF379ED8}"/>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1512276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9477"/>
            <a:ext cx="21025723" cy="5705474"/>
          </a:xfrm>
        </p:spPr>
        <p:txBody>
          <a:bodyPr anchor="b"/>
          <a:lstStyle>
            <a:lvl1pPr>
              <a:defRPr sz="11997"/>
            </a:lvl1pPr>
          </a:lstStyle>
          <a:p>
            <a:r>
              <a:rPr lang="zh-TW" altLang="en-US"/>
              <a:t>按一下以編輯母片標題樣式</a:t>
            </a:r>
            <a:endParaRPr lang="en-US" dirty="0"/>
          </a:p>
        </p:txBody>
      </p:sp>
      <p:sp>
        <p:nvSpPr>
          <p:cNvPr id="3" name="Text Placeholder 2"/>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429280704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675964" y="3651250"/>
            <a:ext cx="10360501" cy="87026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2341185" y="3651250"/>
            <a:ext cx="10360501" cy="87026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226887355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679139" y="730251"/>
            <a:ext cx="21025723" cy="2651126"/>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zh-TW" altLang="en-US"/>
              <a:t>按一下以編輯母片文字樣式</a:t>
            </a:r>
          </a:p>
        </p:txBody>
      </p:sp>
      <p:sp>
        <p:nvSpPr>
          <p:cNvPr id="4" name="Content Placeholder 3"/>
          <p:cNvSpPr>
            <a:spLocks noGrp="1"/>
          </p:cNvSpPr>
          <p:nvPr>
            <p:ph sz="half" idx="2"/>
          </p:nvPr>
        </p:nvSpPr>
        <p:spPr>
          <a:xfrm>
            <a:off x="1679139" y="5010150"/>
            <a:ext cx="10312888" cy="73691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zh-TW" altLang="en-US"/>
              <a:t>按一下以編輯母片文字樣式</a:t>
            </a:r>
          </a:p>
        </p:txBody>
      </p:sp>
      <p:sp>
        <p:nvSpPr>
          <p:cNvPr id="6" name="Content Placeholder 5"/>
          <p:cNvSpPr>
            <a:spLocks noGrp="1"/>
          </p:cNvSpPr>
          <p:nvPr>
            <p:ph sz="quarter" idx="4"/>
          </p:nvPr>
        </p:nvSpPr>
        <p:spPr>
          <a:xfrm>
            <a:off x="12341186" y="5010150"/>
            <a:ext cx="10363676" cy="73691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41643363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2051755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57234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zh-TW" altLang="en-US"/>
              <a:t>按一下以編輯母片標題樣式</a:t>
            </a:r>
            <a:endParaRPr lang="en-US" dirty="0"/>
          </a:p>
        </p:txBody>
      </p:sp>
      <p:sp>
        <p:nvSpPr>
          <p:cNvPr id="3" name="Content Placeholder 2"/>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zh-TW" altLang="en-US"/>
              <a:t>按一下以編輯母片文字樣式</a:t>
            </a:r>
          </a:p>
        </p:txBody>
      </p:sp>
    </p:spTree>
    <p:extLst>
      <p:ext uri="{BB962C8B-B14F-4D97-AF65-F5344CB8AC3E}">
        <p14:creationId xmlns:p14="http://schemas.microsoft.com/office/powerpoint/2010/main" val="28354782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0363677" y="1974851"/>
            <a:ext cx="12341185" cy="9747250"/>
          </a:xfrm>
        </p:spPr>
        <p:txBody>
          <a:bodyPr anchor="t"/>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r>
              <a:rPr lang="zh-TW" altLang="en-US"/>
              <a:t>按一下圖示以新增圖片</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zh-TW" altLang="en-US"/>
              <a:t>按一下以編輯母片文字樣式</a:t>
            </a:r>
          </a:p>
        </p:txBody>
      </p:sp>
    </p:spTree>
    <p:extLst>
      <p:ext uri="{BB962C8B-B14F-4D97-AF65-F5344CB8AC3E}">
        <p14:creationId xmlns:p14="http://schemas.microsoft.com/office/powerpoint/2010/main" val="399085148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2358650448"/>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3788" r:id="rId13"/>
  </p:sldLayoutIdLst>
  <p:hf hdr="0" ftr="0" dt="0"/>
  <p:txStyles>
    <p:titleStyle>
      <a:lvl1pPr algn="l" defTabSz="1828343" rtl="0" eaLnBrk="1" latinLnBrk="0" hangingPunct="1">
        <a:lnSpc>
          <a:spcPct val="90000"/>
        </a:lnSpc>
        <a:spcBef>
          <a:spcPct val="0"/>
        </a:spcBef>
        <a:buNone/>
        <a:defRPr sz="8798" kern="1200">
          <a:solidFill>
            <a:schemeClr val="tx1"/>
          </a:solidFill>
          <a:latin typeface="+mn-lt"/>
          <a:ea typeface="+mn-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E50457-E1EF-4E2F-916E-09038CB5830C}"/>
              </a:ext>
            </a:extLst>
          </p:cNvPr>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C969BF-56CF-4417-AAFD-96459B4C2C55}"/>
              </a:ext>
            </a:extLst>
          </p:cNvPr>
          <p:cNvSpPr>
            <a:spLocks noGrp="1"/>
          </p:cNvSpPr>
          <p:nvPr>
            <p:ph type="body" idx="1"/>
          </p:nvPr>
        </p:nvSpPr>
        <p:spPr>
          <a:xfrm>
            <a:off x="1676400" y="3651250"/>
            <a:ext cx="21024850" cy="87026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B14036-926E-41F8-960A-9D992B0CE397}"/>
              </a:ext>
            </a:extLst>
          </p:cNvPr>
          <p:cNvSpPr>
            <a:spLocks noGrp="1"/>
          </p:cNvSpPr>
          <p:nvPr>
            <p:ph type="dt" sz="half" idx="2"/>
          </p:nvPr>
        </p:nvSpPr>
        <p:spPr>
          <a:xfrm>
            <a:off x="1676400" y="12712700"/>
            <a:ext cx="5484813" cy="730250"/>
          </a:xfrm>
          <a:prstGeom prst="rect">
            <a:avLst/>
          </a:prstGeom>
        </p:spPr>
        <p:txBody>
          <a:bodyPr vert="horz" lIns="91440" tIns="45720" rIns="91440" bIns="45720" rtlCol="0" anchor="ctr"/>
          <a:lstStyle>
            <a:lvl1pPr algn="l">
              <a:defRPr sz="1200">
                <a:solidFill>
                  <a:schemeClr val="tx1">
                    <a:tint val="75000"/>
                  </a:schemeClr>
                </a:solidFill>
              </a:defRPr>
            </a:lvl1p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FCCB564F-89D2-4651-805B-3E8465FE5916}"/>
              </a:ext>
            </a:extLst>
          </p:cNvPr>
          <p:cNvSpPr>
            <a:spLocks noGrp="1"/>
          </p:cNvSpPr>
          <p:nvPr>
            <p:ph type="ftr" sz="quarter" idx="3"/>
          </p:nvPr>
        </p:nvSpPr>
        <p:spPr>
          <a:xfrm>
            <a:off x="8075613" y="12712700"/>
            <a:ext cx="8226425"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48A558C-94D0-41FE-A08B-A0E0DC35188F}"/>
              </a:ext>
            </a:extLst>
          </p:cNvPr>
          <p:cNvSpPr>
            <a:spLocks noGrp="1"/>
          </p:cNvSpPr>
          <p:nvPr>
            <p:ph type="sldNum" sz="quarter" idx="4"/>
          </p:nvPr>
        </p:nvSpPr>
        <p:spPr>
          <a:xfrm>
            <a:off x="17216438" y="12712700"/>
            <a:ext cx="5484812" cy="730250"/>
          </a:xfrm>
          <a:prstGeom prst="rect">
            <a:avLst/>
          </a:prstGeom>
        </p:spPr>
        <p:txBody>
          <a:bodyPr vert="horz" lIns="91440" tIns="45720" rIns="91440" bIns="45720" rtlCol="0" anchor="ctr"/>
          <a:lstStyle>
            <a:lvl1pPr algn="r">
              <a:defRPr sz="1200">
                <a:solidFill>
                  <a:schemeClr val="tx1">
                    <a:tint val="75000"/>
                  </a:schemeClr>
                </a:solidFill>
              </a:defRPr>
            </a:lvl1p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4072627840"/>
      </p:ext>
    </p:extLst>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 id="2147484449" r:id="rId4"/>
    <p:sldLayoutId id="2147484450" r:id="rId5"/>
    <p:sldLayoutId id="2147484451" r:id="rId6"/>
    <p:sldLayoutId id="2147484452" r:id="rId7"/>
    <p:sldLayoutId id="2147484453" r:id="rId8"/>
    <p:sldLayoutId id="2147484454" r:id="rId9"/>
    <p:sldLayoutId id="2147484455" r:id="rId10"/>
    <p:sldLayoutId id="21474844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ovisor/bcc"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iovisor/bcc/blob/master/INSTALL.md"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iovisor/bcc/blob/master/tools/dcsnoop.py"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圖: 人工輸入 1"/>
          <p:cNvSpPr/>
          <p:nvPr/>
        </p:nvSpPr>
        <p:spPr>
          <a:xfrm rot="16200000" flipH="1">
            <a:off x="11442709" y="741099"/>
            <a:ext cx="13761007" cy="12268777"/>
          </a:xfrm>
          <a:prstGeom prst="flowChartManualInput">
            <a:avLst/>
          </a:prstGeom>
        </p:spPr>
        <p:txBody>
          <a:bodyPr vert="horz" lIns="217490" tIns="108745" rIns="217490" bIns="108745" rtlCol="0">
            <a:noAutofit/>
          </a:bodyPr>
          <a:lstStyle/>
          <a:p>
            <a:pPr algn="ctr" defTabSz="1087636">
              <a:lnSpc>
                <a:spcPts val="6000"/>
              </a:lnSpc>
            </a:pPr>
            <a:endParaRPr lang="zh-TW" altLang="en-US" sz="9600" b="1" dirty="0">
              <a:solidFill>
                <a:schemeClr val="tx2"/>
              </a:solidFill>
              <a:latin typeface="Arial" panose="020B0604020202020204" pitchFamily="34" charset="0"/>
              <a:ea typeface="Microsoft YaHei" panose="020B0503020204020204" pitchFamily="34" charset="-122"/>
              <a:cs typeface="Arial" panose="020B0604020202020204" pitchFamily="34" charset="0"/>
            </a:endParaRPr>
          </a:p>
        </p:txBody>
      </p:sp>
      <p:sp>
        <p:nvSpPr>
          <p:cNvPr id="21" name="Subtitle 2"/>
          <p:cNvSpPr txBox="1">
            <a:spLocks/>
          </p:cNvSpPr>
          <p:nvPr/>
        </p:nvSpPr>
        <p:spPr>
          <a:xfrm>
            <a:off x="11177884" y="5918592"/>
            <a:ext cx="6793593" cy="1278915"/>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latinLnBrk="1"/>
            <a:r>
              <a:rPr lang="en-US" altLang="zh-CN" sz="8000" i="0" u="none" strike="noStrike" dirty="0">
                <a:solidFill>
                  <a:schemeClr val="tx1"/>
                </a:solidFill>
                <a:effectLst/>
                <a:latin typeface="-apple-system"/>
              </a:rPr>
              <a:t>bcc</a:t>
            </a:r>
            <a:endParaRPr lang="zh-CN" altLang="en-US" sz="9600" i="0" dirty="0">
              <a:solidFill>
                <a:schemeClr val="tx1"/>
              </a:solidFill>
              <a:effectLst/>
              <a:latin typeface="PingFang SC"/>
            </a:endParaRPr>
          </a:p>
        </p:txBody>
      </p:sp>
    </p:spTree>
    <p:extLst>
      <p:ext uri="{BB962C8B-B14F-4D97-AF65-F5344CB8AC3E}">
        <p14:creationId xmlns:p14="http://schemas.microsoft.com/office/powerpoint/2010/main" val="298220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fontScale="90000"/>
          </a:bodyPr>
          <a:lstStyle/>
          <a:p>
            <a:r>
              <a:rPr lang="en-US" altLang="zh-CN" sz="7464" dirty="0" err="1">
                <a:ea typeface="Alibaba PuHuiTi B" panose="00020600040101010101" pitchFamily="18" charset="-122"/>
              </a:rPr>
              <a:t>stacksnoop</a:t>
            </a:r>
            <a:r>
              <a:rPr lang="en-US" altLang="zh-CN" sz="7464" dirty="0">
                <a:ea typeface="Alibaba PuHuiTi B" panose="00020600040101010101" pitchFamily="18" charset="-122"/>
              </a:rPr>
              <a:t>: Trace a kernel function and print all kernel stack traces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634746"/>
            <a:ext cx="22402800" cy="11295400"/>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This program traces the given kernel function and prints the kernel stack trace</a:t>
            </a:r>
          </a:p>
          <a:p>
            <a:pPr algn="l"/>
            <a:r>
              <a:rPr lang="en-US" altLang="zh-CN" sz="2800" dirty="0">
                <a:solidFill>
                  <a:srgbClr val="555555"/>
                </a:solidFill>
                <a:latin typeface="Microsoft Yahei" panose="020B0503020204020204" pitchFamily="34" charset="-122"/>
                <a:ea typeface="Microsoft Yahei" panose="020B0503020204020204" pitchFamily="34" charset="-122"/>
              </a:rPr>
              <a:t>for every call. This tool is useful for studying low frequency kernel functions,</a:t>
            </a:r>
          </a:p>
          <a:p>
            <a:pPr algn="l"/>
            <a:r>
              <a:rPr lang="en-US" altLang="zh-CN" sz="2800" dirty="0">
                <a:solidFill>
                  <a:srgbClr val="555555"/>
                </a:solidFill>
                <a:latin typeface="Microsoft Yahei" panose="020B0503020204020204" pitchFamily="34" charset="-122"/>
                <a:ea typeface="Microsoft Yahei" panose="020B0503020204020204" pitchFamily="34" charset="-122"/>
              </a:rPr>
              <a:t>to see how they were invoked. For example, tracing the </a:t>
            </a:r>
            <a:r>
              <a:rPr lang="en-US" altLang="zh-CN" sz="2800" dirty="0" err="1">
                <a:solidFill>
                  <a:srgbClr val="555555"/>
                </a:solidFill>
                <a:latin typeface="Microsoft Yahei" panose="020B0503020204020204" pitchFamily="34" charset="-122"/>
                <a:ea typeface="Microsoft Yahei" panose="020B0503020204020204" pitchFamily="34" charset="-122"/>
              </a:rPr>
              <a:t>submit_bio</a:t>
            </a:r>
            <a:r>
              <a:rPr lang="en-US" altLang="zh-CN" sz="2800" dirty="0">
                <a:solidFill>
                  <a:srgbClr val="555555"/>
                </a:solidFill>
                <a:latin typeface="Microsoft Yahei" panose="020B0503020204020204" pitchFamily="34" charset="-122"/>
                <a:ea typeface="Microsoft Yahei" panose="020B0503020204020204" pitchFamily="34" charset="-122"/>
              </a:rPr>
              <a:t>() call:</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monitor]# ./</a:t>
            </a:r>
            <a:r>
              <a:rPr lang="en-US" altLang="zh-CN" sz="2800" dirty="0" err="1">
                <a:solidFill>
                  <a:srgbClr val="555555"/>
                </a:solidFill>
                <a:latin typeface="Microsoft Yahei" panose="020B0503020204020204" pitchFamily="34" charset="-122"/>
                <a:ea typeface="Microsoft Yahei" panose="020B0503020204020204" pitchFamily="34" charset="-122"/>
              </a:rPr>
              <a:t>stacksnoop.py</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submit_bio</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TIME(s)            FUNCTION</a:t>
            </a:r>
          </a:p>
          <a:p>
            <a:pPr algn="l"/>
            <a:r>
              <a:rPr lang="en-US" altLang="zh-CN" sz="2800" dirty="0">
                <a:solidFill>
                  <a:srgbClr val="555555"/>
                </a:solidFill>
                <a:latin typeface="Microsoft Yahei" panose="020B0503020204020204" pitchFamily="34" charset="-122"/>
                <a:ea typeface="Microsoft Yahei" panose="020B0503020204020204" pitchFamily="34" charset="-122"/>
              </a:rPr>
              <a:t>7.702629566        </a:t>
            </a:r>
            <a:r>
              <a:rPr lang="en-US" altLang="zh-CN" sz="2800" dirty="0" err="1">
                <a:solidFill>
                  <a:srgbClr val="555555"/>
                </a:solidFill>
                <a:latin typeface="Microsoft Yahei" panose="020B0503020204020204" pitchFamily="34" charset="-122"/>
                <a:ea typeface="Microsoft Yahei" panose="020B0503020204020204" pitchFamily="34" charset="-122"/>
              </a:rPr>
              <a:t>submit_bio</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submit_bio</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iomap_submit_ioend.isra.38</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iomap_writepage_map</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write_cache_pages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iomap_writepages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xfs_vm_writepages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do_writepages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__</a:t>
            </a:r>
            <a:r>
              <a:rPr lang="en-US" altLang="zh-CN" sz="2800" dirty="0" err="1">
                <a:solidFill>
                  <a:srgbClr val="555555"/>
                </a:solidFill>
                <a:latin typeface="Microsoft Yahei" panose="020B0503020204020204" pitchFamily="34" charset="-122"/>
                <a:ea typeface="Microsoft Yahei" panose="020B0503020204020204" pitchFamily="34" charset="-122"/>
              </a:rPr>
              <a:t>writeback_single_inode</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writeback_sb_inodes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__</a:t>
            </a:r>
            <a:r>
              <a:rPr lang="en-US" altLang="zh-CN" sz="2800" dirty="0" err="1">
                <a:solidFill>
                  <a:srgbClr val="555555"/>
                </a:solidFill>
                <a:latin typeface="Microsoft Yahei" panose="020B0503020204020204" pitchFamily="34" charset="-122"/>
                <a:ea typeface="Microsoft Yahei" panose="020B0503020204020204" pitchFamily="34" charset="-122"/>
              </a:rPr>
              <a:t>writeback_inodes_wb</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wb_writeback</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wb_workfn</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process_one_work</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worker_thread</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kthread</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ret_from_fork</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8496855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fontScale="90000"/>
          </a:bodyPr>
          <a:lstStyle/>
          <a:p>
            <a:r>
              <a:rPr lang="en-US" altLang="zh-CN" sz="7464" dirty="0" err="1">
                <a:ea typeface="Alibaba PuHuiTi B" panose="00020600040101010101" pitchFamily="18" charset="-122"/>
              </a:rPr>
              <a:t>stacksnoop</a:t>
            </a:r>
            <a:r>
              <a:rPr lang="en-US" altLang="zh-CN" sz="7464" dirty="0">
                <a:ea typeface="Alibaba PuHuiTi B" panose="00020600040101010101" pitchFamily="18" charset="-122"/>
              </a:rPr>
              <a:t>: Trace a kernel function and print all kernel stack traces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634746"/>
            <a:ext cx="22402800" cy="9571851"/>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The -v option includes more fields, including the on-CPU process (COMM and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monitor]# ./</a:t>
            </a:r>
            <a:r>
              <a:rPr lang="en-US" altLang="zh-CN" sz="2800" dirty="0" err="1">
                <a:solidFill>
                  <a:srgbClr val="555555"/>
                </a:solidFill>
                <a:latin typeface="Microsoft Yahei" panose="020B0503020204020204" pitchFamily="34" charset="-122"/>
                <a:ea typeface="Microsoft Yahei" panose="020B0503020204020204" pitchFamily="34" charset="-122"/>
              </a:rPr>
              <a:t>stacksnoop.py</a:t>
            </a:r>
            <a:r>
              <a:rPr lang="en-US" altLang="zh-CN" sz="2800" dirty="0">
                <a:solidFill>
                  <a:srgbClr val="555555"/>
                </a:solidFill>
                <a:latin typeface="Microsoft Yahei" panose="020B0503020204020204" pitchFamily="34" charset="-122"/>
                <a:ea typeface="Microsoft Yahei" panose="020B0503020204020204" pitchFamily="34" charset="-122"/>
              </a:rPr>
              <a:t> -v </a:t>
            </a:r>
            <a:r>
              <a:rPr lang="en-US" altLang="zh-CN" sz="2800" dirty="0" err="1">
                <a:solidFill>
                  <a:srgbClr val="555555"/>
                </a:solidFill>
                <a:latin typeface="Microsoft Yahei" panose="020B0503020204020204" pitchFamily="34" charset="-122"/>
                <a:ea typeface="Microsoft Yahei" panose="020B0503020204020204" pitchFamily="34" charset="-122"/>
              </a:rPr>
              <a:t>submit_bio</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TIME(s)            COMM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CPU FUNCTION</a:t>
            </a:r>
          </a:p>
          <a:p>
            <a:pPr algn="l"/>
            <a:r>
              <a:rPr lang="en-US" altLang="zh-CN" sz="2800" dirty="0">
                <a:solidFill>
                  <a:srgbClr val="555555"/>
                </a:solidFill>
                <a:latin typeface="Microsoft Yahei" panose="020B0503020204020204" pitchFamily="34" charset="-122"/>
                <a:ea typeface="Microsoft Yahei" panose="020B0503020204020204" pitchFamily="34" charset="-122"/>
              </a:rPr>
              <a:t>3.284367323        </a:t>
            </a:r>
            <a:r>
              <a:rPr lang="en-US" altLang="zh-CN" sz="2800" dirty="0" err="1">
                <a:solidFill>
                  <a:srgbClr val="555555"/>
                </a:solidFill>
                <a:latin typeface="Microsoft Yahei" panose="020B0503020204020204" pitchFamily="34" charset="-122"/>
                <a:ea typeface="Microsoft Yahei" panose="020B0503020204020204" pitchFamily="34" charset="-122"/>
              </a:rPr>
              <a:t>kworker</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u130</a:t>
            </a:r>
            <a:r>
              <a:rPr lang="en-US" altLang="zh-CN" sz="2800" dirty="0">
                <a:solidFill>
                  <a:srgbClr val="555555"/>
                </a:solidFill>
                <a:latin typeface="Microsoft Yahei" panose="020B0503020204020204" pitchFamily="34" charset="-122"/>
                <a:ea typeface="Microsoft Yahei" panose="020B0503020204020204" pitchFamily="34" charset="-122"/>
              </a:rPr>
              <a:t> 675151 18  </a:t>
            </a:r>
            <a:r>
              <a:rPr lang="en-US" altLang="zh-CN" sz="2800" dirty="0" err="1">
                <a:solidFill>
                  <a:srgbClr val="555555"/>
                </a:solidFill>
                <a:latin typeface="Microsoft Yahei" panose="020B0503020204020204" pitchFamily="34" charset="-122"/>
                <a:ea typeface="Microsoft Yahei" panose="020B0503020204020204" pitchFamily="34" charset="-122"/>
              </a:rPr>
              <a:t>submit_bio</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submit_bio</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iomap_submit_ioend.isra.38</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iomap_writepage_map</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write_cache_pages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iomap_writepages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xfs_vm_writepages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do_writepages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__</a:t>
            </a:r>
            <a:r>
              <a:rPr lang="en-US" altLang="zh-CN" sz="2800" dirty="0" err="1">
                <a:solidFill>
                  <a:srgbClr val="555555"/>
                </a:solidFill>
                <a:latin typeface="Microsoft Yahei" panose="020B0503020204020204" pitchFamily="34" charset="-122"/>
                <a:ea typeface="Microsoft Yahei" panose="020B0503020204020204" pitchFamily="34" charset="-122"/>
              </a:rPr>
              <a:t>writeback_single_inode</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writeback_sb_inodes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__</a:t>
            </a:r>
            <a:r>
              <a:rPr lang="en-US" altLang="zh-CN" sz="2800" dirty="0" err="1">
                <a:solidFill>
                  <a:srgbClr val="555555"/>
                </a:solidFill>
                <a:latin typeface="Microsoft Yahei" panose="020B0503020204020204" pitchFamily="34" charset="-122"/>
                <a:ea typeface="Microsoft Yahei" panose="020B0503020204020204" pitchFamily="34" charset="-122"/>
              </a:rPr>
              <a:t>writeback_inodes_wb</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wb_writeback</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wb_workfn</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process_one_work</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worker_thread</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kthread</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ret_from_fork</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77552109"/>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a:bodyPr>
          <a:lstStyle/>
          <a:p>
            <a:r>
              <a:rPr lang="en-US" altLang="zh-CN" sz="7464" dirty="0" err="1">
                <a:ea typeface="Alibaba PuHuiTi B" panose="00020600040101010101" pitchFamily="18" charset="-122"/>
              </a:rPr>
              <a:t>statsnoop</a:t>
            </a:r>
            <a:r>
              <a:rPr lang="en-US" altLang="zh-CN" sz="7464" dirty="0">
                <a:ea typeface="Alibaba PuHuiTi B" panose="00020600040101010101" pitchFamily="18" charset="-122"/>
              </a:rPr>
              <a:t>: Trace stat() </a:t>
            </a:r>
            <a:r>
              <a:rPr lang="en-US" altLang="zh-CN" sz="7464" dirty="0" err="1">
                <a:ea typeface="Alibaba PuHuiTi B" panose="00020600040101010101" pitchFamily="18" charset="-122"/>
              </a:rPr>
              <a:t>syscalls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019285"/>
            <a:ext cx="22402800" cy="10864513"/>
          </a:xfrm>
          <a:prstGeom prst="rect">
            <a:avLst/>
          </a:prstGeom>
          <a:noFill/>
        </p:spPr>
        <p:txBody>
          <a:bodyPr wrap="square">
            <a:spAutoFit/>
          </a:bodyPr>
          <a:lstStyle/>
          <a:p>
            <a:pPr algn="l"/>
            <a:r>
              <a:rPr lang="en-US" altLang="zh-CN" sz="2800" dirty="0" err="1">
                <a:solidFill>
                  <a:srgbClr val="555555"/>
                </a:solidFill>
                <a:latin typeface="Microsoft Yahei" panose="020B0503020204020204" pitchFamily="34" charset="-122"/>
                <a:ea typeface="Microsoft Yahei" panose="020B0503020204020204" pitchFamily="34" charset="-122"/>
              </a:rPr>
              <a:t>statsnoop</a:t>
            </a:r>
            <a:r>
              <a:rPr lang="en-US" altLang="zh-CN" sz="2800" dirty="0">
                <a:solidFill>
                  <a:srgbClr val="555555"/>
                </a:solidFill>
                <a:latin typeface="Microsoft Yahei" panose="020B0503020204020204" pitchFamily="34" charset="-122"/>
                <a:ea typeface="Microsoft Yahei" panose="020B0503020204020204" pitchFamily="34" charset="-122"/>
              </a:rPr>
              <a:t> traces the different stat() </a:t>
            </a:r>
            <a:r>
              <a:rPr lang="en-US" altLang="zh-CN" sz="2800" dirty="0" err="1">
                <a:solidFill>
                  <a:srgbClr val="555555"/>
                </a:solidFill>
                <a:latin typeface="Microsoft Yahei" panose="020B0503020204020204" pitchFamily="34" charset="-122"/>
                <a:ea typeface="Microsoft Yahei" panose="020B0503020204020204" pitchFamily="34" charset="-122"/>
              </a:rPr>
              <a:t>syscalls</a:t>
            </a:r>
            <a:r>
              <a:rPr lang="en-US" altLang="zh-CN" sz="2800" dirty="0">
                <a:solidFill>
                  <a:srgbClr val="555555"/>
                </a:solidFill>
                <a:latin typeface="Microsoft Yahei" panose="020B0503020204020204" pitchFamily="34" charset="-122"/>
                <a:ea typeface="Microsoft Yahei" panose="020B0503020204020204" pitchFamily="34" charset="-122"/>
              </a:rPr>
              <a:t> system-wide, and prints various details. Example </a:t>
            </a:r>
            <a:r>
              <a:rPr lang="en-US" altLang="zh-CN" sz="2800" dirty="0" err="1">
                <a:solidFill>
                  <a:srgbClr val="555555"/>
                </a:solidFill>
                <a:latin typeface="Microsoft Yahei" panose="020B0503020204020204" pitchFamily="34" charset="-122"/>
                <a:ea typeface="Microsoft Yahei" panose="020B0503020204020204" pitchFamily="34" charset="-122"/>
              </a:rPr>
              <a:t>output:statsnoop</a:t>
            </a:r>
            <a:r>
              <a:rPr lang="en-US" altLang="zh-CN" sz="2800" dirty="0">
                <a:solidFill>
                  <a:srgbClr val="555555"/>
                </a:solidFill>
                <a:latin typeface="Microsoft Yahei" panose="020B0503020204020204" pitchFamily="34" charset="-122"/>
                <a:ea typeface="Microsoft Yahei" panose="020B0503020204020204" pitchFamily="34" charset="-122"/>
              </a:rPr>
              <a:t> can be used for general debugging, to see what file information has been requested, and whether those files exist. It can be used as a companion</a:t>
            </a:r>
          </a:p>
          <a:p>
            <a:pPr algn="l"/>
            <a:r>
              <a:rPr lang="en-US" altLang="zh-CN" sz="2800" dirty="0">
                <a:solidFill>
                  <a:srgbClr val="555555"/>
                </a:solidFill>
                <a:latin typeface="Microsoft Yahei" panose="020B0503020204020204" pitchFamily="34" charset="-122"/>
                <a:ea typeface="Microsoft Yahei" panose="020B0503020204020204" pitchFamily="34" charset="-122"/>
              </a:rPr>
              <a:t>to </a:t>
            </a:r>
            <a:r>
              <a:rPr lang="en-US" altLang="zh-CN" sz="2800" dirty="0" err="1">
                <a:solidFill>
                  <a:srgbClr val="555555"/>
                </a:solidFill>
                <a:latin typeface="Microsoft Yahei" panose="020B0503020204020204" pitchFamily="34" charset="-122"/>
                <a:ea typeface="Microsoft Yahei" panose="020B0503020204020204" pitchFamily="34" charset="-122"/>
              </a:rPr>
              <a:t>opensnoop</a:t>
            </a:r>
            <a:r>
              <a:rPr lang="en-US" altLang="zh-CN" sz="2800" dirty="0">
                <a:solidFill>
                  <a:srgbClr val="555555"/>
                </a:solidFill>
                <a:latin typeface="Microsoft Yahei" panose="020B0503020204020204" pitchFamily="34" charset="-122"/>
                <a:ea typeface="Microsoft Yahei" panose="020B0503020204020204" pitchFamily="34" charset="-122"/>
              </a:rPr>
              <a:t>, which shows what files were actually opened.</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monitor]# ./</a:t>
            </a:r>
            <a:r>
              <a:rPr lang="en-US" altLang="zh-CN" sz="2800" dirty="0" err="1">
                <a:solidFill>
                  <a:srgbClr val="555555"/>
                </a:solidFill>
                <a:latin typeface="Microsoft Yahei" panose="020B0503020204020204" pitchFamily="34" charset="-122"/>
                <a:ea typeface="Microsoft Yahei" panose="020B0503020204020204" pitchFamily="34" charset="-122"/>
              </a:rPr>
              <a:t>statsnoop.py</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COMM               FD ERR PATH</a:t>
            </a:r>
          </a:p>
          <a:p>
            <a:pPr algn="l"/>
            <a:r>
              <a:rPr lang="en-US" altLang="zh-CN" sz="2800" dirty="0">
                <a:solidFill>
                  <a:srgbClr val="555555"/>
                </a:solidFill>
                <a:latin typeface="Microsoft Yahei" panose="020B0503020204020204" pitchFamily="34" charset="-122"/>
                <a:ea typeface="Microsoft Yahei" panose="020B0503020204020204" pitchFamily="34" charset="-122"/>
              </a:rPr>
              <a:t>37095   </a:t>
            </a:r>
            <a:r>
              <a:rPr lang="en-US" altLang="zh-CN" sz="2800" dirty="0" err="1">
                <a:solidFill>
                  <a:srgbClr val="555555"/>
                </a:solidFill>
                <a:latin typeface="Microsoft Yahei" panose="020B0503020204020204" pitchFamily="34" charset="-122"/>
                <a:ea typeface="Microsoft Yahei" panose="020B0503020204020204" pitchFamily="34" charset="-122"/>
              </a:rPr>
              <a:t>pmdaxfs</a:t>
            </a:r>
            <a:r>
              <a:rPr lang="en-US" altLang="zh-CN" sz="2800" dirty="0">
                <a:solidFill>
                  <a:srgbClr val="555555"/>
                </a:solidFill>
                <a:latin typeface="Microsoft Yahei" panose="020B0503020204020204" pitchFamily="34" charset="-122"/>
                <a:ea typeface="Microsoft Yahei" panose="020B0503020204020204" pitchFamily="34" charset="-122"/>
              </a:rPr>
              <a:t>             0   0 /sys/fs/</a:t>
            </a:r>
            <a:r>
              <a:rPr lang="en-US" altLang="zh-CN" sz="2800" dirty="0" err="1">
                <a:solidFill>
                  <a:srgbClr val="555555"/>
                </a:solidFill>
                <a:latin typeface="Microsoft Yahei" panose="020B0503020204020204" pitchFamily="34" charset="-122"/>
                <a:ea typeface="Microsoft Yahei" panose="020B0503020204020204" pitchFamily="34" charset="-122"/>
              </a:rPr>
              <a:t>xfs</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nvme0n1p1</a:t>
            </a:r>
            <a:r>
              <a:rPr lang="en-US" altLang="zh-CN" sz="2800" dirty="0">
                <a:solidFill>
                  <a:srgbClr val="555555"/>
                </a:solidFill>
                <a:latin typeface="Microsoft Yahei" panose="020B0503020204020204" pitchFamily="34" charset="-122"/>
                <a:ea typeface="Microsoft Yahei" panose="020B0503020204020204" pitchFamily="34" charset="-122"/>
              </a:rPr>
              <a:t>/stats/stats</a:t>
            </a:r>
          </a:p>
          <a:p>
            <a:pPr algn="l"/>
            <a:r>
              <a:rPr lang="en-US" altLang="zh-CN" sz="2800" dirty="0">
                <a:solidFill>
                  <a:srgbClr val="555555"/>
                </a:solidFill>
                <a:latin typeface="Microsoft Yahei" panose="020B0503020204020204" pitchFamily="34" charset="-122"/>
                <a:ea typeface="Microsoft Yahei" panose="020B0503020204020204" pitchFamily="34" charset="-122"/>
              </a:rPr>
              <a:t>37095   </a:t>
            </a:r>
            <a:r>
              <a:rPr lang="en-US" altLang="zh-CN" sz="2800" dirty="0" err="1">
                <a:solidFill>
                  <a:srgbClr val="555555"/>
                </a:solidFill>
                <a:latin typeface="Microsoft Yahei" panose="020B0503020204020204" pitchFamily="34" charset="-122"/>
                <a:ea typeface="Microsoft Yahei" panose="020B0503020204020204" pitchFamily="34" charset="-122"/>
              </a:rPr>
              <a:t>pmdaxfs</a:t>
            </a:r>
            <a:r>
              <a:rPr lang="en-US" altLang="zh-CN" sz="2800" dirty="0">
                <a:solidFill>
                  <a:srgbClr val="555555"/>
                </a:solidFill>
                <a:latin typeface="Microsoft Yahei" panose="020B0503020204020204" pitchFamily="34" charset="-122"/>
                <a:ea typeface="Microsoft Yahei" panose="020B0503020204020204" pitchFamily="34" charset="-122"/>
              </a:rPr>
              <a:t>            -1  20 /sys/fs/</a:t>
            </a:r>
            <a:r>
              <a:rPr lang="en-US" altLang="zh-CN" sz="2800" dirty="0" err="1">
                <a:solidFill>
                  <a:srgbClr val="555555"/>
                </a:solidFill>
                <a:latin typeface="Microsoft Yahei" panose="020B0503020204020204" pitchFamily="34" charset="-122"/>
                <a:ea typeface="Microsoft Yahei" panose="020B0503020204020204" pitchFamily="34" charset="-122"/>
              </a:rPr>
              <a:t>xfs</a:t>
            </a:r>
            <a:r>
              <a:rPr lang="en-US" altLang="zh-CN" sz="2800" dirty="0">
                <a:solidFill>
                  <a:srgbClr val="555555"/>
                </a:solidFill>
                <a:latin typeface="Microsoft Yahei" panose="020B0503020204020204" pitchFamily="34" charset="-122"/>
                <a:ea typeface="Microsoft Yahei" panose="020B0503020204020204" pitchFamily="34" charset="-122"/>
              </a:rPr>
              <a:t>/stats/stats/stats</a:t>
            </a:r>
          </a:p>
          <a:p>
            <a:pPr algn="l"/>
            <a:r>
              <a:rPr lang="en-US" altLang="zh-CN" sz="2800" dirty="0">
                <a:solidFill>
                  <a:srgbClr val="555555"/>
                </a:solidFill>
                <a:latin typeface="Microsoft Yahei" panose="020B0503020204020204" pitchFamily="34" charset="-122"/>
                <a:ea typeface="Microsoft Yahei" panose="020B0503020204020204" pitchFamily="34" charset="-122"/>
              </a:rPr>
              <a:t>37095   </a:t>
            </a:r>
            <a:r>
              <a:rPr lang="en-US" altLang="zh-CN" sz="2800" dirty="0" err="1">
                <a:solidFill>
                  <a:srgbClr val="555555"/>
                </a:solidFill>
                <a:latin typeface="Microsoft Yahei" panose="020B0503020204020204" pitchFamily="34" charset="-122"/>
                <a:ea typeface="Microsoft Yahei" panose="020B0503020204020204" pitchFamily="34" charset="-122"/>
              </a:rPr>
              <a:t>pmdaxfs</a:t>
            </a:r>
            <a:r>
              <a:rPr lang="en-US" altLang="zh-CN" sz="2800" dirty="0">
                <a:solidFill>
                  <a:srgbClr val="555555"/>
                </a:solidFill>
                <a:latin typeface="Microsoft Yahei" panose="020B0503020204020204" pitchFamily="34" charset="-122"/>
                <a:ea typeface="Microsoft Yahei" panose="020B0503020204020204" pitchFamily="34" charset="-122"/>
              </a:rPr>
              <a:t>             0   0 /sys/fs/</a:t>
            </a:r>
            <a:r>
              <a:rPr lang="en-US" altLang="zh-CN" sz="2800" dirty="0" err="1">
                <a:solidFill>
                  <a:srgbClr val="555555"/>
                </a:solidFill>
                <a:latin typeface="Microsoft Yahei" panose="020B0503020204020204" pitchFamily="34" charset="-122"/>
                <a:ea typeface="Microsoft Yahei" panose="020B0503020204020204" pitchFamily="34" charset="-122"/>
              </a:rPr>
              <a:t>xfs</a:t>
            </a:r>
            <a:r>
              <a:rPr lang="en-US" altLang="zh-CN" sz="2800" dirty="0">
                <a:solidFill>
                  <a:srgbClr val="555555"/>
                </a:solidFill>
                <a:latin typeface="Microsoft Yahei" panose="020B0503020204020204" pitchFamily="34" charset="-122"/>
                <a:ea typeface="Microsoft Yahei" panose="020B0503020204020204" pitchFamily="34" charset="-122"/>
              </a:rPr>
              <a:t>/dm-2/stats/stats</a:t>
            </a:r>
          </a:p>
          <a:p>
            <a:pPr algn="l"/>
            <a:r>
              <a:rPr lang="en-US" altLang="zh-CN" sz="2800" dirty="0">
                <a:solidFill>
                  <a:srgbClr val="555555"/>
                </a:solidFill>
                <a:latin typeface="Microsoft Yahei" panose="020B0503020204020204" pitchFamily="34" charset="-122"/>
                <a:ea typeface="Microsoft Yahei" panose="020B0503020204020204" pitchFamily="34" charset="-122"/>
              </a:rPr>
              <a:t>37095   </a:t>
            </a:r>
            <a:r>
              <a:rPr lang="en-US" altLang="zh-CN" sz="2800" dirty="0" err="1">
                <a:solidFill>
                  <a:srgbClr val="555555"/>
                </a:solidFill>
                <a:latin typeface="Microsoft Yahei" panose="020B0503020204020204" pitchFamily="34" charset="-122"/>
                <a:ea typeface="Microsoft Yahei" panose="020B0503020204020204" pitchFamily="34" charset="-122"/>
              </a:rPr>
              <a:t>pmdaxfs</a:t>
            </a:r>
            <a:r>
              <a:rPr lang="en-US" altLang="zh-CN" sz="2800" dirty="0">
                <a:solidFill>
                  <a:srgbClr val="555555"/>
                </a:solidFill>
                <a:latin typeface="Microsoft Yahei" panose="020B0503020204020204" pitchFamily="34" charset="-122"/>
                <a:ea typeface="Microsoft Yahei" panose="020B0503020204020204" pitchFamily="34" charset="-122"/>
              </a:rPr>
              <a:t>             0   0 /sys/fs/</a:t>
            </a:r>
            <a:r>
              <a:rPr lang="en-US" altLang="zh-CN" sz="2800" dirty="0" err="1">
                <a:solidFill>
                  <a:srgbClr val="555555"/>
                </a:solidFill>
                <a:latin typeface="Microsoft Yahei" panose="020B0503020204020204" pitchFamily="34" charset="-122"/>
                <a:ea typeface="Microsoft Yahei" panose="020B0503020204020204" pitchFamily="34" charset="-122"/>
              </a:rPr>
              <a:t>xfs</a:t>
            </a:r>
            <a:r>
              <a:rPr lang="en-US" altLang="zh-CN" sz="2800" dirty="0">
                <a:solidFill>
                  <a:srgbClr val="555555"/>
                </a:solidFill>
                <a:latin typeface="Microsoft Yahei" panose="020B0503020204020204" pitchFamily="34" charset="-122"/>
                <a:ea typeface="Microsoft Yahei" panose="020B0503020204020204" pitchFamily="34" charset="-122"/>
              </a:rPr>
              <a:t>/dm-0/stats/stats</a:t>
            </a:r>
          </a:p>
          <a:p>
            <a:pPr algn="l"/>
            <a:r>
              <a:rPr lang="en-US" altLang="zh-CN" sz="2800" dirty="0">
                <a:solidFill>
                  <a:srgbClr val="555555"/>
                </a:solidFill>
                <a:latin typeface="Microsoft Yahei" panose="020B0503020204020204" pitchFamily="34" charset="-122"/>
                <a:ea typeface="Microsoft Yahei" panose="020B0503020204020204" pitchFamily="34" charset="-122"/>
              </a:rPr>
              <a:t>836174  bash                0   0 .</a:t>
            </a:r>
          </a:p>
          <a:p>
            <a:pPr algn="l"/>
            <a:r>
              <a:rPr lang="en-US" altLang="zh-CN" sz="2800" dirty="0">
                <a:solidFill>
                  <a:srgbClr val="555555"/>
                </a:solidFill>
                <a:latin typeface="Microsoft Yahei" panose="020B0503020204020204" pitchFamily="34" charset="-122"/>
                <a:ea typeface="Microsoft Yahei" panose="020B0503020204020204" pitchFamily="34" charset="-122"/>
              </a:rPr>
              <a:t>836174  bash               -1   2 /</a:t>
            </a:r>
            <a:r>
              <a:rPr lang="en-US" altLang="zh-CN" sz="2800" dirty="0" err="1">
                <a:solidFill>
                  <a:srgbClr val="555555"/>
                </a:solidFill>
                <a:latin typeface="Microsoft Yahei" panose="020B0503020204020204" pitchFamily="34" charset="-122"/>
                <a:ea typeface="Microsoft Yahei" panose="020B0503020204020204" pitchFamily="34" charset="-122"/>
              </a:rPr>
              <a:t>usr</a:t>
            </a:r>
            <a:r>
              <a:rPr lang="en-US" altLang="zh-CN" sz="2800" dirty="0">
                <a:solidFill>
                  <a:srgbClr val="555555"/>
                </a:solidFill>
                <a:latin typeface="Microsoft Yahei" panose="020B0503020204020204" pitchFamily="34" charset="-122"/>
                <a:ea typeface="Microsoft Yahei" panose="020B0503020204020204" pitchFamily="34" charset="-122"/>
              </a:rPr>
              <a:t>/local/</a:t>
            </a:r>
            <a:r>
              <a:rPr lang="en-US" altLang="zh-CN" sz="2800" dirty="0" err="1">
                <a:solidFill>
                  <a:srgbClr val="555555"/>
                </a:solidFill>
                <a:latin typeface="Microsoft Yahei" panose="020B0503020204020204" pitchFamily="34" charset="-122"/>
                <a:ea typeface="Microsoft Yahei" panose="020B0503020204020204" pitchFamily="34" charset="-122"/>
              </a:rPr>
              <a:t>sbin</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iconfig</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836174  bash               -1   2 /</a:t>
            </a:r>
            <a:r>
              <a:rPr lang="en-US" altLang="zh-CN" sz="2800" dirty="0" err="1">
                <a:solidFill>
                  <a:srgbClr val="555555"/>
                </a:solidFill>
                <a:latin typeface="Microsoft Yahei" panose="020B0503020204020204" pitchFamily="34" charset="-122"/>
                <a:ea typeface="Microsoft Yahei" panose="020B0503020204020204" pitchFamily="34" charset="-122"/>
              </a:rPr>
              <a:t>usr</a:t>
            </a:r>
            <a:r>
              <a:rPr lang="en-US" altLang="zh-CN" sz="2800" dirty="0">
                <a:solidFill>
                  <a:srgbClr val="555555"/>
                </a:solidFill>
                <a:latin typeface="Microsoft Yahei" panose="020B0503020204020204" pitchFamily="34" charset="-122"/>
                <a:ea typeface="Microsoft Yahei" panose="020B0503020204020204" pitchFamily="34" charset="-122"/>
              </a:rPr>
              <a:t>/local/bin/</a:t>
            </a:r>
            <a:r>
              <a:rPr lang="en-US" altLang="zh-CN" sz="2800" dirty="0" err="1">
                <a:solidFill>
                  <a:srgbClr val="555555"/>
                </a:solidFill>
                <a:latin typeface="Microsoft Yahei" panose="020B0503020204020204" pitchFamily="34" charset="-122"/>
                <a:ea typeface="Microsoft Yahei" panose="020B0503020204020204" pitchFamily="34" charset="-122"/>
              </a:rPr>
              <a:t>iconfig</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836174  bash               -1   2 /</a:t>
            </a:r>
            <a:r>
              <a:rPr lang="en-US" altLang="zh-CN" sz="2800" dirty="0" err="1">
                <a:solidFill>
                  <a:srgbClr val="555555"/>
                </a:solidFill>
                <a:latin typeface="Microsoft Yahei" panose="020B0503020204020204" pitchFamily="34" charset="-122"/>
                <a:ea typeface="Microsoft Yahei" panose="020B0503020204020204" pitchFamily="34" charset="-122"/>
              </a:rPr>
              <a:t>usr</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sbin</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iconfig</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836174  bash               -1   2 /</a:t>
            </a:r>
            <a:r>
              <a:rPr lang="en-US" altLang="zh-CN" sz="2800" dirty="0" err="1">
                <a:solidFill>
                  <a:srgbClr val="555555"/>
                </a:solidFill>
                <a:latin typeface="Microsoft Yahei" panose="020B0503020204020204" pitchFamily="34" charset="-122"/>
                <a:ea typeface="Microsoft Yahei" panose="020B0503020204020204" pitchFamily="34" charset="-122"/>
              </a:rPr>
              <a:t>usr</a:t>
            </a:r>
            <a:r>
              <a:rPr lang="en-US" altLang="zh-CN" sz="2800" dirty="0">
                <a:solidFill>
                  <a:srgbClr val="555555"/>
                </a:solidFill>
                <a:latin typeface="Microsoft Yahei" panose="020B0503020204020204" pitchFamily="34" charset="-122"/>
                <a:ea typeface="Microsoft Yahei" panose="020B0503020204020204" pitchFamily="34" charset="-122"/>
              </a:rPr>
              <a:t>/bin/</a:t>
            </a:r>
            <a:r>
              <a:rPr lang="en-US" altLang="zh-CN" sz="2800" dirty="0" err="1">
                <a:solidFill>
                  <a:srgbClr val="555555"/>
                </a:solidFill>
                <a:latin typeface="Microsoft Yahei" panose="020B0503020204020204" pitchFamily="34" charset="-122"/>
                <a:ea typeface="Microsoft Yahei" panose="020B0503020204020204" pitchFamily="34" charset="-122"/>
              </a:rPr>
              <a:t>iconfig</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836174  bash               -1   2 /root/bin/</a:t>
            </a:r>
            <a:r>
              <a:rPr lang="en-US" altLang="zh-CN" sz="2800" dirty="0" err="1">
                <a:solidFill>
                  <a:srgbClr val="555555"/>
                </a:solidFill>
                <a:latin typeface="Microsoft Yahei" panose="020B0503020204020204" pitchFamily="34" charset="-122"/>
                <a:ea typeface="Microsoft Yahei" panose="020B0503020204020204" pitchFamily="34" charset="-122"/>
              </a:rPr>
              <a:t>iconfig</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836250  bash                0   0 /run/</a:t>
            </a:r>
            <a:r>
              <a:rPr lang="en-US" altLang="zh-CN" sz="2800" dirty="0" err="1">
                <a:solidFill>
                  <a:srgbClr val="555555"/>
                </a:solidFill>
                <a:latin typeface="Microsoft Yahei" panose="020B0503020204020204" pitchFamily="34" charset="-122"/>
                <a:ea typeface="Microsoft Yahei" panose="020B0503020204020204" pitchFamily="34" charset="-122"/>
              </a:rPr>
              <a:t>dbus</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system_bus_socket</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836251  pk-command-not-    -1   2 /home/</a:t>
            </a:r>
            <a:r>
              <a:rPr lang="en-US" altLang="zh-CN" sz="2800" dirty="0" err="1">
                <a:solidFill>
                  <a:srgbClr val="555555"/>
                </a:solidFill>
                <a:latin typeface="Microsoft Yahei" panose="020B0503020204020204" pitchFamily="34" charset="-122"/>
                <a:ea typeface="Microsoft Yahei" panose="020B0503020204020204" pitchFamily="34" charset="-122"/>
              </a:rPr>
              <a:t>dmdba</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dmdbms</a:t>
            </a:r>
            <a:r>
              <a:rPr lang="en-US" altLang="zh-CN" sz="2800" dirty="0">
                <a:solidFill>
                  <a:srgbClr val="555555"/>
                </a:solidFill>
                <a:latin typeface="Microsoft Yahei" panose="020B0503020204020204" pitchFamily="34" charset="-122"/>
                <a:ea typeface="Microsoft Yahei" panose="020B0503020204020204" pitchFamily="34" charset="-122"/>
              </a:rPr>
              <a:t>/bin/</a:t>
            </a:r>
            <a:r>
              <a:rPr lang="en-US" altLang="zh-CN" sz="2800" dirty="0" err="1">
                <a:solidFill>
                  <a:srgbClr val="555555"/>
                </a:solidFill>
                <a:latin typeface="Microsoft Yahei" panose="020B0503020204020204" pitchFamily="34" charset="-122"/>
                <a:ea typeface="Microsoft Yahei" panose="020B0503020204020204" pitchFamily="34" charset="-122"/>
              </a:rPr>
              <a:t>glibc-hwcaps</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x86</a:t>
            </a:r>
            <a:r>
              <a:rPr lang="en-US" altLang="zh-CN" sz="2800" dirty="0">
                <a:solidFill>
                  <a:srgbClr val="555555"/>
                </a:solidFill>
                <a:latin typeface="Microsoft Yahei" panose="020B0503020204020204" pitchFamily="34" charset="-122"/>
                <a:ea typeface="Microsoft Yahei" panose="020B0503020204020204" pitchFamily="34" charset="-122"/>
              </a:rPr>
              <a:t>-64-</a:t>
            </a:r>
            <a:r>
              <a:rPr lang="en-US" altLang="zh-CN" sz="2800" dirty="0" err="1">
                <a:solidFill>
                  <a:srgbClr val="555555"/>
                </a:solidFill>
                <a:latin typeface="Microsoft Yahei" panose="020B0503020204020204" pitchFamily="34" charset="-122"/>
                <a:ea typeface="Microsoft Yahei" panose="020B0503020204020204" pitchFamily="34" charset="-122"/>
              </a:rPr>
              <a:t>v4</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836251  pk-command-not-    -1   2 /home/</a:t>
            </a:r>
            <a:r>
              <a:rPr lang="en-US" altLang="zh-CN" sz="2800" dirty="0" err="1">
                <a:solidFill>
                  <a:srgbClr val="555555"/>
                </a:solidFill>
                <a:latin typeface="Microsoft Yahei" panose="020B0503020204020204" pitchFamily="34" charset="-122"/>
                <a:ea typeface="Microsoft Yahei" panose="020B0503020204020204" pitchFamily="34" charset="-122"/>
              </a:rPr>
              <a:t>dmdba</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dmdbms</a:t>
            </a:r>
            <a:r>
              <a:rPr lang="en-US" altLang="zh-CN" sz="2800" dirty="0">
                <a:solidFill>
                  <a:srgbClr val="555555"/>
                </a:solidFill>
                <a:latin typeface="Microsoft Yahei" panose="020B0503020204020204" pitchFamily="34" charset="-122"/>
                <a:ea typeface="Microsoft Yahei" panose="020B0503020204020204" pitchFamily="34" charset="-122"/>
              </a:rPr>
              <a:t>/bin/</a:t>
            </a:r>
            <a:r>
              <a:rPr lang="en-US" altLang="zh-CN" sz="2800" dirty="0" err="1">
                <a:solidFill>
                  <a:srgbClr val="555555"/>
                </a:solidFill>
                <a:latin typeface="Microsoft Yahei" panose="020B0503020204020204" pitchFamily="34" charset="-122"/>
                <a:ea typeface="Microsoft Yahei" panose="020B0503020204020204" pitchFamily="34" charset="-122"/>
              </a:rPr>
              <a:t>glibc-hwcaps</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x86</a:t>
            </a:r>
            <a:r>
              <a:rPr lang="en-US" altLang="zh-CN" sz="2800" dirty="0">
                <a:solidFill>
                  <a:srgbClr val="555555"/>
                </a:solidFill>
                <a:latin typeface="Microsoft Yahei" panose="020B0503020204020204" pitchFamily="34" charset="-122"/>
                <a:ea typeface="Microsoft Yahei" panose="020B0503020204020204" pitchFamily="34" charset="-122"/>
              </a:rPr>
              <a:t>-64-</a:t>
            </a:r>
            <a:r>
              <a:rPr lang="en-US" altLang="zh-CN" sz="2800" dirty="0" err="1">
                <a:solidFill>
                  <a:srgbClr val="555555"/>
                </a:solidFill>
                <a:latin typeface="Microsoft Yahei" panose="020B0503020204020204" pitchFamily="34" charset="-122"/>
                <a:ea typeface="Microsoft Yahei" panose="020B0503020204020204" pitchFamily="34" charset="-122"/>
              </a:rPr>
              <a:t>v3</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836251  pk-command-not-    -1   2 /home/</a:t>
            </a:r>
            <a:r>
              <a:rPr lang="en-US" altLang="zh-CN" sz="2800" dirty="0" err="1">
                <a:solidFill>
                  <a:srgbClr val="555555"/>
                </a:solidFill>
                <a:latin typeface="Microsoft Yahei" panose="020B0503020204020204" pitchFamily="34" charset="-122"/>
                <a:ea typeface="Microsoft Yahei" panose="020B0503020204020204" pitchFamily="34" charset="-122"/>
              </a:rPr>
              <a:t>dmdba</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dmdbms</a:t>
            </a:r>
            <a:r>
              <a:rPr lang="en-US" altLang="zh-CN" sz="2800" dirty="0">
                <a:solidFill>
                  <a:srgbClr val="555555"/>
                </a:solidFill>
                <a:latin typeface="Microsoft Yahei" panose="020B0503020204020204" pitchFamily="34" charset="-122"/>
                <a:ea typeface="Microsoft Yahei" panose="020B0503020204020204" pitchFamily="34" charset="-122"/>
              </a:rPr>
              <a:t>/bin/</a:t>
            </a:r>
            <a:r>
              <a:rPr lang="en-US" altLang="zh-CN" sz="2800" dirty="0" err="1">
                <a:solidFill>
                  <a:srgbClr val="555555"/>
                </a:solidFill>
                <a:latin typeface="Microsoft Yahei" panose="020B0503020204020204" pitchFamily="34" charset="-122"/>
                <a:ea typeface="Microsoft Yahei" panose="020B0503020204020204" pitchFamily="34" charset="-122"/>
              </a:rPr>
              <a:t>glibc-hwcaps</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x86</a:t>
            </a:r>
            <a:r>
              <a:rPr lang="en-US" altLang="zh-CN" sz="2800" dirty="0">
                <a:solidFill>
                  <a:srgbClr val="555555"/>
                </a:solidFill>
                <a:latin typeface="Microsoft Yahei" panose="020B0503020204020204" pitchFamily="34" charset="-122"/>
                <a:ea typeface="Microsoft Yahei" panose="020B0503020204020204" pitchFamily="34" charset="-122"/>
              </a:rPr>
              <a:t>-64-</a:t>
            </a:r>
            <a:r>
              <a:rPr lang="en-US" altLang="zh-CN" sz="2800" dirty="0" err="1">
                <a:solidFill>
                  <a:srgbClr val="555555"/>
                </a:solidFill>
                <a:latin typeface="Microsoft Yahei" panose="020B0503020204020204" pitchFamily="34" charset="-122"/>
                <a:ea typeface="Microsoft Yahei" panose="020B0503020204020204" pitchFamily="34" charset="-122"/>
              </a:rPr>
              <a:t>v2</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836251  pk-command-not-    -1   2 /home/</a:t>
            </a:r>
            <a:r>
              <a:rPr lang="en-US" altLang="zh-CN" sz="2800" dirty="0" err="1">
                <a:solidFill>
                  <a:srgbClr val="555555"/>
                </a:solidFill>
                <a:latin typeface="Microsoft Yahei" panose="020B0503020204020204" pitchFamily="34" charset="-122"/>
                <a:ea typeface="Microsoft Yahei" panose="020B0503020204020204" pitchFamily="34" charset="-122"/>
              </a:rPr>
              <a:t>dmdba</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dmdbms</a:t>
            </a:r>
            <a:r>
              <a:rPr lang="en-US" altLang="zh-CN" sz="2800" dirty="0">
                <a:solidFill>
                  <a:srgbClr val="555555"/>
                </a:solidFill>
                <a:latin typeface="Microsoft Yahei" panose="020B0503020204020204" pitchFamily="34" charset="-122"/>
                <a:ea typeface="Microsoft Yahei" panose="020B0503020204020204" pitchFamily="34" charset="-122"/>
              </a:rPr>
              <a:t>/bin/</a:t>
            </a:r>
            <a:r>
              <a:rPr lang="en-US" altLang="zh-CN" sz="2800" dirty="0" err="1">
                <a:solidFill>
                  <a:srgbClr val="555555"/>
                </a:solidFill>
                <a:latin typeface="Microsoft Yahei" panose="020B0503020204020204" pitchFamily="34" charset="-122"/>
                <a:ea typeface="Microsoft Yahei" panose="020B0503020204020204" pitchFamily="34" charset="-122"/>
              </a:rPr>
              <a:t>tls</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haswell</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avx512_1</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x86_64</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836251  pk-command-not-    -1   2 /home/</a:t>
            </a:r>
            <a:r>
              <a:rPr lang="en-US" altLang="zh-CN" sz="2800" dirty="0" err="1">
                <a:solidFill>
                  <a:srgbClr val="555555"/>
                </a:solidFill>
                <a:latin typeface="Microsoft Yahei" panose="020B0503020204020204" pitchFamily="34" charset="-122"/>
                <a:ea typeface="Microsoft Yahei" panose="020B0503020204020204" pitchFamily="34" charset="-122"/>
              </a:rPr>
              <a:t>dmdba</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dmdbms</a:t>
            </a:r>
            <a:r>
              <a:rPr lang="en-US" altLang="zh-CN" sz="2800" dirty="0">
                <a:solidFill>
                  <a:srgbClr val="555555"/>
                </a:solidFill>
                <a:latin typeface="Microsoft Yahei" panose="020B0503020204020204" pitchFamily="34" charset="-122"/>
                <a:ea typeface="Microsoft Yahei" panose="020B0503020204020204" pitchFamily="34" charset="-122"/>
              </a:rPr>
              <a:t>/bin/</a:t>
            </a:r>
            <a:r>
              <a:rPr lang="en-US" altLang="zh-CN" sz="2800" dirty="0" err="1">
                <a:solidFill>
                  <a:srgbClr val="555555"/>
                </a:solidFill>
                <a:latin typeface="Microsoft Yahei" panose="020B0503020204020204" pitchFamily="34" charset="-122"/>
                <a:ea typeface="Microsoft Yahei" panose="020B0503020204020204" pitchFamily="34" charset="-122"/>
              </a:rPr>
              <a:t>tls</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haswell</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avx512_1</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836251  pk-command-not-    -1   2 /home/</a:t>
            </a:r>
            <a:r>
              <a:rPr lang="en-US" altLang="zh-CN" sz="2800" dirty="0" err="1">
                <a:solidFill>
                  <a:srgbClr val="555555"/>
                </a:solidFill>
                <a:latin typeface="Microsoft Yahei" panose="020B0503020204020204" pitchFamily="34" charset="-122"/>
                <a:ea typeface="Microsoft Yahei" panose="020B0503020204020204" pitchFamily="34" charset="-122"/>
              </a:rPr>
              <a:t>dmdba</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dmdbms</a:t>
            </a:r>
            <a:r>
              <a:rPr lang="en-US" altLang="zh-CN" sz="2800" dirty="0">
                <a:solidFill>
                  <a:srgbClr val="555555"/>
                </a:solidFill>
                <a:latin typeface="Microsoft Yahei" panose="020B0503020204020204" pitchFamily="34" charset="-122"/>
                <a:ea typeface="Microsoft Yahei" panose="020B0503020204020204" pitchFamily="34" charset="-122"/>
              </a:rPr>
              <a:t>/bin/</a:t>
            </a:r>
            <a:r>
              <a:rPr lang="en-US" altLang="zh-CN" sz="2800" dirty="0" err="1">
                <a:solidFill>
                  <a:srgbClr val="555555"/>
                </a:solidFill>
                <a:latin typeface="Microsoft Yahei" panose="020B0503020204020204" pitchFamily="34" charset="-122"/>
                <a:ea typeface="Microsoft Yahei" panose="020B0503020204020204" pitchFamily="34" charset="-122"/>
              </a:rPr>
              <a:t>tls</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haswell</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x86_64</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836251  pk-command-not-    -1   2 /home/</a:t>
            </a:r>
            <a:r>
              <a:rPr lang="en-US" altLang="zh-CN" sz="2800" dirty="0" err="1">
                <a:solidFill>
                  <a:srgbClr val="555555"/>
                </a:solidFill>
                <a:latin typeface="Microsoft Yahei" panose="020B0503020204020204" pitchFamily="34" charset="-122"/>
                <a:ea typeface="Microsoft Yahei" panose="020B0503020204020204" pitchFamily="34" charset="-122"/>
              </a:rPr>
              <a:t>dmdba</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dmdbms</a:t>
            </a:r>
            <a:r>
              <a:rPr lang="en-US" altLang="zh-CN" sz="2800" dirty="0">
                <a:solidFill>
                  <a:srgbClr val="555555"/>
                </a:solidFill>
                <a:latin typeface="Microsoft Yahei" panose="020B0503020204020204" pitchFamily="34" charset="-122"/>
                <a:ea typeface="Microsoft Yahei" panose="020B0503020204020204" pitchFamily="34" charset="-122"/>
              </a:rPr>
              <a:t>/bin/</a:t>
            </a:r>
            <a:r>
              <a:rPr lang="en-US" altLang="zh-CN" sz="2800" dirty="0" err="1">
                <a:solidFill>
                  <a:srgbClr val="555555"/>
                </a:solidFill>
                <a:latin typeface="Microsoft Yahei" panose="020B0503020204020204" pitchFamily="34" charset="-122"/>
                <a:ea typeface="Microsoft Yahei" panose="020B0503020204020204" pitchFamily="34" charset="-122"/>
              </a:rPr>
              <a:t>tls</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haswell</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1056312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a:bodyPr>
          <a:lstStyle/>
          <a:p>
            <a:r>
              <a:rPr lang="en-US" altLang="zh-CN" sz="7464" dirty="0">
                <a:ea typeface="Alibaba PuHuiTi B" panose="00020600040101010101" pitchFamily="18" charset="-122"/>
              </a:rPr>
              <a:t>task_switch.py: Count task switches with from and to </a:t>
            </a:r>
            <a:r>
              <a:rPr lang="en-US" altLang="zh-CN" sz="7464" dirty="0" err="1">
                <a:ea typeface="Alibaba PuHuiTi B" panose="00020600040101010101" pitchFamily="18" charset="-122"/>
              </a:rPr>
              <a:t>PIDs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019285"/>
            <a:ext cx="22402800" cy="10864513"/>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monitor]# ./task_switch.py</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[31113-&gt;    0]=1</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    0-&gt;38494]=19</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   12-&gt;    0]=3</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[36527-&gt;    0]=1</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    0-&gt;525897]=2</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[ 1210-&gt;    0]=1</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    0-&gt; 1210]=1</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[808562-&gt;    0]=1</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    0-&gt;35910]=1</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[36734-&gt;    0]=1</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[835006-&gt;    0]=1</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[832995-&gt;    0]=4</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[38370-&gt;    0]=1</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    0-&gt; 1343]=20</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    0-&gt;675151]=1</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    0-&gt;   12]=3</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    0-&gt;836358]=100</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[38222-&gt;    0]=1</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    0-&gt;558778]=1</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    0-&gt;35924]=1</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[558778-&gt;    0]=1</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    0-&gt;808562]=1</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task_switch</a:t>
            </a:r>
            <a:r>
              <a:rPr lang="en-US" altLang="zh-CN" sz="2800" dirty="0">
                <a:solidFill>
                  <a:srgbClr val="555555"/>
                </a:solidFill>
                <a:latin typeface="Microsoft Yahei" panose="020B0503020204020204" pitchFamily="34" charset="-122"/>
                <a:ea typeface="Microsoft Yahei" panose="020B0503020204020204" pitchFamily="34" charset="-122"/>
              </a:rPr>
              <a:t>[38494-&gt;    0]=19</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9343783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a:bodyPr>
          <a:lstStyle/>
          <a:p>
            <a:r>
              <a:rPr lang="en-US" altLang="zh-CN" sz="7464" dirty="0">
                <a:ea typeface="Alibaba PuHuiTi B" panose="00020600040101010101" pitchFamily="18" charset="-122"/>
              </a:rPr>
              <a:t>tcpv4connect.py: Trace TCP </a:t>
            </a:r>
            <a:r>
              <a:rPr lang="en-US" altLang="zh-CN" sz="7464" dirty="0" err="1">
                <a:ea typeface="Alibaba PuHuiTi B" panose="00020600040101010101" pitchFamily="18" charset="-122"/>
              </a:rPr>
              <a:t>IPv4</a:t>
            </a:r>
            <a:r>
              <a:rPr lang="en-US" altLang="zh-CN" sz="7464" dirty="0">
                <a:ea typeface="Alibaba PuHuiTi B" panose="00020600040101010101" pitchFamily="18" charset="-122"/>
              </a:rPr>
              <a:t> active connections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301247"/>
            <a:ext cx="22402800" cy="7417415"/>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This example traces the kernel function performing active TCP </a:t>
            </a:r>
            <a:r>
              <a:rPr lang="en-US" altLang="zh-CN" sz="2800" dirty="0" err="1">
                <a:solidFill>
                  <a:srgbClr val="555555"/>
                </a:solidFill>
                <a:latin typeface="Microsoft Yahei" panose="020B0503020204020204" pitchFamily="34" charset="-122"/>
                <a:ea typeface="Microsoft Yahei" panose="020B0503020204020204" pitchFamily="34" charset="-122"/>
              </a:rPr>
              <a:t>IPv4</a:t>
            </a:r>
            <a:r>
              <a:rPr lang="en-US" altLang="zh-CN" sz="2800" dirty="0">
                <a:solidFill>
                  <a:srgbClr val="555555"/>
                </a:solidFill>
                <a:latin typeface="Microsoft Yahei" panose="020B0503020204020204" pitchFamily="34" charset="-122"/>
                <a:ea typeface="Microsoft Yahei" panose="020B0503020204020204" pitchFamily="34" charset="-122"/>
              </a:rPr>
              <a:t> connections (</a:t>
            </a:r>
            <a:r>
              <a:rPr lang="en-US" altLang="zh-CN" sz="2800" dirty="0" err="1">
                <a:solidFill>
                  <a:srgbClr val="555555"/>
                </a:solidFill>
                <a:latin typeface="Microsoft Yahei" panose="020B0503020204020204" pitchFamily="34" charset="-122"/>
                <a:ea typeface="Microsoft Yahei" panose="020B0503020204020204" pitchFamily="34" charset="-122"/>
              </a:rPr>
              <a:t>eg</a:t>
            </a:r>
            <a:r>
              <a:rPr lang="en-US" altLang="zh-CN" sz="2800" dirty="0">
                <a:solidFill>
                  <a:srgbClr val="555555"/>
                </a:solidFill>
                <a:latin typeface="Microsoft Yahei" panose="020B0503020204020204" pitchFamily="34" charset="-122"/>
                <a:ea typeface="Microsoft Yahei" panose="020B0503020204020204" pitchFamily="34" charset="-122"/>
              </a:rPr>
              <a:t>, via a connect() </a:t>
            </a:r>
            <a:r>
              <a:rPr lang="en-US" altLang="zh-CN" sz="2800" dirty="0" err="1">
                <a:solidFill>
                  <a:srgbClr val="555555"/>
                </a:solidFill>
                <a:latin typeface="Microsoft Yahei" panose="020B0503020204020204" pitchFamily="34" charset="-122"/>
                <a:ea typeface="Microsoft Yahei" panose="020B0503020204020204" pitchFamily="34" charset="-122"/>
              </a:rPr>
              <a:t>syscall</a:t>
            </a:r>
            <a:r>
              <a:rPr lang="en-US" altLang="zh-CN" sz="2800" dirty="0">
                <a:solidFill>
                  <a:srgbClr val="555555"/>
                </a:solidFill>
                <a:latin typeface="Microsoft Yahei" panose="020B0503020204020204" pitchFamily="34" charset="-122"/>
                <a:ea typeface="Microsoft Yahei" panose="020B0503020204020204" pitchFamily="34" charset="-122"/>
              </a:rPr>
              <a:t>; accept() are passive connections). Some example output (IP addresses changed to protect the innocent):</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./tcpv4connect.py</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COMM         </a:t>
            </a:r>
            <a:r>
              <a:rPr lang="en-US" altLang="zh-CN" sz="2800" dirty="0" err="1">
                <a:solidFill>
                  <a:srgbClr val="555555"/>
                </a:solidFill>
                <a:latin typeface="Microsoft Yahei" panose="020B0503020204020204" pitchFamily="34" charset="-122"/>
                <a:ea typeface="Microsoft Yahei" panose="020B0503020204020204" pitchFamily="34" charset="-122"/>
              </a:rPr>
              <a:t>SADDR</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DADDR</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DPORT</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1479   telnet       127.0.0.1        127.0.0.1        23  </a:t>
            </a:r>
          </a:p>
          <a:p>
            <a:pPr algn="l"/>
            <a:r>
              <a:rPr lang="en-US" altLang="zh-CN" sz="2800" dirty="0">
                <a:solidFill>
                  <a:srgbClr val="555555"/>
                </a:solidFill>
                <a:latin typeface="Microsoft Yahei" panose="020B0503020204020204" pitchFamily="34" charset="-122"/>
                <a:ea typeface="Microsoft Yahei" panose="020B0503020204020204" pitchFamily="34" charset="-122"/>
              </a:rPr>
              <a:t>1469   curl         10.201.219.236   54.245.105.25    80  </a:t>
            </a:r>
          </a:p>
          <a:p>
            <a:pPr algn="l"/>
            <a:r>
              <a:rPr lang="en-US" altLang="zh-CN" sz="2800" dirty="0">
                <a:solidFill>
                  <a:srgbClr val="555555"/>
                </a:solidFill>
                <a:latin typeface="Microsoft Yahei" panose="020B0503020204020204" pitchFamily="34" charset="-122"/>
                <a:ea typeface="Microsoft Yahei" panose="020B0503020204020204" pitchFamily="34" charset="-122"/>
              </a:rPr>
              <a:t>1469   curl         10.201.219.236   54.67.101.145    80  </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This output shows three connections, one from a "telnet" process and two from "curl". The output details shows the source address, destination address, and destination port. This traces attempted connections: these may have failed.</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The overhead of this tool should be negligible, since it is only tracing the kernel function performing a connect. It is not tracing every packet and then filtering.</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This is provided as a basic example of TCP tracing. See tools/</a:t>
            </a:r>
            <a:r>
              <a:rPr lang="en-US" altLang="zh-CN" sz="2800" dirty="0" err="1">
                <a:solidFill>
                  <a:srgbClr val="555555"/>
                </a:solidFill>
                <a:latin typeface="Microsoft Yahei" panose="020B0503020204020204" pitchFamily="34" charset="-122"/>
                <a:ea typeface="Microsoft Yahei" panose="020B0503020204020204" pitchFamily="34" charset="-122"/>
              </a:rPr>
              <a:t>tcpconnect</a:t>
            </a:r>
            <a:r>
              <a:rPr lang="en-US" altLang="zh-CN" sz="2800" dirty="0">
                <a:solidFill>
                  <a:srgbClr val="555555"/>
                </a:solidFill>
                <a:latin typeface="Microsoft Yahei" panose="020B0503020204020204" pitchFamily="34" charset="-122"/>
                <a:ea typeface="Microsoft Yahei" panose="020B0503020204020204" pitchFamily="34" charset="-122"/>
              </a:rPr>
              <a:t> for a more featured version of this example (a tool).</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156038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fontScale="90000"/>
          </a:bodyPr>
          <a:lstStyle/>
          <a:p>
            <a:r>
              <a:rPr lang="en-US" altLang="zh-CN" sz="7464" dirty="0">
                <a:ea typeface="Alibaba PuHuiTi B" panose="00020600040101010101" pitchFamily="18" charset="-122"/>
              </a:rPr>
              <a:t>trace_fields.py: Simple example of printing fields from traced events.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599577"/>
            <a:ext cx="22402800" cy="5693866"/>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monitor]# ./trace_fields.py</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MESSAGE</a:t>
            </a:r>
          </a:p>
          <a:p>
            <a:pPr algn="l"/>
            <a:r>
              <a:rPr lang="en-US" altLang="zh-CN" sz="2800" dirty="0">
                <a:solidFill>
                  <a:srgbClr val="555555"/>
                </a:solidFill>
                <a:latin typeface="Microsoft Yahei" panose="020B0503020204020204" pitchFamily="34" charset="-122"/>
                <a:ea typeface="Microsoft Yahei" panose="020B0503020204020204" pitchFamily="34" charset="-122"/>
              </a:rPr>
              <a:t>36015 </a:t>
            </a:r>
            <a:r>
              <a:rPr lang="en-US" altLang="zh-CN" sz="2800" dirty="0" err="1">
                <a:solidFill>
                  <a:srgbClr val="555555"/>
                </a:solidFill>
                <a:latin typeface="Microsoft Yahei" panose="020B0503020204020204" pitchFamily="34" charset="-122"/>
                <a:ea typeface="Microsoft Yahei" panose="020B0503020204020204" pitchFamily="34" charset="-122"/>
              </a:rPr>
              <a:t>b'Hello</a:t>
            </a:r>
            <a:r>
              <a:rPr lang="en-US" altLang="zh-CN" sz="2800" dirty="0">
                <a:solidFill>
                  <a:srgbClr val="555555"/>
                </a:solidFill>
                <a:latin typeface="Microsoft Yahei" panose="020B0503020204020204" pitchFamily="34" charset="-122"/>
                <a:ea typeface="Microsoft Yahei" panose="020B0503020204020204" pitchFamily="34" charset="-122"/>
              </a:rPr>
              <a:t>, World!'</a:t>
            </a:r>
          </a:p>
          <a:p>
            <a:pPr algn="l"/>
            <a:r>
              <a:rPr lang="en-US" altLang="zh-CN" sz="2800" dirty="0">
                <a:solidFill>
                  <a:srgbClr val="555555"/>
                </a:solidFill>
                <a:latin typeface="Microsoft Yahei" panose="020B0503020204020204" pitchFamily="34" charset="-122"/>
                <a:ea typeface="Microsoft Yahei" panose="020B0503020204020204" pitchFamily="34" charset="-122"/>
              </a:rPr>
              <a:t>37199 </a:t>
            </a:r>
            <a:r>
              <a:rPr lang="en-US" altLang="zh-CN" sz="2800" dirty="0" err="1">
                <a:solidFill>
                  <a:srgbClr val="555555"/>
                </a:solidFill>
                <a:latin typeface="Microsoft Yahei" panose="020B0503020204020204" pitchFamily="34" charset="-122"/>
                <a:ea typeface="Microsoft Yahei" panose="020B0503020204020204" pitchFamily="34" charset="-122"/>
              </a:rPr>
              <a:t>b'Hello</a:t>
            </a:r>
            <a:r>
              <a:rPr lang="en-US" altLang="zh-CN" sz="2800" dirty="0">
                <a:solidFill>
                  <a:srgbClr val="555555"/>
                </a:solidFill>
                <a:latin typeface="Microsoft Yahei" panose="020B0503020204020204" pitchFamily="34" charset="-122"/>
                <a:ea typeface="Microsoft Yahei" panose="020B0503020204020204" pitchFamily="34" charset="-122"/>
              </a:rPr>
              <a:t>, World!'</a:t>
            </a:r>
          </a:p>
          <a:p>
            <a:pPr algn="l"/>
            <a:r>
              <a:rPr lang="en-US" altLang="zh-CN" sz="2800" dirty="0">
                <a:solidFill>
                  <a:srgbClr val="555555"/>
                </a:solidFill>
                <a:latin typeface="Microsoft Yahei" panose="020B0503020204020204" pitchFamily="34" charset="-122"/>
                <a:ea typeface="Microsoft Yahei" panose="020B0503020204020204" pitchFamily="34" charset="-122"/>
              </a:rPr>
              <a:t>36040 </a:t>
            </a:r>
            <a:r>
              <a:rPr lang="en-US" altLang="zh-CN" sz="2800" dirty="0" err="1">
                <a:solidFill>
                  <a:srgbClr val="555555"/>
                </a:solidFill>
                <a:latin typeface="Microsoft Yahei" panose="020B0503020204020204" pitchFamily="34" charset="-122"/>
                <a:ea typeface="Microsoft Yahei" panose="020B0503020204020204" pitchFamily="34" charset="-122"/>
              </a:rPr>
              <a:t>b'Hello</a:t>
            </a:r>
            <a:r>
              <a:rPr lang="en-US" altLang="zh-CN" sz="2800" dirty="0">
                <a:solidFill>
                  <a:srgbClr val="555555"/>
                </a:solidFill>
                <a:latin typeface="Microsoft Yahei" panose="020B0503020204020204" pitchFamily="34" charset="-122"/>
                <a:ea typeface="Microsoft Yahei" panose="020B0503020204020204" pitchFamily="34" charset="-122"/>
              </a:rPr>
              <a:t>, World!'</a:t>
            </a:r>
          </a:p>
          <a:p>
            <a:pPr algn="l"/>
            <a:r>
              <a:rPr lang="en-US" altLang="zh-CN" sz="2800" dirty="0">
                <a:solidFill>
                  <a:srgbClr val="555555"/>
                </a:solidFill>
                <a:latin typeface="Microsoft Yahei" panose="020B0503020204020204" pitchFamily="34" charset="-122"/>
                <a:ea typeface="Microsoft Yahei" panose="020B0503020204020204" pitchFamily="34" charset="-122"/>
              </a:rPr>
              <a:t>844552 </a:t>
            </a:r>
            <a:r>
              <a:rPr lang="en-US" altLang="zh-CN" sz="2800" dirty="0" err="1">
                <a:solidFill>
                  <a:srgbClr val="555555"/>
                </a:solidFill>
                <a:latin typeface="Microsoft Yahei" panose="020B0503020204020204" pitchFamily="34" charset="-122"/>
                <a:ea typeface="Microsoft Yahei" panose="020B0503020204020204" pitchFamily="34" charset="-122"/>
              </a:rPr>
              <a:t>b'Hello</a:t>
            </a:r>
            <a:r>
              <a:rPr lang="en-US" altLang="zh-CN" sz="2800" dirty="0">
                <a:solidFill>
                  <a:srgbClr val="555555"/>
                </a:solidFill>
                <a:latin typeface="Microsoft Yahei" panose="020B0503020204020204" pitchFamily="34" charset="-122"/>
                <a:ea typeface="Microsoft Yahei" panose="020B0503020204020204" pitchFamily="34" charset="-122"/>
              </a:rPr>
              <a:t>, World!'</a:t>
            </a:r>
          </a:p>
          <a:p>
            <a:pPr algn="l"/>
            <a:r>
              <a:rPr lang="en-US" altLang="zh-CN" sz="2800" dirty="0">
                <a:solidFill>
                  <a:srgbClr val="555555"/>
                </a:solidFill>
                <a:latin typeface="Microsoft Yahei" panose="020B0503020204020204" pitchFamily="34" charset="-122"/>
                <a:ea typeface="Microsoft Yahei" panose="020B0503020204020204" pitchFamily="34" charset="-122"/>
              </a:rPr>
              <a:t>36040 </a:t>
            </a:r>
            <a:r>
              <a:rPr lang="en-US" altLang="zh-CN" sz="2800" dirty="0" err="1">
                <a:solidFill>
                  <a:srgbClr val="555555"/>
                </a:solidFill>
                <a:latin typeface="Microsoft Yahei" panose="020B0503020204020204" pitchFamily="34" charset="-122"/>
                <a:ea typeface="Microsoft Yahei" panose="020B0503020204020204" pitchFamily="34" charset="-122"/>
              </a:rPr>
              <a:t>b'Hello</a:t>
            </a:r>
            <a:r>
              <a:rPr lang="en-US" altLang="zh-CN" sz="2800" dirty="0">
                <a:solidFill>
                  <a:srgbClr val="555555"/>
                </a:solidFill>
                <a:latin typeface="Microsoft Yahei" panose="020B0503020204020204" pitchFamily="34" charset="-122"/>
                <a:ea typeface="Microsoft Yahei" panose="020B0503020204020204" pitchFamily="34" charset="-122"/>
              </a:rPr>
              <a:t>, World!'</a:t>
            </a:r>
          </a:p>
          <a:p>
            <a:pPr algn="l"/>
            <a:r>
              <a:rPr lang="en-US" altLang="zh-CN" sz="2800" dirty="0">
                <a:solidFill>
                  <a:srgbClr val="555555"/>
                </a:solidFill>
                <a:latin typeface="Microsoft Yahei" panose="020B0503020204020204" pitchFamily="34" charset="-122"/>
                <a:ea typeface="Microsoft Yahei" panose="020B0503020204020204" pitchFamily="34" charset="-122"/>
              </a:rPr>
              <a:t>844554 </a:t>
            </a:r>
            <a:r>
              <a:rPr lang="en-US" altLang="zh-CN" sz="2800" dirty="0" err="1">
                <a:solidFill>
                  <a:srgbClr val="555555"/>
                </a:solidFill>
                <a:latin typeface="Microsoft Yahei" panose="020B0503020204020204" pitchFamily="34" charset="-122"/>
                <a:ea typeface="Microsoft Yahei" panose="020B0503020204020204" pitchFamily="34" charset="-122"/>
              </a:rPr>
              <a:t>b'Hello</a:t>
            </a:r>
            <a:r>
              <a:rPr lang="en-US" altLang="zh-CN" sz="2800" dirty="0">
                <a:solidFill>
                  <a:srgbClr val="555555"/>
                </a:solidFill>
                <a:latin typeface="Microsoft Yahei" panose="020B0503020204020204" pitchFamily="34" charset="-122"/>
                <a:ea typeface="Microsoft Yahei" panose="020B0503020204020204" pitchFamily="34" charset="-122"/>
              </a:rPr>
              <a:t>, World!'</a:t>
            </a:r>
          </a:p>
          <a:p>
            <a:pPr algn="l"/>
            <a:r>
              <a:rPr lang="en-US" altLang="zh-CN" sz="2800" dirty="0">
                <a:solidFill>
                  <a:srgbClr val="555555"/>
                </a:solidFill>
                <a:latin typeface="Microsoft Yahei" panose="020B0503020204020204" pitchFamily="34" charset="-122"/>
                <a:ea typeface="Microsoft Yahei" panose="020B0503020204020204" pitchFamily="34" charset="-122"/>
              </a:rPr>
              <a:t>844555 </a:t>
            </a:r>
            <a:r>
              <a:rPr lang="en-US" altLang="zh-CN" sz="2800" dirty="0" err="1">
                <a:solidFill>
                  <a:srgbClr val="555555"/>
                </a:solidFill>
                <a:latin typeface="Microsoft Yahei" panose="020B0503020204020204" pitchFamily="34" charset="-122"/>
                <a:ea typeface="Microsoft Yahei" panose="020B0503020204020204" pitchFamily="34" charset="-122"/>
              </a:rPr>
              <a:t>b'Hello</a:t>
            </a:r>
            <a:r>
              <a:rPr lang="en-US" altLang="zh-CN" sz="2800" dirty="0">
                <a:solidFill>
                  <a:srgbClr val="555555"/>
                </a:solidFill>
                <a:latin typeface="Microsoft Yahei" panose="020B0503020204020204" pitchFamily="34" charset="-122"/>
                <a:ea typeface="Microsoft Yahei" panose="020B0503020204020204" pitchFamily="34" charset="-122"/>
              </a:rPr>
              <a:t>, World!'</a:t>
            </a:r>
          </a:p>
          <a:p>
            <a:pPr algn="l"/>
            <a:r>
              <a:rPr lang="en-US" altLang="zh-CN" sz="2800" dirty="0">
                <a:solidFill>
                  <a:srgbClr val="555555"/>
                </a:solidFill>
                <a:latin typeface="Microsoft Yahei" panose="020B0503020204020204" pitchFamily="34" charset="-122"/>
                <a:ea typeface="Microsoft Yahei" panose="020B0503020204020204" pitchFamily="34" charset="-122"/>
              </a:rPr>
              <a:t>844554 </a:t>
            </a:r>
            <a:r>
              <a:rPr lang="en-US" altLang="zh-CN" sz="2800" dirty="0" err="1">
                <a:solidFill>
                  <a:srgbClr val="555555"/>
                </a:solidFill>
                <a:latin typeface="Microsoft Yahei" panose="020B0503020204020204" pitchFamily="34" charset="-122"/>
                <a:ea typeface="Microsoft Yahei" panose="020B0503020204020204" pitchFamily="34" charset="-122"/>
              </a:rPr>
              <a:t>b'Hello</a:t>
            </a:r>
            <a:r>
              <a:rPr lang="en-US" altLang="zh-CN" sz="2800" dirty="0">
                <a:solidFill>
                  <a:srgbClr val="555555"/>
                </a:solidFill>
                <a:latin typeface="Microsoft Yahei" panose="020B0503020204020204" pitchFamily="34" charset="-122"/>
                <a:ea typeface="Microsoft Yahei" panose="020B0503020204020204" pitchFamily="34" charset="-122"/>
              </a:rPr>
              <a:t>, World!'</a:t>
            </a:r>
          </a:p>
          <a:p>
            <a:pPr algn="l"/>
            <a:r>
              <a:rPr lang="en-US" altLang="zh-CN" sz="2800" dirty="0">
                <a:solidFill>
                  <a:srgbClr val="555555"/>
                </a:solidFill>
                <a:latin typeface="Microsoft Yahei" panose="020B0503020204020204" pitchFamily="34" charset="-122"/>
                <a:ea typeface="Microsoft Yahei" panose="020B0503020204020204" pitchFamily="34" charset="-122"/>
              </a:rPr>
              <a:t>844554 </a:t>
            </a:r>
            <a:r>
              <a:rPr lang="en-US" altLang="zh-CN" sz="2800" dirty="0" err="1">
                <a:solidFill>
                  <a:srgbClr val="555555"/>
                </a:solidFill>
                <a:latin typeface="Microsoft Yahei" panose="020B0503020204020204" pitchFamily="34" charset="-122"/>
                <a:ea typeface="Microsoft Yahei" panose="020B0503020204020204" pitchFamily="34" charset="-122"/>
              </a:rPr>
              <a:t>b'Hello</a:t>
            </a:r>
            <a:r>
              <a:rPr lang="en-US" altLang="zh-CN" sz="2800" dirty="0">
                <a:solidFill>
                  <a:srgbClr val="555555"/>
                </a:solidFill>
                <a:latin typeface="Microsoft Yahei" panose="020B0503020204020204" pitchFamily="34" charset="-122"/>
                <a:ea typeface="Microsoft Yahei" panose="020B0503020204020204" pitchFamily="34" charset="-122"/>
              </a:rPr>
              <a:t>, World!'</a:t>
            </a:r>
          </a:p>
          <a:p>
            <a:pPr algn="l"/>
            <a:r>
              <a:rPr lang="en-US" altLang="zh-CN" sz="2800" dirty="0">
                <a:solidFill>
                  <a:srgbClr val="555555"/>
                </a:solidFill>
                <a:latin typeface="Microsoft Yahei" panose="020B0503020204020204" pitchFamily="34" charset="-122"/>
                <a:ea typeface="Microsoft Yahei" panose="020B0503020204020204" pitchFamily="34" charset="-122"/>
              </a:rPr>
              <a:t>36040 </a:t>
            </a:r>
            <a:r>
              <a:rPr lang="en-US" altLang="zh-CN" sz="2800" dirty="0" err="1">
                <a:solidFill>
                  <a:srgbClr val="555555"/>
                </a:solidFill>
                <a:latin typeface="Microsoft Yahei" panose="020B0503020204020204" pitchFamily="34" charset="-122"/>
                <a:ea typeface="Microsoft Yahei" panose="020B0503020204020204" pitchFamily="34" charset="-122"/>
              </a:rPr>
              <a:t>b'Hello</a:t>
            </a:r>
            <a:r>
              <a:rPr lang="en-US" altLang="zh-CN" sz="2800" dirty="0">
                <a:solidFill>
                  <a:srgbClr val="555555"/>
                </a:solidFill>
                <a:latin typeface="Microsoft Yahei" panose="020B0503020204020204" pitchFamily="34" charset="-122"/>
                <a:ea typeface="Microsoft Yahei" panose="020B0503020204020204" pitchFamily="34" charset="-122"/>
              </a:rPr>
              <a:t>, World!'</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8954757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a:bodyPr>
          <a:lstStyle/>
          <a:p>
            <a:r>
              <a:rPr lang="en-US" altLang="zh-CN" sz="7464" dirty="0">
                <a:ea typeface="Alibaba PuHuiTi B" panose="00020600040101010101" pitchFamily="18" charset="-122"/>
              </a:rPr>
              <a:t>undump.py: Dump UNIX socket packets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033924"/>
            <a:ext cx="22402800" cy="11295400"/>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Terminal 1</a:t>
            </a:r>
            <a:r>
              <a:rPr lang="zh-CN" altLang="en-US" sz="2800" dirty="0">
                <a:solidFill>
                  <a:srgbClr val="555555"/>
                </a:solidFill>
                <a:latin typeface="Microsoft Yahei" panose="020B0503020204020204" pitchFamily="34" charset="-122"/>
                <a:ea typeface="Microsoft Yahei" panose="020B0503020204020204" pitchFamily="34" charset="-122"/>
              </a:rPr>
              <a:t>：</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sv-SE" altLang="zh-CN" sz="2800" dirty="0">
                <a:solidFill>
                  <a:srgbClr val="555555"/>
                </a:solidFill>
                <a:latin typeface="Microsoft Yahei" panose="020B0503020204020204" pitchFamily="34" charset="-122"/>
                <a:ea typeface="Microsoft Yahei" panose="020B0503020204020204" pitchFamily="34" charset="-122"/>
              </a:rPr>
              <a:t>[root@test1 ~]# nc -lU /var/tmp/dsocket</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r>
              <a:rPr lang="en-US" altLang="zh-CN" sz="2800" dirty="0">
                <a:solidFill>
                  <a:srgbClr val="555555"/>
                </a:solidFill>
                <a:latin typeface="Microsoft Yahei" panose="020B0503020204020204" pitchFamily="34" charset="-122"/>
                <a:ea typeface="Microsoft Yahei" panose="020B0503020204020204" pitchFamily="34" charset="-122"/>
              </a:rPr>
              <a:t>Terminal 2</a:t>
            </a:r>
            <a:r>
              <a:rPr lang="zh-CN" altLang="en-US" sz="2800" dirty="0">
                <a:solidFill>
                  <a:srgbClr val="555555"/>
                </a:solidFill>
                <a:latin typeface="Microsoft Yahei" panose="020B0503020204020204" pitchFamily="34" charset="-122"/>
                <a:ea typeface="Microsoft Yahei" panose="020B0503020204020204" pitchFamily="34" charset="-122"/>
              </a:rPr>
              <a:t>：</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  </a:t>
            </a:r>
            <a:r>
              <a:rPr lang="en-US" altLang="zh-CN" sz="2800" dirty="0" err="1">
                <a:solidFill>
                  <a:srgbClr val="555555"/>
                </a:solidFill>
                <a:latin typeface="Microsoft Yahei" panose="020B0503020204020204" pitchFamily="34" charset="-122"/>
                <a:ea typeface="Microsoft Yahei" panose="020B0503020204020204" pitchFamily="34" charset="-122"/>
              </a:rPr>
              <a:t>nc</a:t>
            </a:r>
            <a:r>
              <a:rPr lang="en-US" altLang="zh-CN" sz="2800" dirty="0">
                <a:solidFill>
                  <a:srgbClr val="555555"/>
                </a:solidFill>
                <a:latin typeface="Microsoft Yahei" panose="020B0503020204020204" pitchFamily="34" charset="-122"/>
                <a:ea typeface="Microsoft Yahei" panose="020B0503020204020204" pitchFamily="34" charset="-122"/>
              </a:rPr>
              <a:t> -U /var/</a:t>
            </a:r>
            <a:r>
              <a:rPr lang="en-US" altLang="zh-CN" sz="2800" dirty="0" err="1">
                <a:solidFill>
                  <a:srgbClr val="555555"/>
                </a:solidFill>
                <a:latin typeface="Microsoft Yahei" panose="020B0503020204020204" pitchFamily="34" charset="-122"/>
                <a:ea typeface="Microsoft Yahei" panose="020B0503020204020204" pitchFamily="34" charset="-122"/>
              </a:rPr>
              <a:t>tmp</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dsocket</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test</a:t>
            </a:r>
          </a:p>
          <a:p>
            <a:pPr algn="l"/>
            <a:r>
              <a:rPr lang="en-US" altLang="zh-CN" sz="2800" dirty="0">
                <a:solidFill>
                  <a:srgbClr val="555555"/>
                </a:solidFill>
                <a:latin typeface="Microsoft Yahei" panose="020B0503020204020204" pitchFamily="34" charset="-122"/>
                <a:ea typeface="Microsoft Yahei" panose="020B0503020204020204" pitchFamily="34" charset="-122"/>
              </a:rPr>
              <a:t>test</a:t>
            </a:r>
          </a:p>
          <a:p>
            <a:pPr algn="l"/>
            <a:r>
              <a:rPr lang="en-US" altLang="zh-CN" sz="2800" dirty="0">
                <a:solidFill>
                  <a:srgbClr val="555555"/>
                </a:solidFill>
                <a:latin typeface="Microsoft Yahei" panose="020B0503020204020204" pitchFamily="34" charset="-122"/>
                <a:ea typeface="Microsoft Yahei" panose="020B0503020204020204" pitchFamily="34" charset="-122"/>
              </a:rPr>
              <a:t>test</a:t>
            </a:r>
          </a:p>
          <a:p>
            <a:pPr algn="l"/>
            <a:r>
              <a:rPr lang="en-US" altLang="zh-CN" sz="2800" dirty="0">
                <a:solidFill>
                  <a:srgbClr val="555555"/>
                </a:solidFill>
                <a:latin typeface="Microsoft Yahei" panose="020B0503020204020204" pitchFamily="34" charset="-122"/>
                <a:ea typeface="Microsoft Yahei" panose="020B0503020204020204" pitchFamily="34" charset="-122"/>
              </a:rPr>
              <a:t>test</a:t>
            </a:r>
          </a:p>
          <a:p>
            <a:pPr algn="l"/>
            <a:r>
              <a:rPr lang="en-US" altLang="zh-CN" sz="2800" dirty="0">
                <a:solidFill>
                  <a:srgbClr val="555555"/>
                </a:solidFill>
                <a:latin typeface="Microsoft Yahei" panose="020B0503020204020204" pitchFamily="34" charset="-122"/>
                <a:ea typeface="Microsoft Yahei" panose="020B0503020204020204" pitchFamily="34" charset="-122"/>
              </a:rPr>
              <a:t>test</a:t>
            </a:r>
          </a:p>
          <a:p>
            <a:pPr algn="l"/>
            <a:r>
              <a:rPr lang="en-US" altLang="zh-CN" sz="2800" dirty="0">
                <a:solidFill>
                  <a:srgbClr val="555555"/>
                </a:solidFill>
                <a:latin typeface="Microsoft Yahei" panose="020B0503020204020204" pitchFamily="34" charset="-122"/>
                <a:ea typeface="Microsoft Yahei" panose="020B0503020204020204" pitchFamily="34" charset="-122"/>
              </a:rPr>
              <a:t>test</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monitor]# </a:t>
            </a:r>
            <a:r>
              <a:rPr lang="en-US" altLang="zh-CN" sz="2800" dirty="0" err="1">
                <a:solidFill>
                  <a:srgbClr val="555555"/>
                </a:solidFill>
                <a:latin typeface="Microsoft Yahei" panose="020B0503020204020204" pitchFamily="34" charset="-122"/>
                <a:ea typeface="Microsoft Yahei" panose="020B0503020204020204" pitchFamily="34" charset="-122"/>
              </a:rPr>
              <a:t>ps</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ef|grep</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nc</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root      846734  836174  0 14:41 pts/1    00:00:00 </a:t>
            </a:r>
            <a:r>
              <a:rPr lang="en-US" altLang="zh-CN" sz="2800" dirty="0" err="1">
                <a:solidFill>
                  <a:srgbClr val="555555"/>
                </a:solidFill>
                <a:latin typeface="Microsoft Yahei" panose="020B0503020204020204" pitchFamily="34" charset="-122"/>
                <a:ea typeface="Microsoft Yahei" panose="020B0503020204020204" pitchFamily="34" charset="-122"/>
              </a:rPr>
              <a:t>nc</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lU</a:t>
            </a:r>
            <a:r>
              <a:rPr lang="en-US" altLang="zh-CN" sz="2800" dirty="0">
                <a:solidFill>
                  <a:srgbClr val="555555"/>
                </a:solidFill>
                <a:latin typeface="Microsoft Yahei" panose="020B0503020204020204" pitchFamily="34" charset="-122"/>
                <a:ea typeface="Microsoft Yahei" panose="020B0503020204020204" pitchFamily="34" charset="-122"/>
              </a:rPr>
              <a:t> /var/</a:t>
            </a:r>
            <a:r>
              <a:rPr lang="en-US" altLang="zh-CN" sz="2800" dirty="0" err="1">
                <a:solidFill>
                  <a:srgbClr val="555555"/>
                </a:solidFill>
                <a:latin typeface="Microsoft Yahei" panose="020B0503020204020204" pitchFamily="34" charset="-122"/>
                <a:ea typeface="Microsoft Yahei" panose="020B0503020204020204" pitchFamily="34" charset="-122"/>
              </a:rPr>
              <a:t>tmp</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dsocket</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monitor]# ./undump.py -p 846734</a:t>
            </a:r>
          </a:p>
          <a:p>
            <a:pPr algn="l"/>
            <a:r>
              <a:rPr lang="en-US" altLang="zh-CN" sz="2800" dirty="0">
                <a:solidFill>
                  <a:srgbClr val="555555"/>
                </a:solidFill>
                <a:latin typeface="Microsoft Yahei" panose="020B0503020204020204" pitchFamily="34" charset="-122"/>
                <a:ea typeface="Microsoft Yahei" panose="020B0503020204020204" pitchFamily="34" charset="-122"/>
              </a:rPr>
              <a:t>Tracing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=846734 UNIX socket packets ... Hit Ctrl-C to end</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846734 </a:t>
            </a:r>
            <a:r>
              <a:rPr lang="en-US" altLang="zh-CN" sz="2800" dirty="0" err="1">
                <a:solidFill>
                  <a:srgbClr val="555555"/>
                </a:solidFill>
                <a:latin typeface="Microsoft Yahei" panose="020B0503020204020204" pitchFamily="34" charset="-122"/>
                <a:ea typeface="Microsoft Yahei" panose="020B0503020204020204" pitchFamily="34" charset="-122"/>
              </a:rPr>
              <a:t>Recv</a:t>
            </a:r>
            <a:r>
              <a:rPr lang="en-US" altLang="zh-CN" sz="2800" dirty="0">
                <a:solidFill>
                  <a:srgbClr val="555555"/>
                </a:solidFill>
                <a:latin typeface="Microsoft Yahei" panose="020B0503020204020204" pitchFamily="34" charset="-122"/>
                <a:ea typeface="Microsoft Yahei" panose="020B0503020204020204" pitchFamily="34" charset="-122"/>
              </a:rPr>
              <a:t> 5 bytes</a:t>
            </a:r>
          </a:p>
          <a:p>
            <a:pPr algn="l"/>
            <a:r>
              <a:rPr lang="en-US" altLang="zh-CN" sz="2800" dirty="0">
                <a:solidFill>
                  <a:srgbClr val="555555"/>
                </a:solidFill>
                <a:latin typeface="Microsoft Yahei" panose="020B0503020204020204" pitchFamily="34" charset="-122"/>
                <a:ea typeface="Microsoft Yahei" panose="020B0503020204020204" pitchFamily="34" charset="-122"/>
              </a:rPr>
              <a:t>    74 65 73 74 </a:t>
            </a:r>
            <a:r>
              <a:rPr lang="en-US" altLang="zh-CN" sz="2800" dirty="0" err="1">
                <a:solidFill>
                  <a:srgbClr val="555555"/>
                </a:solidFill>
                <a:latin typeface="Microsoft Yahei" panose="020B0503020204020204" pitchFamily="34" charset="-122"/>
                <a:ea typeface="Microsoft Yahei" panose="020B0503020204020204" pitchFamily="34" charset="-122"/>
              </a:rPr>
              <a:t>0a</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846734 </a:t>
            </a:r>
            <a:r>
              <a:rPr lang="en-US" altLang="zh-CN" sz="2800" dirty="0" err="1">
                <a:solidFill>
                  <a:srgbClr val="555555"/>
                </a:solidFill>
                <a:latin typeface="Microsoft Yahei" panose="020B0503020204020204" pitchFamily="34" charset="-122"/>
                <a:ea typeface="Microsoft Yahei" panose="020B0503020204020204" pitchFamily="34" charset="-122"/>
              </a:rPr>
              <a:t>Recv</a:t>
            </a:r>
            <a:r>
              <a:rPr lang="en-US" altLang="zh-CN" sz="2800" dirty="0">
                <a:solidFill>
                  <a:srgbClr val="555555"/>
                </a:solidFill>
                <a:latin typeface="Microsoft Yahei" panose="020B0503020204020204" pitchFamily="34" charset="-122"/>
                <a:ea typeface="Microsoft Yahei" panose="020B0503020204020204" pitchFamily="34" charset="-122"/>
              </a:rPr>
              <a:t> 5 bytes</a:t>
            </a:r>
          </a:p>
          <a:p>
            <a:pPr algn="l"/>
            <a:r>
              <a:rPr lang="en-US" altLang="zh-CN" sz="2800" dirty="0">
                <a:solidFill>
                  <a:srgbClr val="555555"/>
                </a:solidFill>
                <a:latin typeface="Microsoft Yahei" panose="020B0503020204020204" pitchFamily="34" charset="-122"/>
                <a:ea typeface="Microsoft Yahei" panose="020B0503020204020204" pitchFamily="34" charset="-122"/>
              </a:rPr>
              <a:t>    74 65 73 74 </a:t>
            </a:r>
            <a:r>
              <a:rPr lang="en-US" altLang="zh-CN" sz="2800" dirty="0" err="1">
                <a:solidFill>
                  <a:srgbClr val="555555"/>
                </a:solidFill>
                <a:latin typeface="Microsoft Yahei" panose="020B0503020204020204" pitchFamily="34" charset="-122"/>
                <a:ea typeface="Microsoft Yahei" panose="020B0503020204020204" pitchFamily="34" charset="-122"/>
              </a:rPr>
              <a:t>0a</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846734 </a:t>
            </a:r>
            <a:r>
              <a:rPr lang="en-US" altLang="zh-CN" sz="2800" dirty="0" err="1">
                <a:solidFill>
                  <a:srgbClr val="555555"/>
                </a:solidFill>
                <a:latin typeface="Microsoft Yahei" panose="020B0503020204020204" pitchFamily="34" charset="-122"/>
                <a:ea typeface="Microsoft Yahei" panose="020B0503020204020204" pitchFamily="34" charset="-122"/>
              </a:rPr>
              <a:t>Recv</a:t>
            </a:r>
            <a:r>
              <a:rPr lang="en-US" altLang="zh-CN" sz="2800" dirty="0">
                <a:solidFill>
                  <a:srgbClr val="555555"/>
                </a:solidFill>
                <a:latin typeface="Microsoft Yahei" panose="020B0503020204020204" pitchFamily="34" charset="-122"/>
                <a:ea typeface="Microsoft Yahei" panose="020B0503020204020204" pitchFamily="34" charset="-122"/>
              </a:rPr>
              <a:t> 5 bytes</a:t>
            </a:r>
          </a:p>
          <a:p>
            <a:pPr algn="l"/>
            <a:r>
              <a:rPr lang="en-US" altLang="zh-CN" sz="2800" dirty="0">
                <a:solidFill>
                  <a:srgbClr val="555555"/>
                </a:solidFill>
                <a:latin typeface="Microsoft Yahei" panose="020B0503020204020204" pitchFamily="34" charset="-122"/>
                <a:ea typeface="Microsoft Yahei" panose="020B0503020204020204" pitchFamily="34" charset="-122"/>
              </a:rPr>
              <a:t>    74 65 73 74 </a:t>
            </a:r>
            <a:r>
              <a:rPr lang="en-US" altLang="zh-CN" sz="2800" dirty="0" err="1">
                <a:solidFill>
                  <a:srgbClr val="555555"/>
                </a:solidFill>
                <a:latin typeface="Microsoft Yahei" panose="020B0503020204020204" pitchFamily="34" charset="-122"/>
                <a:ea typeface="Microsoft Yahei" panose="020B0503020204020204" pitchFamily="34" charset="-122"/>
              </a:rPr>
              <a:t>0a</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90783319"/>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fontScale="90000"/>
          </a:bodyPr>
          <a:lstStyle/>
          <a:p>
            <a:r>
              <a:rPr lang="en-US" altLang="zh-CN" sz="7464" dirty="0" err="1">
                <a:ea typeface="Alibaba PuHuiTi B" panose="00020600040101010101" pitchFamily="18" charset="-122"/>
              </a:rPr>
              <a:t>urandomread.py</a:t>
            </a:r>
            <a:r>
              <a:rPr lang="en-US" altLang="zh-CN" sz="7464" dirty="0">
                <a:ea typeface="Alibaba PuHuiTi B" panose="00020600040101010101" pitchFamily="18" charset="-122"/>
              </a:rPr>
              <a:t>: A kernel </a:t>
            </a:r>
            <a:r>
              <a:rPr lang="en-US" altLang="zh-CN" sz="7464" dirty="0" err="1">
                <a:ea typeface="Alibaba PuHuiTi B" panose="00020600040101010101" pitchFamily="18" charset="-122"/>
              </a:rPr>
              <a:t>tracepoint</a:t>
            </a:r>
            <a:r>
              <a:rPr lang="en-US" altLang="zh-CN" sz="7464" dirty="0">
                <a:ea typeface="Alibaba PuHuiTi B" panose="00020600040101010101" pitchFamily="18" charset="-122"/>
              </a:rPr>
              <a:t> example, which traces </a:t>
            </a:r>
            <a:r>
              <a:rPr lang="en-US" altLang="zh-CN" sz="7464" dirty="0" err="1">
                <a:ea typeface="Alibaba PuHuiTi B" panose="00020600040101010101" pitchFamily="18" charset="-122"/>
              </a:rPr>
              <a:t>random:urandom_read</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406147"/>
            <a:ext cx="22402800" cy="6555641"/>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 dd if=/dev/</a:t>
            </a:r>
            <a:r>
              <a:rPr lang="en-US" altLang="zh-CN" sz="2800" dirty="0" err="1">
                <a:solidFill>
                  <a:srgbClr val="555555"/>
                </a:solidFill>
                <a:latin typeface="Microsoft Yahei" panose="020B0503020204020204" pitchFamily="34" charset="-122"/>
                <a:ea typeface="Microsoft Yahei" panose="020B0503020204020204" pitchFamily="34" charset="-122"/>
              </a:rPr>
              <a:t>urandom</a:t>
            </a:r>
            <a:r>
              <a:rPr lang="en-US" altLang="zh-CN" sz="2800" dirty="0">
                <a:solidFill>
                  <a:srgbClr val="555555"/>
                </a:solidFill>
                <a:latin typeface="Microsoft Yahei" panose="020B0503020204020204" pitchFamily="34" charset="-122"/>
                <a:ea typeface="Microsoft Yahei" panose="020B0503020204020204" pitchFamily="34" charset="-122"/>
              </a:rPr>
              <a:t> of=/dev/null bs=</a:t>
            </a:r>
            <a:r>
              <a:rPr lang="en-US" altLang="zh-CN" sz="2800" dirty="0" err="1">
                <a:solidFill>
                  <a:srgbClr val="555555"/>
                </a:solidFill>
                <a:latin typeface="Microsoft Yahei" panose="020B0503020204020204" pitchFamily="34" charset="-122"/>
                <a:ea typeface="Microsoft Yahei" panose="020B0503020204020204" pitchFamily="34" charset="-122"/>
              </a:rPr>
              <a:t>1k</a:t>
            </a:r>
            <a:r>
              <a:rPr lang="en-US" altLang="zh-CN" sz="2800" dirty="0">
                <a:solidFill>
                  <a:srgbClr val="555555"/>
                </a:solidFill>
                <a:latin typeface="Microsoft Yahei" panose="020B0503020204020204" pitchFamily="34" charset="-122"/>
                <a:ea typeface="Microsoft Yahei" panose="020B0503020204020204" pitchFamily="34" charset="-122"/>
              </a:rPr>
              <a:t> count=5</a:t>
            </a:r>
          </a:p>
          <a:p>
            <a:pPr algn="l"/>
            <a:r>
              <a:rPr lang="en-US" altLang="zh-CN" sz="2800" dirty="0">
                <a:solidFill>
                  <a:srgbClr val="555555"/>
                </a:solidFill>
                <a:latin typeface="Microsoft Yahei" panose="020B0503020204020204" pitchFamily="34" charset="-122"/>
                <a:ea typeface="Microsoft Yahei" panose="020B0503020204020204" pitchFamily="34" charset="-122"/>
              </a:rPr>
              <a:t>5+0 records in</a:t>
            </a:r>
          </a:p>
          <a:p>
            <a:pPr algn="l"/>
            <a:r>
              <a:rPr lang="en-US" altLang="zh-CN" sz="2800" dirty="0">
                <a:solidFill>
                  <a:srgbClr val="555555"/>
                </a:solidFill>
                <a:latin typeface="Microsoft Yahei" panose="020B0503020204020204" pitchFamily="34" charset="-122"/>
                <a:ea typeface="Microsoft Yahei" panose="020B0503020204020204" pitchFamily="34" charset="-122"/>
              </a:rPr>
              <a:t>5+0 records out</a:t>
            </a:r>
          </a:p>
          <a:p>
            <a:pPr algn="l"/>
            <a:r>
              <a:rPr lang="en-US" altLang="zh-CN" sz="2800" dirty="0">
                <a:solidFill>
                  <a:srgbClr val="555555"/>
                </a:solidFill>
                <a:latin typeface="Microsoft Yahei" panose="020B0503020204020204" pitchFamily="34" charset="-122"/>
                <a:ea typeface="Microsoft Yahei" panose="020B0503020204020204" pitchFamily="34" charset="-122"/>
              </a:rPr>
              <a:t>5120 bytes (5.1 kB, 5.0 KiB) copied, </a:t>
            </a:r>
            <a:r>
              <a:rPr lang="en-US" altLang="zh-CN" sz="2800" dirty="0" err="1">
                <a:solidFill>
                  <a:srgbClr val="555555"/>
                </a:solidFill>
                <a:latin typeface="Microsoft Yahei" panose="020B0503020204020204" pitchFamily="34" charset="-122"/>
                <a:ea typeface="Microsoft Yahei" panose="020B0503020204020204" pitchFamily="34" charset="-122"/>
              </a:rPr>
              <a:t>7.3841e</a:t>
            </a:r>
            <a:r>
              <a:rPr lang="en-US" altLang="zh-CN" sz="2800" dirty="0">
                <a:solidFill>
                  <a:srgbClr val="555555"/>
                </a:solidFill>
                <a:latin typeface="Microsoft Yahei" panose="020B0503020204020204" pitchFamily="34" charset="-122"/>
                <a:ea typeface="Microsoft Yahei" panose="020B0503020204020204" pitchFamily="34" charset="-122"/>
              </a:rPr>
              <a:t>-05 s, 69.3 MB/s</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monitor]# ./</a:t>
            </a:r>
            <a:r>
              <a:rPr lang="en-US" altLang="zh-CN" sz="2800" dirty="0" err="1">
                <a:solidFill>
                  <a:srgbClr val="555555"/>
                </a:solidFill>
                <a:latin typeface="Microsoft Yahei" panose="020B0503020204020204" pitchFamily="34" charset="-122"/>
                <a:ea typeface="Microsoft Yahei" panose="020B0503020204020204" pitchFamily="34" charset="-122"/>
              </a:rPr>
              <a:t>urandomread.py</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TIME(s)            COMM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GOTBITS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1029515.121272000  &lt;...&gt;            847563 8192</a:t>
            </a:r>
          </a:p>
          <a:p>
            <a:pPr algn="l"/>
            <a:r>
              <a:rPr lang="en-US" altLang="zh-CN" sz="2800" dirty="0">
                <a:solidFill>
                  <a:srgbClr val="555555"/>
                </a:solidFill>
                <a:latin typeface="Microsoft Yahei" panose="020B0503020204020204" pitchFamily="34" charset="-122"/>
                <a:ea typeface="Microsoft Yahei" panose="020B0503020204020204" pitchFamily="34" charset="-122"/>
              </a:rPr>
              <a:t>1029515.121281000  &lt;...&gt;            847563 8192</a:t>
            </a:r>
          </a:p>
          <a:p>
            <a:pPr algn="l"/>
            <a:r>
              <a:rPr lang="en-US" altLang="zh-CN" sz="2800" dirty="0">
                <a:solidFill>
                  <a:srgbClr val="555555"/>
                </a:solidFill>
                <a:latin typeface="Microsoft Yahei" panose="020B0503020204020204" pitchFamily="34" charset="-122"/>
                <a:ea typeface="Microsoft Yahei" panose="020B0503020204020204" pitchFamily="34" charset="-122"/>
              </a:rPr>
              <a:t>1029515.121290000  &lt;...&gt;            847563 8192</a:t>
            </a:r>
          </a:p>
          <a:p>
            <a:pPr algn="l"/>
            <a:r>
              <a:rPr lang="en-US" altLang="zh-CN" sz="2800" dirty="0">
                <a:solidFill>
                  <a:srgbClr val="555555"/>
                </a:solidFill>
                <a:latin typeface="Microsoft Yahei" panose="020B0503020204020204" pitchFamily="34" charset="-122"/>
                <a:ea typeface="Microsoft Yahei" panose="020B0503020204020204" pitchFamily="34" charset="-122"/>
              </a:rPr>
              <a:t>1029515.121297000  &lt;...&gt;            847563 8192</a:t>
            </a:r>
          </a:p>
          <a:p>
            <a:pPr algn="l"/>
            <a:r>
              <a:rPr lang="en-US" altLang="zh-CN" sz="2800" dirty="0">
                <a:solidFill>
                  <a:srgbClr val="555555"/>
                </a:solidFill>
                <a:latin typeface="Microsoft Yahei" panose="020B0503020204020204" pitchFamily="34" charset="-122"/>
                <a:ea typeface="Microsoft Yahei" panose="020B0503020204020204" pitchFamily="34" charset="-122"/>
              </a:rPr>
              <a:t>1029515.121303000  &lt;...&gt;            847563 8192</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6064095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fontScale="90000"/>
          </a:bodyPr>
          <a:lstStyle/>
          <a:p>
            <a:r>
              <a:rPr lang="en-US" altLang="zh-CN" sz="7464" dirty="0" err="1">
                <a:ea typeface="Alibaba PuHuiTi B" panose="00020600040101010101" pitchFamily="18" charset="-122"/>
              </a:rPr>
              <a:t>vfsreadlat.py</a:t>
            </a:r>
            <a:r>
              <a:rPr lang="en-US" altLang="zh-CN" sz="7464" dirty="0">
                <a:ea typeface="Alibaba PuHuiTi B" panose="00020600040101010101" pitchFamily="18" charset="-122"/>
              </a:rPr>
              <a:t> examples/tracing/vfsreadlat.c: VFS read latency distribution</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511654"/>
            <a:ext cx="22402800" cy="6555641"/>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monitor]# ./</a:t>
            </a:r>
            <a:r>
              <a:rPr lang="en-US" altLang="zh-CN" sz="2800" dirty="0" err="1">
                <a:solidFill>
                  <a:srgbClr val="555555"/>
                </a:solidFill>
                <a:latin typeface="Microsoft Yahei" panose="020B0503020204020204" pitchFamily="34" charset="-122"/>
                <a:ea typeface="Microsoft Yahei" panose="020B0503020204020204" pitchFamily="34" charset="-122"/>
              </a:rPr>
              <a:t>vfsreadlat.py</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Tracing... Hit Ctrl-C to end.</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usecs</a:t>
            </a:r>
            <a:r>
              <a:rPr lang="en-US" altLang="zh-CN" sz="2800" dirty="0">
                <a:solidFill>
                  <a:srgbClr val="555555"/>
                </a:solidFill>
                <a:latin typeface="Microsoft Yahei" panose="020B0503020204020204" pitchFamily="34" charset="-122"/>
                <a:ea typeface="Microsoft Yahei" panose="020B0503020204020204" pitchFamily="34" charset="-122"/>
              </a:rPr>
              <a:t>               : count     distribution</a:t>
            </a:r>
          </a:p>
          <a:p>
            <a:pPr algn="l"/>
            <a:r>
              <a:rPr lang="en-US" altLang="zh-CN" sz="2800" dirty="0">
                <a:solidFill>
                  <a:srgbClr val="555555"/>
                </a:solidFill>
                <a:latin typeface="Microsoft Yahei" panose="020B0503020204020204" pitchFamily="34" charset="-122"/>
                <a:ea typeface="Microsoft Yahei" panose="020B0503020204020204" pitchFamily="34" charset="-122"/>
              </a:rPr>
              <a:t>         0 -&gt; 1          : 141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2 -&gt; 3          : 6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4 -&gt; 7          : 272      |****************************************|</a:t>
            </a:r>
          </a:p>
          <a:p>
            <a:pPr algn="l"/>
            <a:r>
              <a:rPr lang="en-US" altLang="zh-CN" sz="2800" dirty="0">
                <a:solidFill>
                  <a:srgbClr val="555555"/>
                </a:solidFill>
                <a:latin typeface="Microsoft Yahei" panose="020B0503020204020204" pitchFamily="34" charset="-122"/>
                <a:ea typeface="Microsoft Yahei" panose="020B0503020204020204" pitchFamily="34" charset="-122"/>
              </a:rPr>
              <a:t>         8 -&gt; 15         : 218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16 -&gt; 31         : 2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32 -&gt; 63         : 3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64 -&gt; 127        : 6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128 -&gt; 255        : 1        |                                        |</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78738525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fontScale="90000"/>
          </a:bodyPr>
          <a:lstStyle/>
          <a:p>
            <a:r>
              <a:rPr lang="en-US" altLang="zh-CN" sz="7464" dirty="0">
                <a:ea typeface="Alibaba PuHuiTi B" panose="00020600040101010101" pitchFamily="18" charset="-122"/>
              </a:rPr>
              <a:t>kvm_hypercall.py: Conditional static kernel </a:t>
            </a:r>
            <a:r>
              <a:rPr lang="en-US" altLang="zh-CN" sz="7464" dirty="0" err="1">
                <a:ea typeface="Alibaba PuHuiTi B" panose="00020600040101010101" pitchFamily="18" charset="-122"/>
              </a:rPr>
              <a:t>tracepoints</a:t>
            </a:r>
            <a:r>
              <a:rPr lang="en-US" altLang="zh-CN" sz="7464" dirty="0">
                <a:ea typeface="Alibaba PuHuiTi B" panose="00020600040101010101" pitchFamily="18" charset="-122"/>
              </a:rPr>
              <a:t> for KVM entry, exit and hypercall</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511654"/>
            <a:ext cx="22402800" cy="8279190"/>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 ./kvm_hypercall.py</a:t>
            </a:r>
          </a:p>
          <a:p>
            <a:pPr algn="l"/>
            <a:r>
              <a:rPr lang="en-US" altLang="zh-CN" sz="2800" dirty="0">
                <a:solidFill>
                  <a:srgbClr val="555555"/>
                </a:solidFill>
                <a:latin typeface="Microsoft Yahei" panose="020B0503020204020204" pitchFamily="34" charset="-122"/>
                <a:ea typeface="Microsoft Yahei" panose="020B0503020204020204" pitchFamily="34" charset="-122"/>
              </a:rPr>
              <a:t>TIME(s)            COMM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MESSAGE</a:t>
            </a:r>
          </a:p>
          <a:p>
            <a:pPr algn="l"/>
            <a:r>
              <a:rPr lang="en-US" altLang="zh-CN" sz="2800" dirty="0">
                <a:solidFill>
                  <a:srgbClr val="555555"/>
                </a:solidFill>
                <a:latin typeface="Microsoft Yahei" panose="020B0503020204020204" pitchFamily="34" charset="-122"/>
                <a:ea typeface="Microsoft Yahei" panose="020B0503020204020204" pitchFamily="34" charset="-122"/>
              </a:rPr>
              <a:t>2445.577087000     CPU 0/KVM        8896   </a:t>
            </a:r>
            <a:r>
              <a:rPr lang="en-US" altLang="zh-CN" sz="2800" dirty="0" err="1">
                <a:solidFill>
                  <a:srgbClr val="555555"/>
                </a:solidFill>
                <a:latin typeface="Microsoft Yahei" panose="020B0503020204020204" pitchFamily="34" charset="-122"/>
                <a:ea typeface="Microsoft Yahei" panose="020B0503020204020204" pitchFamily="34" charset="-122"/>
              </a:rPr>
              <a:t>KVM_EXIT</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exit_reason</a:t>
            </a:r>
            <a:r>
              <a:rPr lang="en-US" altLang="zh-CN" sz="2800" dirty="0">
                <a:solidFill>
                  <a:srgbClr val="555555"/>
                </a:solidFill>
                <a:latin typeface="Microsoft Yahei" panose="020B0503020204020204" pitchFamily="34" charset="-122"/>
                <a:ea typeface="Microsoft Yahei" panose="020B0503020204020204" pitchFamily="34" charset="-122"/>
              </a:rPr>
              <a:t> : 18</a:t>
            </a:r>
          </a:p>
          <a:p>
            <a:pPr algn="l"/>
            <a:r>
              <a:rPr lang="en-US" altLang="zh-CN" sz="2800" dirty="0">
                <a:solidFill>
                  <a:srgbClr val="555555"/>
                </a:solidFill>
                <a:latin typeface="Microsoft Yahei" panose="020B0503020204020204" pitchFamily="34" charset="-122"/>
                <a:ea typeface="Microsoft Yahei" panose="020B0503020204020204" pitchFamily="34" charset="-122"/>
              </a:rPr>
              <a:t>2445.577122000     CPU 0/KVM        8896   HYPERCALL nr : 0</a:t>
            </a:r>
          </a:p>
          <a:p>
            <a:pPr algn="l"/>
            <a:r>
              <a:rPr lang="en-US" altLang="zh-CN" sz="2800" dirty="0">
                <a:solidFill>
                  <a:srgbClr val="555555"/>
                </a:solidFill>
                <a:latin typeface="Microsoft Yahei" panose="020B0503020204020204" pitchFamily="34" charset="-122"/>
                <a:ea typeface="Microsoft Yahei" panose="020B0503020204020204" pitchFamily="34" charset="-122"/>
              </a:rPr>
              <a:t>2445.577129000     CPU 0/KVM        8896   </a:t>
            </a:r>
            <a:r>
              <a:rPr lang="en-US" altLang="zh-CN" sz="2800" dirty="0" err="1">
                <a:solidFill>
                  <a:srgbClr val="555555"/>
                </a:solidFill>
                <a:latin typeface="Microsoft Yahei" panose="020B0503020204020204" pitchFamily="34" charset="-122"/>
                <a:ea typeface="Microsoft Yahei" panose="020B0503020204020204" pitchFamily="34" charset="-122"/>
              </a:rPr>
              <a:t>KVM_ENTRY</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vcpu_id</a:t>
            </a:r>
            <a:r>
              <a:rPr lang="en-US" altLang="zh-CN" sz="2800" dirty="0">
                <a:solidFill>
                  <a:srgbClr val="555555"/>
                </a:solidFill>
                <a:latin typeface="Microsoft Yahei" panose="020B0503020204020204" pitchFamily="34" charset="-122"/>
                <a:ea typeface="Microsoft Yahei" panose="020B0503020204020204" pitchFamily="34" charset="-122"/>
              </a:rPr>
              <a:t> : 0</a:t>
            </a:r>
          </a:p>
          <a:p>
            <a:pPr algn="l"/>
            <a:r>
              <a:rPr lang="en-US" altLang="zh-CN" sz="2800" dirty="0">
                <a:solidFill>
                  <a:srgbClr val="555555"/>
                </a:solidFill>
                <a:latin typeface="Microsoft Yahei" panose="020B0503020204020204" pitchFamily="34" charset="-122"/>
                <a:ea typeface="Microsoft Yahei" panose="020B0503020204020204" pitchFamily="34" charset="-122"/>
              </a:rPr>
              <a:t>2445.577136000     CPU 0/KVM        8896   </a:t>
            </a:r>
            <a:r>
              <a:rPr lang="en-US" altLang="zh-CN" sz="2800" dirty="0" err="1">
                <a:solidFill>
                  <a:srgbClr val="555555"/>
                </a:solidFill>
                <a:latin typeface="Microsoft Yahei" panose="020B0503020204020204" pitchFamily="34" charset="-122"/>
                <a:ea typeface="Microsoft Yahei" panose="020B0503020204020204" pitchFamily="34" charset="-122"/>
              </a:rPr>
              <a:t>KVM_EXIT</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exit_reason</a:t>
            </a:r>
            <a:r>
              <a:rPr lang="en-US" altLang="zh-CN" sz="2800" dirty="0">
                <a:solidFill>
                  <a:srgbClr val="555555"/>
                </a:solidFill>
                <a:latin typeface="Microsoft Yahei" panose="020B0503020204020204" pitchFamily="34" charset="-122"/>
                <a:ea typeface="Microsoft Yahei" panose="020B0503020204020204" pitchFamily="34" charset="-122"/>
              </a:rPr>
              <a:t> : 18</a:t>
            </a:r>
          </a:p>
          <a:p>
            <a:pPr algn="l"/>
            <a:r>
              <a:rPr lang="en-US" altLang="zh-CN" sz="2800" dirty="0">
                <a:solidFill>
                  <a:srgbClr val="555555"/>
                </a:solidFill>
                <a:latin typeface="Microsoft Yahei" panose="020B0503020204020204" pitchFamily="34" charset="-122"/>
                <a:ea typeface="Microsoft Yahei" panose="020B0503020204020204" pitchFamily="34" charset="-122"/>
              </a:rPr>
              <a:t>2445.577145000     CPU 0/KVM        8896   HYPERCALL nr : 1</a:t>
            </a:r>
          </a:p>
          <a:p>
            <a:pPr algn="l"/>
            <a:r>
              <a:rPr lang="en-US" altLang="zh-CN" sz="2800" dirty="0">
                <a:solidFill>
                  <a:srgbClr val="555555"/>
                </a:solidFill>
                <a:latin typeface="Microsoft Yahei" panose="020B0503020204020204" pitchFamily="34" charset="-122"/>
                <a:ea typeface="Microsoft Yahei" panose="020B0503020204020204" pitchFamily="34" charset="-122"/>
              </a:rPr>
              <a:t>2445.577149000     CPU 0/KVM        8896   </a:t>
            </a:r>
            <a:r>
              <a:rPr lang="en-US" altLang="zh-CN" sz="2800" dirty="0" err="1">
                <a:solidFill>
                  <a:srgbClr val="555555"/>
                </a:solidFill>
                <a:latin typeface="Microsoft Yahei" panose="020B0503020204020204" pitchFamily="34" charset="-122"/>
                <a:ea typeface="Microsoft Yahei" panose="020B0503020204020204" pitchFamily="34" charset="-122"/>
              </a:rPr>
              <a:t>KVM_ENTRY</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vcpu_id</a:t>
            </a:r>
            <a:r>
              <a:rPr lang="en-US" altLang="zh-CN" sz="2800" dirty="0">
                <a:solidFill>
                  <a:srgbClr val="555555"/>
                </a:solidFill>
                <a:latin typeface="Microsoft Yahei" panose="020B0503020204020204" pitchFamily="34" charset="-122"/>
                <a:ea typeface="Microsoft Yahei" panose="020B0503020204020204" pitchFamily="34" charset="-122"/>
              </a:rPr>
              <a:t> : 0</a:t>
            </a:r>
          </a:p>
          <a:p>
            <a:pPr algn="l"/>
            <a:r>
              <a:rPr lang="en-US" altLang="zh-CN" sz="2800" dirty="0">
                <a:solidFill>
                  <a:srgbClr val="555555"/>
                </a:solidFill>
                <a:latin typeface="Microsoft Yahei" panose="020B0503020204020204" pitchFamily="34" charset="-122"/>
                <a:ea typeface="Microsoft Yahei" panose="020B0503020204020204" pitchFamily="34" charset="-122"/>
              </a:rPr>
              <a:t>2445.577155000     CPU 0/KVM        8896   </a:t>
            </a:r>
            <a:r>
              <a:rPr lang="en-US" altLang="zh-CN" sz="2800" dirty="0" err="1">
                <a:solidFill>
                  <a:srgbClr val="555555"/>
                </a:solidFill>
                <a:latin typeface="Microsoft Yahei" panose="020B0503020204020204" pitchFamily="34" charset="-122"/>
                <a:ea typeface="Microsoft Yahei" panose="020B0503020204020204" pitchFamily="34" charset="-122"/>
              </a:rPr>
              <a:t>KVM_EXIT</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exit_reason</a:t>
            </a:r>
            <a:r>
              <a:rPr lang="en-US" altLang="zh-CN" sz="2800" dirty="0">
                <a:solidFill>
                  <a:srgbClr val="555555"/>
                </a:solidFill>
                <a:latin typeface="Microsoft Yahei" panose="020B0503020204020204" pitchFamily="34" charset="-122"/>
                <a:ea typeface="Microsoft Yahei" panose="020B0503020204020204" pitchFamily="34" charset="-122"/>
              </a:rPr>
              <a:t> : 18</a:t>
            </a:r>
          </a:p>
          <a:p>
            <a:pPr algn="l"/>
            <a:r>
              <a:rPr lang="en-US" altLang="zh-CN" sz="2800" dirty="0">
                <a:solidFill>
                  <a:srgbClr val="555555"/>
                </a:solidFill>
                <a:latin typeface="Microsoft Yahei" panose="020B0503020204020204" pitchFamily="34" charset="-122"/>
                <a:ea typeface="Microsoft Yahei" panose="020B0503020204020204" pitchFamily="34" charset="-122"/>
              </a:rPr>
              <a:t>2445.577160000     CPU 0/KVM        8896   HYPERCALL nr : 2</a:t>
            </a:r>
          </a:p>
          <a:p>
            <a:pPr algn="l"/>
            <a:r>
              <a:rPr lang="en-US" altLang="zh-CN" sz="2800" dirty="0">
                <a:solidFill>
                  <a:srgbClr val="555555"/>
                </a:solidFill>
                <a:latin typeface="Microsoft Yahei" panose="020B0503020204020204" pitchFamily="34" charset="-122"/>
                <a:ea typeface="Microsoft Yahei" panose="020B0503020204020204" pitchFamily="34" charset="-122"/>
              </a:rPr>
              <a:t>2445.577164000     CPU 0/KVM        8896   </a:t>
            </a:r>
            <a:r>
              <a:rPr lang="en-US" altLang="zh-CN" sz="2800" dirty="0" err="1">
                <a:solidFill>
                  <a:srgbClr val="555555"/>
                </a:solidFill>
                <a:latin typeface="Microsoft Yahei" panose="020B0503020204020204" pitchFamily="34" charset="-122"/>
                <a:ea typeface="Microsoft Yahei" panose="020B0503020204020204" pitchFamily="34" charset="-122"/>
              </a:rPr>
              <a:t>KVM_ENTRY</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vcpu_id</a:t>
            </a:r>
            <a:r>
              <a:rPr lang="en-US" altLang="zh-CN" sz="2800" dirty="0">
                <a:solidFill>
                  <a:srgbClr val="555555"/>
                </a:solidFill>
                <a:latin typeface="Microsoft Yahei" panose="020B0503020204020204" pitchFamily="34" charset="-122"/>
                <a:ea typeface="Microsoft Yahei" panose="020B0503020204020204" pitchFamily="34" charset="-122"/>
              </a:rPr>
              <a:t> : 0</a:t>
            </a:r>
          </a:p>
          <a:p>
            <a:pPr algn="l"/>
            <a:r>
              <a:rPr lang="en-US" altLang="zh-CN" sz="2800" dirty="0">
                <a:solidFill>
                  <a:srgbClr val="555555"/>
                </a:solidFill>
                <a:latin typeface="Microsoft Yahei" panose="020B0503020204020204" pitchFamily="34" charset="-122"/>
                <a:ea typeface="Microsoft Yahei" panose="020B0503020204020204" pitchFamily="34" charset="-122"/>
              </a:rPr>
              <a:t>2445.577170000     CPU 0/KVM        8896   </a:t>
            </a:r>
            <a:r>
              <a:rPr lang="en-US" altLang="zh-CN" sz="2800" dirty="0" err="1">
                <a:solidFill>
                  <a:srgbClr val="555555"/>
                </a:solidFill>
                <a:latin typeface="Microsoft Yahei" panose="020B0503020204020204" pitchFamily="34" charset="-122"/>
                <a:ea typeface="Microsoft Yahei" panose="020B0503020204020204" pitchFamily="34" charset="-122"/>
              </a:rPr>
              <a:t>KVM_EXIT</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exit_reason</a:t>
            </a:r>
            <a:r>
              <a:rPr lang="en-US" altLang="zh-CN" sz="2800" dirty="0">
                <a:solidFill>
                  <a:srgbClr val="555555"/>
                </a:solidFill>
                <a:latin typeface="Microsoft Yahei" panose="020B0503020204020204" pitchFamily="34" charset="-122"/>
                <a:ea typeface="Microsoft Yahei" panose="020B0503020204020204" pitchFamily="34" charset="-122"/>
              </a:rPr>
              <a:t> : 18</a:t>
            </a:r>
          </a:p>
          <a:p>
            <a:pPr algn="l"/>
            <a:r>
              <a:rPr lang="en-US" altLang="zh-CN" sz="2800" dirty="0">
                <a:solidFill>
                  <a:srgbClr val="555555"/>
                </a:solidFill>
                <a:latin typeface="Microsoft Yahei" panose="020B0503020204020204" pitchFamily="34" charset="-122"/>
                <a:ea typeface="Microsoft Yahei" panose="020B0503020204020204" pitchFamily="34" charset="-122"/>
              </a:rPr>
              <a:t>2445.577175000     CPU 0/KVM        8896   HYPERCALL nr : 3</a:t>
            </a:r>
          </a:p>
          <a:p>
            <a:pPr algn="l"/>
            <a:r>
              <a:rPr lang="en-US" altLang="zh-CN" sz="2800" dirty="0">
                <a:solidFill>
                  <a:srgbClr val="555555"/>
                </a:solidFill>
                <a:latin typeface="Microsoft Yahei" panose="020B0503020204020204" pitchFamily="34" charset="-122"/>
                <a:ea typeface="Microsoft Yahei" panose="020B0503020204020204" pitchFamily="34" charset="-122"/>
              </a:rPr>
              <a:t>2445.577179000     CPU 0/KVM        8896   </a:t>
            </a:r>
            <a:r>
              <a:rPr lang="en-US" altLang="zh-CN" sz="2800" dirty="0" err="1">
                <a:solidFill>
                  <a:srgbClr val="555555"/>
                </a:solidFill>
                <a:latin typeface="Microsoft Yahei" panose="020B0503020204020204" pitchFamily="34" charset="-122"/>
                <a:ea typeface="Microsoft Yahei" panose="020B0503020204020204" pitchFamily="34" charset="-122"/>
              </a:rPr>
              <a:t>KVM_ENTRY</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vcpu_id</a:t>
            </a:r>
            <a:r>
              <a:rPr lang="en-US" altLang="zh-CN" sz="2800" dirty="0">
                <a:solidFill>
                  <a:srgbClr val="555555"/>
                </a:solidFill>
                <a:latin typeface="Microsoft Yahei" panose="020B0503020204020204" pitchFamily="34" charset="-122"/>
                <a:ea typeface="Microsoft Yahei" panose="020B0503020204020204" pitchFamily="34" charset="-122"/>
              </a:rPr>
              <a:t> : 0</a:t>
            </a:r>
          </a:p>
          <a:p>
            <a:pPr algn="l"/>
            <a:r>
              <a:rPr lang="en-US" altLang="zh-CN" sz="2800" dirty="0">
                <a:solidFill>
                  <a:srgbClr val="555555"/>
                </a:solidFill>
                <a:latin typeface="Microsoft Yahei" panose="020B0503020204020204" pitchFamily="34" charset="-122"/>
                <a:ea typeface="Microsoft Yahei" panose="020B0503020204020204" pitchFamily="34" charset="-122"/>
              </a:rPr>
              <a:t>2445.577185000     CPU 0/KVM        8896   </a:t>
            </a:r>
            <a:r>
              <a:rPr lang="en-US" altLang="zh-CN" sz="2800" dirty="0" err="1">
                <a:solidFill>
                  <a:srgbClr val="555555"/>
                </a:solidFill>
                <a:latin typeface="Microsoft Yahei" panose="020B0503020204020204" pitchFamily="34" charset="-122"/>
                <a:ea typeface="Microsoft Yahei" panose="020B0503020204020204" pitchFamily="34" charset="-122"/>
              </a:rPr>
              <a:t>KVM_EXIT</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exit_reason</a:t>
            </a:r>
            <a:r>
              <a:rPr lang="en-US" altLang="zh-CN" sz="2800" dirty="0">
                <a:solidFill>
                  <a:srgbClr val="555555"/>
                </a:solidFill>
                <a:latin typeface="Microsoft Yahei" panose="020B0503020204020204" pitchFamily="34" charset="-122"/>
                <a:ea typeface="Microsoft Yahei" panose="020B0503020204020204" pitchFamily="34" charset="-122"/>
              </a:rPr>
              <a:t> : 18</a:t>
            </a:r>
          </a:p>
          <a:p>
            <a:pPr algn="l"/>
            <a:r>
              <a:rPr lang="en-US" altLang="zh-CN" sz="2800" dirty="0">
                <a:solidFill>
                  <a:srgbClr val="555555"/>
                </a:solidFill>
                <a:latin typeface="Microsoft Yahei" panose="020B0503020204020204" pitchFamily="34" charset="-122"/>
                <a:ea typeface="Microsoft Yahei" panose="020B0503020204020204" pitchFamily="34" charset="-122"/>
              </a:rPr>
              <a:t>2445.577190000     CPU 0/KVM        8896   HYPERCALL nr : 4</a:t>
            </a:r>
          </a:p>
          <a:p>
            <a:pPr algn="l"/>
            <a:r>
              <a:rPr lang="en-US" altLang="zh-CN" sz="2800" dirty="0">
                <a:solidFill>
                  <a:srgbClr val="555555"/>
                </a:solidFill>
                <a:latin typeface="Microsoft Yahei" panose="020B0503020204020204" pitchFamily="34" charset="-122"/>
                <a:ea typeface="Microsoft Yahei" panose="020B0503020204020204" pitchFamily="34" charset="-122"/>
              </a:rPr>
              <a:t>2445.577194000     CPU 0/KVM        8896   </a:t>
            </a:r>
            <a:r>
              <a:rPr lang="en-US" altLang="zh-CN" sz="2800" dirty="0" err="1">
                <a:solidFill>
                  <a:srgbClr val="555555"/>
                </a:solidFill>
                <a:latin typeface="Microsoft Yahei" panose="020B0503020204020204" pitchFamily="34" charset="-122"/>
                <a:ea typeface="Microsoft Yahei" panose="020B0503020204020204" pitchFamily="34" charset="-122"/>
              </a:rPr>
              <a:t>KVM_ENTRY</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vcpu_id</a:t>
            </a:r>
            <a:r>
              <a:rPr lang="en-US" altLang="zh-CN" sz="2800" dirty="0">
                <a:solidFill>
                  <a:srgbClr val="555555"/>
                </a:solidFill>
                <a:latin typeface="Microsoft Yahei" panose="020B0503020204020204" pitchFamily="34" charset="-122"/>
                <a:ea typeface="Microsoft Yahei" panose="020B0503020204020204" pitchFamily="34" charset="-122"/>
              </a:rPr>
              <a:t> : 0</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7584495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en-US" altLang="zh-CN" sz="6700" dirty="0" err="1">
                <a:ea typeface="Alibaba PuHuiTi B" panose="00020600040101010101" pitchFamily="18" charset="-122"/>
              </a:rPr>
              <a:t>BPF</a:t>
            </a:r>
            <a:r>
              <a:rPr lang="en-US" altLang="zh-CN" sz="6700" dirty="0">
                <a:ea typeface="Alibaba PuHuiTi B" panose="00020600040101010101" pitchFamily="18" charset="-122"/>
              </a:rPr>
              <a:t> Compiler Collection (BCC)</a:t>
            </a:r>
            <a:endParaRPr lang="zh-CN" altLang="en-US" sz="6700"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675706"/>
            <a:ext cx="22402800" cy="11172289"/>
          </a:xfrm>
          <a:prstGeom prst="rect">
            <a:avLst/>
          </a:prstGeom>
          <a:noFill/>
        </p:spPr>
        <p:txBody>
          <a:bodyPr wrap="square">
            <a:spAutoFit/>
          </a:bodyPr>
          <a:lstStyle/>
          <a:p>
            <a:pPr algn="l"/>
            <a:r>
              <a:rPr lang="en-US" altLang="zh-CN" b="0" i="0" dirty="0">
                <a:solidFill>
                  <a:srgbClr val="555555"/>
                </a:solidFill>
                <a:effectLst/>
                <a:latin typeface="Microsoft Yahei" panose="020B0503020204020204" pitchFamily="34" charset="-122"/>
                <a:ea typeface="Microsoft Yahei" panose="020B0503020204020204" pitchFamily="34" charset="-122"/>
                <a:hlinkClick r:id="rId3"/>
              </a:rPr>
              <a:t>https://</a:t>
            </a:r>
            <a:r>
              <a:rPr lang="en-US" altLang="zh-CN" b="0" i="0" dirty="0" err="1">
                <a:solidFill>
                  <a:srgbClr val="555555"/>
                </a:solidFill>
                <a:effectLst/>
                <a:latin typeface="Microsoft Yahei" panose="020B0503020204020204" pitchFamily="34" charset="-122"/>
                <a:ea typeface="Microsoft Yahei" panose="020B0503020204020204" pitchFamily="34" charset="-122"/>
                <a:hlinkClick r:id="rId3"/>
              </a:rPr>
              <a:t>github.com</a:t>
            </a:r>
            <a:r>
              <a:rPr lang="en-US" altLang="zh-CN" b="0" i="0" dirty="0">
                <a:solidFill>
                  <a:srgbClr val="555555"/>
                </a:solidFill>
                <a:effectLst/>
                <a:latin typeface="Microsoft Yahei" panose="020B0503020204020204" pitchFamily="34" charset="-122"/>
                <a:ea typeface="Microsoft Yahei" panose="020B0503020204020204" pitchFamily="34" charset="-122"/>
                <a:hlinkClick r:id="rId3"/>
              </a:rPr>
              <a:t>/</a:t>
            </a:r>
            <a:r>
              <a:rPr lang="en-US" altLang="zh-CN" b="0" i="0" dirty="0" err="1">
                <a:solidFill>
                  <a:srgbClr val="555555"/>
                </a:solidFill>
                <a:effectLst/>
                <a:latin typeface="Microsoft Yahei" panose="020B0503020204020204" pitchFamily="34" charset="-122"/>
                <a:ea typeface="Microsoft Yahei" panose="020B0503020204020204" pitchFamily="34" charset="-122"/>
                <a:hlinkClick r:id="rId3"/>
              </a:rPr>
              <a:t>iovisor</a:t>
            </a:r>
            <a:r>
              <a:rPr lang="en-US" altLang="zh-CN" b="0" i="0" dirty="0">
                <a:solidFill>
                  <a:srgbClr val="555555"/>
                </a:solidFill>
                <a:effectLst/>
                <a:latin typeface="Microsoft Yahei" panose="020B0503020204020204" pitchFamily="34" charset="-122"/>
                <a:ea typeface="Microsoft Yahei" panose="020B0503020204020204" pitchFamily="34" charset="-122"/>
                <a:hlinkClick r:id="rId3"/>
              </a:rPr>
              <a:t>/bcc</a:t>
            </a:r>
            <a:endParaRPr lang="en-US" altLang="zh-CN" b="0" i="0" dirty="0">
              <a:solidFill>
                <a:srgbClr val="555555"/>
              </a:solidFill>
              <a:effectLst/>
              <a:latin typeface="Microsoft Yahei" panose="020B0503020204020204" pitchFamily="34" charset="-122"/>
              <a:ea typeface="Microsoft Yahei" panose="020B0503020204020204" pitchFamily="34" charset="-122"/>
            </a:endParaRPr>
          </a:p>
          <a:p>
            <a:pPr algn="l"/>
            <a:endParaRPr lang="en-US" altLang="zh-CN" dirty="0">
              <a:solidFill>
                <a:srgbClr val="555555"/>
              </a:solidFill>
              <a:latin typeface="Microsoft Yahei" panose="020B0503020204020204" pitchFamily="34" charset="-122"/>
              <a:ea typeface="Microsoft Yahei" panose="020B0503020204020204" pitchFamily="34" charset="-122"/>
            </a:endParaRPr>
          </a:p>
          <a:p>
            <a:pPr algn="l"/>
            <a:r>
              <a:rPr lang="en-US" altLang="zh-CN" b="0" i="0" dirty="0">
                <a:effectLst/>
                <a:latin typeface="-apple-system"/>
              </a:rPr>
              <a:t>BCC is a toolkit for creating efficient kernel tracing and manipulation programs, and includes several useful tools and examples. It makes use of extended </a:t>
            </a:r>
            <a:r>
              <a:rPr lang="en-US" altLang="zh-CN" b="0" i="0" dirty="0" err="1">
                <a:effectLst/>
                <a:latin typeface="-apple-system"/>
              </a:rPr>
              <a:t>BPF</a:t>
            </a:r>
            <a:r>
              <a:rPr lang="en-US" altLang="zh-CN" b="0" i="0" dirty="0">
                <a:effectLst/>
                <a:latin typeface="-apple-system"/>
              </a:rPr>
              <a:t> (Berkeley Packet Filters), formally known as </a:t>
            </a:r>
            <a:r>
              <a:rPr lang="en-US" altLang="zh-CN" b="0" i="0" dirty="0" err="1">
                <a:effectLst/>
                <a:latin typeface="-apple-system"/>
              </a:rPr>
              <a:t>eBPF</a:t>
            </a:r>
            <a:r>
              <a:rPr lang="en-US" altLang="zh-CN" b="0" i="0" dirty="0">
                <a:effectLst/>
                <a:latin typeface="-apple-system"/>
              </a:rPr>
              <a:t>, a new feature that was first added to Linux 3.15. Much of what BCC uses requires Linux 4.1 and above.</a:t>
            </a:r>
          </a:p>
          <a:p>
            <a:pPr algn="l"/>
            <a:endParaRPr lang="en-US" altLang="zh-CN" b="0" i="0" dirty="0">
              <a:effectLst/>
              <a:latin typeface="-apple-system"/>
            </a:endParaRPr>
          </a:p>
          <a:p>
            <a:pPr algn="l"/>
            <a:r>
              <a:rPr lang="en-US" altLang="zh-CN" b="0" i="0" dirty="0" err="1">
                <a:effectLst/>
                <a:latin typeface="-apple-system"/>
              </a:rPr>
              <a:t>eBPF</a:t>
            </a:r>
            <a:r>
              <a:rPr lang="en-US" altLang="zh-CN" b="0" i="0" dirty="0">
                <a:effectLst/>
                <a:latin typeface="-apple-system"/>
              </a:rPr>
              <a:t> was described by Ingo </a:t>
            </a:r>
            <a:r>
              <a:rPr lang="en-US" altLang="zh-CN" b="0" i="0" dirty="0" err="1">
                <a:effectLst/>
                <a:latin typeface="-apple-system"/>
              </a:rPr>
              <a:t>Molnár</a:t>
            </a:r>
            <a:r>
              <a:rPr lang="en-US" altLang="zh-CN" b="0" i="0" dirty="0">
                <a:effectLst/>
                <a:latin typeface="-apple-system"/>
              </a:rPr>
              <a:t> as:</a:t>
            </a:r>
          </a:p>
          <a:p>
            <a:pPr algn="l"/>
            <a:endParaRPr lang="en-US" altLang="zh-CN" b="0" i="0" dirty="0">
              <a:effectLst/>
              <a:latin typeface="-apple-system"/>
            </a:endParaRPr>
          </a:p>
          <a:p>
            <a:pPr algn="l"/>
            <a:r>
              <a:rPr lang="en-US" altLang="zh-CN" b="0" i="0" dirty="0">
                <a:effectLst/>
                <a:latin typeface="-apple-system"/>
              </a:rPr>
              <a:t>One of the more interesting features in this cycle is the ability to attach </a:t>
            </a:r>
            <a:r>
              <a:rPr lang="en-US" altLang="zh-CN" b="0" i="0" dirty="0" err="1">
                <a:effectLst/>
                <a:latin typeface="-apple-system"/>
              </a:rPr>
              <a:t>eBPF</a:t>
            </a:r>
            <a:r>
              <a:rPr lang="en-US" altLang="zh-CN" b="0" i="0" dirty="0">
                <a:effectLst/>
                <a:latin typeface="-apple-system"/>
              </a:rPr>
              <a:t> programs (user-defined, sandboxed bytecode executed by the kernel) to </a:t>
            </a:r>
            <a:r>
              <a:rPr lang="en-US" altLang="zh-CN" b="0" i="0" dirty="0" err="1">
                <a:effectLst/>
                <a:latin typeface="-apple-system"/>
              </a:rPr>
              <a:t>kprobes</a:t>
            </a:r>
            <a:r>
              <a:rPr lang="en-US" altLang="zh-CN" b="0" i="0" dirty="0">
                <a:effectLst/>
                <a:latin typeface="-apple-system"/>
              </a:rPr>
              <a:t>. This allows user-defined instrumentation on a live kernel image that can never crash, hang or interfere with the kernel negatively.</a:t>
            </a:r>
          </a:p>
          <a:p>
            <a:pPr algn="l"/>
            <a:endParaRPr lang="en-US" altLang="zh-CN" b="0" i="0" dirty="0">
              <a:effectLst/>
              <a:latin typeface="-apple-system"/>
            </a:endParaRPr>
          </a:p>
          <a:p>
            <a:pPr algn="l"/>
            <a:r>
              <a:rPr lang="en-US" altLang="zh-CN" b="0" i="0" dirty="0">
                <a:effectLst/>
                <a:latin typeface="-apple-system"/>
              </a:rPr>
              <a:t>BCC makes </a:t>
            </a:r>
            <a:r>
              <a:rPr lang="en-US" altLang="zh-CN" b="0" i="0" dirty="0" err="1">
                <a:effectLst/>
                <a:latin typeface="-apple-system"/>
              </a:rPr>
              <a:t>BPF</a:t>
            </a:r>
            <a:r>
              <a:rPr lang="en-US" altLang="zh-CN" b="0" i="0" dirty="0">
                <a:effectLst/>
                <a:latin typeface="-apple-system"/>
              </a:rPr>
              <a:t> programs easier to write, with kernel instrumentation in C (and includes a C wrapper around </a:t>
            </a:r>
            <a:r>
              <a:rPr lang="en-US" altLang="zh-CN" b="0" i="0" dirty="0" err="1">
                <a:effectLst/>
                <a:latin typeface="-apple-system"/>
              </a:rPr>
              <a:t>LLVM</a:t>
            </a:r>
            <a:r>
              <a:rPr lang="en-US" altLang="zh-CN" b="0" i="0" dirty="0">
                <a:effectLst/>
                <a:latin typeface="-apple-system"/>
              </a:rPr>
              <a:t>), and front-ends in Python and </a:t>
            </a:r>
            <a:r>
              <a:rPr lang="en-US" altLang="zh-CN" b="0" i="0" dirty="0" err="1">
                <a:effectLst/>
                <a:latin typeface="-apple-system"/>
              </a:rPr>
              <a:t>lua</a:t>
            </a:r>
            <a:r>
              <a:rPr lang="en-US" altLang="zh-CN" b="0" i="0" dirty="0">
                <a:effectLst/>
                <a:latin typeface="-apple-system"/>
              </a:rPr>
              <a:t>. It is suited for many tasks, including performance analysis and network traffic control.</a:t>
            </a:r>
          </a:p>
          <a:p>
            <a:pPr algn="l"/>
            <a:endParaRPr lang="en-US" altLang="zh-CN" dirty="0">
              <a:latin typeface="-apple-system"/>
            </a:endParaRPr>
          </a:p>
          <a:p>
            <a:pPr algn="l"/>
            <a:r>
              <a:rPr lang="en-US" altLang="zh-CN" dirty="0">
                <a:latin typeface="-apple-system"/>
              </a:rPr>
              <a:t>Install</a:t>
            </a:r>
            <a:r>
              <a:rPr lang="zh-CN" altLang="en-US" dirty="0">
                <a:latin typeface="-apple-system"/>
              </a:rPr>
              <a:t>：</a:t>
            </a:r>
            <a:endParaRPr lang="en-US" altLang="zh-CN" dirty="0">
              <a:latin typeface="-apple-system"/>
            </a:endParaRPr>
          </a:p>
          <a:p>
            <a:pPr algn="l"/>
            <a:r>
              <a:rPr lang="en-US" altLang="zh-CN" b="0" i="0" dirty="0">
                <a:effectLst/>
                <a:latin typeface="-apple-system"/>
              </a:rPr>
              <a:t>yum install bcc-tools</a:t>
            </a:r>
          </a:p>
          <a:p>
            <a:pPr algn="l"/>
            <a:endParaRPr lang="en-US" altLang="zh-CN" dirty="0">
              <a:latin typeface="-apple-system"/>
            </a:endParaRPr>
          </a:p>
          <a:p>
            <a:pPr algn="l"/>
            <a:r>
              <a:rPr lang="en-US" altLang="zh-CN" b="0" i="0" dirty="0">
                <a:effectLst/>
                <a:latin typeface="-apple-system"/>
                <a:hlinkClick r:id="rId4"/>
              </a:rPr>
              <a:t>https://</a:t>
            </a:r>
            <a:r>
              <a:rPr lang="en-US" altLang="zh-CN" b="0" i="0" dirty="0" err="1">
                <a:effectLst/>
                <a:latin typeface="-apple-system"/>
                <a:hlinkClick r:id="rId4"/>
              </a:rPr>
              <a:t>github.com</a:t>
            </a:r>
            <a:r>
              <a:rPr lang="en-US" altLang="zh-CN" b="0" i="0" dirty="0">
                <a:effectLst/>
                <a:latin typeface="-apple-system"/>
                <a:hlinkClick r:id="rId4"/>
              </a:rPr>
              <a:t>/</a:t>
            </a:r>
            <a:r>
              <a:rPr lang="en-US" altLang="zh-CN" b="0" i="0" dirty="0" err="1">
                <a:effectLst/>
                <a:latin typeface="-apple-system"/>
                <a:hlinkClick r:id="rId4"/>
              </a:rPr>
              <a:t>iovisor</a:t>
            </a:r>
            <a:r>
              <a:rPr lang="en-US" altLang="zh-CN" b="0" i="0" dirty="0">
                <a:effectLst/>
                <a:latin typeface="-apple-system"/>
                <a:hlinkClick r:id="rId4"/>
              </a:rPr>
              <a:t>/bcc/blob/master/</a:t>
            </a:r>
            <a:r>
              <a:rPr lang="en-US" altLang="zh-CN" b="0" i="0" dirty="0" err="1">
                <a:effectLst/>
                <a:latin typeface="-apple-system"/>
                <a:hlinkClick r:id="rId4"/>
              </a:rPr>
              <a:t>INSTALL.md</a:t>
            </a:r>
            <a:endParaRPr lang="en-US" altLang="zh-CN" b="0" i="0" dirty="0">
              <a:effectLst/>
              <a:latin typeface="-apple-system"/>
            </a:endParaRPr>
          </a:p>
          <a:p>
            <a:pPr algn="l"/>
            <a:endParaRPr lang="en-US" altLang="zh-CN" b="0" i="0" dirty="0">
              <a:effectLst/>
              <a:latin typeface="-apple-system"/>
            </a:endParaRPr>
          </a:p>
        </p:txBody>
      </p:sp>
    </p:spTree>
    <p:extLst>
      <p:ext uri="{BB962C8B-B14F-4D97-AF65-F5344CB8AC3E}">
        <p14:creationId xmlns:p14="http://schemas.microsoft.com/office/powerpoint/2010/main" val="2901181639"/>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fontScale="90000"/>
          </a:bodyPr>
          <a:lstStyle/>
          <a:p>
            <a:r>
              <a:rPr lang="en-US" altLang="zh-CN" sz="7464" dirty="0" err="1">
                <a:ea typeface="Alibaba PuHuiTi B" panose="00020600040101010101" pitchFamily="18" charset="-122"/>
              </a:rPr>
              <a:t>argdist</a:t>
            </a:r>
            <a:r>
              <a:rPr lang="en-US" altLang="zh-CN" sz="7464" dirty="0">
                <a:ea typeface="Alibaba PuHuiTi B" panose="00020600040101010101" pitchFamily="18" charset="-122"/>
              </a:rPr>
              <a:t>: Display function parameter values as a histogram or frequency count</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845762"/>
            <a:ext cx="22402800" cy="9571851"/>
          </a:xfrm>
          <a:prstGeom prst="rect">
            <a:avLst/>
          </a:prstGeom>
          <a:noFill/>
        </p:spPr>
        <p:txBody>
          <a:bodyPr wrap="square">
            <a:spAutoFit/>
          </a:bodyPr>
          <a:lstStyle/>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-H 'p::__</a:t>
            </a:r>
            <a:r>
              <a:rPr lang="en-US" altLang="zh-CN" sz="2800" dirty="0" err="1">
                <a:solidFill>
                  <a:srgbClr val="555555"/>
                </a:solidFill>
                <a:latin typeface="Microsoft Yahei" panose="020B0503020204020204" pitchFamily="34" charset="-122"/>
                <a:ea typeface="Microsoft Yahei" panose="020B0503020204020204" pitchFamily="34" charset="-122"/>
              </a:rPr>
              <a:t>kmalloc</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u64</a:t>
            </a:r>
            <a:r>
              <a:rPr lang="en-US" altLang="zh-CN" sz="2800" dirty="0">
                <a:solidFill>
                  <a:srgbClr val="555555"/>
                </a:solidFill>
                <a:latin typeface="Microsoft Yahei" panose="020B0503020204020204" pitchFamily="34" charset="-122"/>
                <a:ea typeface="Microsoft Yahei" panose="020B0503020204020204" pitchFamily="34" charset="-122"/>
              </a:rPr>
              <a:t> size):</a:t>
            </a:r>
            <a:r>
              <a:rPr lang="en-US" altLang="zh-CN" sz="2800" dirty="0" err="1">
                <a:solidFill>
                  <a:srgbClr val="555555"/>
                </a:solidFill>
                <a:latin typeface="Microsoft Yahei" panose="020B0503020204020204" pitchFamily="34" charset="-122"/>
                <a:ea typeface="Microsoft Yahei" panose="020B0503020204020204" pitchFamily="34" charset="-122"/>
              </a:rPr>
              <a:t>u64:size</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en-US" altLang="zh-CN" sz="2800" dirty="0">
                <a:solidFill>
                  <a:srgbClr val="555555"/>
                </a:solidFill>
                <a:latin typeface="Microsoft Yahei" panose="020B0503020204020204" pitchFamily="34" charset="-122"/>
                <a:ea typeface="Microsoft Yahei" panose="020B0503020204020204" pitchFamily="34" charset="-122"/>
              </a:rPr>
              <a:t>        Print a histogram of allocation sizes passed to </a:t>
            </a:r>
            <a:r>
              <a:rPr lang="en-US" altLang="zh-CN" sz="2800" dirty="0" err="1">
                <a:solidFill>
                  <a:srgbClr val="555555"/>
                </a:solidFill>
                <a:latin typeface="Microsoft Yahei" panose="020B0503020204020204" pitchFamily="34" charset="-122"/>
                <a:ea typeface="Microsoft Yahei" panose="020B0503020204020204" pitchFamily="34" charset="-122"/>
              </a:rPr>
              <a:t>kmalloc</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-p 1005 -C '</a:t>
            </a:r>
            <a:r>
              <a:rPr lang="en-US" altLang="zh-CN" sz="2800" dirty="0" err="1">
                <a:solidFill>
                  <a:srgbClr val="555555"/>
                </a:solidFill>
                <a:latin typeface="Microsoft Yahei" panose="020B0503020204020204" pitchFamily="34" charset="-122"/>
                <a:ea typeface="Microsoft Yahei" panose="020B0503020204020204" pitchFamily="34" charset="-122"/>
              </a:rPr>
              <a:t>p:c:malloc</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size_t</a:t>
            </a:r>
            <a:r>
              <a:rPr lang="en-US" altLang="zh-CN" sz="2800" dirty="0">
                <a:solidFill>
                  <a:srgbClr val="555555"/>
                </a:solidFill>
                <a:latin typeface="Microsoft Yahei" panose="020B0503020204020204" pitchFamily="34" charset="-122"/>
                <a:ea typeface="Microsoft Yahei" panose="020B0503020204020204" pitchFamily="34" charset="-122"/>
              </a:rPr>
              <a:t> size):</a:t>
            </a:r>
            <a:r>
              <a:rPr lang="en-US" altLang="zh-CN" sz="2800" dirty="0" err="1">
                <a:solidFill>
                  <a:srgbClr val="555555"/>
                </a:solidFill>
                <a:latin typeface="Microsoft Yahei" panose="020B0503020204020204" pitchFamily="34" charset="-122"/>
                <a:ea typeface="Microsoft Yahei" panose="020B0503020204020204" pitchFamily="34" charset="-122"/>
              </a:rPr>
              <a:t>size_t:size:size</a:t>
            </a:r>
            <a:r>
              <a:rPr lang="en-US" altLang="zh-CN" sz="2800" dirty="0">
                <a:solidFill>
                  <a:srgbClr val="555555"/>
                </a:solidFill>
                <a:latin typeface="Microsoft Yahei" panose="020B0503020204020204" pitchFamily="34" charset="-122"/>
                <a:ea typeface="Microsoft Yahei" panose="020B0503020204020204" pitchFamily="34" charset="-122"/>
              </a:rPr>
              <a:t>==16'</a:t>
            </a:r>
          </a:p>
          <a:p>
            <a:pPr algn="l"/>
            <a:r>
              <a:rPr lang="en-US" altLang="zh-CN" sz="2800" dirty="0">
                <a:solidFill>
                  <a:srgbClr val="555555"/>
                </a:solidFill>
                <a:latin typeface="Microsoft Yahei" panose="020B0503020204020204" pitchFamily="34" charset="-122"/>
                <a:ea typeface="Microsoft Yahei" panose="020B0503020204020204" pitchFamily="34" charset="-122"/>
              </a:rPr>
              <a:t>        Print a frequency count of how many times process 1005 called malloc</a:t>
            </a:r>
          </a:p>
          <a:p>
            <a:pPr algn="l"/>
            <a:r>
              <a:rPr lang="en-US" altLang="zh-CN" sz="2800" dirty="0">
                <a:solidFill>
                  <a:srgbClr val="555555"/>
                </a:solidFill>
                <a:latin typeface="Microsoft Yahei" panose="020B0503020204020204" pitchFamily="34" charset="-122"/>
                <a:ea typeface="Microsoft Yahei" panose="020B0503020204020204" pitchFamily="34" charset="-122"/>
              </a:rPr>
              <a:t>        with an allocation size of 16 bytes</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-C '</a:t>
            </a:r>
            <a:r>
              <a:rPr lang="en-US" altLang="zh-CN" sz="2800" dirty="0" err="1">
                <a:solidFill>
                  <a:srgbClr val="555555"/>
                </a:solidFill>
                <a:latin typeface="Microsoft Yahei" panose="020B0503020204020204" pitchFamily="34" charset="-122"/>
                <a:ea typeface="Microsoft Yahei" panose="020B0503020204020204" pitchFamily="34" charset="-122"/>
              </a:rPr>
              <a:t>r:c:gets</a:t>
            </a:r>
            <a:r>
              <a:rPr lang="en-US" altLang="zh-CN" sz="2800" dirty="0">
                <a:solidFill>
                  <a:srgbClr val="555555"/>
                </a:solidFill>
                <a:latin typeface="Microsoft Yahei" panose="020B0503020204020204" pitchFamily="34" charset="-122"/>
                <a:ea typeface="Microsoft Yahei" panose="020B0503020204020204" pitchFamily="34" charset="-122"/>
              </a:rPr>
              <a:t>():char*:$</a:t>
            </a:r>
            <a:r>
              <a:rPr lang="en-US" altLang="zh-CN" sz="2800" dirty="0" err="1">
                <a:solidFill>
                  <a:srgbClr val="555555"/>
                </a:solidFill>
                <a:latin typeface="Microsoft Yahei" panose="020B0503020204020204" pitchFamily="34" charset="-122"/>
                <a:ea typeface="Microsoft Yahei" panose="020B0503020204020204" pitchFamily="34" charset="-122"/>
              </a:rPr>
              <a:t>retval#snooped</a:t>
            </a:r>
            <a:r>
              <a:rPr lang="en-US" altLang="zh-CN" sz="2800" dirty="0">
                <a:solidFill>
                  <a:srgbClr val="555555"/>
                </a:solidFill>
                <a:latin typeface="Microsoft Yahei" panose="020B0503020204020204" pitchFamily="34" charset="-122"/>
                <a:ea typeface="Microsoft Yahei" panose="020B0503020204020204" pitchFamily="34" charset="-122"/>
              </a:rPr>
              <a:t> strings'</a:t>
            </a:r>
          </a:p>
          <a:p>
            <a:pPr algn="l"/>
            <a:r>
              <a:rPr lang="en-US" altLang="zh-CN" sz="2800" dirty="0">
                <a:solidFill>
                  <a:srgbClr val="555555"/>
                </a:solidFill>
                <a:latin typeface="Microsoft Yahei" panose="020B0503020204020204" pitchFamily="34" charset="-122"/>
                <a:ea typeface="Microsoft Yahei" panose="020B0503020204020204" pitchFamily="34" charset="-122"/>
              </a:rPr>
              <a:t>        Snoop on all strings returned by gets()</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-H 'r::__</a:t>
            </a:r>
            <a:r>
              <a:rPr lang="en-US" altLang="zh-CN" sz="2800" dirty="0" err="1">
                <a:solidFill>
                  <a:srgbClr val="555555"/>
                </a:solidFill>
                <a:latin typeface="Microsoft Yahei" panose="020B0503020204020204" pitchFamily="34" charset="-122"/>
                <a:ea typeface="Microsoft Yahei" panose="020B0503020204020204" pitchFamily="34" charset="-122"/>
              </a:rPr>
              <a:t>kmalloc</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size_t</a:t>
            </a:r>
            <a:r>
              <a:rPr lang="en-US" altLang="zh-CN" sz="2800" dirty="0">
                <a:solidFill>
                  <a:srgbClr val="555555"/>
                </a:solidFill>
                <a:latin typeface="Microsoft Yahei" panose="020B0503020204020204" pitchFamily="34" charset="-122"/>
                <a:ea typeface="Microsoft Yahei" panose="020B0503020204020204" pitchFamily="34" charset="-122"/>
              </a:rPr>
              <a:t> size):</a:t>
            </a:r>
            <a:r>
              <a:rPr lang="en-US" altLang="zh-CN" sz="2800" dirty="0" err="1">
                <a:solidFill>
                  <a:srgbClr val="555555"/>
                </a:solidFill>
                <a:latin typeface="Microsoft Yahei" panose="020B0503020204020204" pitchFamily="34" charset="-122"/>
                <a:ea typeface="Microsoft Yahei" panose="020B0503020204020204" pitchFamily="34" charset="-122"/>
              </a:rPr>
              <a:t>u64</a:t>
            </a:r>
            <a:r>
              <a:rPr lang="en-US" altLang="zh-CN" sz="2800" dirty="0">
                <a:solidFill>
                  <a:srgbClr val="555555"/>
                </a:solidFill>
                <a:latin typeface="Microsoft Yahei" panose="020B0503020204020204" pitchFamily="34" charset="-122"/>
                <a:ea typeface="Microsoft Yahei" panose="020B0503020204020204" pitchFamily="34" charset="-122"/>
              </a:rPr>
              <a:t>:$latency/$entry(size)#ns per byte'</a:t>
            </a:r>
          </a:p>
          <a:p>
            <a:pPr algn="l"/>
            <a:r>
              <a:rPr lang="en-US" altLang="zh-CN" sz="2800" dirty="0">
                <a:solidFill>
                  <a:srgbClr val="555555"/>
                </a:solidFill>
                <a:latin typeface="Microsoft Yahei" panose="020B0503020204020204" pitchFamily="34" charset="-122"/>
                <a:ea typeface="Microsoft Yahei" panose="020B0503020204020204" pitchFamily="34" charset="-122"/>
              </a:rPr>
              <a:t>        Print a histogram of nanoseconds per byte from </a:t>
            </a:r>
            <a:r>
              <a:rPr lang="en-US" altLang="zh-CN" sz="2800" dirty="0" err="1">
                <a:solidFill>
                  <a:srgbClr val="555555"/>
                </a:solidFill>
                <a:latin typeface="Microsoft Yahei" panose="020B0503020204020204" pitchFamily="34" charset="-122"/>
                <a:ea typeface="Microsoft Yahei" panose="020B0503020204020204" pitchFamily="34" charset="-122"/>
              </a:rPr>
              <a:t>kmalloc</a:t>
            </a:r>
            <a:r>
              <a:rPr lang="en-US" altLang="zh-CN" sz="2800" dirty="0">
                <a:solidFill>
                  <a:srgbClr val="555555"/>
                </a:solidFill>
                <a:latin typeface="Microsoft Yahei" panose="020B0503020204020204" pitchFamily="34" charset="-122"/>
                <a:ea typeface="Microsoft Yahei" panose="020B0503020204020204" pitchFamily="34" charset="-122"/>
              </a:rPr>
              <a:t> allocations</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-C 'p::__</a:t>
            </a:r>
            <a:r>
              <a:rPr lang="en-US" altLang="zh-CN" sz="2800" dirty="0" err="1">
                <a:solidFill>
                  <a:srgbClr val="555555"/>
                </a:solidFill>
                <a:latin typeface="Microsoft Yahei" panose="020B0503020204020204" pitchFamily="34" charset="-122"/>
                <a:ea typeface="Microsoft Yahei" panose="020B0503020204020204" pitchFamily="34" charset="-122"/>
              </a:rPr>
              <a:t>kmalloc</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size_t</a:t>
            </a:r>
            <a:r>
              <a:rPr lang="en-US" altLang="zh-CN" sz="2800" dirty="0">
                <a:solidFill>
                  <a:srgbClr val="555555"/>
                </a:solidFill>
                <a:latin typeface="Microsoft Yahei" panose="020B0503020204020204" pitchFamily="34" charset="-122"/>
                <a:ea typeface="Microsoft Yahei" panose="020B0503020204020204" pitchFamily="34" charset="-122"/>
              </a:rPr>
              <a:t> size, </a:t>
            </a:r>
            <a:r>
              <a:rPr lang="en-US" altLang="zh-CN" sz="2800" dirty="0" err="1">
                <a:solidFill>
                  <a:srgbClr val="555555"/>
                </a:solidFill>
                <a:latin typeface="Microsoft Yahei" panose="020B0503020204020204" pitchFamily="34" charset="-122"/>
                <a:ea typeface="Microsoft Yahei" panose="020B0503020204020204" pitchFamily="34" charset="-122"/>
              </a:rPr>
              <a:t>gfp_t</a:t>
            </a:r>
            <a:r>
              <a:rPr lang="en-US" altLang="zh-CN" sz="2800" dirty="0">
                <a:solidFill>
                  <a:srgbClr val="555555"/>
                </a:solidFill>
                <a:latin typeface="Microsoft Yahei" panose="020B0503020204020204" pitchFamily="34" charset="-122"/>
                <a:ea typeface="Microsoft Yahei" panose="020B0503020204020204" pitchFamily="34" charset="-122"/>
              </a:rPr>
              <a:t> flags):</a:t>
            </a:r>
            <a:r>
              <a:rPr lang="en-US" altLang="zh-CN" sz="2800" dirty="0" err="1">
                <a:solidFill>
                  <a:srgbClr val="555555"/>
                </a:solidFill>
                <a:latin typeface="Microsoft Yahei" panose="020B0503020204020204" pitchFamily="34" charset="-122"/>
                <a:ea typeface="Microsoft Yahei" panose="020B0503020204020204" pitchFamily="34" charset="-122"/>
              </a:rPr>
              <a:t>size_t:size:flags&amp;GFP_ATOMIC</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en-US" altLang="zh-CN" sz="2800" dirty="0">
                <a:solidFill>
                  <a:srgbClr val="555555"/>
                </a:solidFill>
                <a:latin typeface="Microsoft Yahei" panose="020B0503020204020204" pitchFamily="34" charset="-122"/>
                <a:ea typeface="Microsoft Yahei" panose="020B0503020204020204" pitchFamily="34" charset="-122"/>
              </a:rPr>
              <a:t>        Print frequency count of </a:t>
            </a:r>
            <a:r>
              <a:rPr lang="en-US" altLang="zh-CN" sz="2800" dirty="0" err="1">
                <a:solidFill>
                  <a:srgbClr val="555555"/>
                </a:solidFill>
                <a:latin typeface="Microsoft Yahei" panose="020B0503020204020204" pitchFamily="34" charset="-122"/>
                <a:ea typeface="Microsoft Yahei" panose="020B0503020204020204" pitchFamily="34" charset="-122"/>
              </a:rPr>
              <a:t>kmalloc</a:t>
            </a:r>
            <a:r>
              <a:rPr lang="en-US" altLang="zh-CN" sz="2800" dirty="0">
                <a:solidFill>
                  <a:srgbClr val="555555"/>
                </a:solidFill>
                <a:latin typeface="Microsoft Yahei" panose="020B0503020204020204" pitchFamily="34" charset="-122"/>
                <a:ea typeface="Microsoft Yahei" panose="020B0503020204020204" pitchFamily="34" charset="-122"/>
              </a:rPr>
              <a:t> allocation sizes that have </a:t>
            </a:r>
            <a:r>
              <a:rPr lang="en-US" altLang="zh-CN" sz="2800" dirty="0" err="1">
                <a:solidFill>
                  <a:srgbClr val="555555"/>
                </a:solidFill>
                <a:latin typeface="Microsoft Yahei" panose="020B0503020204020204" pitchFamily="34" charset="-122"/>
                <a:ea typeface="Microsoft Yahei" panose="020B0503020204020204" pitchFamily="34" charset="-122"/>
              </a:rPr>
              <a:t>GFP_ATOMIC</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-p 1005 -C '</a:t>
            </a:r>
            <a:r>
              <a:rPr lang="en-US" altLang="zh-CN" sz="2800" dirty="0" err="1">
                <a:solidFill>
                  <a:srgbClr val="555555"/>
                </a:solidFill>
                <a:latin typeface="Microsoft Yahei" panose="020B0503020204020204" pitchFamily="34" charset="-122"/>
                <a:ea typeface="Microsoft Yahei" panose="020B0503020204020204" pitchFamily="34" charset="-122"/>
              </a:rPr>
              <a:t>p:c:write</a:t>
            </a:r>
            <a:r>
              <a:rPr lang="en-US" altLang="zh-CN" sz="2800" dirty="0">
                <a:solidFill>
                  <a:srgbClr val="555555"/>
                </a:solidFill>
                <a:latin typeface="Microsoft Yahei" panose="020B0503020204020204" pitchFamily="34" charset="-122"/>
                <a:ea typeface="Microsoft Yahei" panose="020B0503020204020204" pitchFamily="34" charset="-122"/>
              </a:rPr>
              <a:t>(int </a:t>
            </a:r>
            <a:r>
              <a:rPr lang="en-US" altLang="zh-CN" sz="2800" dirty="0" err="1">
                <a:solidFill>
                  <a:srgbClr val="555555"/>
                </a:solidFill>
                <a:latin typeface="Microsoft Yahei" panose="020B0503020204020204" pitchFamily="34" charset="-122"/>
                <a:ea typeface="Microsoft Yahei" panose="020B0503020204020204" pitchFamily="34" charset="-122"/>
              </a:rPr>
              <a:t>fd</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int:fd</a:t>
            </a:r>
            <a:r>
              <a:rPr lang="en-US" altLang="zh-CN" sz="2800" dirty="0">
                <a:solidFill>
                  <a:srgbClr val="555555"/>
                </a:solidFill>
                <a:latin typeface="Microsoft Yahei" panose="020B0503020204020204" pitchFamily="34" charset="-122"/>
                <a:ea typeface="Microsoft Yahei" panose="020B0503020204020204" pitchFamily="34" charset="-122"/>
              </a:rPr>
              <a:t>' -T 5</a:t>
            </a:r>
          </a:p>
          <a:p>
            <a:pPr algn="l"/>
            <a:r>
              <a:rPr lang="en-US" altLang="zh-CN" sz="2800" dirty="0">
                <a:solidFill>
                  <a:srgbClr val="555555"/>
                </a:solidFill>
                <a:latin typeface="Microsoft Yahei" panose="020B0503020204020204" pitchFamily="34" charset="-122"/>
                <a:ea typeface="Microsoft Yahei" panose="020B0503020204020204" pitchFamily="34" charset="-122"/>
              </a:rPr>
              <a:t>        Print frequency counts of how many times writes were issued to a</a:t>
            </a:r>
          </a:p>
          <a:p>
            <a:pPr algn="l"/>
            <a:r>
              <a:rPr lang="en-US" altLang="zh-CN" sz="2800" dirty="0">
                <a:solidFill>
                  <a:srgbClr val="555555"/>
                </a:solidFill>
                <a:latin typeface="Microsoft Yahei" panose="020B0503020204020204" pitchFamily="34" charset="-122"/>
                <a:ea typeface="Microsoft Yahei" panose="020B0503020204020204" pitchFamily="34" charset="-122"/>
              </a:rPr>
              <a:t>        particular file descriptor number, in process 1005, but only show</a:t>
            </a:r>
          </a:p>
          <a:p>
            <a:pPr algn="l"/>
            <a:r>
              <a:rPr lang="en-US" altLang="zh-CN" sz="2800" dirty="0">
                <a:solidFill>
                  <a:srgbClr val="555555"/>
                </a:solidFill>
                <a:latin typeface="Microsoft Yahei" panose="020B0503020204020204" pitchFamily="34" charset="-122"/>
                <a:ea typeface="Microsoft Yahei" panose="020B0503020204020204" pitchFamily="34" charset="-122"/>
              </a:rPr>
              <a:t>        the top 5 busiest </a:t>
            </a:r>
            <a:r>
              <a:rPr lang="en-US" altLang="zh-CN" sz="2800" dirty="0" err="1">
                <a:solidFill>
                  <a:srgbClr val="555555"/>
                </a:solidFill>
                <a:latin typeface="Microsoft Yahei" panose="020B0503020204020204" pitchFamily="34" charset="-122"/>
                <a:ea typeface="Microsoft Yahei" panose="020B0503020204020204" pitchFamily="34" charset="-122"/>
              </a:rPr>
              <a:t>fds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7994978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fontScale="90000"/>
          </a:bodyPr>
          <a:lstStyle/>
          <a:p>
            <a:r>
              <a:rPr lang="en-US" altLang="zh-CN" sz="7464" dirty="0" err="1">
                <a:ea typeface="Alibaba PuHuiTi B" panose="00020600040101010101" pitchFamily="18" charset="-122"/>
              </a:rPr>
              <a:t>argdist</a:t>
            </a:r>
            <a:r>
              <a:rPr lang="en-US" altLang="zh-CN" sz="7464" dirty="0">
                <a:ea typeface="Alibaba PuHuiTi B" panose="00020600040101010101" pitchFamily="18" charset="-122"/>
              </a:rPr>
              <a:t>: Display function parameter values as a histogram or frequency count</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494070"/>
            <a:ext cx="22402800" cy="10864513"/>
          </a:xfrm>
          <a:prstGeom prst="rect">
            <a:avLst/>
          </a:prstGeom>
          <a:noFill/>
        </p:spPr>
        <p:txBody>
          <a:bodyPr wrap="square">
            <a:spAutoFit/>
          </a:bodyPr>
          <a:lstStyle/>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-p 1005 -H '</a:t>
            </a:r>
            <a:r>
              <a:rPr lang="en-US" altLang="zh-CN" sz="2800" dirty="0" err="1">
                <a:solidFill>
                  <a:srgbClr val="555555"/>
                </a:solidFill>
                <a:latin typeface="Microsoft Yahei" panose="020B0503020204020204" pitchFamily="34" charset="-122"/>
                <a:ea typeface="Microsoft Yahei" panose="020B0503020204020204" pitchFamily="34" charset="-122"/>
              </a:rPr>
              <a:t>r:c:read</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en-US" altLang="zh-CN" sz="2800" dirty="0">
                <a:solidFill>
                  <a:srgbClr val="555555"/>
                </a:solidFill>
                <a:latin typeface="Microsoft Yahei" panose="020B0503020204020204" pitchFamily="34" charset="-122"/>
                <a:ea typeface="Microsoft Yahei" panose="020B0503020204020204" pitchFamily="34" charset="-122"/>
              </a:rPr>
              <a:t>        Print a histogram of error codes returned by read() in process 1005</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-C 'r::__</a:t>
            </a:r>
            <a:r>
              <a:rPr lang="en-US" altLang="zh-CN" sz="2800" dirty="0" err="1">
                <a:solidFill>
                  <a:srgbClr val="555555"/>
                </a:solidFill>
                <a:latin typeface="Microsoft Yahei" panose="020B0503020204020204" pitchFamily="34" charset="-122"/>
                <a:ea typeface="Microsoft Yahei" panose="020B0503020204020204" pitchFamily="34" charset="-122"/>
              </a:rPr>
              <a:t>vfs_read</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u32</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:$latency &gt; 100000'</a:t>
            </a:r>
          </a:p>
          <a:p>
            <a:pPr algn="l"/>
            <a:r>
              <a:rPr lang="en-US" altLang="zh-CN" sz="2800" dirty="0">
                <a:solidFill>
                  <a:srgbClr val="555555"/>
                </a:solidFill>
                <a:latin typeface="Microsoft Yahei" panose="020B0503020204020204" pitchFamily="34" charset="-122"/>
                <a:ea typeface="Microsoft Yahei" panose="020B0503020204020204" pitchFamily="34" charset="-122"/>
              </a:rPr>
              <a:t>        Print frequency of reads by process where the latency was &gt;</a:t>
            </a:r>
            <a:r>
              <a:rPr lang="en-US" altLang="zh-CN" sz="2800" dirty="0" err="1">
                <a:solidFill>
                  <a:srgbClr val="555555"/>
                </a:solidFill>
                <a:latin typeface="Microsoft Yahei" panose="020B0503020204020204" pitchFamily="34" charset="-122"/>
                <a:ea typeface="Microsoft Yahei" panose="020B0503020204020204" pitchFamily="34" charset="-122"/>
              </a:rPr>
              <a:t>0.1ms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-H 'r::__</a:t>
            </a:r>
            <a:r>
              <a:rPr lang="en-US" altLang="zh-CN" sz="2800" dirty="0" err="1">
                <a:solidFill>
                  <a:srgbClr val="555555"/>
                </a:solidFill>
                <a:latin typeface="Microsoft Yahei" panose="020B0503020204020204" pitchFamily="34" charset="-122"/>
                <a:ea typeface="Microsoft Yahei" panose="020B0503020204020204" pitchFamily="34" charset="-122"/>
              </a:rPr>
              <a:t>vfs_read</a:t>
            </a:r>
            <a:r>
              <a:rPr lang="en-US" altLang="zh-CN" sz="2800" dirty="0">
                <a:solidFill>
                  <a:srgbClr val="555555"/>
                </a:solidFill>
                <a:latin typeface="Microsoft Yahei" panose="020B0503020204020204" pitchFamily="34" charset="-122"/>
                <a:ea typeface="Microsoft Yahei" panose="020B0503020204020204" pitchFamily="34" charset="-122"/>
              </a:rPr>
              <a:t>(void *file, void *</a:t>
            </a:r>
            <a:r>
              <a:rPr lang="en-US" altLang="zh-CN" sz="2800" dirty="0" err="1">
                <a:solidFill>
                  <a:srgbClr val="555555"/>
                </a:solidFill>
                <a:latin typeface="Microsoft Yahei" panose="020B0503020204020204" pitchFamily="34" charset="-122"/>
                <a:ea typeface="Microsoft Yahei" panose="020B0503020204020204" pitchFamily="34" charset="-122"/>
              </a:rPr>
              <a:t>buf</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size_t</a:t>
            </a:r>
            <a:r>
              <a:rPr lang="en-US" altLang="zh-CN" sz="2800" dirty="0">
                <a:solidFill>
                  <a:srgbClr val="555555"/>
                </a:solidFill>
                <a:latin typeface="Microsoft Yahei" panose="020B0503020204020204" pitchFamily="34" charset="-122"/>
                <a:ea typeface="Microsoft Yahei" panose="020B0503020204020204" pitchFamily="34" charset="-122"/>
              </a:rPr>
              <a:t> count):</a:t>
            </a:r>
            <a:r>
              <a:rPr lang="en-US" altLang="zh-CN" sz="2800" dirty="0" err="1">
                <a:solidFill>
                  <a:srgbClr val="555555"/>
                </a:solidFill>
                <a:latin typeface="Microsoft Yahei" panose="020B0503020204020204" pitchFamily="34" charset="-122"/>
                <a:ea typeface="Microsoft Yahei" panose="020B0503020204020204" pitchFamily="34" charset="-122"/>
              </a:rPr>
              <a:t>size_t</a:t>
            </a:r>
            <a:r>
              <a:rPr lang="en-US" altLang="zh-CN" sz="2800" dirty="0">
                <a:solidFill>
                  <a:srgbClr val="555555"/>
                </a:solidFill>
                <a:latin typeface="Microsoft Yahei" panose="020B0503020204020204" pitchFamily="34" charset="-122"/>
                <a:ea typeface="Microsoft Yahei" panose="020B0503020204020204" pitchFamily="34" charset="-122"/>
              </a:rPr>
              <a:t>:$entry(count):$latency &gt; 1000000' </a:t>
            </a:r>
          </a:p>
          <a:p>
            <a:pPr algn="l"/>
            <a:r>
              <a:rPr lang="en-US" altLang="zh-CN" sz="2800" dirty="0">
                <a:solidFill>
                  <a:srgbClr val="555555"/>
                </a:solidFill>
                <a:latin typeface="Microsoft Yahei" panose="020B0503020204020204" pitchFamily="34" charset="-122"/>
                <a:ea typeface="Microsoft Yahei" panose="020B0503020204020204" pitchFamily="34" charset="-122"/>
              </a:rPr>
              <a:t>        Print a histogram of read sizes that were longer than </a:t>
            </a:r>
            <a:r>
              <a:rPr lang="en-US" altLang="zh-CN" sz="2800" dirty="0" err="1">
                <a:solidFill>
                  <a:srgbClr val="555555"/>
                </a:solidFill>
                <a:latin typeface="Microsoft Yahei" panose="020B0503020204020204" pitchFamily="34" charset="-122"/>
                <a:ea typeface="Microsoft Yahei" panose="020B0503020204020204" pitchFamily="34" charset="-122"/>
              </a:rPr>
              <a:t>1ms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-H \</a:t>
            </a: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p:c:write</a:t>
            </a:r>
            <a:r>
              <a:rPr lang="en-US" altLang="zh-CN" sz="2800" dirty="0">
                <a:solidFill>
                  <a:srgbClr val="555555"/>
                </a:solidFill>
                <a:latin typeface="Microsoft Yahei" panose="020B0503020204020204" pitchFamily="34" charset="-122"/>
                <a:ea typeface="Microsoft Yahei" panose="020B0503020204020204" pitchFamily="34" charset="-122"/>
              </a:rPr>
              <a:t>(int </a:t>
            </a:r>
            <a:r>
              <a:rPr lang="en-US" altLang="zh-CN" sz="2800" dirty="0" err="1">
                <a:solidFill>
                  <a:srgbClr val="555555"/>
                </a:solidFill>
                <a:latin typeface="Microsoft Yahei" panose="020B0503020204020204" pitchFamily="34" charset="-122"/>
                <a:ea typeface="Microsoft Yahei" panose="020B0503020204020204" pitchFamily="34" charset="-122"/>
              </a:rPr>
              <a:t>fd</a:t>
            </a:r>
            <a:r>
              <a:rPr lang="en-US" altLang="zh-CN" sz="2800" dirty="0">
                <a:solidFill>
                  <a:srgbClr val="555555"/>
                </a:solidFill>
                <a:latin typeface="Microsoft Yahei" panose="020B0503020204020204" pitchFamily="34" charset="-122"/>
                <a:ea typeface="Microsoft Yahei" panose="020B0503020204020204" pitchFamily="34" charset="-122"/>
              </a:rPr>
              <a:t>, const void *</a:t>
            </a:r>
            <a:r>
              <a:rPr lang="en-US" altLang="zh-CN" sz="2800" dirty="0" err="1">
                <a:solidFill>
                  <a:srgbClr val="555555"/>
                </a:solidFill>
                <a:latin typeface="Microsoft Yahei" panose="020B0503020204020204" pitchFamily="34" charset="-122"/>
                <a:ea typeface="Microsoft Yahei" panose="020B0503020204020204" pitchFamily="34" charset="-122"/>
              </a:rPr>
              <a:t>buf</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size_t</a:t>
            </a:r>
            <a:r>
              <a:rPr lang="en-US" altLang="zh-CN" sz="2800" dirty="0">
                <a:solidFill>
                  <a:srgbClr val="555555"/>
                </a:solidFill>
                <a:latin typeface="Microsoft Yahei" panose="020B0503020204020204" pitchFamily="34" charset="-122"/>
                <a:ea typeface="Microsoft Yahei" panose="020B0503020204020204" pitchFamily="34" charset="-122"/>
              </a:rPr>
              <a:t> count):</a:t>
            </a:r>
            <a:r>
              <a:rPr lang="en-US" altLang="zh-CN" sz="2800" dirty="0" err="1">
                <a:solidFill>
                  <a:srgbClr val="555555"/>
                </a:solidFill>
                <a:latin typeface="Microsoft Yahei" panose="020B0503020204020204" pitchFamily="34" charset="-122"/>
                <a:ea typeface="Microsoft Yahei" panose="020B0503020204020204" pitchFamily="34" charset="-122"/>
              </a:rPr>
              <a:t>size_t:count:fd</a:t>
            </a:r>
            <a:r>
              <a:rPr lang="en-US" altLang="zh-CN" sz="2800" dirty="0">
                <a:solidFill>
                  <a:srgbClr val="555555"/>
                </a:solidFill>
                <a:latin typeface="Microsoft Yahei" panose="020B0503020204020204" pitchFamily="34" charset="-122"/>
                <a:ea typeface="Microsoft Yahei" panose="020B0503020204020204" pitchFamily="34" charset="-122"/>
              </a:rPr>
              <a:t>==1'</a:t>
            </a:r>
          </a:p>
          <a:p>
            <a:pPr algn="l"/>
            <a:r>
              <a:rPr lang="en-US" altLang="zh-CN" sz="2800" dirty="0">
                <a:solidFill>
                  <a:srgbClr val="555555"/>
                </a:solidFill>
                <a:latin typeface="Microsoft Yahei" panose="020B0503020204020204" pitchFamily="34" charset="-122"/>
                <a:ea typeface="Microsoft Yahei" panose="020B0503020204020204" pitchFamily="34" charset="-122"/>
              </a:rPr>
              <a:t>        Print a histogram of buffer sizes passed to write() across all</a:t>
            </a:r>
          </a:p>
          <a:p>
            <a:pPr algn="l"/>
            <a:r>
              <a:rPr lang="en-US" altLang="zh-CN" sz="2800" dirty="0">
                <a:solidFill>
                  <a:srgbClr val="555555"/>
                </a:solidFill>
                <a:latin typeface="Microsoft Yahei" panose="020B0503020204020204" pitchFamily="34" charset="-122"/>
                <a:ea typeface="Microsoft Yahei" panose="020B0503020204020204" pitchFamily="34" charset="-122"/>
              </a:rPr>
              <a:t>        processes, where the file descriptor was 1 (</a:t>
            </a:r>
            <a:r>
              <a:rPr lang="en-US" altLang="zh-CN" sz="2800" dirty="0" err="1">
                <a:solidFill>
                  <a:srgbClr val="555555"/>
                </a:solidFill>
                <a:latin typeface="Microsoft Yahei" panose="020B0503020204020204" pitchFamily="34" charset="-122"/>
                <a:ea typeface="Microsoft Yahei" panose="020B0503020204020204" pitchFamily="34" charset="-122"/>
              </a:rPr>
              <a:t>STDOUT</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-C '</a:t>
            </a:r>
            <a:r>
              <a:rPr lang="en-US" altLang="zh-CN" sz="2800" dirty="0" err="1">
                <a:solidFill>
                  <a:srgbClr val="555555"/>
                </a:solidFill>
                <a:latin typeface="Microsoft Yahei" panose="020B0503020204020204" pitchFamily="34" charset="-122"/>
                <a:ea typeface="Microsoft Yahei" panose="020B0503020204020204" pitchFamily="34" charset="-122"/>
              </a:rPr>
              <a:t>p:c:fork</a:t>
            </a:r>
            <a:r>
              <a:rPr lang="en-US" altLang="zh-CN" sz="2800" dirty="0">
                <a:solidFill>
                  <a:srgbClr val="555555"/>
                </a:solidFill>
                <a:latin typeface="Microsoft Yahei" panose="020B0503020204020204" pitchFamily="34" charset="-122"/>
                <a:ea typeface="Microsoft Yahei" panose="020B0503020204020204" pitchFamily="34" charset="-122"/>
              </a:rPr>
              <a:t>()#fork calls'</a:t>
            </a:r>
          </a:p>
          <a:p>
            <a:pPr algn="l"/>
            <a:r>
              <a:rPr lang="en-US" altLang="zh-CN" sz="2800" dirty="0">
                <a:solidFill>
                  <a:srgbClr val="555555"/>
                </a:solidFill>
                <a:latin typeface="Microsoft Yahei" panose="020B0503020204020204" pitchFamily="34" charset="-122"/>
                <a:ea typeface="Microsoft Yahei" panose="020B0503020204020204" pitchFamily="34" charset="-122"/>
              </a:rPr>
              <a:t>        Count fork() calls in </a:t>
            </a:r>
            <a:r>
              <a:rPr lang="en-US" altLang="zh-CN" sz="2800" dirty="0" err="1">
                <a:solidFill>
                  <a:srgbClr val="555555"/>
                </a:solidFill>
                <a:latin typeface="Microsoft Yahei" panose="020B0503020204020204" pitchFamily="34" charset="-122"/>
                <a:ea typeface="Microsoft Yahei" panose="020B0503020204020204" pitchFamily="34" charset="-122"/>
              </a:rPr>
              <a:t>libc</a:t>
            </a:r>
            <a:r>
              <a:rPr lang="en-US" altLang="zh-CN" sz="2800" dirty="0">
                <a:solidFill>
                  <a:srgbClr val="555555"/>
                </a:solidFill>
                <a:latin typeface="Microsoft Yahei" panose="020B0503020204020204" pitchFamily="34" charset="-122"/>
                <a:ea typeface="Microsoft Yahei" panose="020B0503020204020204" pitchFamily="34" charset="-122"/>
              </a:rPr>
              <a:t> across all processes</a:t>
            </a:r>
          </a:p>
          <a:p>
            <a:pPr algn="l"/>
            <a:r>
              <a:rPr lang="en-US" altLang="zh-CN" sz="2800" dirty="0">
                <a:solidFill>
                  <a:srgbClr val="555555"/>
                </a:solidFill>
                <a:latin typeface="Microsoft Yahei" panose="020B0503020204020204" pitchFamily="34" charset="-122"/>
                <a:ea typeface="Microsoft Yahei" panose="020B0503020204020204" pitchFamily="34" charset="-122"/>
              </a:rPr>
              <a:t>        Can also use </a:t>
            </a:r>
            <a:r>
              <a:rPr lang="en-US" altLang="zh-CN" sz="2800" dirty="0" err="1">
                <a:solidFill>
                  <a:srgbClr val="555555"/>
                </a:solidFill>
                <a:latin typeface="Microsoft Yahei" panose="020B0503020204020204" pitchFamily="34" charset="-122"/>
                <a:ea typeface="Microsoft Yahei" panose="020B0503020204020204" pitchFamily="34" charset="-122"/>
              </a:rPr>
              <a:t>funccount.py</a:t>
            </a:r>
            <a:r>
              <a:rPr lang="en-US" altLang="zh-CN" sz="2800" dirty="0">
                <a:solidFill>
                  <a:srgbClr val="555555"/>
                </a:solidFill>
                <a:latin typeface="Microsoft Yahei" panose="020B0503020204020204" pitchFamily="34" charset="-122"/>
                <a:ea typeface="Microsoft Yahei" panose="020B0503020204020204" pitchFamily="34" charset="-122"/>
              </a:rPr>
              <a:t>, which is easier and more flexible </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-H '</a:t>
            </a:r>
            <a:r>
              <a:rPr lang="en-US" altLang="zh-CN" sz="2800" dirty="0" err="1">
                <a:solidFill>
                  <a:srgbClr val="555555"/>
                </a:solidFill>
                <a:latin typeface="Microsoft Yahei" panose="020B0503020204020204" pitchFamily="34" charset="-122"/>
                <a:ea typeface="Microsoft Yahei" panose="020B0503020204020204" pitchFamily="34" charset="-122"/>
              </a:rPr>
              <a:t>t:block:block_rq_complete</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u32:args</a:t>
            </a:r>
            <a:r>
              <a:rPr lang="en-US" altLang="zh-CN" sz="2800" dirty="0">
                <a:solidFill>
                  <a:srgbClr val="555555"/>
                </a:solidFill>
                <a:latin typeface="Microsoft Yahei" panose="020B0503020204020204" pitchFamily="34" charset="-122"/>
                <a:ea typeface="Microsoft Yahei" panose="020B0503020204020204" pitchFamily="34" charset="-122"/>
              </a:rPr>
              <a:t>-&gt;</a:t>
            </a:r>
            <a:r>
              <a:rPr lang="en-US" altLang="zh-CN" sz="2800" dirty="0" err="1">
                <a:solidFill>
                  <a:srgbClr val="555555"/>
                </a:solidFill>
                <a:latin typeface="Microsoft Yahei" panose="020B0503020204020204" pitchFamily="34" charset="-122"/>
                <a:ea typeface="Microsoft Yahei" panose="020B0503020204020204" pitchFamily="34" charset="-122"/>
              </a:rPr>
              <a:t>nr_sector</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en-US" altLang="zh-CN" sz="2800" dirty="0">
                <a:solidFill>
                  <a:srgbClr val="555555"/>
                </a:solidFill>
                <a:latin typeface="Microsoft Yahei" panose="020B0503020204020204" pitchFamily="34" charset="-122"/>
                <a:ea typeface="Microsoft Yahei" panose="020B0503020204020204" pitchFamily="34" charset="-122"/>
              </a:rPr>
              <a:t>        Print histogram of number of sectors in completing block I/O requests</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-C '</a:t>
            </a:r>
            <a:r>
              <a:rPr lang="en-US" altLang="zh-CN" sz="2800" dirty="0" err="1">
                <a:solidFill>
                  <a:srgbClr val="555555"/>
                </a:solidFill>
                <a:latin typeface="Microsoft Yahei" panose="020B0503020204020204" pitchFamily="34" charset="-122"/>
                <a:ea typeface="Microsoft Yahei" panose="020B0503020204020204" pitchFamily="34" charset="-122"/>
              </a:rPr>
              <a:t>t:irq:irq_handler_entry</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int:args</a:t>
            </a:r>
            <a:r>
              <a:rPr lang="en-US" altLang="zh-CN" sz="2800" dirty="0">
                <a:solidFill>
                  <a:srgbClr val="555555"/>
                </a:solidFill>
                <a:latin typeface="Microsoft Yahei" panose="020B0503020204020204" pitchFamily="34" charset="-122"/>
                <a:ea typeface="Microsoft Yahei" panose="020B0503020204020204" pitchFamily="34" charset="-122"/>
              </a:rPr>
              <a:t>-&gt;</a:t>
            </a:r>
            <a:r>
              <a:rPr lang="en-US" altLang="zh-CN" sz="2800" dirty="0" err="1">
                <a:solidFill>
                  <a:srgbClr val="555555"/>
                </a:solidFill>
                <a:latin typeface="Microsoft Yahei" panose="020B0503020204020204" pitchFamily="34" charset="-122"/>
                <a:ea typeface="Microsoft Yahei" panose="020B0503020204020204" pitchFamily="34" charset="-122"/>
              </a:rPr>
              <a:t>irq</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en-US" altLang="zh-CN" sz="2800" dirty="0">
                <a:solidFill>
                  <a:srgbClr val="555555"/>
                </a:solidFill>
                <a:latin typeface="Microsoft Yahei" panose="020B0503020204020204" pitchFamily="34" charset="-122"/>
                <a:ea typeface="Microsoft Yahei" panose="020B0503020204020204" pitchFamily="34" charset="-122"/>
              </a:rPr>
              <a:t>        Aggregate interrupts by interrupt request (</a:t>
            </a:r>
            <a:r>
              <a:rPr lang="en-US" altLang="zh-CN" sz="2800" dirty="0" err="1">
                <a:solidFill>
                  <a:srgbClr val="555555"/>
                </a:solidFill>
                <a:latin typeface="Microsoft Yahei" panose="020B0503020204020204" pitchFamily="34" charset="-122"/>
                <a:ea typeface="Microsoft Yahei" panose="020B0503020204020204" pitchFamily="34" charset="-122"/>
              </a:rPr>
              <a:t>IRQ</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30001521"/>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fontScale="90000"/>
          </a:bodyPr>
          <a:lstStyle/>
          <a:p>
            <a:r>
              <a:rPr lang="en-US" altLang="zh-CN" sz="7464" dirty="0" err="1">
                <a:ea typeface="Alibaba PuHuiTi B" panose="00020600040101010101" pitchFamily="18" charset="-122"/>
              </a:rPr>
              <a:t>argdist</a:t>
            </a:r>
            <a:r>
              <a:rPr lang="en-US" altLang="zh-CN" sz="7464" dirty="0">
                <a:ea typeface="Alibaba PuHuiTi B" panose="00020600040101010101" pitchFamily="18" charset="-122"/>
              </a:rPr>
              <a:t>: Display function parameter values as a histogram or frequency count</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054454"/>
            <a:ext cx="22402800" cy="12588061"/>
          </a:xfrm>
          <a:prstGeom prst="rect">
            <a:avLst/>
          </a:prstGeom>
          <a:noFill/>
        </p:spPr>
        <p:txBody>
          <a:bodyPr wrap="square">
            <a:spAutoFit/>
          </a:bodyPr>
          <a:lstStyle/>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-C '</a:t>
            </a:r>
            <a:r>
              <a:rPr lang="en-US" altLang="zh-CN" sz="2800" dirty="0" err="1">
                <a:solidFill>
                  <a:srgbClr val="555555"/>
                </a:solidFill>
                <a:latin typeface="Microsoft Yahei" panose="020B0503020204020204" pitchFamily="34" charset="-122"/>
                <a:ea typeface="Microsoft Yahei" panose="020B0503020204020204" pitchFamily="34" charset="-122"/>
              </a:rPr>
              <a:t>u:pthread:pthread_start</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u64:arg2</a:t>
            </a:r>
            <a:r>
              <a:rPr lang="en-US" altLang="zh-CN" sz="2800" dirty="0">
                <a:solidFill>
                  <a:srgbClr val="555555"/>
                </a:solidFill>
                <a:latin typeface="Microsoft Yahei" panose="020B0503020204020204" pitchFamily="34" charset="-122"/>
                <a:ea typeface="Microsoft Yahei" panose="020B0503020204020204" pitchFamily="34" charset="-122"/>
              </a:rPr>
              <a:t>' -p 1337</a:t>
            </a:r>
          </a:p>
          <a:p>
            <a:pPr algn="l"/>
            <a:r>
              <a:rPr lang="en-US" altLang="zh-CN" sz="2800" dirty="0">
                <a:solidFill>
                  <a:srgbClr val="555555"/>
                </a:solidFill>
                <a:latin typeface="Microsoft Yahei" panose="020B0503020204020204" pitchFamily="34" charset="-122"/>
                <a:ea typeface="Microsoft Yahei" panose="020B0503020204020204" pitchFamily="34" charset="-122"/>
              </a:rPr>
              <a:t>        Print frequency of function addresses used as a </a:t>
            </a:r>
            <a:r>
              <a:rPr lang="en-US" altLang="zh-CN" sz="2800" dirty="0" err="1">
                <a:solidFill>
                  <a:srgbClr val="555555"/>
                </a:solidFill>
                <a:latin typeface="Microsoft Yahei" panose="020B0503020204020204" pitchFamily="34" charset="-122"/>
                <a:ea typeface="Microsoft Yahei" panose="020B0503020204020204" pitchFamily="34" charset="-122"/>
              </a:rPr>
              <a:t>pthread</a:t>
            </a:r>
            <a:r>
              <a:rPr lang="en-US" altLang="zh-CN" sz="2800" dirty="0">
                <a:solidFill>
                  <a:srgbClr val="555555"/>
                </a:solidFill>
                <a:latin typeface="Microsoft Yahei" panose="020B0503020204020204" pitchFamily="34" charset="-122"/>
                <a:ea typeface="Microsoft Yahei" panose="020B0503020204020204" pitchFamily="34" charset="-122"/>
              </a:rPr>
              <a:t> start function,</a:t>
            </a:r>
          </a:p>
          <a:p>
            <a:pPr algn="l"/>
            <a:r>
              <a:rPr lang="en-US" altLang="zh-CN" sz="2800" dirty="0">
                <a:solidFill>
                  <a:srgbClr val="555555"/>
                </a:solidFill>
                <a:latin typeface="Microsoft Yahei" panose="020B0503020204020204" pitchFamily="34" charset="-122"/>
                <a:ea typeface="Microsoft Yahei" panose="020B0503020204020204" pitchFamily="34" charset="-122"/>
              </a:rPr>
              <a:t>        relying on the </a:t>
            </a:r>
            <a:r>
              <a:rPr lang="en-US" altLang="zh-CN" sz="2800" dirty="0" err="1">
                <a:solidFill>
                  <a:srgbClr val="555555"/>
                </a:solidFill>
                <a:latin typeface="Microsoft Yahei" panose="020B0503020204020204" pitchFamily="34" charset="-122"/>
                <a:ea typeface="Microsoft Yahei" panose="020B0503020204020204" pitchFamily="34" charset="-122"/>
              </a:rPr>
              <a:t>USDT</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pthread_start</a:t>
            </a:r>
            <a:r>
              <a:rPr lang="en-US" altLang="zh-CN" sz="2800" dirty="0">
                <a:solidFill>
                  <a:srgbClr val="555555"/>
                </a:solidFill>
                <a:latin typeface="Microsoft Yahei" panose="020B0503020204020204" pitchFamily="34" charset="-122"/>
                <a:ea typeface="Microsoft Yahei" panose="020B0503020204020204" pitchFamily="34" charset="-122"/>
              </a:rPr>
              <a:t> probe in process 1337</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-H '</a:t>
            </a:r>
            <a:r>
              <a:rPr lang="en-US" altLang="zh-CN" sz="2800" dirty="0" err="1">
                <a:solidFill>
                  <a:srgbClr val="555555"/>
                </a:solidFill>
                <a:latin typeface="Microsoft Yahei" panose="020B0503020204020204" pitchFamily="34" charset="-122"/>
                <a:ea typeface="Microsoft Yahei" panose="020B0503020204020204" pitchFamily="34" charset="-122"/>
              </a:rPr>
              <a:t>p:c:sleep</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u32</a:t>
            </a:r>
            <a:r>
              <a:rPr lang="en-US" altLang="zh-CN" sz="2800" dirty="0">
                <a:solidFill>
                  <a:srgbClr val="555555"/>
                </a:solidFill>
                <a:latin typeface="Microsoft Yahei" panose="020B0503020204020204" pitchFamily="34" charset="-122"/>
                <a:ea typeface="Microsoft Yahei" panose="020B0503020204020204" pitchFamily="34" charset="-122"/>
              </a:rPr>
              <a:t> seconds):</a:t>
            </a:r>
            <a:r>
              <a:rPr lang="en-US" altLang="zh-CN" sz="2800" dirty="0" err="1">
                <a:solidFill>
                  <a:srgbClr val="555555"/>
                </a:solidFill>
                <a:latin typeface="Microsoft Yahei" panose="020B0503020204020204" pitchFamily="34" charset="-122"/>
                <a:ea typeface="Microsoft Yahei" panose="020B0503020204020204" pitchFamily="34" charset="-122"/>
              </a:rPr>
              <a:t>u32:seconds</a:t>
            </a:r>
            <a:r>
              <a:rPr lang="en-US" altLang="zh-CN" sz="2800" dirty="0">
                <a:solidFill>
                  <a:srgbClr val="555555"/>
                </a:solidFill>
                <a:latin typeface="Microsoft Yahei" panose="020B0503020204020204" pitchFamily="34" charset="-122"/>
                <a:ea typeface="Microsoft Yahei" panose="020B0503020204020204" pitchFamily="34" charset="-122"/>
              </a:rPr>
              <a:t>' \</a:t>
            </a:r>
          </a:p>
          <a:p>
            <a:pPr algn="l"/>
            <a:r>
              <a:rPr lang="en-US" altLang="zh-CN" sz="2800" dirty="0">
                <a:solidFill>
                  <a:srgbClr val="555555"/>
                </a:solidFill>
                <a:latin typeface="Microsoft Yahei" panose="020B0503020204020204" pitchFamily="34" charset="-122"/>
                <a:ea typeface="Microsoft Yahei" panose="020B0503020204020204" pitchFamily="34" charset="-122"/>
              </a:rPr>
              <a:t>        -H '</a:t>
            </a:r>
            <a:r>
              <a:rPr lang="en-US" altLang="zh-CN" sz="2800" dirty="0" err="1">
                <a:solidFill>
                  <a:srgbClr val="555555"/>
                </a:solidFill>
                <a:latin typeface="Microsoft Yahei" panose="020B0503020204020204" pitchFamily="34" charset="-122"/>
                <a:ea typeface="Microsoft Yahei" panose="020B0503020204020204" pitchFamily="34" charset="-122"/>
              </a:rPr>
              <a:t>p:c:nanosleep</a:t>
            </a:r>
            <a:r>
              <a:rPr lang="en-US" altLang="zh-CN" sz="2800" dirty="0">
                <a:solidFill>
                  <a:srgbClr val="555555"/>
                </a:solidFill>
                <a:latin typeface="Microsoft Yahei" panose="020B0503020204020204" pitchFamily="34" charset="-122"/>
                <a:ea typeface="Microsoft Yahei" panose="020B0503020204020204" pitchFamily="34" charset="-122"/>
              </a:rPr>
              <a:t>(struct </a:t>
            </a:r>
            <a:r>
              <a:rPr lang="en-US" altLang="zh-CN" sz="2800" dirty="0" err="1">
                <a:solidFill>
                  <a:srgbClr val="555555"/>
                </a:solidFill>
                <a:latin typeface="Microsoft Yahei" panose="020B0503020204020204" pitchFamily="34" charset="-122"/>
                <a:ea typeface="Microsoft Yahei" panose="020B0503020204020204" pitchFamily="34" charset="-122"/>
              </a:rPr>
              <a:t>timespec</a:t>
            </a:r>
            <a:r>
              <a:rPr lang="en-US" altLang="zh-CN" sz="2800" dirty="0">
                <a:solidFill>
                  <a:srgbClr val="555555"/>
                </a:solidFill>
                <a:latin typeface="Microsoft Yahei" panose="020B0503020204020204" pitchFamily="34" charset="-122"/>
                <a:ea typeface="Microsoft Yahei" panose="020B0503020204020204" pitchFamily="34" charset="-122"/>
              </a:rPr>
              <a:t> *req):</a:t>
            </a:r>
            <a:r>
              <a:rPr lang="en-US" altLang="zh-CN" sz="2800" dirty="0" err="1">
                <a:solidFill>
                  <a:srgbClr val="555555"/>
                </a:solidFill>
                <a:latin typeface="Microsoft Yahei" panose="020B0503020204020204" pitchFamily="34" charset="-122"/>
                <a:ea typeface="Microsoft Yahei" panose="020B0503020204020204" pitchFamily="34" charset="-122"/>
              </a:rPr>
              <a:t>long:req</a:t>
            </a:r>
            <a:r>
              <a:rPr lang="en-US" altLang="zh-CN" sz="2800" dirty="0">
                <a:solidFill>
                  <a:srgbClr val="555555"/>
                </a:solidFill>
                <a:latin typeface="Microsoft Yahei" panose="020B0503020204020204" pitchFamily="34" charset="-122"/>
                <a:ea typeface="Microsoft Yahei" panose="020B0503020204020204" pitchFamily="34" charset="-122"/>
              </a:rPr>
              <a:t>-&gt;</a:t>
            </a:r>
            <a:r>
              <a:rPr lang="en-US" altLang="zh-CN" sz="2800" dirty="0" err="1">
                <a:solidFill>
                  <a:srgbClr val="555555"/>
                </a:solidFill>
                <a:latin typeface="Microsoft Yahei" panose="020B0503020204020204" pitchFamily="34" charset="-122"/>
                <a:ea typeface="Microsoft Yahei" panose="020B0503020204020204" pitchFamily="34" charset="-122"/>
              </a:rPr>
              <a:t>tv_nsec</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en-US" altLang="zh-CN" sz="2800" dirty="0">
                <a:solidFill>
                  <a:srgbClr val="555555"/>
                </a:solidFill>
                <a:latin typeface="Microsoft Yahei" panose="020B0503020204020204" pitchFamily="34" charset="-122"/>
                <a:ea typeface="Microsoft Yahei" panose="020B0503020204020204" pitchFamily="34" charset="-122"/>
              </a:rPr>
              <a:t>        Print histograms of sleep() and </a:t>
            </a:r>
            <a:r>
              <a:rPr lang="en-US" altLang="zh-CN" sz="2800" dirty="0" err="1">
                <a:solidFill>
                  <a:srgbClr val="555555"/>
                </a:solidFill>
                <a:latin typeface="Microsoft Yahei" panose="020B0503020204020204" pitchFamily="34" charset="-122"/>
                <a:ea typeface="Microsoft Yahei" panose="020B0503020204020204" pitchFamily="34" charset="-122"/>
              </a:rPr>
              <a:t>nanosleep</a:t>
            </a:r>
            <a:r>
              <a:rPr lang="en-US" altLang="zh-CN" sz="2800" dirty="0">
                <a:solidFill>
                  <a:srgbClr val="555555"/>
                </a:solidFill>
                <a:latin typeface="Microsoft Yahei" panose="020B0503020204020204" pitchFamily="34" charset="-122"/>
                <a:ea typeface="Microsoft Yahei" panose="020B0503020204020204" pitchFamily="34" charset="-122"/>
              </a:rPr>
              <a:t>() parameter values</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-p 2780 -z 120 \</a:t>
            </a:r>
          </a:p>
          <a:p>
            <a:pPr algn="l"/>
            <a:r>
              <a:rPr lang="en-US" altLang="zh-CN" sz="2800" dirty="0">
                <a:solidFill>
                  <a:srgbClr val="555555"/>
                </a:solidFill>
                <a:latin typeface="Microsoft Yahei" panose="020B0503020204020204" pitchFamily="34" charset="-122"/>
                <a:ea typeface="Microsoft Yahei" panose="020B0503020204020204" pitchFamily="34" charset="-122"/>
              </a:rPr>
              <a:t>        -C '</a:t>
            </a:r>
            <a:r>
              <a:rPr lang="en-US" altLang="zh-CN" sz="2800" dirty="0" err="1">
                <a:solidFill>
                  <a:srgbClr val="555555"/>
                </a:solidFill>
                <a:latin typeface="Microsoft Yahei" panose="020B0503020204020204" pitchFamily="34" charset="-122"/>
                <a:ea typeface="Microsoft Yahei" panose="020B0503020204020204" pitchFamily="34" charset="-122"/>
              </a:rPr>
              <a:t>p:c:write</a:t>
            </a:r>
            <a:r>
              <a:rPr lang="en-US" altLang="zh-CN" sz="2800" dirty="0">
                <a:solidFill>
                  <a:srgbClr val="555555"/>
                </a:solidFill>
                <a:latin typeface="Microsoft Yahei" panose="020B0503020204020204" pitchFamily="34" charset="-122"/>
                <a:ea typeface="Microsoft Yahei" panose="020B0503020204020204" pitchFamily="34" charset="-122"/>
              </a:rPr>
              <a:t>(int </a:t>
            </a:r>
            <a:r>
              <a:rPr lang="en-US" altLang="zh-CN" sz="2800" dirty="0" err="1">
                <a:solidFill>
                  <a:srgbClr val="555555"/>
                </a:solidFill>
                <a:latin typeface="Microsoft Yahei" panose="020B0503020204020204" pitchFamily="34" charset="-122"/>
                <a:ea typeface="Microsoft Yahei" panose="020B0503020204020204" pitchFamily="34" charset="-122"/>
              </a:rPr>
              <a:t>fd</a:t>
            </a:r>
            <a:r>
              <a:rPr lang="en-US" altLang="zh-CN" sz="2800" dirty="0">
                <a:solidFill>
                  <a:srgbClr val="555555"/>
                </a:solidFill>
                <a:latin typeface="Microsoft Yahei" panose="020B0503020204020204" pitchFamily="34" charset="-122"/>
                <a:ea typeface="Microsoft Yahei" panose="020B0503020204020204" pitchFamily="34" charset="-122"/>
              </a:rPr>
              <a:t>, char* </a:t>
            </a:r>
            <a:r>
              <a:rPr lang="en-US" altLang="zh-CN" sz="2800" dirty="0" err="1">
                <a:solidFill>
                  <a:srgbClr val="555555"/>
                </a:solidFill>
                <a:latin typeface="Microsoft Yahei" panose="020B0503020204020204" pitchFamily="34" charset="-122"/>
                <a:ea typeface="Microsoft Yahei" panose="020B0503020204020204" pitchFamily="34" charset="-122"/>
              </a:rPr>
              <a:t>buf</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size_t</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len</a:t>
            </a:r>
            <a:r>
              <a:rPr lang="en-US" altLang="zh-CN" sz="2800" dirty="0">
                <a:solidFill>
                  <a:srgbClr val="555555"/>
                </a:solidFill>
                <a:latin typeface="Microsoft Yahei" panose="020B0503020204020204" pitchFamily="34" charset="-122"/>
                <a:ea typeface="Microsoft Yahei" panose="020B0503020204020204" pitchFamily="34" charset="-122"/>
              </a:rPr>
              <a:t>):char*:</a:t>
            </a:r>
            <a:r>
              <a:rPr lang="en-US" altLang="zh-CN" sz="2800" dirty="0" err="1">
                <a:solidFill>
                  <a:srgbClr val="555555"/>
                </a:solidFill>
                <a:latin typeface="Microsoft Yahei" panose="020B0503020204020204" pitchFamily="34" charset="-122"/>
                <a:ea typeface="Microsoft Yahei" panose="020B0503020204020204" pitchFamily="34" charset="-122"/>
              </a:rPr>
              <a:t>buf:fd</a:t>
            </a:r>
            <a:r>
              <a:rPr lang="en-US" altLang="zh-CN" sz="2800" dirty="0">
                <a:solidFill>
                  <a:srgbClr val="555555"/>
                </a:solidFill>
                <a:latin typeface="Microsoft Yahei" panose="020B0503020204020204" pitchFamily="34" charset="-122"/>
                <a:ea typeface="Microsoft Yahei" panose="020B0503020204020204" pitchFamily="34" charset="-122"/>
              </a:rPr>
              <a:t>==1'</a:t>
            </a:r>
          </a:p>
          <a:p>
            <a:pPr algn="l"/>
            <a:r>
              <a:rPr lang="en-US" altLang="zh-CN" sz="2800" dirty="0">
                <a:solidFill>
                  <a:srgbClr val="555555"/>
                </a:solidFill>
                <a:latin typeface="Microsoft Yahei" panose="020B0503020204020204" pitchFamily="34" charset="-122"/>
                <a:ea typeface="Microsoft Yahei" panose="020B0503020204020204" pitchFamily="34" charset="-122"/>
              </a:rPr>
              <a:t>        Spy on writes to </a:t>
            </a:r>
            <a:r>
              <a:rPr lang="en-US" altLang="zh-CN" sz="2800" dirty="0" err="1">
                <a:solidFill>
                  <a:srgbClr val="555555"/>
                </a:solidFill>
                <a:latin typeface="Microsoft Yahei" panose="020B0503020204020204" pitchFamily="34" charset="-122"/>
                <a:ea typeface="Microsoft Yahei" panose="020B0503020204020204" pitchFamily="34" charset="-122"/>
              </a:rPr>
              <a:t>STDOUT</a:t>
            </a:r>
            <a:r>
              <a:rPr lang="en-US" altLang="zh-CN" sz="2800" dirty="0">
                <a:solidFill>
                  <a:srgbClr val="555555"/>
                </a:solidFill>
                <a:latin typeface="Microsoft Yahei" panose="020B0503020204020204" pitchFamily="34" charset="-122"/>
                <a:ea typeface="Microsoft Yahei" panose="020B0503020204020204" pitchFamily="34" charset="-122"/>
              </a:rPr>
              <a:t> performed by process 2780, up to a string size</a:t>
            </a:r>
          </a:p>
          <a:p>
            <a:pPr algn="l"/>
            <a:r>
              <a:rPr lang="en-US" altLang="zh-CN" sz="2800" dirty="0">
                <a:solidFill>
                  <a:srgbClr val="555555"/>
                </a:solidFill>
                <a:latin typeface="Microsoft Yahei" panose="020B0503020204020204" pitchFamily="34" charset="-122"/>
                <a:ea typeface="Microsoft Yahei" panose="020B0503020204020204" pitchFamily="34" charset="-122"/>
              </a:rPr>
              <a:t>        of 120 characters </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-I 'kernel/sched/</a:t>
            </a:r>
            <a:r>
              <a:rPr lang="en-US" altLang="zh-CN" sz="2800" dirty="0" err="1">
                <a:solidFill>
                  <a:srgbClr val="555555"/>
                </a:solidFill>
                <a:latin typeface="Microsoft Yahei" panose="020B0503020204020204" pitchFamily="34" charset="-122"/>
                <a:ea typeface="Microsoft Yahei" panose="020B0503020204020204" pitchFamily="34" charset="-122"/>
              </a:rPr>
              <a:t>sched.h</a:t>
            </a:r>
            <a:r>
              <a:rPr lang="en-US" altLang="zh-CN" sz="2800" dirty="0">
                <a:solidFill>
                  <a:srgbClr val="555555"/>
                </a:solidFill>
                <a:latin typeface="Microsoft Yahei" panose="020B0503020204020204" pitchFamily="34" charset="-122"/>
                <a:ea typeface="Microsoft Yahei" panose="020B0503020204020204" pitchFamily="34" charset="-122"/>
              </a:rPr>
              <a:t>' \</a:t>
            </a:r>
          </a:p>
          <a:p>
            <a:pPr algn="l"/>
            <a:r>
              <a:rPr lang="en-US" altLang="zh-CN" sz="2800" dirty="0">
                <a:solidFill>
                  <a:srgbClr val="555555"/>
                </a:solidFill>
                <a:latin typeface="Microsoft Yahei" panose="020B0503020204020204" pitchFamily="34" charset="-122"/>
                <a:ea typeface="Microsoft Yahei" panose="020B0503020204020204" pitchFamily="34" charset="-122"/>
              </a:rPr>
              <a:t>        -C 'p::__</a:t>
            </a:r>
            <a:r>
              <a:rPr lang="en-US" altLang="zh-CN" sz="2800" dirty="0" err="1">
                <a:solidFill>
                  <a:srgbClr val="555555"/>
                </a:solidFill>
                <a:latin typeface="Microsoft Yahei" panose="020B0503020204020204" pitchFamily="34" charset="-122"/>
                <a:ea typeface="Microsoft Yahei" panose="020B0503020204020204" pitchFamily="34" charset="-122"/>
              </a:rPr>
              <a:t>account_cfs_rq_runtime</a:t>
            </a:r>
            <a:r>
              <a:rPr lang="en-US" altLang="zh-CN" sz="2800" dirty="0">
                <a:solidFill>
                  <a:srgbClr val="555555"/>
                </a:solidFill>
                <a:latin typeface="Microsoft Yahei" panose="020B0503020204020204" pitchFamily="34" charset="-122"/>
                <a:ea typeface="Microsoft Yahei" panose="020B0503020204020204" pitchFamily="34" charset="-122"/>
              </a:rPr>
              <a:t>(struct </a:t>
            </a:r>
            <a:r>
              <a:rPr lang="en-US" altLang="zh-CN" sz="2800" dirty="0" err="1">
                <a:solidFill>
                  <a:srgbClr val="555555"/>
                </a:solidFill>
                <a:latin typeface="Microsoft Yahei" panose="020B0503020204020204" pitchFamily="34" charset="-122"/>
                <a:ea typeface="Microsoft Yahei" panose="020B0503020204020204" pitchFamily="34" charset="-122"/>
              </a:rPr>
              <a:t>cfs_rq</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cfs_rq</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s64:cfs_rq</a:t>
            </a:r>
            <a:r>
              <a:rPr lang="en-US" altLang="zh-CN" sz="2800" dirty="0">
                <a:solidFill>
                  <a:srgbClr val="555555"/>
                </a:solidFill>
                <a:latin typeface="Microsoft Yahei" panose="020B0503020204020204" pitchFamily="34" charset="-122"/>
                <a:ea typeface="Microsoft Yahei" panose="020B0503020204020204" pitchFamily="34" charset="-122"/>
              </a:rPr>
              <a:t>-&gt;</a:t>
            </a:r>
            <a:r>
              <a:rPr lang="en-US" altLang="zh-CN" sz="2800" dirty="0" err="1">
                <a:solidFill>
                  <a:srgbClr val="555555"/>
                </a:solidFill>
                <a:latin typeface="Microsoft Yahei" panose="020B0503020204020204" pitchFamily="34" charset="-122"/>
                <a:ea typeface="Microsoft Yahei" panose="020B0503020204020204" pitchFamily="34" charset="-122"/>
              </a:rPr>
              <a:t>runtime_remaining</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en-US" altLang="zh-CN" sz="2800" dirty="0">
                <a:solidFill>
                  <a:srgbClr val="555555"/>
                </a:solidFill>
                <a:latin typeface="Microsoft Yahei" panose="020B0503020204020204" pitchFamily="34" charset="-122"/>
                <a:ea typeface="Microsoft Yahei" panose="020B0503020204020204" pitchFamily="34" charset="-122"/>
              </a:rPr>
              <a:t>        Trace on the </a:t>
            </a:r>
            <a:r>
              <a:rPr lang="en-US" altLang="zh-CN" sz="2800" dirty="0" err="1">
                <a:solidFill>
                  <a:srgbClr val="555555"/>
                </a:solidFill>
                <a:latin typeface="Microsoft Yahei" panose="020B0503020204020204" pitchFamily="34" charset="-122"/>
                <a:ea typeface="Microsoft Yahei" panose="020B0503020204020204" pitchFamily="34" charset="-122"/>
              </a:rPr>
              <a:t>cfs</a:t>
            </a:r>
            <a:r>
              <a:rPr lang="en-US" altLang="zh-CN" sz="2800" dirty="0">
                <a:solidFill>
                  <a:srgbClr val="555555"/>
                </a:solidFill>
                <a:latin typeface="Microsoft Yahei" panose="020B0503020204020204" pitchFamily="34" charset="-122"/>
                <a:ea typeface="Microsoft Yahei" panose="020B0503020204020204" pitchFamily="34" charset="-122"/>
              </a:rPr>
              <a:t> scheduling </a:t>
            </a:r>
            <a:r>
              <a:rPr lang="en-US" altLang="zh-CN" sz="2800" dirty="0" err="1">
                <a:solidFill>
                  <a:srgbClr val="555555"/>
                </a:solidFill>
                <a:latin typeface="Microsoft Yahei" panose="020B0503020204020204" pitchFamily="34" charset="-122"/>
                <a:ea typeface="Microsoft Yahei" panose="020B0503020204020204" pitchFamily="34" charset="-122"/>
              </a:rPr>
              <a:t>runqueue</a:t>
            </a:r>
            <a:r>
              <a:rPr lang="en-US" altLang="zh-CN" sz="2800" dirty="0">
                <a:solidFill>
                  <a:srgbClr val="555555"/>
                </a:solidFill>
                <a:latin typeface="Microsoft Yahei" panose="020B0503020204020204" pitchFamily="34" charset="-122"/>
                <a:ea typeface="Microsoft Yahei" panose="020B0503020204020204" pitchFamily="34" charset="-122"/>
              </a:rPr>
              <a:t> remaining runtime. The struct </a:t>
            </a:r>
            <a:r>
              <a:rPr lang="en-US" altLang="zh-CN" sz="2800" dirty="0" err="1">
                <a:solidFill>
                  <a:srgbClr val="555555"/>
                </a:solidFill>
                <a:latin typeface="Microsoft Yahei" panose="020B0503020204020204" pitchFamily="34" charset="-122"/>
                <a:ea typeface="Microsoft Yahei" panose="020B0503020204020204" pitchFamily="34" charset="-122"/>
              </a:rPr>
              <a:t>cfs_rq</a:t>
            </a:r>
            <a:r>
              <a:rPr lang="en-US" altLang="zh-CN" sz="2800" dirty="0">
                <a:solidFill>
                  <a:srgbClr val="555555"/>
                </a:solidFill>
                <a:latin typeface="Microsoft Yahei" panose="020B0503020204020204" pitchFamily="34" charset="-122"/>
                <a:ea typeface="Microsoft Yahei" panose="020B0503020204020204" pitchFamily="34" charset="-122"/>
              </a:rPr>
              <a:t> is defined</a:t>
            </a:r>
          </a:p>
          <a:p>
            <a:pPr algn="l"/>
            <a:r>
              <a:rPr lang="en-US" altLang="zh-CN" sz="2800" dirty="0">
                <a:solidFill>
                  <a:srgbClr val="555555"/>
                </a:solidFill>
                <a:latin typeface="Microsoft Yahei" panose="020B0503020204020204" pitchFamily="34" charset="-122"/>
                <a:ea typeface="Microsoft Yahei" panose="020B0503020204020204" pitchFamily="34" charset="-122"/>
              </a:rPr>
              <a:t>        in kernel/sched/</a:t>
            </a:r>
            <a:r>
              <a:rPr lang="en-US" altLang="zh-CN" sz="2800" dirty="0" err="1">
                <a:solidFill>
                  <a:srgbClr val="555555"/>
                </a:solidFill>
                <a:latin typeface="Microsoft Yahei" panose="020B0503020204020204" pitchFamily="34" charset="-122"/>
                <a:ea typeface="Microsoft Yahei" panose="020B0503020204020204" pitchFamily="34" charset="-122"/>
              </a:rPr>
              <a:t>sched.h</a:t>
            </a:r>
            <a:r>
              <a:rPr lang="en-US" altLang="zh-CN" sz="2800" dirty="0">
                <a:solidFill>
                  <a:srgbClr val="555555"/>
                </a:solidFill>
                <a:latin typeface="Microsoft Yahei" panose="020B0503020204020204" pitchFamily="34" charset="-122"/>
                <a:ea typeface="Microsoft Yahei" panose="020B0503020204020204" pitchFamily="34" charset="-122"/>
              </a:rPr>
              <a:t> which is in kernel source tree and not in kernel-</a:t>
            </a:r>
            <a:r>
              <a:rPr lang="en-US" altLang="zh-CN" sz="2800" dirty="0" err="1">
                <a:solidFill>
                  <a:srgbClr val="555555"/>
                </a:solidFill>
                <a:latin typeface="Microsoft Yahei" panose="020B0503020204020204" pitchFamily="34" charset="-122"/>
                <a:ea typeface="Microsoft Yahei" panose="020B0503020204020204" pitchFamily="34" charset="-122"/>
              </a:rPr>
              <a:t>devel</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package.  So this command needs to run at the kernel source tree root directory</a:t>
            </a:r>
          </a:p>
          <a:p>
            <a:pPr algn="l"/>
            <a:r>
              <a:rPr lang="en-US" altLang="zh-CN" sz="2800" dirty="0">
                <a:solidFill>
                  <a:srgbClr val="555555"/>
                </a:solidFill>
                <a:latin typeface="Microsoft Yahei" panose="020B0503020204020204" pitchFamily="34" charset="-122"/>
                <a:ea typeface="Microsoft Yahei" panose="020B0503020204020204" pitchFamily="34" charset="-122"/>
              </a:rPr>
              <a:t>        so that the added header file can be found by the compiler.</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argdist</a:t>
            </a:r>
            <a:r>
              <a:rPr lang="en-US" altLang="zh-CN" sz="2800" dirty="0">
                <a:solidFill>
                  <a:srgbClr val="555555"/>
                </a:solidFill>
                <a:latin typeface="Microsoft Yahei" panose="020B0503020204020204" pitchFamily="34" charset="-122"/>
                <a:ea typeface="Microsoft Yahei" panose="020B0503020204020204" pitchFamily="34" charset="-122"/>
              </a:rPr>
              <a:t> -C 'p::</a:t>
            </a:r>
            <a:r>
              <a:rPr lang="en-US" altLang="zh-CN" sz="2800" dirty="0" err="1">
                <a:solidFill>
                  <a:srgbClr val="555555"/>
                </a:solidFill>
                <a:latin typeface="Microsoft Yahei" panose="020B0503020204020204" pitchFamily="34" charset="-122"/>
                <a:ea typeface="Microsoft Yahei" panose="020B0503020204020204" pitchFamily="34" charset="-122"/>
              </a:rPr>
              <a:t>do_sys_open</a:t>
            </a:r>
            <a:r>
              <a:rPr lang="en-US" altLang="zh-CN" sz="2800" dirty="0">
                <a:solidFill>
                  <a:srgbClr val="555555"/>
                </a:solidFill>
                <a:latin typeface="Microsoft Yahei" panose="020B0503020204020204" pitchFamily="34" charset="-122"/>
                <a:ea typeface="Microsoft Yahei" panose="020B0503020204020204" pitchFamily="34" charset="-122"/>
              </a:rPr>
              <a:t>(int </a:t>
            </a:r>
            <a:r>
              <a:rPr lang="en-US" altLang="zh-CN" sz="2800" dirty="0" err="1">
                <a:solidFill>
                  <a:srgbClr val="555555"/>
                </a:solidFill>
                <a:latin typeface="Microsoft Yahei" panose="020B0503020204020204" pitchFamily="34" charset="-122"/>
                <a:ea typeface="Microsoft Yahei" panose="020B0503020204020204" pitchFamily="34" charset="-122"/>
              </a:rPr>
              <a:t>dfd</a:t>
            </a:r>
            <a:r>
              <a:rPr lang="en-US" altLang="zh-CN" sz="2800" dirty="0">
                <a:solidFill>
                  <a:srgbClr val="555555"/>
                </a:solidFill>
                <a:latin typeface="Microsoft Yahei" panose="020B0503020204020204" pitchFamily="34" charset="-122"/>
                <a:ea typeface="Microsoft Yahei" panose="020B0503020204020204" pitchFamily="34" charset="-122"/>
              </a:rPr>
              <a:t>, const char __user *filename, int flags,</a:t>
            </a: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umode_t</a:t>
            </a:r>
            <a:r>
              <a:rPr lang="en-US" altLang="zh-CN" sz="2800" dirty="0">
                <a:solidFill>
                  <a:srgbClr val="555555"/>
                </a:solidFill>
                <a:latin typeface="Microsoft Yahei" panose="020B0503020204020204" pitchFamily="34" charset="-122"/>
                <a:ea typeface="Microsoft Yahei" panose="020B0503020204020204" pitchFamily="34" charset="-122"/>
              </a:rPr>
              <a:t> mode):char*:</a:t>
            </a:r>
            <a:r>
              <a:rPr lang="en-US" altLang="zh-CN" sz="2800" dirty="0" err="1">
                <a:solidFill>
                  <a:srgbClr val="555555"/>
                </a:solidFill>
                <a:latin typeface="Microsoft Yahei" panose="020B0503020204020204" pitchFamily="34" charset="-122"/>
                <a:ea typeface="Microsoft Yahei" panose="020B0503020204020204" pitchFamily="34" charset="-122"/>
              </a:rPr>
              <a:t>filename:STRCMP</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sample.txt</a:t>
            </a:r>
            <a:r>
              <a:rPr lang="en-US" altLang="zh-CN" sz="2800" dirty="0">
                <a:solidFill>
                  <a:srgbClr val="555555"/>
                </a:solidFill>
                <a:latin typeface="Microsoft Yahei" panose="020B0503020204020204" pitchFamily="34" charset="-122"/>
                <a:ea typeface="Microsoft Yahei" panose="020B0503020204020204" pitchFamily="34" charset="-122"/>
              </a:rPr>
              <a:t>", filename)'</a:t>
            </a:r>
          </a:p>
          <a:p>
            <a:pPr algn="l"/>
            <a:r>
              <a:rPr lang="en-US" altLang="zh-CN" sz="2800" dirty="0">
                <a:solidFill>
                  <a:srgbClr val="555555"/>
                </a:solidFill>
                <a:latin typeface="Microsoft Yahei" panose="020B0503020204020204" pitchFamily="34" charset="-122"/>
                <a:ea typeface="Microsoft Yahei" panose="020B0503020204020204" pitchFamily="34" charset="-122"/>
              </a:rPr>
              <a:t>        Trace open of the file "</a:t>
            </a:r>
            <a:r>
              <a:rPr lang="en-US" altLang="zh-CN" sz="2800" dirty="0" err="1">
                <a:solidFill>
                  <a:srgbClr val="555555"/>
                </a:solidFill>
                <a:latin typeface="Microsoft Yahei" panose="020B0503020204020204" pitchFamily="34" charset="-122"/>
                <a:ea typeface="Microsoft Yahei" panose="020B0503020204020204" pitchFamily="34" charset="-122"/>
              </a:rPr>
              <a:t>sample.txt</a:t>
            </a:r>
            <a:r>
              <a:rPr lang="en-US" altLang="zh-CN" sz="2800" dirty="0">
                <a:solidFill>
                  <a:srgbClr val="555555"/>
                </a:solidFill>
                <a:latin typeface="Microsoft Yahei" panose="020B0503020204020204" pitchFamily="34" charset="-122"/>
                <a:ea typeface="Microsoft Yahei" panose="020B0503020204020204" pitchFamily="34" charset="-122"/>
              </a:rPr>
              <a:t>". It should be noted that 'filename'</a:t>
            </a:r>
          </a:p>
          <a:p>
            <a:pPr algn="l"/>
            <a:r>
              <a:rPr lang="en-US" altLang="zh-CN" sz="2800" dirty="0">
                <a:solidFill>
                  <a:srgbClr val="555555"/>
                </a:solidFill>
                <a:latin typeface="Microsoft Yahei" panose="020B0503020204020204" pitchFamily="34" charset="-122"/>
                <a:ea typeface="Microsoft Yahei" panose="020B0503020204020204" pitchFamily="34" charset="-122"/>
              </a:rPr>
              <a:t>        passed to the </a:t>
            </a:r>
            <a:r>
              <a:rPr lang="en-US" altLang="zh-CN" sz="2800" dirty="0" err="1">
                <a:solidFill>
                  <a:srgbClr val="555555"/>
                </a:solidFill>
                <a:latin typeface="Microsoft Yahei" panose="020B0503020204020204" pitchFamily="34" charset="-122"/>
                <a:ea typeface="Microsoft Yahei" panose="020B0503020204020204" pitchFamily="34" charset="-122"/>
              </a:rPr>
              <a:t>do_sys_open</a:t>
            </a:r>
            <a:r>
              <a:rPr lang="en-US" altLang="zh-CN" sz="2800" dirty="0">
                <a:solidFill>
                  <a:srgbClr val="555555"/>
                </a:solidFill>
                <a:latin typeface="Microsoft Yahei" panose="020B0503020204020204" pitchFamily="34" charset="-122"/>
                <a:ea typeface="Microsoft Yahei" panose="020B0503020204020204" pitchFamily="34" charset="-122"/>
              </a:rPr>
              <a:t> is a char * user pointer. Hence parameter</a:t>
            </a:r>
          </a:p>
          <a:p>
            <a:pPr algn="l"/>
            <a:r>
              <a:rPr lang="en-US" altLang="zh-CN" sz="2800" dirty="0">
                <a:solidFill>
                  <a:srgbClr val="555555"/>
                </a:solidFill>
                <a:latin typeface="Microsoft Yahei" panose="020B0503020204020204" pitchFamily="34" charset="-122"/>
                <a:ea typeface="Microsoft Yahei" panose="020B0503020204020204" pitchFamily="34" charset="-122"/>
              </a:rPr>
              <a:t>        'filename' should be tagged with __user for </a:t>
            </a:r>
            <a:r>
              <a:rPr lang="en-US" altLang="zh-CN" sz="2800" dirty="0" err="1">
                <a:solidFill>
                  <a:srgbClr val="555555"/>
                </a:solidFill>
                <a:latin typeface="Microsoft Yahei" panose="020B0503020204020204" pitchFamily="34" charset="-122"/>
                <a:ea typeface="Microsoft Yahei" panose="020B0503020204020204" pitchFamily="34" charset="-122"/>
              </a:rPr>
              <a:t>kprobes</a:t>
            </a:r>
            <a:r>
              <a:rPr lang="en-US" altLang="zh-CN" sz="2800" dirty="0">
                <a:solidFill>
                  <a:srgbClr val="555555"/>
                </a:solidFill>
                <a:latin typeface="Microsoft Yahei" panose="020B0503020204020204" pitchFamily="34" charset="-122"/>
                <a:ea typeface="Microsoft Yahei" panose="020B0503020204020204" pitchFamily="34" charset="-122"/>
              </a:rPr>
              <a:t> (const char __user</a:t>
            </a:r>
          </a:p>
          <a:p>
            <a:pPr algn="l"/>
            <a:r>
              <a:rPr lang="en-US" altLang="zh-CN" sz="2800" dirty="0">
                <a:solidFill>
                  <a:srgbClr val="555555"/>
                </a:solidFill>
                <a:latin typeface="Microsoft Yahei" panose="020B0503020204020204" pitchFamily="34" charset="-122"/>
                <a:ea typeface="Microsoft Yahei" panose="020B0503020204020204" pitchFamily="34" charset="-122"/>
              </a:rPr>
              <a:t>        *filename).  This information distinguishes if the 'filename' should be</a:t>
            </a:r>
          </a:p>
          <a:p>
            <a:pPr algn="l"/>
            <a:r>
              <a:rPr lang="en-US" altLang="zh-CN" sz="2800" dirty="0">
                <a:solidFill>
                  <a:srgbClr val="555555"/>
                </a:solidFill>
                <a:latin typeface="Microsoft Yahei" panose="020B0503020204020204" pitchFamily="34" charset="-122"/>
                <a:ea typeface="Microsoft Yahei" panose="020B0503020204020204" pitchFamily="34" charset="-122"/>
              </a:rPr>
              <a:t>        copied from </a:t>
            </a:r>
            <a:r>
              <a:rPr lang="en-US" altLang="zh-CN" sz="2800" dirty="0" err="1">
                <a:solidFill>
                  <a:srgbClr val="555555"/>
                </a:solidFill>
                <a:latin typeface="Microsoft Yahei" panose="020B0503020204020204" pitchFamily="34" charset="-122"/>
                <a:ea typeface="Microsoft Yahei" panose="020B0503020204020204" pitchFamily="34" charset="-122"/>
              </a:rPr>
              <a:t>userspace</a:t>
            </a:r>
            <a:r>
              <a:rPr lang="en-US" altLang="zh-CN" sz="2800" dirty="0">
                <a:solidFill>
                  <a:srgbClr val="555555"/>
                </a:solidFill>
                <a:latin typeface="Microsoft Yahei" panose="020B0503020204020204" pitchFamily="34" charset="-122"/>
                <a:ea typeface="Microsoft Yahei" panose="020B0503020204020204" pitchFamily="34" charset="-122"/>
              </a:rPr>
              <a:t> to the </a:t>
            </a:r>
            <a:r>
              <a:rPr lang="en-US" altLang="zh-CN" sz="2800" dirty="0" err="1">
                <a:solidFill>
                  <a:srgbClr val="555555"/>
                </a:solidFill>
                <a:latin typeface="Microsoft Yahei" panose="020B0503020204020204" pitchFamily="34" charset="-122"/>
                <a:ea typeface="Microsoft Yahei" panose="020B0503020204020204" pitchFamily="34" charset="-122"/>
              </a:rPr>
              <a:t>bpf</a:t>
            </a:r>
            <a:r>
              <a:rPr lang="en-US" altLang="zh-CN" sz="2800" dirty="0">
                <a:solidFill>
                  <a:srgbClr val="555555"/>
                </a:solidFill>
                <a:latin typeface="Microsoft Yahei" panose="020B0503020204020204" pitchFamily="34" charset="-122"/>
                <a:ea typeface="Microsoft Yahei" panose="020B0503020204020204" pitchFamily="34" charset="-122"/>
              </a:rPr>
              <a:t> stack or from kernel space to the </a:t>
            </a:r>
            <a:r>
              <a:rPr lang="en-US" altLang="zh-CN" sz="2800" dirty="0" err="1">
                <a:solidFill>
                  <a:srgbClr val="555555"/>
                </a:solidFill>
                <a:latin typeface="Microsoft Yahei" panose="020B0503020204020204" pitchFamily="34" charset="-122"/>
                <a:ea typeface="Microsoft Yahei" panose="020B0503020204020204" pitchFamily="34" charset="-122"/>
              </a:rPr>
              <a:t>bpf</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stack.</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4786271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a:bodyPr>
          <a:lstStyle/>
          <a:p>
            <a:r>
              <a:rPr lang="en-US" altLang="zh-CN" sz="7464" dirty="0" err="1">
                <a:ea typeface="Alibaba PuHuiTi B" panose="00020600040101010101" pitchFamily="18" charset="-122"/>
              </a:rPr>
              <a:t>bashreadline</a:t>
            </a:r>
            <a:r>
              <a:rPr lang="en-US" altLang="zh-CN" sz="7464" dirty="0">
                <a:ea typeface="Alibaba PuHuiTi B" panose="00020600040101010101" pitchFamily="18" charset="-122"/>
              </a:rPr>
              <a:t>: Print entered bash commands system wide</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054454"/>
            <a:ext cx="22402800" cy="3970318"/>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monitor]# ./</a:t>
            </a:r>
            <a:r>
              <a:rPr lang="en-US" altLang="zh-CN" sz="2800" dirty="0" err="1">
                <a:solidFill>
                  <a:srgbClr val="555555"/>
                </a:solidFill>
                <a:latin typeface="Microsoft Yahei" panose="020B0503020204020204" pitchFamily="34" charset="-122"/>
                <a:ea typeface="Microsoft Yahei" panose="020B0503020204020204" pitchFamily="34" charset="-122"/>
              </a:rPr>
              <a:t>bashreadline.py</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TIME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COMMAND</a:t>
            </a:r>
          </a:p>
          <a:p>
            <a:pPr algn="l"/>
            <a:r>
              <a:rPr lang="en-US" altLang="zh-CN" sz="2800" dirty="0">
                <a:solidFill>
                  <a:srgbClr val="555555"/>
                </a:solidFill>
                <a:latin typeface="Microsoft Yahei" panose="020B0503020204020204" pitchFamily="34" charset="-122"/>
                <a:ea typeface="Microsoft Yahei" panose="020B0503020204020204" pitchFamily="34" charset="-122"/>
              </a:rPr>
              <a:t>14:51:05  1037216 </a:t>
            </a:r>
            <a:r>
              <a:rPr lang="en-US" altLang="zh-CN" sz="2800" dirty="0" err="1">
                <a:solidFill>
                  <a:srgbClr val="555555"/>
                </a:solidFill>
                <a:latin typeface="Microsoft Yahei" panose="020B0503020204020204" pitchFamily="34" charset="-122"/>
                <a:ea typeface="Microsoft Yahei" panose="020B0503020204020204" pitchFamily="34" charset="-122"/>
              </a:rPr>
              <a:t>df</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lh</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14:51:19  1037216 ls</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br>
              <a:rPr lang="en-US" altLang="zh-CN" sz="2800" dirty="0">
                <a:effectLst/>
                <a:latin typeface="ui-monospace"/>
              </a:rPr>
            </a:br>
            <a:r>
              <a:rPr lang="en-US" altLang="zh-CN" sz="2800" dirty="0">
                <a:effectLst/>
                <a:latin typeface="ui-monospace"/>
              </a:rPr>
              <a:t>This prints bash commands from all running bash shells on the system.</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graphicFrame>
        <p:nvGraphicFramePr>
          <p:cNvPr id="2" name="表格 1">
            <a:extLst>
              <a:ext uri="{FF2B5EF4-FFF2-40B4-BE49-F238E27FC236}">
                <a16:creationId xmlns:a16="http://schemas.microsoft.com/office/drawing/2014/main" id="{5ECE857A-9348-EC31-0671-0809D08CC19B}"/>
              </a:ext>
            </a:extLst>
          </p:cNvPr>
          <p:cNvGraphicFramePr>
            <a:graphicFrameLocks noGrp="1"/>
          </p:cNvGraphicFramePr>
          <p:nvPr>
            <p:extLst>
              <p:ext uri="{D42A27DB-BD31-4B8C-83A1-F6EECF244321}">
                <p14:modId xmlns:p14="http://schemas.microsoft.com/office/powerpoint/2010/main" val="3807999345"/>
              </p:ext>
            </p:extLst>
          </p:nvPr>
        </p:nvGraphicFramePr>
        <p:xfrm>
          <a:off x="1676400" y="7408354"/>
          <a:ext cx="21024850" cy="639953"/>
        </p:xfrm>
        <a:graphic>
          <a:graphicData uri="http://schemas.openxmlformats.org/drawingml/2006/table">
            <a:tbl>
              <a:tblPr/>
              <a:tblGrid>
                <a:gridCol w="21024850">
                  <a:extLst>
                    <a:ext uri="{9D8B030D-6E8A-4147-A177-3AD203B41FA5}">
                      <a16:colId xmlns:a16="http://schemas.microsoft.com/office/drawing/2014/main" val="2634829904"/>
                    </a:ext>
                  </a:extLst>
                </a:gridCol>
              </a:tblGrid>
              <a:tr h="0">
                <a:tc>
                  <a:txBody>
                    <a:bodyPr/>
                    <a:lstStyle/>
                    <a:p>
                      <a:pPr fontAlgn="t"/>
                      <a:endParaRPr lang="en-US" dirty="0">
                        <a:effectLst/>
                        <a:latin typeface="ui-monospace"/>
                      </a:endParaRPr>
                    </a:p>
                  </a:txBody>
                  <a:tcPr marL="76200" marR="76200">
                    <a:lnL>
                      <a:noFill/>
                    </a:lnL>
                    <a:lnR>
                      <a:noFill/>
                    </a:lnR>
                    <a:lnT>
                      <a:noFill/>
                    </a:lnT>
                    <a:lnB>
                      <a:noFill/>
                    </a:lnB>
                    <a:solidFill>
                      <a:srgbClr val="FFFFFF"/>
                    </a:solidFill>
                  </a:tcPr>
                </a:tc>
                <a:extLst>
                  <a:ext uri="{0D108BD9-81ED-4DB2-BD59-A6C34878D82A}">
                    <a16:rowId xmlns:a16="http://schemas.microsoft.com/office/drawing/2014/main" val="4190997990"/>
                  </a:ext>
                </a:extLst>
              </a:tr>
            </a:tbl>
          </a:graphicData>
        </a:graphic>
      </p:graphicFrame>
    </p:spTree>
    <p:extLst>
      <p:ext uri="{BB962C8B-B14F-4D97-AF65-F5344CB8AC3E}">
        <p14:creationId xmlns:p14="http://schemas.microsoft.com/office/powerpoint/2010/main" val="324067136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a:bodyPr>
          <a:lstStyle/>
          <a:p>
            <a:r>
              <a:rPr lang="en-US" altLang="zh-CN" sz="7464" dirty="0">
                <a:ea typeface="Alibaba PuHuiTi B" panose="00020600040101010101" pitchFamily="18" charset="-122"/>
              </a:rPr>
              <a:t>bindsnoop: Trace </a:t>
            </a:r>
            <a:r>
              <a:rPr lang="en-US" altLang="zh-CN" sz="7464" dirty="0" err="1">
                <a:ea typeface="Alibaba PuHuiTi B" panose="00020600040101010101" pitchFamily="18" charset="-122"/>
              </a:rPr>
              <a:t>IPv4</a:t>
            </a:r>
            <a:r>
              <a:rPr lang="en-US" altLang="zh-CN" sz="7464" dirty="0">
                <a:ea typeface="Alibaba PuHuiTi B" panose="00020600040101010101" pitchFamily="18" charset="-122"/>
              </a:rPr>
              <a:t> and </a:t>
            </a:r>
            <a:r>
              <a:rPr lang="en-US" altLang="zh-CN" sz="7464" dirty="0" err="1">
                <a:ea typeface="Alibaba PuHuiTi B" panose="00020600040101010101" pitchFamily="18" charset="-122"/>
              </a:rPr>
              <a:t>IPv6</a:t>
            </a:r>
            <a:r>
              <a:rPr lang="en-US" altLang="zh-CN" sz="7464" dirty="0">
                <a:ea typeface="Alibaba PuHuiTi B" panose="00020600040101010101" pitchFamily="18" charset="-122"/>
              </a:rPr>
              <a:t> bind() system calls (bind())</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676400" y="2054454"/>
            <a:ext cx="22402800" cy="6124754"/>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 ./bindsnoop           # trace all TCP bind()s</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./bindsnoop -t        # include timestamps</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./bindsnoop -w        # wider columns (fit </a:t>
            </a:r>
            <a:r>
              <a:rPr lang="en-US" altLang="zh-CN" sz="2800" dirty="0" err="1">
                <a:solidFill>
                  <a:srgbClr val="555555"/>
                </a:solidFill>
                <a:latin typeface="Microsoft Yahei" panose="020B0503020204020204" pitchFamily="34" charset="-122"/>
                <a:ea typeface="Microsoft Yahei" panose="020B0503020204020204" pitchFamily="34" charset="-122"/>
              </a:rPr>
              <a:t>IPv6</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./bindsnoop -p 181    # only trace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181</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./bindsnoop -P 80     # only trace port 80</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./bindsnoop -P 80,81  # only trace port 80 and 81</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./bindsnoop -U        # include UID</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./bindsnoop -u 1000   # only trace UID 1000</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./bindsnoop -E        # report bind errors</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./bindsnoop --count   # count bind per </a:t>
            </a:r>
            <a:r>
              <a:rPr lang="en-US" altLang="zh-CN" sz="2800" dirty="0" err="1">
                <a:solidFill>
                  <a:srgbClr val="555555"/>
                </a:solidFill>
                <a:latin typeface="Microsoft Yahei" panose="020B0503020204020204" pitchFamily="34" charset="-122"/>
                <a:ea typeface="Microsoft Yahei" panose="020B0503020204020204" pitchFamily="34" charset="-122"/>
              </a:rPr>
              <a:t>src</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ip</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./bindsnoop --</a:t>
            </a:r>
            <a:r>
              <a:rPr lang="en-US" altLang="zh-CN" sz="2800" dirty="0" err="1">
                <a:solidFill>
                  <a:srgbClr val="555555"/>
                </a:solidFill>
                <a:latin typeface="Microsoft Yahei" panose="020B0503020204020204" pitchFamily="34" charset="-122"/>
                <a:ea typeface="Microsoft Yahei" panose="020B0503020204020204" pitchFamily="34" charset="-122"/>
              </a:rPr>
              <a:t>cgroupmap</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mappath</a:t>
            </a:r>
            <a:r>
              <a:rPr lang="en-US" altLang="zh-CN" sz="2800" dirty="0">
                <a:solidFill>
                  <a:srgbClr val="555555"/>
                </a:solidFill>
                <a:latin typeface="Microsoft Yahei" panose="020B0503020204020204" pitchFamily="34" charset="-122"/>
                <a:ea typeface="Microsoft Yahei" panose="020B0503020204020204" pitchFamily="34" charset="-122"/>
              </a:rPr>
              <a:t>  # only trace </a:t>
            </a:r>
            <a:r>
              <a:rPr lang="en-US" altLang="zh-CN" sz="2800" dirty="0" err="1">
                <a:solidFill>
                  <a:srgbClr val="555555"/>
                </a:solidFill>
                <a:latin typeface="Microsoft Yahei" panose="020B0503020204020204" pitchFamily="34" charset="-122"/>
                <a:ea typeface="Microsoft Yahei" panose="020B0503020204020204" pitchFamily="34" charset="-122"/>
              </a:rPr>
              <a:t>cgroups</a:t>
            </a:r>
            <a:r>
              <a:rPr lang="en-US" altLang="zh-CN" sz="2800" dirty="0">
                <a:solidFill>
                  <a:srgbClr val="555555"/>
                </a:solidFill>
                <a:latin typeface="Microsoft Yahei" panose="020B0503020204020204" pitchFamily="34" charset="-122"/>
                <a:ea typeface="Microsoft Yahei" panose="020B0503020204020204" pitchFamily="34" charset="-122"/>
              </a:rPr>
              <a:t> in this </a:t>
            </a:r>
            <a:r>
              <a:rPr lang="en-US" altLang="zh-CN" sz="2800" dirty="0" err="1">
                <a:solidFill>
                  <a:srgbClr val="555555"/>
                </a:solidFill>
                <a:latin typeface="Microsoft Yahei" panose="020B0503020204020204" pitchFamily="34" charset="-122"/>
                <a:ea typeface="Microsoft Yahei" panose="020B0503020204020204" pitchFamily="34" charset="-122"/>
              </a:rPr>
              <a:t>BPF</a:t>
            </a:r>
            <a:r>
              <a:rPr lang="en-US" altLang="zh-CN" sz="2800" dirty="0">
                <a:solidFill>
                  <a:srgbClr val="555555"/>
                </a:solidFill>
                <a:latin typeface="Microsoft Yahei" panose="020B0503020204020204" pitchFamily="34" charset="-122"/>
                <a:ea typeface="Microsoft Yahei" panose="020B0503020204020204" pitchFamily="34" charset="-122"/>
              </a:rPr>
              <a:t> map</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./bindsnoop --</a:t>
            </a:r>
            <a:r>
              <a:rPr lang="en-US" altLang="zh-CN" sz="2800" dirty="0" err="1">
                <a:solidFill>
                  <a:srgbClr val="555555"/>
                </a:solidFill>
                <a:latin typeface="Microsoft Yahei" panose="020B0503020204020204" pitchFamily="34" charset="-122"/>
                <a:ea typeface="Microsoft Yahei" panose="020B0503020204020204" pitchFamily="34" charset="-122"/>
              </a:rPr>
              <a:t>mntnsmap</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mappath</a:t>
            </a:r>
            <a:r>
              <a:rPr lang="en-US" altLang="zh-CN" sz="2800" dirty="0">
                <a:solidFill>
                  <a:srgbClr val="555555"/>
                </a:solidFill>
                <a:latin typeface="Microsoft Yahei" panose="020B0503020204020204" pitchFamily="34" charset="-122"/>
                <a:ea typeface="Microsoft Yahei" panose="020B0503020204020204" pitchFamily="34" charset="-122"/>
              </a:rPr>
              <a:t>  # only trace mount namespaces in the map</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7730092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fontScale="90000"/>
          </a:bodyPr>
          <a:lstStyle/>
          <a:p>
            <a:r>
              <a:rPr lang="en-US" altLang="zh-CN" sz="7464" dirty="0">
                <a:ea typeface="Alibaba PuHuiTi B" panose="00020600040101010101" pitchFamily="18" charset="-122"/>
              </a:rPr>
              <a:t>biolatency: Summarize block device I/O latency as a histogram</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676400" y="2054454"/>
            <a:ext cx="22402800" cy="10864513"/>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 biolatency traces block device I/O (disk I/O), and records the distribution of I/O latency (time), printing this as a histogram when Ctrl-C is hit.</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./biolatency                    # summarize block I/O latency as a histogram</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./biolatency 1 10               # print 1 second summaries, 10 times</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./biolatency -</a:t>
            </a:r>
            <a:r>
              <a:rPr lang="en-US" altLang="zh-CN" sz="2800" dirty="0" err="1">
                <a:solidFill>
                  <a:srgbClr val="555555"/>
                </a:solidFill>
                <a:latin typeface="Microsoft Yahei" panose="020B0503020204020204" pitchFamily="34" charset="-122"/>
                <a:ea typeface="Microsoft Yahei" panose="020B0503020204020204" pitchFamily="34" charset="-122"/>
              </a:rPr>
              <a:t>mT</a:t>
            </a:r>
            <a:r>
              <a:rPr lang="en-US" altLang="zh-CN" sz="2800" dirty="0">
                <a:solidFill>
                  <a:srgbClr val="555555"/>
                </a:solidFill>
                <a:latin typeface="Microsoft Yahei" panose="020B0503020204020204" pitchFamily="34" charset="-122"/>
                <a:ea typeface="Microsoft Yahei" panose="020B0503020204020204" pitchFamily="34" charset="-122"/>
              </a:rPr>
              <a:t> 1              # 1s summaries, milliseconds, and timestamps</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./biolatency -Q                 # include OS queued time in I/O time</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./biolatency -D                 # show each disk device separately</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./biolatency -F                 # show I/O flags separately</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./biolatency -j                 # print a dictionary</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./biolatency -e                 # show extension summary(total, average)</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./biolatency -d </a:t>
            </a:r>
            <a:r>
              <a:rPr lang="en-US" altLang="zh-CN" sz="2800" dirty="0" err="1">
                <a:solidFill>
                  <a:srgbClr val="555555"/>
                </a:solidFill>
                <a:latin typeface="Microsoft Yahei" panose="020B0503020204020204" pitchFamily="34" charset="-122"/>
                <a:ea typeface="Microsoft Yahei" panose="020B0503020204020204" pitchFamily="34" charset="-122"/>
              </a:rPr>
              <a:t>sdc</a:t>
            </a:r>
            <a:r>
              <a:rPr lang="en-US" altLang="zh-CN" sz="2800" dirty="0">
                <a:solidFill>
                  <a:srgbClr val="555555"/>
                </a:solidFill>
                <a:latin typeface="Microsoft Yahei" panose="020B0503020204020204" pitchFamily="34" charset="-122"/>
                <a:ea typeface="Microsoft Yahei" panose="020B0503020204020204" pitchFamily="34" charset="-122"/>
              </a:rPr>
              <a:t>             # Trace </a:t>
            </a:r>
            <a:r>
              <a:rPr lang="en-US" altLang="zh-CN" sz="2800" dirty="0" err="1">
                <a:solidFill>
                  <a:srgbClr val="555555"/>
                </a:solidFill>
                <a:latin typeface="Microsoft Yahei" panose="020B0503020204020204" pitchFamily="34" charset="-122"/>
                <a:ea typeface="Microsoft Yahei" panose="020B0503020204020204" pitchFamily="34" charset="-122"/>
              </a:rPr>
              <a:t>sdc</a:t>
            </a:r>
            <a:r>
              <a:rPr lang="en-US" altLang="zh-CN" sz="2800" dirty="0">
                <a:solidFill>
                  <a:srgbClr val="555555"/>
                </a:solidFill>
                <a:latin typeface="Microsoft Yahei" panose="020B0503020204020204" pitchFamily="34" charset="-122"/>
                <a:ea typeface="Microsoft Yahei" panose="020B0503020204020204" pitchFamily="34" charset="-122"/>
              </a:rPr>
              <a:t> only</a:t>
            </a: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tools]#  ./</a:t>
            </a:r>
            <a:r>
              <a:rPr lang="en-US" altLang="zh-CN" sz="2800" dirty="0" err="1">
                <a:solidFill>
                  <a:srgbClr val="555555"/>
                </a:solidFill>
                <a:latin typeface="Microsoft Yahei" panose="020B0503020204020204" pitchFamily="34" charset="-122"/>
                <a:ea typeface="Microsoft Yahei" panose="020B0503020204020204" pitchFamily="34" charset="-122"/>
              </a:rPr>
              <a:t>biolatency.py</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Tracing block device I/O... Hit Ctrl-C to end.</a:t>
            </a:r>
          </a:p>
          <a:p>
            <a:pPr algn="l"/>
            <a:r>
              <a:rPr lang="en-US" altLang="zh-CN" sz="2800" dirty="0">
                <a:solidFill>
                  <a:srgbClr val="555555"/>
                </a:solidFill>
                <a:latin typeface="Microsoft Yahei" panose="020B0503020204020204" pitchFamily="34" charset="-122"/>
                <a:ea typeface="Microsoft Yahei" panose="020B0503020204020204" pitchFamily="34" charset="-122"/>
              </a:rPr>
              <a:t>^C</a:t>
            </a: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usecs</a:t>
            </a:r>
            <a:r>
              <a:rPr lang="en-US" altLang="zh-CN" sz="2800" dirty="0">
                <a:solidFill>
                  <a:srgbClr val="555555"/>
                </a:solidFill>
                <a:latin typeface="Microsoft Yahei" panose="020B0503020204020204" pitchFamily="34" charset="-122"/>
                <a:ea typeface="Microsoft Yahei" panose="020B0503020204020204" pitchFamily="34" charset="-122"/>
              </a:rPr>
              <a:t>               : count     distribution</a:t>
            </a:r>
          </a:p>
          <a:p>
            <a:pPr algn="l"/>
            <a:r>
              <a:rPr lang="en-US" altLang="zh-CN" sz="2800" dirty="0">
                <a:solidFill>
                  <a:srgbClr val="555555"/>
                </a:solidFill>
                <a:latin typeface="Microsoft Yahei" panose="020B0503020204020204" pitchFamily="34" charset="-122"/>
                <a:ea typeface="Microsoft Yahei" panose="020B0503020204020204" pitchFamily="34" charset="-122"/>
              </a:rPr>
              <a:t>32 -&gt; 63         : 142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64 -&gt; 127        : 126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128 -&gt; 255        : 68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256 -&gt; 511        : 1750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512 -&gt; 1023       : 128301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1024 -&gt; 2047       : 64843828 |****************************************|</a:t>
            </a:r>
          </a:p>
          <a:p>
            <a:pPr algn="l"/>
            <a:r>
              <a:rPr lang="en-US" altLang="zh-CN" sz="2800" dirty="0">
                <a:solidFill>
                  <a:srgbClr val="555555"/>
                </a:solidFill>
                <a:latin typeface="Microsoft Yahei" panose="020B0503020204020204" pitchFamily="34" charset="-122"/>
                <a:ea typeface="Microsoft Yahei" panose="020B0503020204020204" pitchFamily="34" charset="-122"/>
              </a:rPr>
              <a:t>      2048 -&gt; 4095       : 450115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4096 -&gt; 8191       : 26808    |                                        |</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04994563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fontScale="90000"/>
          </a:bodyPr>
          <a:lstStyle/>
          <a:p>
            <a:r>
              <a:rPr lang="en-US" altLang="zh-CN" sz="7464" dirty="0">
                <a:ea typeface="Alibaba PuHuiTi B" panose="00020600040101010101" pitchFamily="18" charset="-122"/>
              </a:rPr>
              <a:t>biotop: Top for disks: Summarize block device I/O by process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676400" y="2054454"/>
            <a:ext cx="19425138" cy="9140964"/>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Short for block device I/O top, biotop summarizes which processes are performing disk I/O. It's top for disks.</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tools]# ./</a:t>
            </a:r>
            <a:r>
              <a:rPr lang="en-US" altLang="zh-CN" sz="2800" dirty="0" err="1">
                <a:solidFill>
                  <a:srgbClr val="555555"/>
                </a:solidFill>
                <a:latin typeface="Microsoft Yahei" panose="020B0503020204020204" pitchFamily="34" charset="-122"/>
                <a:ea typeface="Microsoft Yahei" panose="020B0503020204020204" pitchFamily="34" charset="-122"/>
              </a:rPr>
              <a:t>biotop.py</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COMM             D MAJ MIN DISK       I/O  Kbytes  </a:t>
            </a:r>
            <a:r>
              <a:rPr lang="en-US" altLang="zh-CN" sz="2800" dirty="0" err="1">
                <a:solidFill>
                  <a:srgbClr val="555555"/>
                </a:solidFill>
                <a:latin typeface="Microsoft Yahei" panose="020B0503020204020204" pitchFamily="34" charset="-122"/>
                <a:ea typeface="Microsoft Yahei" panose="020B0503020204020204" pitchFamily="34" charset="-122"/>
              </a:rPr>
              <a:t>AVGms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1109602 </a:t>
            </a:r>
            <a:r>
              <a:rPr lang="en-US" altLang="zh-CN" sz="2800" dirty="0" err="1">
                <a:solidFill>
                  <a:srgbClr val="555555"/>
                </a:solidFill>
                <a:latin typeface="Microsoft Yahei" panose="020B0503020204020204" pitchFamily="34" charset="-122"/>
                <a:ea typeface="Microsoft Yahei" panose="020B0503020204020204" pitchFamily="34" charset="-122"/>
              </a:rPr>
              <a:t>fio</a:t>
            </a:r>
            <a:r>
              <a:rPr lang="en-US" altLang="zh-CN" sz="2800" dirty="0">
                <a:solidFill>
                  <a:srgbClr val="555555"/>
                </a:solidFill>
                <a:latin typeface="Microsoft Yahei" panose="020B0503020204020204" pitchFamily="34" charset="-122"/>
                <a:ea typeface="Microsoft Yahei" panose="020B0503020204020204" pitchFamily="34" charset="-122"/>
              </a:rPr>
              <a:t>              W 253 3   dm-3     35743 1143776.0   1.78</a:t>
            </a:r>
          </a:p>
          <a:p>
            <a:pPr algn="l"/>
            <a:r>
              <a:rPr lang="en-US" altLang="zh-CN" sz="2800" dirty="0">
                <a:solidFill>
                  <a:srgbClr val="555555"/>
                </a:solidFill>
                <a:latin typeface="Microsoft Yahei" panose="020B0503020204020204" pitchFamily="34" charset="-122"/>
                <a:ea typeface="Microsoft Yahei" panose="020B0503020204020204" pitchFamily="34" charset="-122"/>
              </a:rPr>
              <a:t>1109602 </a:t>
            </a:r>
            <a:r>
              <a:rPr lang="en-US" altLang="zh-CN" sz="2800" dirty="0" err="1">
                <a:solidFill>
                  <a:srgbClr val="555555"/>
                </a:solidFill>
                <a:latin typeface="Microsoft Yahei" panose="020B0503020204020204" pitchFamily="34" charset="-122"/>
                <a:ea typeface="Microsoft Yahei" panose="020B0503020204020204" pitchFamily="34" charset="-122"/>
              </a:rPr>
              <a:t>fio</a:t>
            </a:r>
            <a:r>
              <a:rPr lang="en-US" altLang="zh-CN" sz="2800" dirty="0">
                <a:solidFill>
                  <a:srgbClr val="555555"/>
                </a:solidFill>
                <a:latin typeface="Microsoft Yahei" panose="020B0503020204020204" pitchFamily="34" charset="-122"/>
                <a:ea typeface="Microsoft Yahei" panose="020B0503020204020204" pitchFamily="34" charset="-122"/>
              </a:rPr>
              <a:t>              W 8   0   </a:t>
            </a:r>
            <a:r>
              <a:rPr lang="en-US" altLang="zh-CN" sz="2800" dirty="0" err="1">
                <a:solidFill>
                  <a:srgbClr val="555555"/>
                </a:solidFill>
                <a:latin typeface="Microsoft Yahei" panose="020B0503020204020204" pitchFamily="34" charset="-122"/>
                <a:ea typeface="Microsoft Yahei" panose="020B0503020204020204" pitchFamily="34" charset="-122"/>
              </a:rPr>
              <a:t>sda</a:t>
            </a:r>
            <a:r>
              <a:rPr lang="en-US" altLang="zh-CN" sz="2800" dirty="0">
                <a:solidFill>
                  <a:srgbClr val="555555"/>
                </a:solidFill>
                <a:latin typeface="Microsoft Yahei" panose="020B0503020204020204" pitchFamily="34" charset="-122"/>
                <a:ea typeface="Microsoft Yahei" panose="020B0503020204020204" pitchFamily="34" charset="-122"/>
              </a:rPr>
              <a:t>       6102 195264.0   1.78</a:t>
            </a:r>
          </a:p>
          <a:p>
            <a:pPr algn="l"/>
            <a:r>
              <a:rPr lang="en-US" altLang="zh-CN" sz="2800" dirty="0">
                <a:solidFill>
                  <a:srgbClr val="555555"/>
                </a:solidFill>
                <a:latin typeface="Microsoft Yahei" panose="020B0503020204020204" pitchFamily="34" charset="-122"/>
                <a:ea typeface="Microsoft Yahei" panose="020B0503020204020204" pitchFamily="34" charset="-122"/>
              </a:rPr>
              <a:t>1109602 </a:t>
            </a:r>
            <a:r>
              <a:rPr lang="en-US" altLang="zh-CN" sz="2800" dirty="0" err="1">
                <a:solidFill>
                  <a:srgbClr val="555555"/>
                </a:solidFill>
                <a:latin typeface="Microsoft Yahei" panose="020B0503020204020204" pitchFamily="34" charset="-122"/>
                <a:ea typeface="Microsoft Yahei" panose="020B0503020204020204" pitchFamily="34" charset="-122"/>
              </a:rPr>
              <a:t>fio</a:t>
            </a:r>
            <a:r>
              <a:rPr lang="en-US" altLang="zh-CN" sz="2800" dirty="0">
                <a:solidFill>
                  <a:srgbClr val="555555"/>
                </a:solidFill>
                <a:latin typeface="Microsoft Yahei" panose="020B0503020204020204" pitchFamily="34" charset="-122"/>
                <a:ea typeface="Microsoft Yahei" panose="020B0503020204020204" pitchFamily="34" charset="-122"/>
              </a:rPr>
              <a:t>              W 8   16  </a:t>
            </a:r>
            <a:r>
              <a:rPr lang="en-US" altLang="zh-CN" sz="2800" dirty="0" err="1">
                <a:solidFill>
                  <a:srgbClr val="555555"/>
                </a:solidFill>
                <a:latin typeface="Microsoft Yahei" panose="020B0503020204020204" pitchFamily="34" charset="-122"/>
                <a:ea typeface="Microsoft Yahei" panose="020B0503020204020204" pitchFamily="34" charset="-122"/>
              </a:rPr>
              <a:t>sdb</a:t>
            </a:r>
            <a:r>
              <a:rPr lang="en-US" altLang="zh-CN" sz="2800" dirty="0">
                <a:solidFill>
                  <a:srgbClr val="555555"/>
                </a:solidFill>
                <a:latin typeface="Microsoft Yahei" panose="020B0503020204020204" pitchFamily="34" charset="-122"/>
                <a:ea typeface="Microsoft Yahei" panose="020B0503020204020204" pitchFamily="34" charset="-122"/>
              </a:rPr>
              <a:t>       4474 143168.0   1.78</a:t>
            </a:r>
          </a:p>
          <a:p>
            <a:pPr algn="l"/>
            <a:r>
              <a:rPr lang="en-US" altLang="zh-CN" sz="2800" dirty="0">
                <a:solidFill>
                  <a:srgbClr val="555555"/>
                </a:solidFill>
                <a:latin typeface="Microsoft Yahei" panose="020B0503020204020204" pitchFamily="34" charset="-122"/>
                <a:ea typeface="Microsoft Yahei" panose="020B0503020204020204" pitchFamily="34" charset="-122"/>
              </a:rPr>
              <a:t>855     </a:t>
            </a:r>
            <a:r>
              <a:rPr lang="en-US" altLang="zh-CN" sz="2800" dirty="0" err="1">
                <a:solidFill>
                  <a:srgbClr val="555555"/>
                </a:solidFill>
                <a:latin typeface="Microsoft Yahei" panose="020B0503020204020204" pitchFamily="34" charset="-122"/>
                <a:ea typeface="Microsoft Yahei" panose="020B0503020204020204" pitchFamily="34" charset="-122"/>
              </a:rPr>
              <a:t>kworker</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39:1H</a:t>
            </a:r>
            <a:r>
              <a:rPr lang="en-US" altLang="zh-CN" sz="2800" dirty="0">
                <a:solidFill>
                  <a:srgbClr val="555555"/>
                </a:solidFill>
                <a:latin typeface="Microsoft Yahei" panose="020B0503020204020204" pitchFamily="34" charset="-122"/>
                <a:ea typeface="Microsoft Yahei" panose="020B0503020204020204" pitchFamily="34" charset="-122"/>
              </a:rPr>
              <a:t>    W 8   16  </a:t>
            </a:r>
            <a:r>
              <a:rPr lang="en-US" altLang="zh-CN" sz="2800" dirty="0" err="1">
                <a:solidFill>
                  <a:srgbClr val="555555"/>
                </a:solidFill>
                <a:latin typeface="Microsoft Yahei" panose="020B0503020204020204" pitchFamily="34" charset="-122"/>
                <a:ea typeface="Microsoft Yahei" panose="020B0503020204020204" pitchFamily="34" charset="-122"/>
              </a:rPr>
              <a:t>sdb</a:t>
            </a:r>
            <a:r>
              <a:rPr lang="en-US" altLang="zh-CN" sz="2800" dirty="0">
                <a:solidFill>
                  <a:srgbClr val="555555"/>
                </a:solidFill>
                <a:latin typeface="Microsoft Yahei" panose="020B0503020204020204" pitchFamily="34" charset="-122"/>
                <a:ea typeface="Microsoft Yahei" panose="020B0503020204020204" pitchFamily="34" charset="-122"/>
              </a:rPr>
              <a:t>       1892 60544.0   1.78</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tools]# ./</a:t>
            </a:r>
            <a:r>
              <a:rPr lang="en-US" altLang="zh-CN" sz="2800" dirty="0" err="1">
                <a:solidFill>
                  <a:srgbClr val="555555"/>
                </a:solidFill>
                <a:latin typeface="Microsoft Yahei" panose="020B0503020204020204" pitchFamily="34" charset="-122"/>
                <a:ea typeface="Microsoft Yahei" panose="020B0503020204020204" pitchFamily="34" charset="-122"/>
              </a:rPr>
              <a:t>biotop.py</a:t>
            </a:r>
            <a:r>
              <a:rPr lang="en-US" altLang="zh-CN" sz="2800" dirty="0">
                <a:solidFill>
                  <a:srgbClr val="555555"/>
                </a:solidFill>
                <a:latin typeface="Microsoft Yahei" panose="020B0503020204020204" pitchFamily="34" charset="-122"/>
                <a:ea typeface="Microsoft Yahei" panose="020B0503020204020204" pitchFamily="34" charset="-122"/>
              </a:rPr>
              <a:t> -C 5</a:t>
            </a:r>
          </a:p>
          <a:p>
            <a:pPr algn="l"/>
            <a:r>
              <a:rPr lang="en-US" altLang="zh-CN" sz="2800" dirty="0">
                <a:solidFill>
                  <a:srgbClr val="555555"/>
                </a:solidFill>
                <a:latin typeface="Microsoft Yahei" panose="020B0503020204020204" pitchFamily="34" charset="-122"/>
                <a:ea typeface="Microsoft Yahei" panose="020B0503020204020204" pitchFamily="34" charset="-122"/>
              </a:rPr>
              <a:t>Tracing... Output every 5 secs. Hit Ctrl-C to end</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COMM             D MAJ MIN DISK       I/O  Kbytes  </a:t>
            </a:r>
            <a:r>
              <a:rPr lang="en-US" altLang="zh-CN" sz="2800" dirty="0" err="1">
                <a:solidFill>
                  <a:srgbClr val="555555"/>
                </a:solidFill>
                <a:latin typeface="Microsoft Yahei" panose="020B0503020204020204" pitchFamily="34" charset="-122"/>
                <a:ea typeface="Microsoft Yahei" panose="020B0503020204020204" pitchFamily="34" charset="-122"/>
              </a:rPr>
              <a:t>AVGms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1109602 </a:t>
            </a:r>
            <a:r>
              <a:rPr lang="en-US" altLang="zh-CN" sz="2800" dirty="0" err="1">
                <a:solidFill>
                  <a:srgbClr val="555555"/>
                </a:solidFill>
                <a:latin typeface="Microsoft Yahei" panose="020B0503020204020204" pitchFamily="34" charset="-122"/>
                <a:ea typeface="Microsoft Yahei" panose="020B0503020204020204" pitchFamily="34" charset="-122"/>
              </a:rPr>
              <a:t>fio</a:t>
            </a:r>
            <a:r>
              <a:rPr lang="en-US" altLang="zh-CN" sz="2800" dirty="0">
                <a:solidFill>
                  <a:srgbClr val="555555"/>
                </a:solidFill>
                <a:latin typeface="Microsoft Yahei" panose="020B0503020204020204" pitchFamily="34" charset="-122"/>
                <a:ea typeface="Microsoft Yahei" panose="020B0503020204020204" pitchFamily="34" charset="-122"/>
              </a:rPr>
              <a:t>              W 253 3   dm-3     178356 5707808.0   1.78</a:t>
            </a:r>
          </a:p>
          <a:p>
            <a:pPr algn="l"/>
            <a:r>
              <a:rPr lang="en-US" altLang="zh-CN" sz="2800" dirty="0">
                <a:solidFill>
                  <a:srgbClr val="555555"/>
                </a:solidFill>
                <a:latin typeface="Microsoft Yahei" panose="020B0503020204020204" pitchFamily="34" charset="-122"/>
                <a:ea typeface="Microsoft Yahei" panose="020B0503020204020204" pitchFamily="34" charset="-122"/>
              </a:rPr>
              <a:t>1109602 </a:t>
            </a:r>
            <a:r>
              <a:rPr lang="en-US" altLang="zh-CN" sz="2800" dirty="0" err="1">
                <a:solidFill>
                  <a:srgbClr val="555555"/>
                </a:solidFill>
                <a:latin typeface="Microsoft Yahei" panose="020B0503020204020204" pitchFamily="34" charset="-122"/>
                <a:ea typeface="Microsoft Yahei" panose="020B0503020204020204" pitchFamily="34" charset="-122"/>
              </a:rPr>
              <a:t>fio</a:t>
            </a:r>
            <a:r>
              <a:rPr lang="en-US" altLang="zh-CN" sz="2800" dirty="0">
                <a:solidFill>
                  <a:srgbClr val="555555"/>
                </a:solidFill>
                <a:latin typeface="Microsoft Yahei" panose="020B0503020204020204" pitchFamily="34" charset="-122"/>
                <a:ea typeface="Microsoft Yahei" panose="020B0503020204020204" pitchFamily="34" charset="-122"/>
              </a:rPr>
              <a:t>              W 8   16  </a:t>
            </a:r>
            <a:r>
              <a:rPr lang="en-US" altLang="zh-CN" sz="2800" dirty="0" err="1">
                <a:solidFill>
                  <a:srgbClr val="555555"/>
                </a:solidFill>
                <a:latin typeface="Microsoft Yahei" panose="020B0503020204020204" pitchFamily="34" charset="-122"/>
                <a:ea typeface="Microsoft Yahei" panose="020B0503020204020204" pitchFamily="34" charset="-122"/>
              </a:rPr>
              <a:t>sdb</a:t>
            </a:r>
            <a:r>
              <a:rPr lang="en-US" altLang="zh-CN" sz="2800" dirty="0">
                <a:solidFill>
                  <a:srgbClr val="555555"/>
                </a:solidFill>
                <a:latin typeface="Microsoft Yahei" panose="020B0503020204020204" pitchFamily="34" charset="-122"/>
                <a:ea typeface="Microsoft Yahei" panose="020B0503020204020204" pitchFamily="34" charset="-122"/>
              </a:rPr>
              <a:t>      28669 917380.0   1.78</a:t>
            </a:r>
          </a:p>
          <a:p>
            <a:pPr algn="l"/>
            <a:r>
              <a:rPr lang="en-US" altLang="zh-CN" sz="2800" dirty="0">
                <a:solidFill>
                  <a:srgbClr val="555555"/>
                </a:solidFill>
                <a:latin typeface="Microsoft Yahei" panose="020B0503020204020204" pitchFamily="34" charset="-122"/>
                <a:ea typeface="Microsoft Yahei" panose="020B0503020204020204" pitchFamily="34" charset="-122"/>
              </a:rPr>
              <a:t>1109602 </a:t>
            </a:r>
            <a:r>
              <a:rPr lang="en-US" altLang="zh-CN" sz="2800" dirty="0" err="1">
                <a:solidFill>
                  <a:srgbClr val="555555"/>
                </a:solidFill>
                <a:latin typeface="Microsoft Yahei" panose="020B0503020204020204" pitchFamily="34" charset="-122"/>
                <a:ea typeface="Microsoft Yahei" panose="020B0503020204020204" pitchFamily="34" charset="-122"/>
              </a:rPr>
              <a:t>fio</a:t>
            </a:r>
            <a:r>
              <a:rPr lang="en-US" altLang="zh-CN" sz="2800" dirty="0">
                <a:solidFill>
                  <a:srgbClr val="555555"/>
                </a:solidFill>
                <a:latin typeface="Microsoft Yahei" panose="020B0503020204020204" pitchFamily="34" charset="-122"/>
                <a:ea typeface="Microsoft Yahei" panose="020B0503020204020204" pitchFamily="34" charset="-122"/>
              </a:rPr>
              <a:t>              W 8   0   </a:t>
            </a:r>
            <a:r>
              <a:rPr lang="en-US" altLang="zh-CN" sz="2800" dirty="0" err="1">
                <a:solidFill>
                  <a:srgbClr val="555555"/>
                </a:solidFill>
                <a:latin typeface="Microsoft Yahei" panose="020B0503020204020204" pitchFamily="34" charset="-122"/>
                <a:ea typeface="Microsoft Yahei" panose="020B0503020204020204" pitchFamily="34" charset="-122"/>
              </a:rPr>
              <a:t>sda</a:t>
            </a:r>
            <a:r>
              <a:rPr lang="en-US" altLang="zh-CN" sz="2800" dirty="0">
                <a:solidFill>
                  <a:srgbClr val="555555"/>
                </a:solidFill>
                <a:latin typeface="Microsoft Yahei" panose="020B0503020204020204" pitchFamily="34" charset="-122"/>
                <a:ea typeface="Microsoft Yahei" panose="020B0503020204020204" pitchFamily="34" charset="-122"/>
              </a:rPr>
              <a:t>      21726 695232.0   1.78</a:t>
            </a:r>
          </a:p>
          <a:p>
            <a:pPr algn="l"/>
            <a:r>
              <a:rPr lang="en-US" altLang="zh-CN" sz="2800" dirty="0">
                <a:solidFill>
                  <a:srgbClr val="555555"/>
                </a:solidFill>
                <a:latin typeface="Microsoft Yahei" panose="020B0503020204020204" pitchFamily="34" charset="-122"/>
                <a:ea typeface="Microsoft Yahei" panose="020B0503020204020204" pitchFamily="34" charset="-122"/>
              </a:rPr>
              <a:t>1235    </a:t>
            </a:r>
            <a:r>
              <a:rPr lang="en-US" altLang="zh-CN" sz="2800" dirty="0" err="1">
                <a:solidFill>
                  <a:srgbClr val="555555"/>
                </a:solidFill>
                <a:latin typeface="Microsoft Yahei" panose="020B0503020204020204" pitchFamily="34" charset="-122"/>
                <a:ea typeface="Microsoft Yahei" panose="020B0503020204020204" pitchFamily="34" charset="-122"/>
              </a:rPr>
              <a:t>kworker</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2:1H</a:t>
            </a:r>
            <a:r>
              <a:rPr lang="en-US" altLang="zh-CN" sz="2800" dirty="0">
                <a:solidFill>
                  <a:srgbClr val="555555"/>
                </a:solidFill>
                <a:latin typeface="Microsoft Yahei" panose="020B0503020204020204" pitchFamily="34" charset="-122"/>
                <a:ea typeface="Microsoft Yahei" panose="020B0503020204020204" pitchFamily="34" charset="-122"/>
              </a:rPr>
              <a:t>     W 8   0   </a:t>
            </a:r>
            <a:r>
              <a:rPr lang="en-US" altLang="zh-CN" sz="2800" dirty="0" err="1">
                <a:solidFill>
                  <a:srgbClr val="555555"/>
                </a:solidFill>
                <a:latin typeface="Microsoft Yahei" panose="020B0503020204020204" pitchFamily="34" charset="-122"/>
                <a:ea typeface="Microsoft Yahei" panose="020B0503020204020204" pitchFamily="34" charset="-122"/>
              </a:rPr>
              <a:t>sda</a:t>
            </a:r>
            <a:r>
              <a:rPr lang="en-US" altLang="zh-CN" sz="2800" dirty="0">
                <a:solidFill>
                  <a:srgbClr val="555555"/>
                </a:solidFill>
                <a:latin typeface="Microsoft Yahei" panose="020B0503020204020204" pitchFamily="34" charset="-122"/>
                <a:ea typeface="Microsoft Yahei" panose="020B0503020204020204" pitchFamily="34" charset="-122"/>
              </a:rPr>
              <a:t>      10900 348800.0   1.78</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./biotop            # block device I/O top, 1 second refresh</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./biotop -C         # don't clear the screen</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./biotop 5          # 5 second summaries</a:t>
            </a:r>
          </a:p>
          <a:p>
            <a:pPr algn="l"/>
            <a:r>
              <a:rPr lang="en-US" altLang="zh-CN" sz="2800" dirty="0">
                <a:solidFill>
                  <a:srgbClr val="555555"/>
                </a:solidFill>
                <a:latin typeface="Microsoft Yahei" panose="020B0503020204020204" pitchFamily="34" charset="-122"/>
                <a:ea typeface="Microsoft Yahei" panose="020B0503020204020204" pitchFamily="34" charset="-122"/>
              </a:rPr>
              <a:t>    ./biotop 5 10       # 5 second summaries, 10 times only</a:t>
            </a:r>
          </a:p>
        </p:txBody>
      </p:sp>
    </p:spTree>
    <p:extLst>
      <p:ext uri="{BB962C8B-B14F-4D97-AF65-F5344CB8AC3E}">
        <p14:creationId xmlns:p14="http://schemas.microsoft.com/office/powerpoint/2010/main" val="1818787775"/>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fontScale="90000"/>
          </a:bodyPr>
          <a:lstStyle/>
          <a:p>
            <a:r>
              <a:rPr lang="en-US" altLang="zh-CN" sz="7464" dirty="0">
                <a:ea typeface="Alibaba PuHuiTi B" panose="00020600040101010101" pitchFamily="18" charset="-122"/>
              </a:rPr>
              <a:t>biopattern: Identify random/sequential disk access patterns.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676400" y="2054454"/>
            <a:ext cx="19425138" cy="9140964"/>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tools]#  ./</a:t>
            </a:r>
            <a:r>
              <a:rPr lang="en-US" altLang="zh-CN" sz="2800" dirty="0" err="1">
                <a:solidFill>
                  <a:srgbClr val="555555"/>
                </a:solidFill>
                <a:latin typeface="Microsoft Yahei" panose="020B0503020204020204" pitchFamily="34" charset="-122"/>
                <a:ea typeface="Microsoft Yahei" panose="020B0503020204020204" pitchFamily="34" charset="-122"/>
              </a:rPr>
              <a:t>biopattern.py</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TIME      DISK     %</a:t>
            </a:r>
            <a:r>
              <a:rPr lang="en-US" altLang="zh-CN" sz="2800" dirty="0" err="1">
                <a:solidFill>
                  <a:srgbClr val="555555"/>
                </a:solidFill>
                <a:latin typeface="Microsoft Yahei" panose="020B0503020204020204" pitchFamily="34" charset="-122"/>
                <a:ea typeface="Microsoft Yahei" panose="020B0503020204020204" pitchFamily="34" charset="-122"/>
              </a:rPr>
              <a:t>RND</a:t>
            </a:r>
            <a:r>
              <a:rPr lang="en-US" altLang="zh-CN" sz="2800" dirty="0">
                <a:solidFill>
                  <a:srgbClr val="555555"/>
                </a:solidFill>
                <a:latin typeface="Microsoft Yahei" panose="020B0503020204020204" pitchFamily="34" charset="-122"/>
                <a:ea typeface="Microsoft Yahei" panose="020B0503020204020204" pitchFamily="34" charset="-122"/>
              </a:rPr>
              <a:t>  %SEQ    COUNT     KBYTES</a:t>
            </a: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C16:04:23</a:t>
            </a:r>
            <a:r>
              <a:rPr lang="en-US" altLang="zh-CN" sz="2800" dirty="0">
                <a:solidFill>
                  <a:srgbClr val="555555"/>
                </a:solidFill>
                <a:latin typeface="Microsoft Yahei" panose="020B0503020204020204" pitchFamily="34" charset="-122"/>
                <a:ea typeface="Microsoft Yahei" panose="020B0503020204020204" pitchFamily="34" charset="-122"/>
              </a:rPr>
              <a:t>  dm-3      100     0  1953568   31257284</a:t>
            </a:r>
          </a:p>
          <a:p>
            <a:pPr algn="l"/>
            <a:r>
              <a:rPr lang="en-US" altLang="zh-CN" sz="2800" dirty="0">
                <a:solidFill>
                  <a:srgbClr val="555555"/>
                </a:solidFill>
                <a:latin typeface="Microsoft Yahei" panose="020B0503020204020204" pitchFamily="34" charset="-122"/>
                <a:ea typeface="Microsoft Yahei" panose="020B0503020204020204" pitchFamily="34" charset="-122"/>
              </a:rPr>
              <a:t>16:04:23  </a:t>
            </a:r>
            <a:r>
              <a:rPr lang="en-US" altLang="zh-CN" sz="2800" dirty="0" err="1">
                <a:solidFill>
                  <a:srgbClr val="555555"/>
                </a:solidFill>
                <a:latin typeface="Microsoft Yahei" panose="020B0503020204020204" pitchFamily="34" charset="-122"/>
                <a:ea typeface="Microsoft Yahei" panose="020B0503020204020204" pitchFamily="34" charset="-122"/>
              </a:rPr>
              <a:t>sda</a:t>
            </a:r>
            <a:r>
              <a:rPr lang="en-US" altLang="zh-CN" sz="2800" dirty="0">
                <a:solidFill>
                  <a:srgbClr val="555555"/>
                </a:solidFill>
                <a:latin typeface="Microsoft Yahei" panose="020B0503020204020204" pitchFamily="34" charset="-122"/>
                <a:ea typeface="Microsoft Yahei" panose="020B0503020204020204" pitchFamily="34" charset="-122"/>
              </a:rPr>
              <a:t>       100     0   488355   15627456</a:t>
            </a:r>
          </a:p>
          <a:p>
            <a:pPr algn="l"/>
            <a:r>
              <a:rPr lang="en-US" altLang="zh-CN" sz="2800" dirty="0">
                <a:solidFill>
                  <a:srgbClr val="555555"/>
                </a:solidFill>
                <a:latin typeface="Microsoft Yahei" panose="020B0503020204020204" pitchFamily="34" charset="-122"/>
                <a:ea typeface="Microsoft Yahei" panose="020B0503020204020204" pitchFamily="34" charset="-122"/>
              </a:rPr>
              <a:t>16:04:23  </a:t>
            </a:r>
            <a:r>
              <a:rPr lang="en-US" altLang="zh-CN" sz="2800" dirty="0" err="1">
                <a:solidFill>
                  <a:srgbClr val="555555"/>
                </a:solidFill>
                <a:latin typeface="Microsoft Yahei" panose="020B0503020204020204" pitchFamily="34" charset="-122"/>
                <a:ea typeface="Microsoft Yahei" panose="020B0503020204020204" pitchFamily="34" charset="-122"/>
              </a:rPr>
              <a:t>nvme0n1</a:t>
            </a:r>
            <a:r>
              <a:rPr lang="en-US" altLang="zh-CN" sz="2800" dirty="0">
                <a:solidFill>
                  <a:srgbClr val="555555"/>
                </a:solidFill>
                <a:latin typeface="Microsoft Yahei" panose="020B0503020204020204" pitchFamily="34" charset="-122"/>
                <a:ea typeface="Microsoft Yahei" panose="020B0503020204020204" pitchFamily="34" charset="-122"/>
              </a:rPr>
              <a:t>   100     0       16        672</a:t>
            </a:r>
          </a:p>
          <a:p>
            <a:pPr algn="l"/>
            <a:r>
              <a:rPr lang="en-US" altLang="zh-CN" sz="2800" dirty="0">
                <a:solidFill>
                  <a:srgbClr val="555555"/>
                </a:solidFill>
                <a:latin typeface="Microsoft Yahei" panose="020B0503020204020204" pitchFamily="34" charset="-122"/>
                <a:ea typeface="Microsoft Yahei" panose="020B0503020204020204" pitchFamily="34" charset="-122"/>
              </a:rPr>
              <a:t>16:04:23  </a:t>
            </a:r>
            <a:r>
              <a:rPr lang="en-US" altLang="zh-CN" sz="2800" dirty="0" err="1">
                <a:solidFill>
                  <a:srgbClr val="555555"/>
                </a:solidFill>
                <a:latin typeface="Microsoft Yahei" panose="020B0503020204020204" pitchFamily="34" charset="-122"/>
                <a:ea typeface="Microsoft Yahei" panose="020B0503020204020204" pitchFamily="34" charset="-122"/>
              </a:rPr>
              <a:t>sdb</a:t>
            </a:r>
            <a:r>
              <a:rPr lang="en-US" altLang="zh-CN" sz="2800" dirty="0">
                <a:solidFill>
                  <a:srgbClr val="555555"/>
                </a:solidFill>
                <a:latin typeface="Microsoft Yahei" panose="020B0503020204020204" pitchFamily="34" charset="-122"/>
                <a:ea typeface="Microsoft Yahei" panose="020B0503020204020204" pitchFamily="34" charset="-122"/>
              </a:rPr>
              <a:t>       100     0   488432   15629796</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tools]# ./</a:t>
            </a:r>
            <a:r>
              <a:rPr lang="en-US" altLang="zh-CN" sz="2800" dirty="0" err="1">
                <a:solidFill>
                  <a:srgbClr val="555555"/>
                </a:solidFill>
                <a:latin typeface="Microsoft Yahei" panose="020B0503020204020204" pitchFamily="34" charset="-122"/>
                <a:ea typeface="Microsoft Yahei" panose="020B0503020204020204" pitchFamily="34" charset="-122"/>
              </a:rPr>
              <a:t>biopattern.py</a:t>
            </a:r>
            <a:r>
              <a:rPr lang="en-US" altLang="zh-CN" sz="2800" dirty="0">
                <a:solidFill>
                  <a:srgbClr val="555555"/>
                </a:solidFill>
                <a:latin typeface="Microsoft Yahei" panose="020B0503020204020204" pitchFamily="34" charset="-122"/>
                <a:ea typeface="Microsoft Yahei" panose="020B0503020204020204" pitchFamily="34" charset="-122"/>
              </a:rPr>
              <a:t> -d dm-3 1 10</a:t>
            </a:r>
          </a:p>
          <a:p>
            <a:pPr algn="l"/>
            <a:r>
              <a:rPr lang="en-US" altLang="zh-CN" sz="2800" dirty="0">
                <a:solidFill>
                  <a:srgbClr val="555555"/>
                </a:solidFill>
                <a:latin typeface="Microsoft Yahei" panose="020B0503020204020204" pitchFamily="34" charset="-122"/>
                <a:ea typeface="Microsoft Yahei" panose="020B0503020204020204" pitchFamily="34" charset="-122"/>
              </a:rPr>
              <a:t>TIME      DISK     %</a:t>
            </a:r>
            <a:r>
              <a:rPr lang="en-US" altLang="zh-CN" sz="2800" dirty="0" err="1">
                <a:solidFill>
                  <a:srgbClr val="555555"/>
                </a:solidFill>
                <a:latin typeface="Microsoft Yahei" panose="020B0503020204020204" pitchFamily="34" charset="-122"/>
                <a:ea typeface="Microsoft Yahei" panose="020B0503020204020204" pitchFamily="34" charset="-122"/>
              </a:rPr>
              <a:t>RND</a:t>
            </a:r>
            <a:r>
              <a:rPr lang="en-US" altLang="zh-CN" sz="2800" dirty="0">
                <a:solidFill>
                  <a:srgbClr val="555555"/>
                </a:solidFill>
                <a:latin typeface="Microsoft Yahei" panose="020B0503020204020204" pitchFamily="34" charset="-122"/>
                <a:ea typeface="Microsoft Yahei" panose="020B0503020204020204" pitchFamily="34" charset="-122"/>
              </a:rPr>
              <a:t>  %SEQ    COUNT     KBYTES</a:t>
            </a:r>
          </a:p>
          <a:p>
            <a:pPr algn="l"/>
            <a:r>
              <a:rPr lang="en-US" altLang="zh-CN" sz="2800" dirty="0">
                <a:solidFill>
                  <a:srgbClr val="555555"/>
                </a:solidFill>
                <a:latin typeface="Microsoft Yahei" panose="020B0503020204020204" pitchFamily="34" charset="-122"/>
                <a:ea typeface="Microsoft Yahei" panose="020B0503020204020204" pitchFamily="34" charset="-122"/>
              </a:rPr>
              <a:t>17:12:25  dm-3      100     0    71707    1147264</a:t>
            </a:r>
          </a:p>
          <a:p>
            <a:pPr algn="l"/>
            <a:r>
              <a:rPr lang="en-US" altLang="zh-CN" sz="2800" dirty="0">
                <a:solidFill>
                  <a:srgbClr val="555555"/>
                </a:solidFill>
                <a:latin typeface="Microsoft Yahei" panose="020B0503020204020204" pitchFamily="34" charset="-122"/>
                <a:ea typeface="Microsoft Yahei" panose="020B0503020204020204" pitchFamily="34" charset="-122"/>
              </a:rPr>
              <a:t>17:12:26  dm-3      100     0    71677    1146816</a:t>
            </a:r>
          </a:p>
          <a:p>
            <a:pPr algn="l"/>
            <a:r>
              <a:rPr lang="en-US" altLang="zh-CN" sz="2800" dirty="0">
                <a:solidFill>
                  <a:srgbClr val="555555"/>
                </a:solidFill>
                <a:latin typeface="Microsoft Yahei" panose="020B0503020204020204" pitchFamily="34" charset="-122"/>
                <a:ea typeface="Microsoft Yahei" panose="020B0503020204020204" pitchFamily="34" charset="-122"/>
              </a:rPr>
              <a:t>17:12:27  dm-3      100     0    71689    1147040</a:t>
            </a:r>
          </a:p>
          <a:p>
            <a:pPr algn="l"/>
            <a:r>
              <a:rPr lang="en-US" altLang="zh-CN" sz="2800" dirty="0">
                <a:solidFill>
                  <a:srgbClr val="555555"/>
                </a:solidFill>
                <a:latin typeface="Microsoft Yahei" panose="020B0503020204020204" pitchFamily="34" charset="-122"/>
                <a:ea typeface="Microsoft Yahei" panose="020B0503020204020204" pitchFamily="34" charset="-122"/>
              </a:rPr>
              <a:t>17:12:28  dm-3      100     0    71621    1145920</a:t>
            </a:r>
          </a:p>
          <a:p>
            <a:pPr algn="l"/>
            <a:r>
              <a:rPr lang="en-US" altLang="zh-CN" sz="2800" dirty="0">
                <a:solidFill>
                  <a:srgbClr val="555555"/>
                </a:solidFill>
                <a:latin typeface="Microsoft Yahei" panose="020B0503020204020204" pitchFamily="34" charset="-122"/>
                <a:ea typeface="Microsoft Yahei" panose="020B0503020204020204" pitchFamily="34" charset="-122"/>
              </a:rPr>
              <a:t>17:12:29  dm-3      100     0    71667    1146656</a:t>
            </a:r>
          </a:p>
          <a:p>
            <a:pPr algn="l"/>
            <a:r>
              <a:rPr lang="en-US" altLang="zh-CN" sz="2800" dirty="0">
                <a:solidFill>
                  <a:srgbClr val="555555"/>
                </a:solidFill>
                <a:latin typeface="Microsoft Yahei" panose="020B0503020204020204" pitchFamily="34" charset="-122"/>
                <a:ea typeface="Microsoft Yahei" panose="020B0503020204020204" pitchFamily="34" charset="-122"/>
              </a:rPr>
              <a:t>17:12:30  dm-3      100     0    71685    1146944</a:t>
            </a:r>
          </a:p>
          <a:p>
            <a:pPr algn="l"/>
            <a:r>
              <a:rPr lang="en-US" altLang="zh-CN" sz="2800" dirty="0">
                <a:solidFill>
                  <a:srgbClr val="555555"/>
                </a:solidFill>
                <a:latin typeface="Microsoft Yahei" panose="020B0503020204020204" pitchFamily="34" charset="-122"/>
                <a:ea typeface="Microsoft Yahei" panose="020B0503020204020204" pitchFamily="34" charset="-122"/>
              </a:rPr>
              <a:t>17:12:31  dm-3      100     0    71681    1146880</a:t>
            </a:r>
          </a:p>
          <a:p>
            <a:pPr algn="l"/>
            <a:r>
              <a:rPr lang="en-US" altLang="zh-CN" sz="2800" dirty="0">
                <a:solidFill>
                  <a:srgbClr val="555555"/>
                </a:solidFill>
                <a:latin typeface="Microsoft Yahei" panose="020B0503020204020204" pitchFamily="34" charset="-122"/>
                <a:ea typeface="Microsoft Yahei" panose="020B0503020204020204" pitchFamily="34" charset="-122"/>
              </a:rPr>
              <a:t>17:12:32  dm-3      100     0    71683    1146912</a:t>
            </a:r>
          </a:p>
          <a:p>
            <a:pPr algn="l"/>
            <a:r>
              <a:rPr lang="en-US" altLang="zh-CN" sz="2800" dirty="0">
                <a:solidFill>
                  <a:srgbClr val="555555"/>
                </a:solidFill>
                <a:latin typeface="Microsoft Yahei" panose="020B0503020204020204" pitchFamily="34" charset="-122"/>
                <a:ea typeface="Microsoft Yahei" panose="020B0503020204020204" pitchFamily="34" charset="-122"/>
              </a:rPr>
              <a:t>17:12:33  dm-3      100     0    71663    1146624</a:t>
            </a:r>
          </a:p>
          <a:p>
            <a:pPr algn="l"/>
            <a:r>
              <a:rPr lang="en-US" altLang="zh-CN" sz="2800" dirty="0">
                <a:solidFill>
                  <a:srgbClr val="555555"/>
                </a:solidFill>
                <a:latin typeface="Microsoft Yahei" panose="020B0503020204020204" pitchFamily="34" charset="-122"/>
                <a:ea typeface="Microsoft Yahei" panose="020B0503020204020204" pitchFamily="34" charset="-122"/>
              </a:rPr>
              <a:t>17:12:34  dm-3      100     0    71673    1146784</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22106191"/>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a:bodyPr>
          <a:lstStyle/>
          <a:p>
            <a:r>
              <a:rPr lang="en-US" altLang="zh-CN" sz="7464" dirty="0">
                <a:ea typeface="Alibaba PuHuiTi B" panose="00020600040101010101" pitchFamily="18" charset="-122"/>
              </a:rPr>
              <a:t>biosnoop: Trace block device I/O with </a:t>
            </a:r>
            <a:r>
              <a:rPr lang="en-US" altLang="zh-CN" sz="7464" dirty="0" err="1">
                <a:ea typeface="Alibaba PuHuiTi B" panose="00020600040101010101" pitchFamily="18" charset="-122"/>
              </a:rPr>
              <a:t>PID</a:t>
            </a:r>
            <a:r>
              <a:rPr lang="en-US" altLang="zh-CN" sz="7464" dirty="0">
                <a:ea typeface="Alibaba PuHuiTi B" panose="00020600040101010101" pitchFamily="18" charset="-122"/>
              </a:rPr>
              <a:t> and latency</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676400" y="2054454"/>
            <a:ext cx="19425138" cy="8279190"/>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tools]# ./</a:t>
            </a:r>
            <a:r>
              <a:rPr lang="en-US" altLang="zh-CN" sz="2800" dirty="0" err="1">
                <a:solidFill>
                  <a:srgbClr val="555555"/>
                </a:solidFill>
                <a:latin typeface="Microsoft Yahei" panose="020B0503020204020204" pitchFamily="34" charset="-122"/>
                <a:ea typeface="Microsoft Yahei" panose="020B0503020204020204" pitchFamily="34" charset="-122"/>
              </a:rPr>
              <a:t>biosnoop.py</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TIME(s)       COMM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DISK       T   SECTOR     BYTES     LAT(</a:t>
            </a:r>
            <a:r>
              <a:rPr lang="en-US" altLang="zh-CN" sz="2800" dirty="0" err="1">
                <a:solidFill>
                  <a:srgbClr val="555555"/>
                </a:solidFill>
                <a:latin typeface="Microsoft Yahei" panose="020B0503020204020204" pitchFamily="34" charset="-122"/>
                <a:ea typeface="Microsoft Yahei" panose="020B0503020204020204" pitchFamily="34" charset="-122"/>
              </a:rPr>
              <a:t>ms</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pl-PL" altLang="zh-CN" sz="2800" dirty="0">
                <a:solidFill>
                  <a:srgbClr val="555555"/>
                </a:solidFill>
                <a:latin typeface="Microsoft Yahei" panose="020B0503020204020204" pitchFamily="34" charset="-122"/>
                <a:ea typeface="Microsoft Yahei" panose="020B0503020204020204" pitchFamily="34" charset="-122"/>
              </a:rPr>
              <a:t>8.416152    fio            1303820 dm-3      W 8430848    32768     1.90</a:t>
            </a:r>
          </a:p>
          <a:p>
            <a:pPr algn="l"/>
            <a:r>
              <a:rPr lang="pl-PL" altLang="zh-CN" sz="2800" dirty="0">
                <a:solidFill>
                  <a:srgbClr val="555555"/>
                </a:solidFill>
                <a:latin typeface="Microsoft Yahei" panose="020B0503020204020204" pitchFamily="34" charset="-122"/>
                <a:ea typeface="Microsoft Yahei" panose="020B0503020204020204" pitchFamily="34" charset="-122"/>
              </a:rPr>
              <a:t>8.416378    fio            1303820 sdb       W 20646912   32768     1.75</a:t>
            </a:r>
          </a:p>
          <a:p>
            <a:pPr algn="l"/>
            <a:r>
              <a:rPr lang="pl-PL" altLang="zh-CN" sz="2800" dirty="0">
                <a:solidFill>
                  <a:srgbClr val="555555"/>
                </a:solidFill>
                <a:latin typeface="Microsoft Yahei" panose="020B0503020204020204" pitchFamily="34" charset="-122"/>
                <a:ea typeface="Microsoft Yahei" panose="020B0503020204020204" pitchFamily="34" charset="-122"/>
              </a:rPr>
              <a:t>8.416382    fio            1303820 sdb       W 15521216   32768     1.75</a:t>
            </a:r>
          </a:p>
          <a:p>
            <a:pPr algn="l"/>
            <a:r>
              <a:rPr lang="pl-PL" altLang="zh-CN" sz="2800" dirty="0">
                <a:solidFill>
                  <a:srgbClr val="555555"/>
                </a:solidFill>
                <a:latin typeface="Microsoft Yahei" panose="020B0503020204020204" pitchFamily="34" charset="-122"/>
                <a:ea typeface="Microsoft Yahei" panose="020B0503020204020204" pitchFamily="34" charset="-122"/>
              </a:rPr>
              <a:t>8.416388    fio            1303820 dm-3      W 20646912   32768     1.76</a:t>
            </a:r>
          </a:p>
          <a:p>
            <a:pPr algn="l"/>
            <a:r>
              <a:rPr lang="pl-PL" altLang="zh-CN" sz="2800" dirty="0">
                <a:solidFill>
                  <a:srgbClr val="555555"/>
                </a:solidFill>
                <a:latin typeface="Microsoft Yahei" panose="020B0503020204020204" pitchFamily="34" charset="-122"/>
                <a:ea typeface="Microsoft Yahei" panose="020B0503020204020204" pitchFamily="34" charset="-122"/>
              </a:rPr>
              <a:t>8.416392    fio            1303820 dm-3      W 15521216   32768     1.77</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The -Q option includes a column to show the time spent queued in the OS:</a:t>
            </a:r>
            <a:endParaRPr lang="pl-PL"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tools]# ./</a:t>
            </a:r>
            <a:r>
              <a:rPr lang="en-US" altLang="zh-CN" sz="2800" dirty="0" err="1">
                <a:solidFill>
                  <a:srgbClr val="555555"/>
                </a:solidFill>
                <a:latin typeface="Microsoft Yahei" panose="020B0503020204020204" pitchFamily="34" charset="-122"/>
                <a:ea typeface="Microsoft Yahei" panose="020B0503020204020204" pitchFamily="34" charset="-122"/>
              </a:rPr>
              <a:t>biosnoop.py</a:t>
            </a:r>
            <a:r>
              <a:rPr lang="en-US" altLang="zh-CN" sz="2800" dirty="0">
                <a:solidFill>
                  <a:srgbClr val="555555"/>
                </a:solidFill>
                <a:latin typeface="Microsoft Yahei" panose="020B0503020204020204" pitchFamily="34" charset="-122"/>
                <a:ea typeface="Microsoft Yahei" panose="020B0503020204020204" pitchFamily="34" charset="-122"/>
              </a:rPr>
              <a:t> –Q</a:t>
            </a:r>
          </a:p>
          <a:p>
            <a:r>
              <a:rPr lang="en-US" altLang="zh-CN" sz="2800" dirty="0">
                <a:solidFill>
                  <a:srgbClr val="555555"/>
                </a:solidFill>
                <a:latin typeface="Microsoft Yahei" panose="020B0503020204020204" pitchFamily="34" charset="-122"/>
                <a:ea typeface="Microsoft Yahei" panose="020B0503020204020204" pitchFamily="34" charset="-122"/>
              </a:rPr>
              <a:t>TIME(s)        COMM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DISK      T   SECTOR      BYTES   QUE(</a:t>
            </a:r>
            <a:r>
              <a:rPr lang="en-US" altLang="zh-CN" sz="2800" dirty="0" err="1">
                <a:solidFill>
                  <a:srgbClr val="555555"/>
                </a:solidFill>
                <a:latin typeface="Microsoft Yahei" panose="020B0503020204020204" pitchFamily="34" charset="-122"/>
                <a:ea typeface="Microsoft Yahei" panose="020B0503020204020204" pitchFamily="34" charset="-122"/>
              </a:rPr>
              <a:t>ms</a:t>
            </a:r>
            <a:r>
              <a:rPr lang="en-US" altLang="zh-CN" sz="2800" dirty="0">
                <a:solidFill>
                  <a:srgbClr val="555555"/>
                </a:solidFill>
                <a:latin typeface="Microsoft Yahei" panose="020B0503020204020204" pitchFamily="34" charset="-122"/>
                <a:ea typeface="Microsoft Yahei" panose="020B0503020204020204" pitchFamily="34" charset="-122"/>
              </a:rPr>
              <a:t>) LAT(</a:t>
            </a:r>
            <a:r>
              <a:rPr lang="en-US" altLang="zh-CN" sz="2800" dirty="0" err="1">
                <a:solidFill>
                  <a:srgbClr val="555555"/>
                </a:solidFill>
                <a:latin typeface="Microsoft Yahei" panose="020B0503020204020204" pitchFamily="34" charset="-122"/>
                <a:ea typeface="Microsoft Yahei" panose="020B0503020204020204" pitchFamily="34" charset="-122"/>
              </a:rPr>
              <a:t>ms</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pl-PL" altLang="zh-CN" sz="2800" dirty="0">
                <a:solidFill>
                  <a:srgbClr val="555555"/>
                </a:solidFill>
                <a:latin typeface="Microsoft Yahei" panose="020B0503020204020204" pitchFamily="34" charset="-122"/>
                <a:ea typeface="Microsoft Yahei" panose="020B0503020204020204" pitchFamily="34" charset="-122"/>
              </a:rPr>
              <a:t>19.978839   fio            1303820 dm-3      W 23197056   32768    11.49    1.76</a:t>
            </a:r>
          </a:p>
          <a:p>
            <a:pPr algn="l"/>
            <a:r>
              <a:rPr lang="pl-PL" altLang="zh-CN" sz="2800" dirty="0">
                <a:solidFill>
                  <a:srgbClr val="555555"/>
                </a:solidFill>
                <a:latin typeface="Microsoft Yahei" panose="020B0503020204020204" pitchFamily="34" charset="-122"/>
                <a:ea typeface="Microsoft Yahei" panose="020B0503020204020204" pitchFamily="34" charset="-122"/>
              </a:rPr>
              <a:t>19.980229   fio            1303820 dm-3      W 19672832   32768     0.01    2.78</a:t>
            </a:r>
          </a:p>
          <a:p>
            <a:pPr algn="l"/>
            <a:r>
              <a:rPr lang="pl-PL" altLang="zh-CN" sz="2800" dirty="0">
                <a:solidFill>
                  <a:srgbClr val="555555"/>
                </a:solidFill>
                <a:latin typeface="Microsoft Yahei" panose="020B0503020204020204" pitchFamily="34" charset="-122"/>
                <a:ea typeface="Microsoft Yahei" panose="020B0503020204020204" pitchFamily="34" charset="-122"/>
              </a:rPr>
              <a:t>19.981866   fio            1303820 dm-3      W 9671424    32768     0.10    1.49</a:t>
            </a:r>
          </a:p>
          <a:p>
            <a:pPr algn="l"/>
            <a:r>
              <a:rPr lang="pl-PL" altLang="zh-CN" sz="2800" dirty="0">
                <a:solidFill>
                  <a:srgbClr val="555555"/>
                </a:solidFill>
                <a:latin typeface="Microsoft Yahei" panose="020B0503020204020204" pitchFamily="34" charset="-122"/>
                <a:ea typeface="Microsoft Yahei" panose="020B0503020204020204" pitchFamily="34" charset="-122"/>
              </a:rPr>
              <a:t>19.982621   fio            1303820 dm-3      W 14941056   32768     0.11    1.76</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5150454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a:bodyPr>
          <a:lstStyle/>
          <a:p>
            <a:r>
              <a:rPr lang="en-US" altLang="zh-CN" sz="7464" dirty="0">
                <a:ea typeface="Alibaba PuHuiTi B" panose="00020600040101010101" pitchFamily="18" charset="-122"/>
              </a:rPr>
              <a:t>bitesize: Show per process I/O size histogram</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676400" y="2054454"/>
            <a:ext cx="19425138" cy="6124754"/>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tools]# ./</a:t>
            </a:r>
            <a:r>
              <a:rPr lang="en-US" altLang="zh-CN" sz="2800" dirty="0" err="1">
                <a:solidFill>
                  <a:srgbClr val="555555"/>
                </a:solidFill>
                <a:latin typeface="Microsoft Yahei" panose="020B0503020204020204" pitchFamily="34" charset="-122"/>
                <a:ea typeface="Microsoft Yahei" panose="020B0503020204020204" pitchFamily="34" charset="-122"/>
              </a:rPr>
              <a:t>bitesize.py</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Tracing block I/O... Hit Ctrl-C to end.</a:t>
            </a:r>
          </a:p>
          <a:p>
            <a:pPr algn="l"/>
            <a:r>
              <a:rPr lang="en-US" altLang="zh-CN" sz="2800" dirty="0">
                <a:solidFill>
                  <a:srgbClr val="555555"/>
                </a:solidFill>
                <a:latin typeface="Microsoft Yahei" panose="020B0503020204020204" pitchFamily="34" charset="-122"/>
                <a:ea typeface="Microsoft Yahei" panose="020B0503020204020204" pitchFamily="34" charset="-122"/>
              </a:rPr>
              <a:t>^C</a:t>
            </a:r>
          </a:p>
          <a:p>
            <a:pPr algn="l"/>
            <a:r>
              <a:rPr lang="en-US" altLang="zh-CN" sz="2800" dirty="0">
                <a:solidFill>
                  <a:srgbClr val="555555"/>
                </a:solidFill>
                <a:latin typeface="Microsoft Yahei" panose="020B0503020204020204" pitchFamily="34" charset="-122"/>
                <a:ea typeface="Microsoft Yahei" panose="020B0503020204020204" pitchFamily="34" charset="-122"/>
              </a:rPr>
              <a:t>Process Name = </a:t>
            </a:r>
            <a:r>
              <a:rPr lang="en-US" altLang="zh-CN" sz="2800" dirty="0" err="1">
                <a:solidFill>
                  <a:srgbClr val="555555"/>
                </a:solidFill>
                <a:latin typeface="Microsoft Yahei" panose="020B0503020204020204" pitchFamily="34" charset="-122"/>
                <a:ea typeface="Microsoft Yahei" panose="020B0503020204020204" pitchFamily="34" charset="-122"/>
              </a:rPr>
              <a:t>kworker</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11:1H</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Kbytes              : count     distribution</a:t>
            </a:r>
          </a:p>
          <a:p>
            <a:pPr algn="l"/>
            <a:r>
              <a:rPr lang="en-US" altLang="zh-CN" sz="2800" dirty="0">
                <a:solidFill>
                  <a:srgbClr val="555555"/>
                </a:solidFill>
                <a:latin typeface="Microsoft Yahei" panose="020B0503020204020204" pitchFamily="34" charset="-122"/>
                <a:ea typeface="Microsoft Yahei" panose="020B0503020204020204" pitchFamily="34" charset="-122"/>
              </a:rPr>
              <a:t>         0 -&gt; 1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2 -&gt; 3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4 -&gt; 7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8 -&gt; 15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16 -&gt; 31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32 -&gt; 63         : 22448    |****************************************|</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4589492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en-US" altLang="zh-CN" sz="6700" dirty="0">
                <a:ea typeface="Alibaba PuHuiTi B" panose="00020600040101010101" pitchFamily="18" charset="-122"/>
              </a:rPr>
              <a:t>Install CentOS-8.5 – Source</a:t>
            </a:r>
            <a:r>
              <a:rPr lang="zh-CN" altLang="en-US" sz="6700" dirty="0">
                <a:ea typeface="Alibaba PuHuiTi B" panose="00020600040101010101" pitchFamily="18" charset="-122"/>
              </a:rPr>
              <a:t>（推荐）：</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939475"/>
            <a:ext cx="22402800" cy="10618291"/>
          </a:xfrm>
          <a:prstGeom prst="rect">
            <a:avLst/>
          </a:prstGeom>
          <a:noFill/>
        </p:spPr>
        <p:txBody>
          <a:bodyPr wrap="square">
            <a:spAutoFit/>
          </a:bodyPr>
          <a:lstStyle/>
          <a:p>
            <a:pPr algn="l"/>
            <a:r>
              <a:rPr lang="en-US" altLang="zh-CN" dirty="0">
                <a:latin typeface="-apple-system"/>
              </a:rPr>
              <a:t>Install build dependencies</a:t>
            </a:r>
          </a:p>
          <a:p>
            <a:pPr algn="l"/>
            <a:r>
              <a:rPr lang="en-US" altLang="zh-CN" dirty="0" err="1">
                <a:latin typeface="-apple-system"/>
              </a:rPr>
              <a:t>dnf</a:t>
            </a:r>
            <a:r>
              <a:rPr lang="en-US" altLang="zh-CN" dirty="0">
                <a:latin typeface="-apple-system"/>
              </a:rPr>
              <a:t> install -y bison </a:t>
            </a:r>
            <a:r>
              <a:rPr lang="en-US" altLang="zh-CN" dirty="0" err="1">
                <a:latin typeface="-apple-system"/>
              </a:rPr>
              <a:t>cmake</a:t>
            </a:r>
            <a:r>
              <a:rPr lang="en-US" altLang="zh-CN" dirty="0">
                <a:latin typeface="-apple-system"/>
              </a:rPr>
              <a:t> </a:t>
            </a:r>
            <a:r>
              <a:rPr lang="en-US" altLang="zh-CN" dirty="0" err="1">
                <a:latin typeface="-apple-system"/>
              </a:rPr>
              <a:t>ethtool</a:t>
            </a:r>
            <a:r>
              <a:rPr lang="en-US" altLang="zh-CN" dirty="0">
                <a:latin typeface="-apple-system"/>
              </a:rPr>
              <a:t> flex git </a:t>
            </a:r>
            <a:r>
              <a:rPr lang="en-US" altLang="zh-CN" dirty="0" err="1">
                <a:latin typeface="-apple-system"/>
              </a:rPr>
              <a:t>iperf3</a:t>
            </a:r>
            <a:r>
              <a:rPr lang="en-US" altLang="zh-CN" dirty="0">
                <a:latin typeface="-apple-system"/>
              </a:rPr>
              <a:t> </a:t>
            </a:r>
            <a:r>
              <a:rPr lang="en-US" altLang="zh-CN" dirty="0" err="1">
                <a:latin typeface="-apple-system"/>
              </a:rPr>
              <a:t>libstdc</a:t>
            </a:r>
            <a:r>
              <a:rPr lang="en-US" altLang="zh-CN" dirty="0">
                <a:latin typeface="-apple-system"/>
              </a:rPr>
              <a:t>++-</a:t>
            </a:r>
            <a:r>
              <a:rPr lang="en-US" altLang="zh-CN" dirty="0" err="1">
                <a:latin typeface="-apple-system"/>
              </a:rPr>
              <a:t>devel</a:t>
            </a:r>
            <a:r>
              <a:rPr lang="en-US" altLang="zh-CN" dirty="0">
                <a:latin typeface="-apple-system"/>
              </a:rPr>
              <a:t> </a:t>
            </a:r>
            <a:r>
              <a:rPr lang="en-US" altLang="zh-CN" dirty="0" err="1">
                <a:latin typeface="-apple-system"/>
              </a:rPr>
              <a:t>python3-netaddr</a:t>
            </a:r>
            <a:r>
              <a:rPr lang="en-US" altLang="zh-CN" dirty="0">
                <a:latin typeface="-apple-system"/>
              </a:rPr>
              <a:t> </a:t>
            </a:r>
            <a:r>
              <a:rPr lang="en-US" altLang="zh-CN" dirty="0" err="1">
                <a:latin typeface="-apple-system"/>
              </a:rPr>
              <a:t>python3</a:t>
            </a:r>
            <a:r>
              <a:rPr lang="en-US" altLang="zh-CN" dirty="0">
                <a:latin typeface="-apple-system"/>
              </a:rPr>
              <a:t>-pip </a:t>
            </a:r>
            <a:r>
              <a:rPr lang="en-US" altLang="zh-CN" dirty="0" err="1">
                <a:latin typeface="-apple-system"/>
              </a:rPr>
              <a:t>gcc</a:t>
            </a:r>
            <a:r>
              <a:rPr lang="en-US" altLang="zh-CN" dirty="0">
                <a:latin typeface="-apple-system"/>
              </a:rPr>
              <a:t> </a:t>
            </a:r>
            <a:r>
              <a:rPr lang="en-US" altLang="zh-CN" dirty="0" err="1">
                <a:latin typeface="-apple-system"/>
              </a:rPr>
              <a:t>gcc-c</a:t>
            </a:r>
            <a:r>
              <a:rPr lang="en-US" altLang="zh-CN" dirty="0">
                <a:latin typeface="-apple-system"/>
              </a:rPr>
              <a:t>++ make </a:t>
            </a:r>
            <a:r>
              <a:rPr lang="en-US" altLang="zh-CN" dirty="0" err="1">
                <a:latin typeface="-apple-system"/>
              </a:rPr>
              <a:t>zlib-devel</a:t>
            </a:r>
            <a:r>
              <a:rPr lang="en-US" altLang="zh-CN" dirty="0">
                <a:latin typeface="-apple-system"/>
              </a:rPr>
              <a:t> </a:t>
            </a:r>
            <a:r>
              <a:rPr lang="en-US" altLang="zh-CN" dirty="0" err="1">
                <a:latin typeface="-apple-system"/>
              </a:rPr>
              <a:t>elfutils-libelf-devel</a:t>
            </a:r>
            <a:endParaRPr lang="en-US" altLang="zh-CN" dirty="0">
              <a:latin typeface="-apple-system"/>
            </a:endParaRPr>
          </a:p>
          <a:p>
            <a:pPr algn="l"/>
            <a:r>
              <a:rPr lang="en-US" altLang="zh-CN" dirty="0">
                <a:latin typeface="-apple-system"/>
              </a:rPr>
              <a:t># </a:t>
            </a:r>
            <a:r>
              <a:rPr lang="en-US" altLang="zh-CN" dirty="0" err="1">
                <a:latin typeface="-apple-system"/>
              </a:rPr>
              <a:t>dnf</a:t>
            </a:r>
            <a:r>
              <a:rPr lang="en-US" altLang="zh-CN" dirty="0">
                <a:latin typeface="-apple-system"/>
              </a:rPr>
              <a:t> install -y </a:t>
            </a:r>
            <a:r>
              <a:rPr lang="en-US" altLang="zh-CN" dirty="0" err="1">
                <a:latin typeface="-apple-system"/>
              </a:rPr>
              <a:t>luajit</a:t>
            </a:r>
            <a:r>
              <a:rPr lang="en-US" altLang="zh-CN" dirty="0">
                <a:latin typeface="-apple-system"/>
              </a:rPr>
              <a:t> </a:t>
            </a:r>
            <a:r>
              <a:rPr lang="en-US" altLang="zh-CN" dirty="0" err="1">
                <a:latin typeface="-apple-system"/>
              </a:rPr>
              <a:t>luajit-devel</a:t>
            </a:r>
            <a:r>
              <a:rPr lang="en-US" altLang="zh-CN" dirty="0">
                <a:latin typeface="-apple-system"/>
              </a:rPr>
              <a:t> ## if use </a:t>
            </a:r>
            <a:r>
              <a:rPr lang="en-US" altLang="zh-CN" dirty="0" err="1">
                <a:latin typeface="-apple-system"/>
              </a:rPr>
              <a:t>luajit</a:t>
            </a:r>
            <a:r>
              <a:rPr lang="en-US" altLang="zh-CN" dirty="0">
                <a:latin typeface="-apple-system"/>
              </a:rPr>
              <a:t>, will report some </a:t>
            </a:r>
            <a:r>
              <a:rPr lang="en-US" altLang="zh-CN" dirty="0" err="1">
                <a:latin typeface="-apple-system"/>
              </a:rPr>
              <a:t>lua</a:t>
            </a:r>
            <a:r>
              <a:rPr lang="en-US" altLang="zh-CN" dirty="0">
                <a:latin typeface="-apple-system"/>
              </a:rPr>
              <a:t> function(which in </a:t>
            </a:r>
            <a:r>
              <a:rPr lang="en-US" altLang="zh-CN" dirty="0" err="1">
                <a:latin typeface="-apple-system"/>
              </a:rPr>
              <a:t>lua5.3</a:t>
            </a:r>
            <a:r>
              <a:rPr lang="en-US" altLang="zh-CN" dirty="0">
                <a:latin typeface="-apple-system"/>
              </a:rPr>
              <a:t>) undefined problem </a:t>
            </a:r>
          </a:p>
          <a:p>
            <a:pPr algn="l"/>
            <a:r>
              <a:rPr lang="en-US" altLang="zh-CN" dirty="0" err="1">
                <a:latin typeface="-apple-system"/>
              </a:rPr>
              <a:t>dnf</a:t>
            </a:r>
            <a:r>
              <a:rPr lang="en-US" altLang="zh-CN" dirty="0">
                <a:latin typeface="-apple-system"/>
              </a:rPr>
              <a:t> install -y clang clang-</a:t>
            </a:r>
            <a:r>
              <a:rPr lang="en-US" altLang="zh-CN" dirty="0" err="1">
                <a:latin typeface="-apple-system"/>
              </a:rPr>
              <a:t>devel</a:t>
            </a:r>
            <a:r>
              <a:rPr lang="en-US" altLang="zh-CN" dirty="0">
                <a:latin typeface="-apple-system"/>
              </a:rPr>
              <a:t> </a:t>
            </a:r>
            <a:r>
              <a:rPr lang="en-US" altLang="zh-CN" dirty="0" err="1">
                <a:latin typeface="-apple-system"/>
              </a:rPr>
              <a:t>llvm</a:t>
            </a:r>
            <a:r>
              <a:rPr lang="en-US" altLang="zh-CN" dirty="0">
                <a:latin typeface="-apple-system"/>
              </a:rPr>
              <a:t> </a:t>
            </a:r>
            <a:r>
              <a:rPr lang="en-US" altLang="zh-CN" dirty="0" err="1">
                <a:latin typeface="-apple-system"/>
              </a:rPr>
              <a:t>llvm-devel</a:t>
            </a:r>
            <a:r>
              <a:rPr lang="en-US" altLang="zh-CN" dirty="0">
                <a:latin typeface="-apple-system"/>
              </a:rPr>
              <a:t> </a:t>
            </a:r>
            <a:r>
              <a:rPr lang="en-US" altLang="zh-CN" dirty="0" err="1">
                <a:latin typeface="-apple-system"/>
              </a:rPr>
              <a:t>llvm</a:t>
            </a:r>
            <a:r>
              <a:rPr lang="en-US" altLang="zh-CN" dirty="0">
                <a:latin typeface="-apple-system"/>
              </a:rPr>
              <a:t>-static </a:t>
            </a:r>
            <a:r>
              <a:rPr lang="en-US" altLang="zh-CN" dirty="0" err="1">
                <a:latin typeface="-apple-system"/>
              </a:rPr>
              <a:t>ncurses-devel</a:t>
            </a:r>
            <a:endParaRPr lang="en-US" altLang="zh-CN" dirty="0">
              <a:latin typeface="-apple-system"/>
            </a:endParaRPr>
          </a:p>
          <a:p>
            <a:pPr algn="l"/>
            <a:r>
              <a:rPr lang="en-US" altLang="zh-CN" dirty="0" err="1">
                <a:latin typeface="-apple-system"/>
              </a:rPr>
              <a:t>dnf</a:t>
            </a:r>
            <a:r>
              <a:rPr lang="en-US" altLang="zh-CN" dirty="0">
                <a:latin typeface="-apple-system"/>
              </a:rPr>
              <a:t> -y install </a:t>
            </a:r>
            <a:r>
              <a:rPr lang="en-US" altLang="zh-CN" dirty="0" err="1">
                <a:latin typeface="-apple-system"/>
              </a:rPr>
              <a:t>netperf</a:t>
            </a:r>
            <a:endParaRPr lang="en-US" altLang="zh-CN" dirty="0">
              <a:latin typeface="-apple-system"/>
            </a:endParaRPr>
          </a:p>
          <a:p>
            <a:pPr algn="l"/>
            <a:r>
              <a:rPr lang="en-US" altLang="zh-CN" dirty="0" err="1">
                <a:latin typeface="-apple-system"/>
              </a:rPr>
              <a:t>pip3</a:t>
            </a:r>
            <a:r>
              <a:rPr lang="en-US" altLang="zh-CN" dirty="0">
                <a:latin typeface="-apple-system"/>
              </a:rPr>
              <a:t> install </a:t>
            </a:r>
            <a:r>
              <a:rPr lang="en-US" altLang="zh-CN" dirty="0" err="1">
                <a:latin typeface="-apple-system"/>
              </a:rPr>
              <a:t>pyroute2</a:t>
            </a:r>
            <a:endParaRPr lang="en-US" altLang="zh-CN" dirty="0">
              <a:latin typeface="-apple-system"/>
            </a:endParaRPr>
          </a:p>
          <a:p>
            <a:pPr algn="l"/>
            <a:r>
              <a:rPr lang="en-US" altLang="zh-CN" dirty="0">
                <a:latin typeface="-apple-system"/>
              </a:rPr>
              <a:t>ln -s /</a:t>
            </a:r>
            <a:r>
              <a:rPr lang="en-US" altLang="zh-CN" dirty="0" err="1">
                <a:latin typeface="-apple-system"/>
              </a:rPr>
              <a:t>usr</a:t>
            </a:r>
            <a:r>
              <a:rPr lang="en-US" altLang="zh-CN" dirty="0">
                <a:latin typeface="-apple-system"/>
              </a:rPr>
              <a:t>/bin/</a:t>
            </a:r>
            <a:r>
              <a:rPr lang="en-US" altLang="zh-CN" dirty="0" err="1">
                <a:latin typeface="-apple-system"/>
              </a:rPr>
              <a:t>python3</a:t>
            </a:r>
            <a:r>
              <a:rPr lang="en-US" altLang="zh-CN" dirty="0">
                <a:latin typeface="-apple-system"/>
              </a:rPr>
              <a:t> /</a:t>
            </a:r>
            <a:r>
              <a:rPr lang="en-US" altLang="zh-CN" dirty="0" err="1">
                <a:latin typeface="-apple-system"/>
              </a:rPr>
              <a:t>usr</a:t>
            </a:r>
            <a:r>
              <a:rPr lang="en-US" altLang="zh-CN" dirty="0">
                <a:latin typeface="-apple-system"/>
              </a:rPr>
              <a:t>/bin/python</a:t>
            </a:r>
          </a:p>
          <a:p>
            <a:pPr algn="l"/>
            <a:endParaRPr lang="en-US" altLang="zh-CN" dirty="0">
              <a:latin typeface="-apple-system"/>
            </a:endParaRPr>
          </a:p>
          <a:p>
            <a:pPr algn="l"/>
            <a:r>
              <a:rPr lang="en-US" altLang="zh-CN" dirty="0">
                <a:latin typeface="-apple-system"/>
              </a:rPr>
              <a:t>Install and Compile bcc</a:t>
            </a:r>
          </a:p>
          <a:p>
            <a:pPr algn="l"/>
            <a:r>
              <a:rPr lang="en-US" altLang="zh-CN" dirty="0">
                <a:latin typeface="-apple-system"/>
              </a:rPr>
              <a:t>git clone https://</a:t>
            </a:r>
            <a:r>
              <a:rPr lang="en-US" altLang="zh-CN" dirty="0" err="1">
                <a:latin typeface="-apple-system"/>
              </a:rPr>
              <a:t>github.com</a:t>
            </a:r>
            <a:r>
              <a:rPr lang="en-US" altLang="zh-CN" dirty="0">
                <a:latin typeface="-apple-system"/>
              </a:rPr>
              <a:t>/</a:t>
            </a:r>
            <a:r>
              <a:rPr lang="en-US" altLang="zh-CN" dirty="0" err="1">
                <a:latin typeface="-apple-system"/>
              </a:rPr>
              <a:t>iovisor</a:t>
            </a:r>
            <a:r>
              <a:rPr lang="en-US" altLang="zh-CN" dirty="0">
                <a:latin typeface="-apple-system"/>
              </a:rPr>
              <a:t>/</a:t>
            </a:r>
            <a:r>
              <a:rPr lang="en-US" altLang="zh-CN" dirty="0" err="1">
                <a:latin typeface="-apple-system"/>
              </a:rPr>
              <a:t>bcc.git</a:t>
            </a:r>
            <a:endParaRPr lang="en-US" altLang="zh-CN" dirty="0">
              <a:latin typeface="-apple-system"/>
            </a:endParaRPr>
          </a:p>
          <a:p>
            <a:pPr algn="l"/>
            <a:endParaRPr lang="en-US" altLang="zh-CN" dirty="0">
              <a:latin typeface="-apple-system"/>
            </a:endParaRPr>
          </a:p>
          <a:p>
            <a:pPr algn="l"/>
            <a:r>
              <a:rPr lang="en-US" altLang="zh-CN" dirty="0" err="1">
                <a:latin typeface="-apple-system"/>
              </a:rPr>
              <a:t>mkdir</a:t>
            </a:r>
            <a:r>
              <a:rPr lang="en-US" altLang="zh-CN" dirty="0">
                <a:latin typeface="-apple-system"/>
              </a:rPr>
              <a:t> bcc-build</a:t>
            </a:r>
          </a:p>
          <a:p>
            <a:pPr algn="l"/>
            <a:r>
              <a:rPr lang="en-US" altLang="zh-CN" dirty="0">
                <a:latin typeface="-apple-system"/>
              </a:rPr>
              <a:t>cd bcc-build/</a:t>
            </a:r>
          </a:p>
          <a:p>
            <a:pPr algn="l"/>
            <a:endParaRPr lang="en-US" altLang="zh-CN" dirty="0">
              <a:latin typeface="-apple-system"/>
            </a:endParaRPr>
          </a:p>
          <a:p>
            <a:pPr algn="l"/>
            <a:r>
              <a:rPr lang="en-US" altLang="zh-CN" dirty="0">
                <a:latin typeface="-apple-system"/>
              </a:rPr>
              <a:t>## here </a:t>
            </a:r>
            <a:r>
              <a:rPr lang="en-US" altLang="zh-CN" dirty="0" err="1">
                <a:latin typeface="-apple-system"/>
              </a:rPr>
              <a:t>llvm</a:t>
            </a:r>
            <a:r>
              <a:rPr lang="en-US" altLang="zh-CN" dirty="0">
                <a:latin typeface="-apple-system"/>
              </a:rPr>
              <a:t> should always link shared library</a:t>
            </a:r>
          </a:p>
          <a:p>
            <a:pPr algn="l"/>
            <a:r>
              <a:rPr lang="en-US" altLang="zh-CN" dirty="0" err="1">
                <a:latin typeface="-apple-system"/>
              </a:rPr>
              <a:t>cmake</a:t>
            </a:r>
            <a:r>
              <a:rPr lang="en-US" altLang="zh-CN" dirty="0">
                <a:latin typeface="-apple-system"/>
              </a:rPr>
              <a:t> ../bcc -</a:t>
            </a:r>
            <a:r>
              <a:rPr lang="en-US" altLang="zh-CN" dirty="0" err="1">
                <a:latin typeface="-apple-system"/>
              </a:rPr>
              <a:t>DCMAKE_INSTALL_PREFIX</a:t>
            </a:r>
            <a:r>
              <a:rPr lang="en-US" altLang="zh-CN" dirty="0">
                <a:latin typeface="-apple-system"/>
              </a:rPr>
              <a:t>=/</a:t>
            </a:r>
            <a:r>
              <a:rPr lang="en-US" altLang="zh-CN" dirty="0" err="1">
                <a:latin typeface="-apple-system"/>
              </a:rPr>
              <a:t>usr</a:t>
            </a:r>
            <a:r>
              <a:rPr lang="en-US" altLang="zh-CN" dirty="0">
                <a:latin typeface="-apple-system"/>
              </a:rPr>
              <a:t> -</a:t>
            </a:r>
            <a:r>
              <a:rPr lang="en-US" altLang="zh-CN" dirty="0" err="1">
                <a:latin typeface="-apple-system"/>
              </a:rPr>
              <a:t>DENABLE_LLVM_SHARED</a:t>
            </a:r>
            <a:r>
              <a:rPr lang="en-US" altLang="zh-CN" dirty="0">
                <a:latin typeface="-apple-system"/>
              </a:rPr>
              <a:t>=1</a:t>
            </a:r>
          </a:p>
          <a:p>
            <a:pPr algn="l"/>
            <a:r>
              <a:rPr lang="en-US" altLang="zh-CN" dirty="0">
                <a:latin typeface="-apple-system"/>
              </a:rPr>
              <a:t>make -</a:t>
            </a:r>
            <a:r>
              <a:rPr lang="en-US" altLang="zh-CN" dirty="0" err="1">
                <a:latin typeface="-apple-system"/>
              </a:rPr>
              <a:t>j10</a:t>
            </a:r>
            <a:endParaRPr lang="en-US" altLang="zh-CN" dirty="0">
              <a:latin typeface="-apple-system"/>
            </a:endParaRPr>
          </a:p>
          <a:p>
            <a:pPr algn="l"/>
            <a:r>
              <a:rPr lang="en-US" altLang="zh-CN" dirty="0">
                <a:latin typeface="-apple-system"/>
              </a:rPr>
              <a:t>make install </a:t>
            </a:r>
          </a:p>
        </p:txBody>
      </p:sp>
    </p:spTree>
    <p:extLst>
      <p:ext uri="{BB962C8B-B14F-4D97-AF65-F5344CB8AC3E}">
        <p14:creationId xmlns:p14="http://schemas.microsoft.com/office/powerpoint/2010/main" val="454457351"/>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fontScale="90000"/>
          </a:bodyPr>
          <a:lstStyle/>
          <a:p>
            <a:r>
              <a:rPr lang="en-US" altLang="zh-CN" sz="7464" dirty="0" err="1">
                <a:ea typeface="Alibaba PuHuiTi B" panose="00020600040101010101" pitchFamily="18" charset="-122"/>
              </a:rPr>
              <a:t>bpflist</a:t>
            </a:r>
            <a:r>
              <a:rPr lang="en-US" altLang="zh-CN" sz="7464" dirty="0">
                <a:ea typeface="Alibaba PuHuiTi B" panose="00020600040101010101" pitchFamily="18" charset="-122"/>
              </a:rPr>
              <a:t>: Display processes with active </a:t>
            </a:r>
            <a:r>
              <a:rPr lang="en-US" altLang="zh-CN" sz="7464" dirty="0" err="1">
                <a:ea typeface="Alibaba PuHuiTi B" panose="00020600040101010101" pitchFamily="18" charset="-122"/>
              </a:rPr>
              <a:t>BPF</a:t>
            </a:r>
            <a:r>
              <a:rPr lang="en-US" altLang="zh-CN" sz="7464" dirty="0">
                <a:ea typeface="Alibaba PuHuiTi B" panose="00020600040101010101" pitchFamily="18" charset="-122"/>
              </a:rPr>
              <a:t> programs and maps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676400" y="2476485"/>
            <a:ext cx="19425138" cy="4401205"/>
          </a:xfrm>
          <a:prstGeom prst="rect">
            <a:avLst/>
          </a:prstGeom>
          <a:noFill/>
        </p:spPr>
        <p:txBody>
          <a:bodyPr wrap="square">
            <a:spAutoFit/>
          </a:bodyPr>
          <a:lstStyle/>
          <a:p>
            <a:pPr algn="l"/>
            <a:r>
              <a:rPr lang="en-US" altLang="zh-CN" sz="2800" dirty="0" err="1">
                <a:solidFill>
                  <a:srgbClr val="555555"/>
                </a:solidFill>
                <a:latin typeface="Microsoft Yahei" panose="020B0503020204020204" pitchFamily="34" charset="-122"/>
                <a:ea typeface="Microsoft Yahei" panose="020B0503020204020204" pitchFamily="34" charset="-122"/>
              </a:rPr>
              <a:t>bpflist</a:t>
            </a:r>
            <a:r>
              <a:rPr lang="en-US" altLang="zh-CN" sz="2800" dirty="0">
                <a:solidFill>
                  <a:srgbClr val="555555"/>
                </a:solidFill>
                <a:latin typeface="Microsoft Yahei" panose="020B0503020204020204" pitchFamily="34" charset="-122"/>
                <a:ea typeface="Microsoft Yahei" panose="020B0503020204020204" pitchFamily="34" charset="-122"/>
              </a:rPr>
              <a:t> displays information on running </a:t>
            </a:r>
            <a:r>
              <a:rPr lang="en-US" altLang="zh-CN" sz="2800" dirty="0" err="1">
                <a:solidFill>
                  <a:srgbClr val="555555"/>
                </a:solidFill>
                <a:latin typeface="Microsoft Yahei" panose="020B0503020204020204" pitchFamily="34" charset="-122"/>
                <a:ea typeface="Microsoft Yahei" panose="020B0503020204020204" pitchFamily="34" charset="-122"/>
              </a:rPr>
              <a:t>BPF</a:t>
            </a:r>
            <a:r>
              <a:rPr lang="en-US" altLang="zh-CN" sz="2800" dirty="0">
                <a:solidFill>
                  <a:srgbClr val="555555"/>
                </a:solidFill>
                <a:latin typeface="Microsoft Yahei" panose="020B0503020204020204" pitchFamily="34" charset="-122"/>
                <a:ea typeface="Microsoft Yahei" panose="020B0503020204020204" pitchFamily="34" charset="-122"/>
              </a:rPr>
              <a:t> programs and optionally also</a:t>
            </a:r>
          </a:p>
          <a:p>
            <a:pPr algn="l"/>
            <a:r>
              <a:rPr lang="en-US" altLang="zh-CN" sz="2800" dirty="0">
                <a:solidFill>
                  <a:srgbClr val="555555"/>
                </a:solidFill>
                <a:latin typeface="Microsoft Yahei" panose="020B0503020204020204" pitchFamily="34" charset="-122"/>
                <a:ea typeface="Microsoft Yahei" panose="020B0503020204020204" pitchFamily="34" charset="-122"/>
              </a:rPr>
              <a:t>prints open </a:t>
            </a:r>
            <a:r>
              <a:rPr lang="en-US" altLang="zh-CN" sz="2800" dirty="0" err="1">
                <a:solidFill>
                  <a:srgbClr val="555555"/>
                </a:solidFill>
                <a:latin typeface="Microsoft Yahei" panose="020B0503020204020204" pitchFamily="34" charset="-122"/>
                <a:ea typeface="Microsoft Yahei" panose="020B0503020204020204" pitchFamily="34" charset="-122"/>
              </a:rPr>
              <a:t>kprobes</a:t>
            </a:r>
            <a:r>
              <a:rPr lang="en-US" altLang="zh-CN" sz="2800" dirty="0">
                <a:solidFill>
                  <a:srgbClr val="555555"/>
                </a:solidFill>
                <a:latin typeface="Microsoft Yahei" panose="020B0503020204020204" pitchFamily="34" charset="-122"/>
                <a:ea typeface="Microsoft Yahei" panose="020B0503020204020204" pitchFamily="34" charset="-122"/>
              </a:rPr>
              <a:t> and </a:t>
            </a:r>
            <a:r>
              <a:rPr lang="en-US" altLang="zh-CN" sz="2800" dirty="0" err="1">
                <a:solidFill>
                  <a:srgbClr val="555555"/>
                </a:solidFill>
                <a:latin typeface="Microsoft Yahei" panose="020B0503020204020204" pitchFamily="34" charset="-122"/>
                <a:ea typeface="Microsoft Yahei" panose="020B0503020204020204" pitchFamily="34" charset="-122"/>
              </a:rPr>
              <a:t>uprobes</a:t>
            </a:r>
            <a:r>
              <a:rPr lang="en-US" altLang="zh-CN" sz="2800" dirty="0">
                <a:solidFill>
                  <a:srgbClr val="555555"/>
                </a:solidFill>
                <a:latin typeface="Microsoft Yahei" panose="020B0503020204020204" pitchFamily="34" charset="-122"/>
                <a:ea typeface="Microsoft Yahei" panose="020B0503020204020204" pitchFamily="34" charset="-122"/>
              </a:rPr>
              <a:t>. It is used to understand which </a:t>
            </a:r>
            <a:r>
              <a:rPr lang="en-US" altLang="zh-CN" sz="2800" dirty="0" err="1">
                <a:solidFill>
                  <a:srgbClr val="555555"/>
                </a:solidFill>
                <a:latin typeface="Microsoft Yahei" panose="020B0503020204020204" pitchFamily="34" charset="-122"/>
                <a:ea typeface="Microsoft Yahei" panose="020B0503020204020204" pitchFamily="34" charset="-122"/>
              </a:rPr>
              <a:t>BPF</a:t>
            </a:r>
            <a:r>
              <a:rPr lang="en-US" altLang="zh-CN" sz="2800" dirty="0">
                <a:solidFill>
                  <a:srgbClr val="555555"/>
                </a:solidFill>
                <a:latin typeface="Microsoft Yahei" panose="020B0503020204020204" pitchFamily="34" charset="-122"/>
                <a:ea typeface="Microsoft Yahei" panose="020B0503020204020204" pitchFamily="34" charset="-122"/>
              </a:rPr>
              <a:t> programs</a:t>
            </a:r>
          </a:p>
          <a:p>
            <a:pPr algn="l"/>
            <a:r>
              <a:rPr lang="en-US" altLang="zh-CN" sz="2800" dirty="0">
                <a:solidFill>
                  <a:srgbClr val="555555"/>
                </a:solidFill>
                <a:latin typeface="Microsoft Yahei" panose="020B0503020204020204" pitchFamily="34" charset="-122"/>
                <a:ea typeface="Microsoft Yahei" panose="020B0503020204020204" pitchFamily="34" charset="-122"/>
              </a:rPr>
              <a:t>are currently running on the system. For example:</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bpflist</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COMM             TYPE     COUNT</a:t>
            </a:r>
          </a:p>
          <a:p>
            <a:pPr algn="l"/>
            <a:r>
              <a:rPr lang="en-US" altLang="zh-CN" sz="2800" dirty="0">
                <a:solidFill>
                  <a:srgbClr val="555555"/>
                </a:solidFill>
                <a:latin typeface="Microsoft Yahei" panose="020B0503020204020204" pitchFamily="34" charset="-122"/>
                <a:ea typeface="Microsoft Yahei" panose="020B0503020204020204" pitchFamily="34" charset="-122"/>
              </a:rPr>
              <a:t>4058   </a:t>
            </a:r>
            <a:r>
              <a:rPr lang="en-US" altLang="zh-CN" sz="2800" dirty="0" err="1">
                <a:solidFill>
                  <a:srgbClr val="555555"/>
                </a:solidFill>
                <a:latin typeface="Microsoft Yahei" panose="020B0503020204020204" pitchFamily="34" charset="-122"/>
                <a:ea typeface="Microsoft Yahei" panose="020B0503020204020204" pitchFamily="34" charset="-122"/>
              </a:rPr>
              <a:t>fileslower</a:t>
            </a:r>
            <a:r>
              <a:rPr lang="en-US" altLang="zh-CN" sz="2800" dirty="0">
                <a:solidFill>
                  <a:srgbClr val="555555"/>
                </a:solidFill>
                <a:latin typeface="Microsoft Yahei" panose="020B0503020204020204" pitchFamily="34" charset="-122"/>
                <a:ea typeface="Microsoft Yahei" panose="020B0503020204020204" pitchFamily="34" charset="-122"/>
              </a:rPr>
              <a:t>       prog     4   </a:t>
            </a:r>
          </a:p>
          <a:p>
            <a:pPr algn="l"/>
            <a:r>
              <a:rPr lang="en-US" altLang="zh-CN" sz="2800" dirty="0">
                <a:solidFill>
                  <a:srgbClr val="555555"/>
                </a:solidFill>
                <a:latin typeface="Microsoft Yahei" panose="020B0503020204020204" pitchFamily="34" charset="-122"/>
                <a:ea typeface="Microsoft Yahei" panose="020B0503020204020204" pitchFamily="34" charset="-122"/>
              </a:rPr>
              <a:t>4058   </a:t>
            </a:r>
            <a:r>
              <a:rPr lang="en-US" altLang="zh-CN" sz="2800" dirty="0" err="1">
                <a:solidFill>
                  <a:srgbClr val="555555"/>
                </a:solidFill>
                <a:latin typeface="Microsoft Yahei" panose="020B0503020204020204" pitchFamily="34" charset="-122"/>
                <a:ea typeface="Microsoft Yahei" panose="020B0503020204020204" pitchFamily="34" charset="-122"/>
              </a:rPr>
              <a:t>fileslower</a:t>
            </a:r>
            <a:r>
              <a:rPr lang="en-US" altLang="zh-CN" sz="2800" dirty="0">
                <a:solidFill>
                  <a:srgbClr val="555555"/>
                </a:solidFill>
                <a:latin typeface="Microsoft Yahei" panose="020B0503020204020204" pitchFamily="34" charset="-122"/>
                <a:ea typeface="Microsoft Yahei" panose="020B0503020204020204" pitchFamily="34" charset="-122"/>
              </a:rPr>
              <a:t>       map      2   </a:t>
            </a:r>
          </a:p>
          <a:p>
            <a:pPr algn="l"/>
            <a:r>
              <a:rPr lang="en-US" altLang="zh-CN" sz="2800" dirty="0">
                <a:solidFill>
                  <a:srgbClr val="555555"/>
                </a:solidFill>
                <a:latin typeface="Microsoft Yahei" panose="020B0503020204020204" pitchFamily="34" charset="-122"/>
                <a:ea typeface="Microsoft Yahei" panose="020B0503020204020204" pitchFamily="34" charset="-122"/>
              </a:rPr>
              <a:t>4106   </a:t>
            </a:r>
            <a:r>
              <a:rPr lang="en-US" altLang="zh-CN" sz="2800" dirty="0" err="1">
                <a:solidFill>
                  <a:srgbClr val="555555"/>
                </a:solidFill>
                <a:latin typeface="Microsoft Yahei" panose="020B0503020204020204" pitchFamily="34" charset="-122"/>
                <a:ea typeface="Microsoft Yahei" panose="020B0503020204020204" pitchFamily="34" charset="-122"/>
              </a:rPr>
              <a:t>bashreadline</a:t>
            </a:r>
            <a:r>
              <a:rPr lang="en-US" altLang="zh-CN" sz="2800" dirty="0">
                <a:solidFill>
                  <a:srgbClr val="555555"/>
                </a:solidFill>
                <a:latin typeface="Microsoft Yahei" panose="020B0503020204020204" pitchFamily="34" charset="-122"/>
                <a:ea typeface="Microsoft Yahei" panose="020B0503020204020204" pitchFamily="34" charset="-122"/>
              </a:rPr>
              <a:t>     map      1   </a:t>
            </a:r>
          </a:p>
          <a:p>
            <a:pPr algn="l"/>
            <a:r>
              <a:rPr lang="en-US" altLang="zh-CN" sz="2800" dirty="0">
                <a:solidFill>
                  <a:srgbClr val="555555"/>
                </a:solidFill>
                <a:latin typeface="Microsoft Yahei" panose="020B0503020204020204" pitchFamily="34" charset="-122"/>
                <a:ea typeface="Microsoft Yahei" panose="020B0503020204020204" pitchFamily="34" charset="-122"/>
              </a:rPr>
              <a:t>4106   </a:t>
            </a:r>
            <a:r>
              <a:rPr lang="en-US" altLang="zh-CN" sz="2800" dirty="0" err="1">
                <a:solidFill>
                  <a:srgbClr val="555555"/>
                </a:solidFill>
                <a:latin typeface="Microsoft Yahei" panose="020B0503020204020204" pitchFamily="34" charset="-122"/>
                <a:ea typeface="Microsoft Yahei" panose="020B0503020204020204" pitchFamily="34" charset="-122"/>
              </a:rPr>
              <a:t>bashreadline</a:t>
            </a:r>
            <a:r>
              <a:rPr lang="en-US" altLang="zh-CN" sz="2800" dirty="0">
                <a:solidFill>
                  <a:srgbClr val="555555"/>
                </a:solidFill>
                <a:latin typeface="Microsoft Yahei" panose="020B0503020204020204" pitchFamily="34" charset="-122"/>
                <a:ea typeface="Microsoft Yahei" panose="020B0503020204020204" pitchFamily="34" charset="-122"/>
              </a:rPr>
              <a:t>     prog     1 </a:t>
            </a:r>
          </a:p>
        </p:txBody>
      </p:sp>
    </p:spTree>
    <p:extLst>
      <p:ext uri="{BB962C8B-B14F-4D97-AF65-F5344CB8AC3E}">
        <p14:creationId xmlns:p14="http://schemas.microsoft.com/office/powerpoint/2010/main" val="230449659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fontScale="90000"/>
          </a:bodyPr>
          <a:lstStyle/>
          <a:p>
            <a:r>
              <a:rPr lang="en-US" altLang="zh-CN" sz="7464" dirty="0" err="1">
                <a:ea typeface="Alibaba PuHuiTi B" panose="00020600040101010101" pitchFamily="18" charset="-122"/>
              </a:rPr>
              <a:t>bpflist</a:t>
            </a:r>
            <a:r>
              <a:rPr lang="en-US" altLang="zh-CN" sz="7464" dirty="0">
                <a:ea typeface="Alibaba PuHuiTi B" panose="00020600040101010101" pitchFamily="18" charset="-122"/>
              </a:rPr>
              <a:t>: Display processes with active </a:t>
            </a:r>
            <a:r>
              <a:rPr lang="en-US" altLang="zh-CN" sz="7464" dirty="0" err="1">
                <a:ea typeface="Alibaba PuHuiTi B" panose="00020600040101010101" pitchFamily="18" charset="-122"/>
              </a:rPr>
              <a:t>BPF</a:t>
            </a:r>
            <a:r>
              <a:rPr lang="en-US" altLang="zh-CN" sz="7464" dirty="0">
                <a:ea typeface="Alibaba PuHuiTi B" panose="00020600040101010101" pitchFamily="18" charset="-122"/>
              </a:rPr>
              <a:t> programs and maps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676400" y="2476485"/>
            <a:ext cx="19425138" cy="9140964"/>
          </a:xfrm>
          <a:prstGeom prst="rect">
            <a:avLst/>
          </a:prstGeom>
          <a:noFill/>
        </p:spPr>
        <p:txBody>
          <a:bodyPr wrap="square">
            <a:spAutoFit/>
          </a:bodyPr>
          <a:lstStyle/>
          <a:p>
            <a:pPr algn="l"/>
            <a:r>
              <a:rPr lang="en-US" altLang="zh-CN" sz="2800" dirty="0" err="1">
                <a:solidFill>
                  <a:srgbClr val="555555"/>
                </a:solidFill>
                <a:latin typeface="Microsoft Yahei" panose="020B0503020204020204" pitchFamily="34" charset="-122"/>
                <a:ea typeface="Microsoft Yahei" panose="020B0503020204020204" pitchFamily="34" charset="-122"/>
              </a:rPr>
              <a:t>bpflist</a:t>
            </a:r>
            <a:r>
              <a:rPr lang="en-US" altLang="zh-CN" sz="2800" dirty="0">
                <a:solidFill>
                  <a:srgbClr val="555555"/>
                </a:solidFill>
                <a:latin typeface="Microsoft Yahei" panose="020B0503020204020204" pitchFamily="34" charset="-122"/>
                <a:ea typeface="Microsoft Yahei" panose="020B0503020204020204" pitchFamily="34" charset="-122"/>
              </a:rPr>
              <a:t> displays information on running </a:t>
            </a:r>
            <a:r>
              <a:rPr lang="en-US" altLang="zh-CN" sz="2800" dirty="0" err="1">
                <a:solidFill>
                  <a:srgbClr val="555555"/>
                </a:solidFill>
                <a:latin typeface="Microsoft Yahei" panose="020B0503020204020204" pitchFamily="34" charset="-122"/>
                <a:ea typeface="Microsoft Yahei" panose="020B0503020204020204" pitchFamily="34" charset="-122"/>
              </a:rPr>
              <a:t>BPF</a:t>
            </a:r>
            <a:r>
              <a:rPr lang="en-US" altLang="zh-CN" sz="2800" dirty="0">
                <a:solidFill>
                  <a:srgbClr val="555555"/>
                </a:solidFill>
                <a:latin typeface="Microsoft Yahei" panose="020B0503020204020204" pitchFamily="34" charset="-122"/>
                <a:ea typeface="Microsoft Yahei" panose="020B0503020204020204" pitchFamily="34" charset="-122"/>
              </a:rPr>
              <a:t> programs and optionally also</a:t>
            </a:r>
          </a:p>
          <a:p>
            <a:pPr algn="l"/>
            <a:r>
              <a:rPr lang="en-US" altLang="zh-CN" sz="2800" dirty="0">
                <a:solidFill>
                  <a:srgbClr val="555555"/>
                </a:solidFill>
                <a:latin typeface="Microsoft Yahei" panose="020B0503020204020204" pitchFamily="34" charset="-122"/>
                <a:ea typeface="Microsoft Yahei" panose="020B0503020204020204" pitchFamily="34" charset="-122"/>
              </a:rPr>
              <a:t>prints open </a:t>
            </a:r>
            <a:r>
              <a:rPr lang="en-US" altLang="zh-CN" sz="2800" dirty="0" err="1">
                <a:solidFill>
                  <a:srgbClr val="555555"/>
                </a:solidFill>
                <a:latin typeface="Microsoft Yahei" panose="020B0503020204020204" pitchFamily="34" charset="-122"/>
                <a:ea typeface="Microsoft Yahei" panose="020B0503020204020204" pitchFamily="34" charset="-122"/>
              </a:rPr>
              <a:t>kprobes</a:t>
            </a:r>
            <a:r>
              <a:rPr lang="en-US" altLang="zh-CN" sz="2800" dirty="0">
                <a:solidFill>
                  <a:srgbClr val="555555"/>
                </a:solidFill>
                <a:latin typeface="Microsoft Yahei" panose="020B0503020204020204" pitchFamily="34" charset="-122"/>
                <a:ea typeface="Microsoft Yahei" panose="020B0503020204020204" pitchFamily="34" charset="-122"/>
              </a:rPr>
              <a:t> and </a:t>
            </a:r>
            <a:r>
              <a:rPr lang="en-US" altLang="zh-CN" sz="2800" dirty="0" err="1">
                <a:solidFill>
                  <a:srgbClr val="555555"/>
                </a:solidFill>
                <a:latin typeface="Microsoft Yahei" panose="020B0503020204020204" pitchFamily="34" charset="-122"/>
                <a:ea typeface="Microsoft Yahei" panose="020B0503020204020204" pitchFamily="34" charset="-122"/>
              </a:rPr>
              <a:t>uprobes</a:t>
            </a:r>
            <a:r>
              <a:rPr lang="en-US" altLang="zh-CN" sz="2800" dirty="0">
                <a:solidFill>
                  <a:srgbClr val="555555"/>
                </a:solidFill>
                <a:latin typeface="Microsoft Yahei" panose="020B0503020204020204" pitchFamily="34" charset="-122"/>
                <a:ea typeface="Microsoft Yahei" panose="020B0503020204020204" pitchFamily="34" charset="-122"/>
              </a:rPr>
              <a:t>. It is used to understand which </a:t>
            </a:r>
            <a:r>
              <a:rPr lang="en-US" altLang="zh-CN" sz="2800" dirty="0" err="1">
                <a:solidFill>
                  <a:srgbClr val="555555"/>
                </a:solidFill>
                <a:latin typeface="Microsoft Yahei" panose="020B0503020204020204" pitchFamily="34" charset="-122"/>
                <a:ea typeface="Microsoft Yahei" panose="020B0503020204020204" pitchFamily="34" charset="-122"/>
              </a:rPr>
              <a:t>BPF</a:t>
            </a:r>
            <a:r>
              <a:rPr lang="en-US" altLang="zh-CN" sz="2800" dirty="0">
                <a:solidFill>
                  <a:srgbClr val="555555"/>
                </a:solidFill>
                <a:latin typeface="Microsoft Yahei" panose="020B0503020204020204" pitchFamily="34" charset="-122"/>
                <a:ea typeface="Microsoft Yahei" panose="020B0503020204020204" pitchFamily="34" charset="-122"/>
              </a:rPr>
              <a:t> programs</a:t>
            </a:r>
          </a:p>
          <a:p>
            <a:pPr algn="l"/>
            <a:r>
              <a:rPr lang="en-US" altLang="zh-CN" sz="2800" dirty="0">
                <a:solidFill>
                  <a:srgbClr val="555555"/>
                </a:solidFill>
                <a:latin typeface="Microsoft Yahei" panose="020B0503020204020204" pitchFamily="34" charset="-122"/>
                <a:ea typeface="Microsoft Yahei" panose="020B0503020204020204" pitchFamily="34" charset="-122"/>
              </a:rPr>
              <a:t>are currently running on the system. For example:</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bpflist</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COMM             TYPE     COUNT</a:t>
            </a:r>
          </a:p>
          <a:p>
            <a:pPr algn="l"/>
            <a:r>
              <a:rPr lang="en-US" altLang="zh-CN" sz="2800" dirty="0">
                <a:solidFill>
                  <a:srgbClr val="555555"/>
                </a:solidFill>
                <a:latin typeface="Microsoft Yahei" panose="020B0503020204020204" pitchFamily="34" charset="-122"/>
                <a:ea typeface="Microsoft Yahei" panose="020B0503020204020204" pitchFamily="34" charset="-122"/>
              </a:rPr>
              <a:t>4058   </a:t>
            </a:r>
            <a:r>
              <a:rPr lang="en-US" altLang="zh-CN" sz="2800" dirty="0" err="1">
                <a:solidFill>
                  <a:srgbClr val="555555"/>
                </a:solidFill>
                <a:latin typeface="Microsoft Yahei" panose="020B0503020204020204" pitchFamily="34" charset="-122"/>
                <a:ea typeface="Microsoft Yahei" panose="020B0503020204020204" pitchFamily="34" charset="-122"/>
              </a:rPr>
              <a:t>fileslower</a:t>
            </a:r>
            <a:r>
              <a:rPr lang="en-US" altLang="zh-CN" sz="2800" dirty="0">
                <a:solidFill>
                  <a:srgbClr val="555555"/>
                </a:solidFill>
                <a:latin typeface="Microsoft Yahei" panose="020B0503020204020204" pitchFamily="34" charset="-122"/>
                <a:ea typeface="Microsoft Yahei" panose="020B0503020204020204" pitchFamily="34" charset="-122"/>
              </a:rPr>
              <a:t>       prog     4   </a:t>
            </a:r>
          </a:p>
          <a:p>
            <a:pPr algn="l"/>
            <a:r>
              <a:rPr lang="en-US" altLang="zh-CN" sz="2800" dirty="0">
                <a:solidFill>
                  <a:srgbClr val="555555"/>
                </a:solidFill>
                <a:latin typeface="Microsoft Yahei" panose="020B0503020204020204" pitchFamily="34" charset="-122"/>
                <a:ea typeface="Microsoft Yahei" panose="020B0503020204020204" pitchFamily="34" charset="-122"/>
              </a:rPr>
              <a:t>4058   </a:t>
            </a:r>
            <a:r>
              <a:rPr lang="en-US" altLang="zh-CN" sz="2800" dirty="0" err="1">
                <a:solidFill>
                  <a:srgbClr val="555555"/>
                </a:solidFill>
                <a:latin typeface="Microsoft Yahei" panose="020B0503020204020204" pitchFamily="34" charset="-122"/>
                <a:ea typeface="Microsoft Yahei" panose="020B0503020204020204" pitchFamily="34" charset="-122"/>
              </a:rPr>
              <a:t>fileslower</a:t>
            </a:r>
            <a:r>
              <a:rPr lang="en-US" altLang="zh-CN" sz="2800" dirty="0">
                <a:solidFill>
                  <a:srgbClr val="555555"/>
                </a:solidFill>
                <a:latin typeface="Microsoft Yahei" panose="020B0503020204020204" pitchFamily="34" charset="-122"/>
                <a:ea typeface="Microsoft Yahei" panose="020B0503020204020204" pitchFamily="34" charset="-122"/>
              </a:rPr>
              <a:t>       map      2   </a:t>
            </a:r>
          </a:p>
          <a:p>
            <a:pPr algn="l"/>
            <a:r>
              <a:rPr lang="en-US" altLang="zh-CN" sz="2800" dirty="0">
                <a:solidFill>
                  <a:srgbClr val="555555"/>
                </a:solidFill>
                <a:latin typeface="Microsoft Yahei" panose="020B0503020204020204" pitchFamily="34" charset="-122"/>
                <a:ea typeface="Microsoft Yahei" panose="020B0503020204020204" pitchFamily="34" charset="-122"/>
              </a:rPr>
              <a:t>4106   </a:t>
            </a:r>
            <a:r>
              <a:rPr lang="en-US" altLang="zh-CN" sz="2800" dirty="0" err="1">
                <a:solidFill>
                  <a:srgbClr val="555555"/>
                </a:solidFill>
                <a:latin typeface="Microsoft Yahei" panose="020B0503020204020204" pitchFamily="34" charset="-122"/>
                <a:ea typeface="Microsoft Yahei" panose="020B0503020204020204" pitchFamily="34" charset="-122"/>
              </a:rPr>
              <a:t>bashreadline</a:t>
            </a:r>
            <a:r>
              <a:rPr lang="en-US" altLang="zh-CN" sz="2800" dirty="0">
                <a:solidFill>
                  <a:srgbClr val="555555"/>
                </a:solidFill>
                <a:latin typeface="Microsoft Yahei" panose="020B0503020204020204" pitchFamily="34" charset="-122"/>
                <a:ea typeface="Microsoft Yahei" panose="020B0503020204020204" pitchFamily="34" charset="-122"/>
              </a:rPr>
              <a:t>     map      1   </a:t>
            </a:r>
          </a:p>
          <a:p>
            <a:pPr marL="514350" indent="-514350" algn="l">
              <a:buAutoNum type="arabicPlain" startAt="4106"/>
            </a:pPr>
            <a:r>
              <a:rPr lang="en-US" altLang="zh-CN" sz="2800" dirty="0" err="1">
                <a:solidFill>
                  <a:srgbClr val="555555"/>
                </a:solidFill>
                <a:latin typeface="Microsoft Yahei" panose="020B0503020204020204" pitchFamily="34" charset="-122"/>
                <a:ea typeface="Microsoft Yahei" panose="020B0503020204020204" pitchFamily="34" charset="-122"/>
              </a:rPr>
              <a:t>bashreadline</a:t>
            </a:r>
            <a:r>
              <a:rPr lang="en-US" altLang="zh-CN" sz="2800" dirty="0">
                <a:solidFill>
                  <a:srgbClr val="555555"/>
                </a:solidFill>
                <a:latin typeface="Microsoft Yahei" panose="020B0503020204020204" pitchFamily="34" charset="-122"/>
                <a:ea typeface="Microsoft Yahei" panose="020B0503020204020204" pitchFamily="34" charset="-122"/>
              </a:rPr>
              <a:t>     prog     1 </a:t>
            </a:r>
          </a:p>
          <a:p>
            <a:pPr marL="514350" indent="-514350" algn="l">
              <a:buAutoNum type="arabicPlain" startAt="4106"/>
            </a:pP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In verbose mode, </a:t>
            </a:r>
            <a:r>
              <a:rPr lang="en-US" altLang="zh-CN" sz="2800" dirty="0" err="1">
                <a:solidFill>
                  <a:srgbClr val="555555"/>
                </a:solidFill>
                <a:latin typeface="Microsoft Yahei" panose="020B0503020204020204" pitchFamily="34" charset="-122"/>
                <a:ea typeface="Microsoft Yahei" panose="020B0503020204020204" pitchFamily="34" charset="-122"/>
              </a:rPr>
              <a:t>bpflist</a:t>
            </a:r>
            <a:r>
              <a:rPr lang="en-US" altLang="zh-CN" sz="2800" dirty="0">
                <a:solidFill>
                  <a:srgbClr val="555555"/>
                </a:solidFill>
                <a:latin typeface="Microsoft Yahei" panose="020B0503020204020204" pitchFamily="34" charset="-122"/>
                <a:ea typeface="Microsoft Yahei" panose="020B0503020204020204" pitchFamily="34" charset="-122"/>
              </a:rPr>
              <a:t> also counts the number of </a:t>
            </a:r>
            <a:r>
              <a:rPr lang="en-US" altLang="zh-CN" sz="2800" dirty="0" err="1">
                <a:solidFill>
                  <a:srgbClr val="555555"/>
                </a:solidFill>
                <a:latin typeface="Microsoft Yahei" panose="020B0503020204020204" pitchFamily="34" charset="-122"/>
                <a:ea typeface="Microsoft Yahei" panose="020B0503020204020204" pitchFamily="34" charset="-122"/>
              </a:rPr>
              <a:t>kprobes</a:t>
            </a:r>
            <a:r>
              <a:rPr lang="en-US" altLang="zh-CN" sz="2800" dirty="0">
                <a:solidFill>
                  <a:srgbClr val="555555"/>
                </a:solidFill>
                <a:latin typeface="Microsoft Yahei" panose="020B0503020204020204" pitchFamily="34" charset="-122"/>
                <a:ea typeface="Microsoft Yahei" panose="020B0503020204020204" pitchFamily="34" charset="-122"/>
              </a:rPr>
              <a:t> and </a:t>
            </a:r>
            <a:r>
              <a:rPr lang="en-US" altLang="zh-CN" sz="2800" dirty="0" err="1">
                <a:solidFill>
                  <a:srgbClr val="555555"/>
                </a:solidFill>
                <a:latin typeface="Microsoft Yahei" panose="020B0503020204020204" pitchFamily="34" charset="-122"/>
                <a:ea typeface="Microsoft Yahei" panose="020B0503020204020204" pitchFamily="34" charset="-122"/>
              </a:rPr>
              <a:t>uprobes</a:t>
            </a:r>
            <a:r>
              <a:rPr lang="en-US" altLang="zh-CN" sz="2800" dirty="0">
                <a:solidFill>
                  <a:srgbClr val="555555"/>
                </a:solidFill>
                <a:latin typeface="Microsoft Yahei" panose="020B0503020204020204" pitchFamily="34" charset="-122"/>
                <a:ea typeface="Microsoft Yahei" panose="020B0503020204020204" pitchFamily="34" charset="-122"/>
              </a:rPr>
              <a:t> opened</a:t>
            </a:r>
          </a:p>
          <a:p>
            <a:pPr algn="l"/>
            <a:r>
              <a:rPr lang="en-US" altLang="zh-CN" sz="2800" dirty="0">
                <a:solidFill>
                  <a:srgbClr val="555555"/>
                </a:solidFill>
                <a:latin typeface="Microsoft Yahei" panose="020B0503020204020204" pitchFamily="34" charset="-122"/>
                <a:ea typeface="Microsoft Yahei" panose="020B0503020204020204" pitchFamily="34" charset="-122"/>
              </a:rPr>
              <a:t>by the process. This information is obtained heuristically: bcc-based tools</a:t>
            </a:r>
          </a:p>
          <a:p>
            <a:pPr algn="l"/>
            <a:r>
              <a:rPr lang="en-US" altLang="zh-CN" sz="2800" dirty="0">
                <a:solidFill>
                  <a:srgbClr val="555555"/>
                </a:solidFill>
                <a:latin typeface="Microsoft Yahei" panose="020B0503020204020204" pitchFamily="34" charset="-122"/>
                <a:ea typeface="Microsoft Yahei" panose="020B0503020204020204" pitchFamily="34" charset="-122"/>
              </a:rPr>
              <a:t>include the process id in the name of the probe. For example:</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bpflist</a:t>
            </a:r>
            <a:r>
              <a:rPr lang="en-US" altLang="zh-CN" sz="2800" dirty="0">
                <a:solidFill>
                  <a:srgbClr val="555555"/>
                </a:solidFill>
                <a:latin typeface="Microsoft Yahei" panose="020B0503020204020204" pitchFamily="34" charset="-122"/>
                <a:ea typeface="Microsoft Yahei" panose="020B0503020204020204" pitchFamily="34" charset="-122"/>
              </a:rPr>
              <a:t> -v</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COMM             TYPE     COUNT</a:t>
            </a:r>
          </a:p>
          <a:p>
            <a:pPr algn="l"/>
            <a:r>
              <a:rPr lang="en-US" altLang="zh-CN" sz="2800" dirty="0">
                <a:solidFill>
                  <a:srgbClr val="555555"/>
                </a:solidFill>
                <a:latin typeface="Microsoft Yahei" panose="020B0503020204020204" pitchFamily="34" charset="-122"/>
                <a:ea typeface="Microsoft Yahei" panose="020B0503020204020204" pitchFamily="34" charset="-122"/>
              </a:rPr>
              <a:t>4058   </a:t>
            </a:r>
            <a:r>
              <a:rPr lang="en-US" altLang="zh-CN" sz="2800" dirty="0" err="1">
                <a:solidFill>
                  <a:srgbClr val="555555"/>
                </a:solidFill>
                <a:latin typeface="Microsoft Yahei" panose="020B0503020204020204" pitchFamily="34" charset="-122"/>
                <a:ea typeface="Microsoft Yahei" panose="020B0503020204020204" pitchFamily="34" charset="-122"/>
              </a:rPr>
              <a:t>fileslower</a:t>
            </a:r>
            <a:r>
              <a:rPr lang="en-US" altLang="zh-CN" sz="2800" dirty="0">
                <a:solidFill>
                  <a:srgbClr val="555555"/>
                </a:solidFill>
                <a:latin typeface="Microsoft Yahei" panose="020B0503020204020204" pitchFamily="34" charset="-122"/>
                <a:ea typeface="Microsoft Yahei" panose="020B0503020204020204" pitchFamily="34" charset="-122"/>
              </a:rPr>
              <a:t>       prog     4   </a:t>
            </a:r>
          </a:p>
          <a:p>
            <a:pPr algn="l"/>
            <a:r>
              <a:rPr lang="en-US" altLang="zh-CN" sz="2800" dirty="0">
                <a:solidFill>
                  <a:srgbClr val="555555"/>
                </a:solidFill>
                <a:latin typeface="Microsoft Yahei" panose="020B0503020204020204" pitchFamily="34" charset="-122"/>
                <a:ea typeface="Microsoft Yahei" panose="020B0503020204020204" pitchFamily="34" charset="-122"/>
              </a:rPr>
              <a:t>4058   </a:t>
            </a:r>
            <a:r>
              <a:rPr lang="en-US" altLang="zh-CN" sz="2800" dirty="0" err="1">
                <a:solidFill>
                  <a:srgbClr val="555555"/>
                </a:solidFill>
                <a:latin typeface="Microsoft Yahei" panose="020B0503020204020204" pitchFamily="34" charset="-122"/>
                <a:ea typeface="Microsoft Yahei" panose="020B0503020204020204" pitchFamily="34" charset="-122"/>
              </a:rPr>
              <a:t>fileslower</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kprobe</a:t>
            </a:r>
            <a:r>
              <a:rPr lang="en-US" altLang="zh-CN" sz="2800" dirty="0">
                <a:solidFill>
                  <a:srgbClr val="555555"/>
                </a:solidFill>
                <a:latin typeface="Microsoft Yahei" panose="020B0503020204020204" pitchFamily="34" charset="-122"/>
                <a:ea typeface="Microsoft Yahei" panose="020B0503020204020204" pitchFamily="34" charset="-122"/>
              </a:rPr>
              <a:t>   4   </a:t>
            </a:r>
          </a:p>
          <a:p>
            <a:pPr algn="l"/>
            <a:r>
              <a:rPr lang="en-US" altLang="zh-CN" sz="2800" dirty="0">
                <a:solidFill>
                  <a:srgbClr val="555555"/>
                </a:solidFill>
                <a:latin typeface="Microsoft Yahei" panose="020B0503020204020204" pitchFamily="34" charset="-122"/>
                <a:ea typeface="Microsoft Yahei" panose="020B0503020204020204" pitchFamily="34" charset="-122"/>
              </a:rPr>
              <a:t>4058   </a:t>
            </a:r>
            <a:r>
              <a:rPr lang="en-US" altLang="zh-CN" sz="2800" dirty="0" err="1">
                <a:solidFill>
                  <a:srgbClr val="555555"/>
                </a:solidFill>
                <a:latin typeface="Microsoft Yahei" panose="020B0503020204020204" pitchFamily="34" charset="-122"/>
                <a:ea typeface="Microsoft Yahei" panose="020B0503020204020204" pitchFamily="34" charset="-122"/>
              </a:rPr>
              <a:t>fileslower</a:t>
            </a:r>
            <a:r>
              <a:rPr lang="en-US" altLang="zh-CN" sz="2800" dirty="0">
                <a:solidFill>
                  <a:srgbClr val="555555"/>
                </a:solidFill>
                <a:latin typeface="Microsoft Yahei" panose="020B0503020204020204" pitchFamily="34" charset="-122"/>
                <a:ea typeface="Microsoft Yahei" panose="020B0503020204020204" pitchFamily="34" charset="-122"/>
              </a:rPr>
              <a:t>       map      2   </a:t>
            </a:r>
          </a:p>
          <a:p>
            <a:pPr algn="l"/>
            <a:r>
              <a:rPr lang="en-US" altLang="zh-CN" sz="2800" dirty="0">
                <a:solidFill>
                  <a:srgbClr val="555555"/>
                </a:solidFill>
                <a:latin typeface="Microsoft Yahei" panose="020B0503020204020204" pitchFamily="34" charset="-122"/>
                <a:ea typeface="Microsoft Yahei" panose="020B0503020204020204" pitchFamily="34" charset="-122"/>
              </a:rPr>
              <a:t>4106   </a:t>
            </a:r>
            <a:r>
              <a:rPr lang="en-US" altLang="zh-CN" sz="2800" dirty="0" err="1">
                <a:solidFill>
                  <a:srgbClr val="555555"/>
                </a:solidFill>
                <a:latin typeface="Microsoft Yahei" panose="020B0503020204020204" pitchFamily="34" charset="-122"/>
                <a:ea typeface="Microsoft Yahei" panose="020B0503020204020204" pitchFamily="34" charset="-122"/>
              </a:rPr>
              <a:t>bashreadline</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uprobe</a:t>
            </a:r>
            <a:r>
              <a:rPr lang="en-US" altLang="zh-CN" sz="2800" dirty="0">
                <a:solidFill>
                  <a:srgbClr val="555555"/>
                </a:solidFill>
                <a:latin typeface="Microsoft Yahei" panose="020B0503020204020204" pitchFamily="34" charset="-122"/>
                <a:ea typeface="Microsoft Yahei" panose="020B0503020204020204" pitchFamily="34" charset="-122"/>
              </a:rPr>
              <a:t>   1 </a:t>
            </a:r>
          </a:p>
        </p:txBody>
      </p:sp>
    </p:spTree>
    <p:extLst>
      <p:ext uri="{BB962C8B-B14F-4D97-AF65-F5344CB8AC3E}">
        <p14:creationId xmlns:p14="http://schemas.microsoft.com/office/powerpoint/2010/main" val="436508045"/>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fontScale="90000"/>
          </a:bodyPr>
          <a:lstStyle/>
          <a:p>
            <a:r>
              <a:rPr lang="en-US" altLang="zh-CN" sz="7464" dirty="0">
                <a:ea typeface="Alibaba PuHuiTi B" panose="00020600040101010101" pitchFamily="18" charset="-122"/>
              </a:rPr>
              <a:t>btrfsdist: Summarize </a:t>
            </a:r>
            <a:r>
              <a:rPr lang="en-US" altLang="zh-CN" sz="7464" dirty="0" err="1">
                <a:ea typeface="Alibaba PuHuiTi B" panose="00020600040101010101" pitchFamily="18" charset="-122"/>
              </a:rPr>
              <a:t>btrfs</a:t>
            </a:r>
            <a:r>
              <a:rPr lang="en-US" altLang="zh-CN" sz="7464" dirty="0">
                <a:ea typeface="Alibaba PuHuiTi B" panose="00020600040101010101" pitchFamily="18" charset="-122"/>
              </a:rPr>
              <a:t> operation latency distribution as a histogram</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676400" y="2476485"/>
            <a:ext cx="19425138" cy="9571851"/>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btrfsdist traces </a:t>
            </a:r>
            <a:r>
              <a:rPr lang="en-US" altLang="zh-CN" sz="2800" dirty="0" err="1">
                <a:solidFill>
                  <a:srgbClr val="555555"/>
                </a:solidFill>
                <a:latin typeface="Microsoft Yahei" panose="020B0503020204020204" pitchFamily="34" charset="-122"/>
                <a:ea typeface="Microsoft Yahei" panose="020B0503020204020204" pitchFamily="34" charset="-122"/>
              </a:rPr>
              <a:t>btrfs</a:t>
            </a:r>
            <a:r>
              <a:rPr lang="en-US" altLang="zh-CN" sz="2800" dirty="0">
                <a:solidFill>
                  <a:srgbClr val="555555"/>
                </a:solidFill>
                <a:latin typeface="Microsoft Yahei" panose="020B0503020204020204" pitchFamily="34" charset="-122"/>
                <a:ea typeface="Microsoft Yahei" panose="020B0503020204020204" pitchFamily="34" charset="-122"/>
              </a:rPr>
              <a:t> reads, writes, opens, and </a:t>
            </a:r>
            <a:r>
              <a:rPr lang="en-US" altLang="zh-CN" sz="2800" dirty="0" err="1">
                <a:solidFill>
                  <a:srgbClr val="555555"/>
                </a:solidFill>
                <a:latin typeface="Microsoft Yahei" panose="020B0503020204020204" pitchFamily="34" charset="-122"/>
                <a:ea typeface="Microsoft Yahei" panose="020B0503020204020204" pitchFamily="34" charset="-122"/>
              </a:rPr>
              <a:t>fsyncs</a:t>
            </a:r>
            <a:r>
              <a:rPr lang="en-US" altLang="zh-CN" sz="2800" dirty="0">
                <a:solidFill>
                  <a:srgbClr val="555555"/>
                </a:solidFill>
                <a:latin typeface="Microsoft Yahei" panose="020B0503020204020204" pitchFamily="34" charset="-122"/>
                <a:ea typeface="Microsoft Yahei" panose="020B0503020204020204" pitchFamily="34" charset="-122"/>
              </a:rPr>
              <a:t>, and summarizes their latency as a power-of-2 histogram.</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./btrfsdist 2 5</a:t>
            </a:r>
          </a:p>
          <a:p>
            <a:pPr algn="l"/>
            <a:r>
              <a:rPr lang="en-US" altLang="zh-CN" sz="2800" dirty="0">
                <a:solidFill>
                  <a:srgbClr val="555555"/>
                </a:solidFill>
                <a:latin typeface="Microsoft Yahei" panose="020B0503020204020204" pitchFamily="34" charset="-122"/>
                <a:ea typeface="Microsoft Yahei" panose="020B0503020204020204" pitchFamily="34" charset="-122"/>
              </a:rPr>
              <a:t>Tracing </a:t>
            </a:r>
            <a:r>
              <a:rPr lang="en-US" altLang="zh-CN" sz="2800" dirty="0" err="1">
                <a:solidFill>
                  <a:srgbClr val="555555"/>
                </a:solidFill>
                <a:latin typeface="Microsoft Yahei" panose="020B0503020204020204" pitchFamily="34" charset="-122"/>
                <a:ea typeface="Microsoft Yahei" panose="020B0503020204020204" pitchFamily="34" charset="-122"/>
              </a:rPr>
              <a:t>btrfs</a:t>
            </a:r>
            <a:r>
              <a:rPr lang="en-US" altLang="zh-CN" sz="2800" dirty="0">
                <a:solidFill>
                  <a:srgbClr val="555555"/>
                </a:solidFill>
                <a:latin typeface="Microsoft Yahei" panose="020B0503020204020204" pitchFamily="34" charset="-122"/>
                <a:ea typeface="Microsoft Yahei" panose="020B0503020204020204" pitchFamily="34" charset="-122"/>
              </a:rPr>
              <a:t> operation latency... Hit Ctrl-C to end.</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03:40:49:</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operation = 'read'</a:t>
            </a: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usecs</a:t>
            </a:r>
            <a:r>
              <a:rPr lang="en-US" altLang="zh-CN" sz="2800" dirty="0">
                <a:solidFill>
                  <a:srgbClr val="555555"/>
                </a:solidFill>
                <a:latin typeface="Microsoft Yahei" panose="020B0503020204020204" pitchFamily="34" charset="-122"/>
                <a:ea typeface="Microsoft Yahei" panose="020B0503020204020204" pitchFamily="34" charset="-122"/>
              </a:rPr>
              <a:t>               : count     distribution</a:t>
            </a:r>
          </a:p>
          <a:p>
            <a:pPr algn="l"/>
            <a:r>
              <a:rPr lang="en-US" altLang="zh-CN" sz="2800" dirty="0">
                <a:solidFill>
                  <a:srgbClr val="555555"/>
                </a:solidFill>
                <a:latin typeface="Microsoft Yahei" panose="020B0503020204020204" pitchFamily="34" charset="-122"/>
                <a:ea typeface="Microsoft Yahei" panose="020B0503020204020204" pitchFamily="34" charset="-122"/>
              </a:rPr>
              <a:t>         0 -&gt; 1          : 15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2 -&gt; 3          : 833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4 -&gt; 7          : 127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8 -&gt; 15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16 -&gt; 31         : 8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32 -&gt; 63         : 907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64 -&gt; 127        : 91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128 -&gt; 255        : 246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256 -&gt; 511        : 4164     |****************************************|</a:t>
            </a:r>
          </a:p>
          <a:p>
            <a:pPr algn="l"/>
            <a:r>
              <a:rPr lang="en-US" altLang="zh-CN" sz="2800" dirty="0">
                <a:solidFill>
                  <a:srgbClr val="555555"/>
                </a:solidFill>
                <a:latin typeface="Microsoft Yahei" panose="020B0503020204020204" pitchFamily="34" charset="-122"/>
                <a:ea typeface="Microsoft Yahei" panose="020B0503020204020204" pitchFamily="34" charset="-122"/>
              </a:rPr>
              <a:t>       512 -&gt; 1023       : 193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1024 -&gt; 2047       : 4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2048 -&gt; 4095       : 6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4096 -&gt; 8191       : 2        |                                        |</a:t>
            </a:r>
          </a:p>
        </p:txBody>
      </p:sp>
    </p:spTree>
    <p:extLst>
      <p:ext uri="{BB962C8B-B14F-4D97-AF65-F5344CB8AC3E}">
        <p14:creationId xmlns:p14="http://schemas.microsoft.com/office/powerpoint/2010/main" val="73753149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a:bodyPr>
          <a:lstStyle/>
          <a:p>
            <a:r>
              <a:rPr lang="en-US" altLang="zh-CN" sz="7464" dirty="0" err="1">
                <a:ea typeface="Alibaba PuHuiTi B" panose="00020600040101010101" pitchFamily="18" charset="-122"/>
              </a:rPr>
              <a:t>btrfsslower</a:t>
            </a:r>
            <a:r>
              <a:rPr lang="en-US" altLang="zh-CN" sz="7464" dirty="0">
                <a:ea typeface="Alibaba PuHuiTi B" panose="00020600040101010101" pitchFamily="18" charset="-122"/>
              </a:rPr>
              <a:t>: Trace slow </a:t>
            </a:r>
            <a:r>
              <a:rPr lang="en-US" altLang="zh-CN" sz="7464" dirty="0" err="1">
                <a:ea typeface="Alibaba PuHuiTi B" panose="00020600040101010101" pitchFamily="18" charset="-122"/>
              </a:rPr>
              <a:t>btrfs</a:t>
            </a:r>
            <a:r>
              <a:rPr lang="en-US" altLang="zh-CN" sz="7464" dirty="0">
                <a:ea typeface="Alibaba PuHuiTi B" panose="00020600040101010101" pitchFamily="18" charset="-122"/>
              </a:rPr>
              <a:t> operations.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676400" y="2476485"/>
            <a:ext cx="19425138" cy="4832092"/>
          </a:xfrm>
          <a:prstGeom prst="rect">
            <a:avLst/>
          </a:prstGeom>
          <a:noFill/>
        </p:spPr>
        <p:txBody>
          <a:bodyPr wrap="square">
            <a:spAutoFit/>
          </a:bodyPr>
          <a:lstStyle/>
          <a:p>
            <a:pPr algn="l"/>
            <a:r>
              <a:rPr lang="en-US" altLang="zh-CN" sz="2800" dirty="0" err="1">
                <a:solidFill>
                  <a:srgbClr val="555555"/>
                </a:solidFill>
                <a:latin typeface="Microsoft Yahei" panose="020B0503020204020204" pitchFamily="34" charset="-122"/>
                <a:ea typeface="Microsoft Yahei" panose="020B0503020204020204" pitchFamily="34" charset="-122"/>
              </a:rPr>
              <a:t>btrfsslower</a:t>
            </a:r>
            <a:r>
              <a:rPr lang="en-US" altLang="zh-CN" sz="2800" dirty="0">
                <a:solidFill>
                  <a:srgbClr val="555555"/>
                </a:solidFill>
                <a:latin typeface="Microsoft Yahei" panose="020B0503020204020204" pitchFamily="34" charset="-122"/>
                <a:ea typeface="Microsoft Yahei" panose="020B0503020204020204" pitchFamily="34" charset="-122"/>
              </a:rPr>
              <a:t> shows </a:t>
            </a:r>
            <a:r>
              <a:rPr lang="en-US" altLang="zh-CN" sz="2800" dirty="0" err="1">
                <a:solidFill>
                  <a:srgbClr val="555555"/>
                </a:solidFill>
                <a:latin typeface="Microsoft Yahei" panose="020B0503020204020204" pitchFamily="34" charset="-122"/>
                <a:ea typeface="Microsoft Yahei" panose="020B0503020204020204" pitchFamily="34" charset="-122"/>
              </a:rPr>
              <a:t>btrfs</a:t>
            </a:r>
            <a:r>
              <a:rPr lang="en-US" altLang="zh-CN" sz="2800" dirty="0">
                <a:solidFill>
                  <a:srgbClr val="555555"/>
                </a:solidFill>
                <a:latin typeface="Microsoft Yahei" panose="020B0503020204020204" pitchFamily="34" charset="-122"/>
                <a:ea typeface="Microsoft Yahei" panose="020B0503020204020204" pitchFamily="34" charset="-122"/>
              </a:rPr>
              <a:t> reads, writes, opens, and </a:t>
            </a:r>
            <a:r>
              <a:rPr lang="en-US" altLang="zh-CN" sz="2800" dirty="0" err="1">
                <a:solidFill>
                  <a:srgbClr val="555555"/>
                </a:solidFill>
                <a:latin typeface="Microsoft Yahei" panose="020B0503020204020204" pitchFamily="34" charset="-122"/>
                <a:ea typeface="Microsoft Yahei" panose="020B0503020204020204" pitchFamily="34" charset="-122"/>
              </a:rPr>
              <a:t>fsyncs</a:t>
            </a:r>
            <a:r>
              <a:rPr lang="en-US" altLang="zh-CN" sz="2800" dirty="0">
                <a:solidFill>
                  <a:srgbClr val="555555"/>
                </a:solidFill>
                <a:latin typeface="Microsoft Yahei" panose="020B0503020204020204" pitchFamily="34" charset="-122"/>
                <a:ea typeface="Microsoft Yahei" panose="020B0503020204020204" pitchFamily="34" charset="-122"/>
              </a:rPr>
              <a:t>, slower than a threshold. For example:</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btrfsslower</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Tracing </a:t>
            </a:r>
            <a:r>
              <a:rPr lang="en-US" altLang="zh-CN" sz="2800" dirty="0" err="1">
                <a:solidFill>
                  <a:srgbClr val="555555"/>
                </a:solidFill>
                <a:latin typeface="Microsoft Yahei" panose="020B0503020204020204" pitchFamily="34" charset="-122"/>
                <a:ea typeface="Microsoft Yahei" panose="020B0503020204020204" pitchFamily="34" charset="-122"/>
              </a:rPr>
              <a:t>btrfs</a:t>
            </a:r>
            <a:r>
              <a:rPr lang="en-US" altLang="zh-CN" sz="2800" dirty="0">
                <a:solidFill>
                  <a:srgbClr val="555555"/>
                </a:solidFill>
                <a:latin typeface="Microsoft Yahei" panose="020B0503020204020204" pitchFamily="34" charset="-122"/>
                <a:ea typeface="Microsoft Yahei" panose="020B0503020204020204" pitchFamily="34" charset="-122"/>
              </a:rPr>
              <a:t> operations slower than 10 </a:t>
            </a:r>
            <a:r>
              <a:rPr lang="en-US" altLang="zh-CN" sz="2800" dirty="0" err="1">
                <a:solidFill>
                  <a:srgbClr val="555555"/>
                </a:solidFill>
                <a:latin typeface="Microsoft Yahei" panose="020B0503020204020204" pitchFamily="34" charset="-122"/>
                <a:ea typeface="Microsoft Yahei" panose="020B0503020204020204" pitchFamily="34" charset="-122"/>
              </a:rPr>
              <a:t>ms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TIME     COMM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T BYTES   </a:t>
            </a:r>
            <a:r>
              <a:rPr lang="en-US" altLang="zh-CN" sz="2800" dirty="0" err="1">
                <a:solidFill>
                  <a:srgbClr val="555555"/>
                </a:solidFill>
                <a:latin typeface="Microsoft Yahei" panose="020B0503020204020204" pitchFamily="34" charset="-122"/>
                <a:ea typeface="Microsoft Yahei" panose="020B0503020204020204" pitchFamily="34" charset="-122"/>
              </a:rPr>
              <a:t>OFF_KB</a:t>
            </a:r>
            <a:r>
              <a:rPr lang="en-US" altLang="zh-CN" sz="2800" dirty="0">
                <a:solidFill>
                  <a:srgbClr val="555555"/>
                </a:solidFill>
                <a:latin typeface="Microsoft Yahei" panose="020B0503020204020204" pitchFamily="34" charset="-122"/>
                <a:ea typeface="Microsoft Yahei" panose="020B0503020204020204" pitchFamily="34" charset="-122"/>
              </a:rPr>
              <a:t>   LAT(</a:t>
            </a:r>
            <a:r>
              <a:rPr lang="en-US" altLang="zh-CN" sz="2800" dirty="0" err="1">
                <a:solidFill>
                  <a:srgbClr val="555555"/>
                </a:solidFill>
                <a:latin typeface="Microsoft Yahei" panose="020B0503020204020204" pitchFamily="34" charset="-122"/>
                <a:ea typeface="Microsoft Yahei" panose="020B0503020204020204" pitchFamily="34" charset="-122"/>
              </a:rPr>
              <a:t>ms</a:t>
            </a:r>
            <a:r>
              <a:rPr lang="en-US" altLang="zh-CN" sz="2800" dirty="0">
                <a:solidFill>
                  <a:srgbClr val="555555"/>
                </a:solidFill>
                <a:latin typeface="Microsoft Yahei" panose="020B0503020204020204" pitchFamily="34" charset="-122"/>
                <a:ea typeface="Microsoft Yahei" panose="020B0503020204020204" pitchFamily="34" charset="-122"/>
              </a:rPr>
              <a:t>) FILENAME</a:t>
            </a:r>
          </a:p>
          <a:p>
            <a:pPr algn="l"/>
            <a:r>
              <a:rPr lang="en-US" altLang="zh-CN" sz="2800" dirty="0">
                <a:solidFill>
                  <a:srgbClr val="555555"/>
                </a:solidFill>
                <a:latin typeface="Microsoft Yahei" panose="020B0503020204020204" pitchFamily="34" charset="-122"/>
                <a:ea typeface="Microsoft Yahei" panose="020B0503020204020204" pitchFamily="34" charset="-122"/>
              </a:rPr>
              <a:t>01:22:03 </a:t>
            </a:r>
            <a:r>
              <a:rPr lang="en-US" altLang="zh-CN" sz="2800" dirty="0" err="1">
                <a:solidFill>
                  <a:srgbClr val="555555"/>
                </a:solidFill>
                <a:latin typeface="Microsoft Yahei" panose="020B0503020204020204" pitchFamily="34" charset="-122"/>
                <a:ea typeface="Microsoft Yahei" panose="020B0503020204020204" pitchFamily="34" charset="-122"/>
              </a:rPr>
              <a:t>randread.pl</a:t>
            </a:r>
            <a:r>
              <a:rPr lang="en-US" altLang="zh-CN" sz="2800" dirty="0">
                <a:solidFill>
                  <a:srgbClr val="555555"/>
                </a:solidFill>
                <a:latin typeface="Microsoft Yahei" panose="020B0503020204020204" pitchFamily="34" charset="-122"/>
                <a:ea typeface="Microsoft Yahei" panose="020B0503020204020204" pitchFamily="34" charset="-122"/>
              </a:rPr>
              <a:t>    13602  R 8192    391384     10.40 </a:t>
            </a:r>
            <a:r>
              <a:rPr lang="en-US" altLang="zh-CN" sz="2800" dirty="0" err="1">
                <a:solidFill>
                  <a:srgbClr val="555555"/>
                </a:solidFill>
                <a:latin typeface="Microsoft Yahei" panose="020B0503020204020204" pitchFamily="34" charset="-122"/>
                <a:ea typeface="Microsoft Yahei" panose="020B0503020204020204" pitchFamily="34" charset="-122"/>
              </a:rPr>
              <a:t>data1</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01:22:03 </a:t>
            </a:r>
            <a:r>
              <a:rPr lang="en-US" altLang="zh-CN" sz="2800" dirty="0" err="1">
                <a:solidFill>
                  <a:srgbClr val="555555"/>
                </a:solidFill>
                <a:latin typeface="Microsoft Yahei" panose="020B0503020204020204" pitchFamily="34" charset="-122"/>
                <a:ea typeface="Microsoft Yahei" panose="020B0503020204020204" pitchFamily="34" charset="-122"/>
              </a:rPr>
              <a:t>randread.pl</a:t>
            </a:r>
            <a:r>
              <a:rPr lang="en-US" altLang="zh-CN" sz="2800" dirty="0">
                <a:solidFill>
                  <a:srgbClr val="555555"/>
                </a:solidFill>
                <a:latin typeface="Microsoft Yahei" panose="020B0503020204020204" pitchFamily="34" charset="-122"/>
                <a:ea typeface="Microsoft Yahei" panose="020B0503020204020204" pitchFamily="34" charset="-122"/>
              </a:rPr>
              <a:t>    13602  R 8192    92632      10.41 </a:t>
            </a:r>
            <a:r>
              <a:rPr lang="en-US" altLang="zh-CN" sz="2800" dirty="0" err="1">
                <a:solidFill>
                  <a:srgbClr val="555555"/>
                </a:solidFill>
                <a:latin typeface="Microsoft Yahei" panose="020B0503020204020204" pitchFamily="34" charset="-122"/>
                <a:ea typeface="Microsoft Yahei" panose="020B0503020204020204" pitchFamily="34" charset="-122"/>
              </a:rPr>
              <a:t>data1</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01:22:06 </a:t>
            </a:r>
            <a:r>
              <a:rPr lang="en-US" altLang="zh-CN" sz="2800" dirty="0" err="1">
                <a:solidFill>
                  <a:srgbClr val="555555"/>
                </a:solidFill>
                <a:latin typeface="Microsoft Yahei" panose="020B0503020204020204" pitchFamily="34" charset="-122"/>
                <a:ea typeface="Microsoft Yahei" panose="020B0503020204020204" pitchFamily="34" charset="-122"/>
              </a:rPr>
              <a:t>randread.pl</a:t>
            </a:r>
            <a:r>
              <a:rPr lang="en-US" altLang="zh-CN" sz="2800" dirty="0">
                <a:solidFill>
                  <a:srgbClr val="555555"/>
                </a:solidFill>
                <a:latin typeface="Microsoft Yahei" panose="020B0503020204020204" pitchFamily="34" charset="-122"/>
                <a:ea typeface="Microsoft Yahei" panose="020B0503020204020204" pitchFamily="34" charset="-122"/>
              </a:rPr>
              <a:t>    13602  R 8192    199800     17.33 </a:t>
            </a:r>
            <a:r>
              <a:rPr lang="en-US" altLang="zh-CN" sz="2800" dirty="0" err="1">
                <a:solidFill>
                  <a:srgbClr val="555555"/>
                </a:solidFill>
                <a:latin typeface="Microsoft Yahei" panose="020B0503020204020204" pitchFamily="34" charset="-122"/>
                <a:ea typeface="Microsoft Yahei" panose="020B0503020204020204" pitchFamily="34" charset="-122"/>
              </a:rPr>
              <a:t>data1</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01:22:06 </a:t>
            </a:r>
            <a:r>
              <a:rPr lang="en-US" altLang="zh-CN" sz="2800" dirty="0" err="1">
                <a:solidFill>
                  <a:srgbClr val="555555"/>
                </a:solidFill>
                <a:latin typeface="Microsoft Yahei" panose="020B0503020204020204" pitchFamily="34" charset="-122"/>
                <a:ea typeface="Microsoft Yahei" panose="020B0503020204020204" pitchFamily="34" charset="-122"/>
              </a:rPr>
              <a:t>randread.pl</a:t>
            </a:r>
            <a:r>
              <a:rPr lang="en-US" altLang="zh-CN" sz="2800" dirty="0">
                <a:solidFill>
                  <a:srgbClr val="555555"/>
                </a:solidFill>
                <a:latin typeface="Microsoft Yahei" panose="020B0503020204020204" pitchFamily="34" charset="-122"/>
                <a:ea typeface="Microsoft Yahei" panose="020B0503020204020204" pitchFamily="34" charset="-122"/>
              </a:rPr>
              <a:t>    13602  R 8192    415160     17.21 </a:t>
            </a:r>
            <a:r>
              <a:rPr lang="en-US" altLang="zh-CN" sz="2800" dirty="0" err="1">
                <a:solidFill>
                  <a:srgbClr val="555555"/>
                </a:solidFill>
                <a:latin typeface="Microsoft Yahei" panose="020B0503020204020204" pitchFamily="34" charset="-122"/>
                <a:ea typeface="Microsoft Yahei" panose="020B0503020204020204" pitchFamily="34" charset="-122"/>
              </a:rPr>
              <a:t>data1</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01:22:07 </a:t>
            </a:r>
            <a:r>
              <a:rPr lang="en-US" altLang="zh-CN" sz="2800" dirty="0" err="1">
                <a:solidFill>
                  <a:srgbClr val="555555"/>
                </a:solidFill>
                <a:latin typeface="Microsoft Yahei" panose="020B0503020204020204" pitchFamily="34" charset="-122"/>
                <a:ea typeface="Microsoft Yahei" panose="020B0503020204020204" pitchFamily="34" charset="-122"/>
              </a:rPr>
              <a:t>randread.pl</a:t>
            </a:r>
            <a:r>
              <a:rPr lang="en-US" altLang="zh-CN" sz="2800" dirty="0">
                <a:solidFill>
                  <a:srgbClr val="555555"/>
                </a:solidFill>
                <a:latin typeface="Microsoft Yahei" panose="020B0503020204020204" pitchFamily="34" charset="-122"/>
                <a:ea typeface="Microsoft Yahei" panose="020B0503020204020204" pitchFamily="34" charset="-122"/>
              </a:rPr>
              <a:t>    13602  R 8192    729984     11.93 </a:t>
            </a:r>
            <a:r>
              <a:rPr lang="en-US" altLang="zh-CN" sz="2800" dirty="0" err="1">
                <a:solidFill>
                  <a:srgbClr val="555555"/>
                </a:solidFill>
                <a:latin typeface="Microsoft Yahei" panose="020B0503020204020204" pitchFamily="34" charset="-122"/>
                <a:ea typeface="Microsoft Yahei" panose="020B0503020204020204" pitchFamily="34" charset="-122"/>
              </a:rPr>
              <a:t>data1</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01:22:09 </a:t>
            </a:r>
            <a:r>
              <a:rPr lang="en-US" altLang="zh-CN" sz="2800" dirty="0" err="1">
                <a:solidFill>
                  <a:srgbClr val="555555"/>
                </a:solidFill>
                <a:latin typeface="Microsoft Yahei" panose="020B0503020204020204" pitchFamily="34" charset="-122"/>
                <a:ea typeface="Microsoft Yahei" panose="020B0503020204020204" pitchFamily="34" charset="-122"/>
              </a:rPr>
              <a:t>randread.pl</a:t>
            </a:r>
            <a:r>
              <a:rPr lang="en-US" altLang="zh-CN" sz="2800" dirty="0">
                <a:solidFill>
                  <a:srgbClr val="555555"/>
                </a:solidFill>
                <a:latin typeface="Microsoft Yahei" panose="020B0503020204020204" pitchFamily="34" charset="-122"/>
                <a:ea typeface="Microsoft Yahei" panose="020B0503020204020204" pitchFamily="34" charset="-122"/>
              </a:rPr>
              <a:t>    13602  R 8192    342784     11.90 </a:t>
            </a:r>
            <a:r>
              <a:rPr lang="en-US" altLang="zh-CN" sz="2800" dirty="0" err="1">
                <a:solidFill>
                  <a:srgbClr val="555555"/>
                </a:solidFill>
                <a:latin typeface="Microsoft Yahei" panose="020B0503020204020204" pitchFamily="34" charset="-122"/>
                <a:ea typeface="Microsoft Yahei" panose="020B0503020204020204" pitchFamily="34" charset="-122"/>
              </a:rPr>
              <a:t>data1</a:t>
            </a:r>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7841550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a:bodyPr>
          <a:lstStyle/>
          <a:p>
            <a:r>
              <a:rPr lang="en-US" altLang="zh-CN" sz="7464" dirty="0">
                <a:ea typeface="Alibaba PuHuiTi B" panose="00020600040101010101" pitchFamily="18" charset="-122"/>
              </a:rPr>
              <a:t>capable: Trace security capability checks.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676400" y="2476485"/>
            <a:ext cx="19425138" cy="10433625"/>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capable traces calls to the kernel </a:t>
            </a:r>
            <a:r>
              <a:rPr lang="en-US" altLang="zh-CN" sz="2800" dirty="0" err="1">
                <a:solidFill>
                  <a:srgbClr val="555555"/>
                </a:solidFill>
                <a:latin typeface="Microsoft Yahei" panose="020B0503020204020204" pitchFamily="34" charset="-122"/>
                <a:ea typeface="Microsoft Yahei" panose="020B0503020204020204" pitchFamily="34" charset="-122"/>
              </a:rPr>
              <a:t>cap_capable</a:t>
            </a:r>
            <a:r>
              <a:rPr lang="en-US" altLang="zh-CN" sz="2800" dirty="0">
                <a:solidFill>
                  <a:srgbClr val="555555"/>
                </a:solidFill>
                <a:latin typeface="Microsoft Yahei" panose="020B0503020204020204" pitchFamily="34" charset="-122"/>
                <a:ea typeface="Microsoft Yahei" panose="020B0503020204020204" pitchFamily="34" charset="-122"/>
              </a:rPr>
              <a:t>() function, which does security capability checks, and prints details for each call.</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tools]# ./</a:t>
            </a:r>
            <a:r>
              <a:rPr lang="en-US" altLang="zh-CN" sz="2800" dirty="0" err="1">
                <a:solidFill>
                  <a:srgbClr val="555555"/>
                </a:solidFill>
                <a:latin typeface="Microsoft Yahei" panose="020B0503020204020204" pitchFamily="34" charset="-122"/>
                <a:ea typeface="Microsoft Yahei" panose="020B0503020204020204" pitchFamily="34" charset="-122"/>
              </a:rPr>
              <a:t>capable.py</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TIME      UID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COMM             CAP  NAME                 AUDIT</a:t>
            </a:r>
          </a:p>
          <a:p>
            <a:pPr algn="l"/>
            <a:r>
              <a:rPr lang="en-US" altLang="zh-CN" sz="2800" dirty="0">
                <a:solidFill>
                  <a:srgbClr val="555555"/>
                </a:solidFill>
                <a:latin typeface="Microsoft Yahei" panose="020B0503020204020204" pitchFamily="34" charset="-122"/>
                <a:ea typeface="Microsoft Yahei" panose="020B0503020204020204" pitchFamily="34" charset="-122"/>
              </a:rPr>
              <a:t>14:45:37  0      37062  </a:t>
            </a:r>
            <a:r>
              <a:rPr lang="en-US" altLang="zh-CN" sz="2800" dirty="0" err="1">
                <a:solidFill>
                  <a:srgbClr val="555555"/>
                </a:solidFill>
                <a:latin typeface="Microsoft Yahei" panose="020B0503020204020204" pitchFamily="34" charset="-122"/>
                <a:ea typeface="Microsoft Yahei" panose="020B0503020204020204" pitchFamily="34" charset="-122"/>
              </a:rPr>
              <a:t>pmdaproc</a:t>
            </a:r>
            <a:r>
              <a:rPr lang="en-US" altLang="zh-CN" sz="2800" dirty="0">
                <a:solidFill>
                  <a:srgbClr val="555555"/>
                </a:solidFill>
                <a:latin typeface="Microsoft Yahei" panose="020B0503020204020204" pitchFamily="34" charset="-122"/>
                <a:ea typeface="Microsoft Yahei" panose="020B0503020204020204" pitchFamily="34" charset="-122"/>
              </a:rPr>
              <a:t>         6    </a:t>
            </a:r>
            <a:r>
              <a:rPr lang="en-US" altLang="zh-CN" sz="2800" dirty="0" err="1">
                <a:solidFill>
                  <a:srgbClr val="555555"/>
                </a:solidFill>
                <a:latin typeface="Microsoft Yahei" panose="020B0503020204020204" pitchFamily="34" charset="-122"/>
                <a:ea typeface="Microsoft Yahei" panose="020B0503020204020204" pitchFamily="34" charset="-122"/>
              </a:rPr>
              <a:t>CAP_SETGID</a:t>
            </a:r>
            <a:r>
              <a:rPr lang="en-US" altLang="zh-CN" sz="2800" dirty="0">
                <a:solidFill>
                  <a:srgbClr val="555555"/>
                </a:solidFill>
                <a:latin typeface="Microsoft Yahei" panose="020B0503020204020204" pitchFamily="34" charset="-122"/>
                <a:ea typeface="Microsoft Yahei" panose="020B0503020204020204" pitchFamily="34" charset="-122"/>
              </a:rPr>
              <a:t>           1</a:t>
            </a:r>
          </a:p>
          <a:p>
            <a:pPr algn="l"/>
            <a:r>
              <a:rPr lang="en-US" altLang="zh-CN" sz="2800" dirty="0">
                <a:solidFill>
                  <a:srgbClr val="555555"/>
                </a:solidFill>
                <a:latin typeface="Microsoft Yahei" panose="020B0503020204020204" pitchFamily="34" charset="-122"/>
                <a:ea typeface="Microsoft Yahei" panose="020B0503020204020204" pitchFamily="34" charset="-122"/>
              </a:rPr>
              <a:t>14:45:37  0      37062  </a:t>
            </a:r>
            <a:r>
              <a:rPr lang="en-US" altLang="zh-CN" sz="2800" dirty="0" err="1">
                <a:solidFill>
                  <a:srgbClr val="555555"/>
                </a:solidFill>
                <a:latin typeface="Microsoft Yahei" panose="020B0503020204020204" pitchFamily="34" charset="-122"/>
                <a:ea typeface="Microsoft Yahei" panose="020B0503020204020204" pitchFamily="34" charset="-122"/>
              </a:rPr>
              <a:t>pmdaproc</a:t>
            </a:r>
            <a:r>
              <a:rPr lang="en-US" altLang="zh-CN" sz="2800" dirty="0">
                <a:solidFill>
                  <a:srgbClr val="555555"/>
                </a:solidFill>
                <a:latin typeface="Microsoft Yahei" panose="020B0503020204020204" pitchFamily="34" charset="-122"/>
                <a:ea typeface="Microsoft Yahei" panose="020B0503020204020204" pitchFamily="34" charset="-122"/>
              </a:rPr>
              <a:t>         7    </a:t>
            </a:r>
            <a:r>
              <a:rPr lang="en-US" altLang="zh-CN" sz="2800" dirty="0" err="1">
                <a:solidFill>
                  <a:srgbClr val="555555"/>
                </a:solidFill>
                <a:latin typeface="Microsoft Yahei" panose="020B0503020204020204" pitchFamily="34" charset="-122"/>
                <a:ea typeface="Microsoft Yahei" panose="020B0503020204020204" pitchFamily="34" charset="-122"/>
              </a:rPr>
              <a:t>CAP_SETUID</a:t>
            </a:r>
            <a:r>
              <a:rPr lang="en-US" altLang="zh-CN" sz="2800" dirty="0">
                <a:solidFill>
                  <a:srgbClr val="555555"/>
                </a:solidFill>
                <a:latin typeface="Microsoft Yahei" panose="020B0503020204020204" pitchFamily="34" charset="-122"/>
                <a:ea typeface="Microsoft Yahei" panose="020B0503020204020204" pitchFamily="34" charset="-122"/>
              </a:rPr>
              <a:t>           1</a:t>
            </a:r>
          </a:p>
          <a:p>
            <a:pPr algn="l"/>
            <a:r>
              <a:rPr lang="en-US" altLang="zh-CN" sz="2800" dirty="0">
                <a:solidFill>
                  <a:srgbClr val="555555"/>
                </a:solidFill>
                <a:latin typeface="Microsoft Yahei" panose="020B0503020204020204" pitchFamily="34" charset="-122"/>
                <a:ea typeface="Microsoft Yahei" panose="020B0503020204020204" pitchFamily="34" charset="-122"/>
              </a:rPr>
              <a:t>14:45:37  978    37062  </a:t>
            </a:r>
            <a:r>
              <a:rPr lang="en-US" altLang="zh-CN" sz="2800" dirty="0" err="1">
                <a:solidFill>
                  <a:srgbClr val="555555"/>
                </a:solidFill>
                <a:latin typeface="Microsoft Yahei" panose="020B0503020204020204" pitchFamily="34" charset="-122"/>
                <a:ea typeface="Microsoft Yahei" panose="020B0503020204020204" pitchFamily="34" charset="-122"/>
              </a:rPr>
              <a:t>pmdaproc</a:t>
            </a:r>
            <a:r>
              <a:rPr lang="en-US" altLang="zh-CN" sz="2800" dirty="0">
                <a:solidFill>
                  <a:srgbClr val="555555"/>
                </a:solidFill>
                <a:latin typeface="Microsoft Yahei" panose="020B0503020204020204" pitchFamily="34" charset="-122"/>
                <a:ea typeface="Microsoft Yahei" panose="020B0503020204020204" pitchFamily="34" charset="-122"/>
              </a:rPr>
              <a:t>         7    </a:t>
            </a:r>
            <a:r>
              <a:rPr lang="en-US" altLang="zh-CN" sz="2800" dirty="0" err="1">
                <a:solidFill>
                  <a:srgbClr val="555555"/>
                </a:solidFill>
                <a:latin typeface="Microsoft Yahei" panose="020B0503020204020204" pitchFamily="34" charset="-122"/>
                <a:ea typeface="Microsoft Yahei" panose="020B0503020204020204" pitchFamily="34" charset="-122"/>
              </a:rPr>
              <a:t>CAP_SETUID</a:t>
            </a:r>
            <a:r>
              <a:rPr lang="en-US" altLang="zh-CN" sz="2800" dirty="0">
                <a:solidFill>
                  <a:srgbClr val="555555"/>
                </a:solidFill>
                <a:latin typeface="Microsoft Yahei" panose="020B0503020204020204" pitchFamily="34" charset="-122"/>
                <a:ea typeface="Microsoft Yahei" panose="020B0503020204020204" pitchFamily="34" charset="-122"/>
              </a:rPr>
              <a:t>           1</a:t>
            </a:r>
          </a:p>
          <a:p>
            <a:pPr algn="l"/>
            <a:r>
              <a:rPr lang="en-US" altLang="zh-CN" sz="2800" dirty="0">
                <a:solidFill>
                  <a:srgbClr val="555555"/>
                </a:solidFill>
                <a:latin typeface="Microsoft Yahei" panose="020B0503020204020204" pitchFamily="34" charset="-122"/>
                <a:ea typeface="Microsoft Yahei" panose="020B0503020204020204" pitchFamily="34" charset="-122"/>
              </a:rPr>
              <a:t>14:45:37  0      37062  </a:t>
            </a:r>
            <a:r>
              <a:rPr lang="en-US" altLang="zh-CN" sz="2800" dirty="0" err="1">
                <a:solidFill>
                  <a:srgbClr val="555555"/>
                </a:solidFill>
                <a:latin typeface="Microsoft Yahei" panose="020B0503020204020204" pitchFamily="34" charset="-122"/>
                <a:ea typeface="Microsoft Yahei" panose="020B0503020204020204" pitchFamily="34" charset="-122"/>
              </a:rPr>
              <a:t>pmdaproc</a:t>
            </a:r>
            <a:r>
              <a:rPr lang="en-US" altLang="zh-CN" sz="2800" dirty="0">
                <a:solidFill>
                  <a:srgbClr val="555555"/>
                </a:solidFill>
                <a:latin typeface="Microsoft Yahei" panose="020B0503020204020204" pitchFamily="34" charset="-122"/>
                <a:ea typeface="Microsoft Yahei" panose="020B0503020204020204" pitchFamily="34" charset="-122"/>
              </a:rPr>
              <a:t>         6    </a:t>
            </a:r>
            <a:r>
              <a:rPr lang="en-US" altLang="zh-CN" sz="2800" dirty="0" err="1">
                <a:solidFill>
                  <a:srgbClr val="555555"/>
                </a:solidFill>
                <a:latin typeface="Microsoft Yahei" panose="020B0503020204020204" pitchFamily="34" charset="-122"/>
                <a:ea typeface="Microsoft Yahei" panose="020B0503020204020204" pitchFamily="34" charset="-122"/>
              </a:rPr>
              <a:t>CAP_SETGID</a:t>
            </a:r>
            <a:r>
              <a:rPr lang="en-US" altLang="zh-CN" sz="2800" dirty="0">
                <a:solidFill>
                  <a:srgbClr val="555555"/>
                </a:solidFill>
                <a:latin typeface="Microsoft Yahei" panose="020B0503020204020204" pitchFamily="34" charset="-122"/>
                <a:ea typeface="Microsoft Yahei" panose="020B0503020204020204" pitchFamily="34" charset="-122"/>
              </a:rPr>
              <a:t>           1</a:t>
            </a:r>
          </a:p>
          <a:p>
            <a:pPr algn="l"/>
            <a:r>
              <a:rPr lang="en-US" altLang="zh-CN" sz="2800" dirty="0">
                <a:solidFill>
                  <a:srgbClr val="555555"/>
                </a:solidFill>
                <a:latin typeface="Microsoft Yahei" panose="020B0503020204020204" pitchFamily="34" charset="-122"/>
                <a:ea typeface="Microsoft Yahei" panose="020B0503020204020204" pitchFamily="34" charset="-122"/>
              </a:rPr>
              <a:t>14:45:37  0      37062  </a:t>
            </a:r>
            <a:r>
              <a:rPr lang="en-US" altLang="zh-CN" sz="2800" dirty="0" err="1">
                <a:solidFill>
                  <a:srgbClr val="555555"/>
                </a:solidFill>
                <a:latin typeface="Microsoft Yahei" panose="020B0503020204020204" pitchFamily="34" charset="-122"/>
                <a:ea typeface="Microsoft Yahei" panose="020B0503020204020204" pitchFamily="34" charset="-122"/>
              </a:rPr>
              <a:t>pmdaproc</a:t>
            </a:r>
            <a:r>
              <a:rPr lang="en-US" altLang="zh-CN" sz="2800" dirty="0">
                <a:solidFill>
                  <a:srgbClr val="555555"/>
                </a:solidFill>
                <a:latin typeface="Microsoft Yahei" panose="020B0503020204020204" pitchFamily="34" charset="-122"/>
                <a:ea typeface="Microsoft Yahei" panose="020B0503020204020204" pitchFamily="34" charset="-122"/>
              </a:rPr>
              <a:t>         6    </a:t>
            </a:r>
            <a:r>
              <a:rPr lang="en-US" altLang="zh-CN" sz="2800" dirty="0" err="1">
                <a:solidFill>
                  <a:srgbClr val="555555"/>
                </a:solidFill>
                <a:latin typeface="Microsoft Yahei" panose="020B0503020204020204" pitchFamily="34" charset="-122"/>
                <a:ea typeface="Microsoft Yahei" panose="020B0503020204020204" pitchFamily="34" charset="-122"/>
              </a:rPr>
              <a:t>CAP_SETGID</a:t>
            </a:r>
            <a:r>
              <a:rPr lang="en-US" altLang="zh-CN" sz="2800" dirty="0">
                <a:solidFill>
                  <a:srgbClr val="555555"/>
                </a:solidFill>
                <a:latin typeface="Microsoft Yahei" panose="020B0503020204020204" pitchFamily="34" charset="-122"/>
                <a:ea typeface="Microsoft Yahei" panose="020B0503020204020204" pitchFamily="34" charset="-122"/>
              </a:rPr>
              <a:t>           1</a:t>
            </a:r>
          </a:p>
          <a:p>
            <a:pPr algn="l"/>
            <a:r>
              <a:rPr lang="en-US" altLang="zh-CN" sz="2800" dirty="0">
                <a:solidFill>
                  <a:srgbClr val="555555"/>
                </a:solidFill>
                <a:latin typeface="Microsoft Yahei" panose="020B0503020204020204" pitchFamily="34" charset="-122"/>
                <a:ea typeface="Microsoft Yahei" panose="020B0503020204020204" pitchFamily="34" charset="-122"/>
              </a:rPr>
              <a:t>14:45:37  0      37062  </a:t>
            </a:r>
            <a:r>
              <a:rPr lang="en-US" altLang="zh-CN" sz="2800" dirty="0" err="1">
                <a:solidFill>
                  <a:srgbClr val="555555"/>
                </a:solidFill>
                <a:latin typeface="Microsoft Yahei" panose="020B0503020204020204" pitchFamily="34" charset="-122"/>
                <a:ea typeface="Microsoft Yahei" panose="020B0503020204020204" pitchFamily="34" charset="-122"/>
              </a:rPr>
              <a:t>pmdaproc</a:t>
            </a:r>
            <a:r>
              <a:rPr lang="en-US" altLang="zh-CN" sz="2800" dirty="0">
                <a:solidFill>
                  <a:srgbClr val="555555"/>
                </a:solidFill>
                <a:latin typeface="Microsoft Yahei" panose="020B0503020204020204" pitchFamily="34" charset="-122"/>
                <a:ea typeface="Microsoft Yahei" panose="020B0503020204020204" pitchFamily="34" charset="-122"/>
              </a:rPr>
              <a:t>         7    </a:t>
            </a:r>
            <a:r>
              <a:rPr lang="en-US" altLang="zh-CN" sz="2800" dirty="0" err="1">
                <a:solidFill>
                  <a:srgbClr val="555555"/>
                </a:solidFill>
                <a:latin typeface="Microsoft Yahei" panose="020B0503020204020204" pitchFamily="34" charset="-122"/>
                <a:ea typeface="Microsoft Yahei" panose="020B0503020204020204" pitchFamily="34" charset="-122"/>
              </a:rPr>
              <a:t>CAP_SETUID</a:t>
            </a:r>
            <a:r>
              <a:rPr lang="en-US" altLang="zh-CN" sz="2800" dirty="0">
                <a:solidFill>
                  <a:srgbClr val="555555"/>
                </a:solidFill>
                <a:latin typeface="Microsoft Yahei" panose="020B0503020204020204" pitchFamily="34" charset="-122"/>
                <a:ea typeface="Microsoft Yahei" panose="020B0503020204020204" pitchFamily="34" charset="-122"/>
              </a:rPr>
              <a:t>           1</a:t>
            </a:r>
          </a:p>
          <a:p>
            <a:pPr algn="l"/>
            <a:r>
              <a:rPr lang="en-US" altLang="zh-CN" sz="2800" dirty="0">
                <a:solidFill>
                  <a:srgbClr val="555555"/>
                </a:solidFill>
                <a:latin typeface="Microsoft Yahei" panose="020B0503020204020204" pitchFamily="34" charset="-122"/>
                <a:ea typeface="Microsoft Yahei" panose="020B0503020204020204" pitchFamily="34" charset="-122"/>
              </a:rPr>
              <a:t>14:45:37  978    37062  </a:t>
            </a:r>
            <a:r>
              <a:rPr lang="en-US" altLang="zh-CN" sz="2800" dirty="0" err="1">
                <a:solidFill>
                  <a:srgbClr val="555555"/>
                </a:solidFill>
                <a:latin typeface="Microsoft Yahei" panose="020B0503020204020204" pitchFamily="34" charset="-122"/>
                <a:ea typeface="Microsoft Yahei" panose="020B0503020204020204" pitchFamily="34" charset="-122"/>
              </a:rPr>
              <a:t>pmdaproc</a:t>
            </a:r>
            <a:r>
              <a:rPr lang="en-US" altLang="zh-CN" sz="2800" dirty="0">
                <a:solidFill>
                  <a:srgbClr val="555555"/>
                </a:solidFill>
                <a:latin typeface="Microsoft Yahei" panose="020B0503020204020204" pitchFamily="34" charset="-122"/>
                <a:ea typeface="Microsoft Yahei" panose="020B0503020204020204" pitchFamily="34" charset="-122"/>
              </a:rPr>
              <a:t>         7    </a:t>
            </a:r>
            <a:r>
              <a:rPr lang="en-US" altLang="zh-CN" sz="2800" dirty="0" err="1">
                <a:solidFill>
                  <a:srgbClr val="555555"/>
                </a:solidFill>
                <a:latin typeface="Microsoft Yahei" panose="020B0503020204020204" pitchFamily="34" charset="-122"/>
                <a:ea typeface="Microsoft Yahei" panose="020B0503020204020204" pitchFamily="34" charset="-122"/>
              </a:rPr>
              <a:t>CAP_SETUID</a:t>
            </a:r>
            <a:r>
              <a:rPr lang="en-US" altLang="zh-CN" sz="2800" dirty="0">
                <a:solidFill>
                  <a:srgbClr val="555555"/>
                </a:solidFill>
                <a:latin typeface="Microsoft Yahei" panose="020B0503020204020204" pitchFamily="34" charset="-122"/>
                <a:ea typeface="Microsoft Yahei" panose="020B0503020204020204" pitchFamily="34" charset="-122"/>
              </a:rPr>
              <a:t>           1</a:t>
            </a:r>
          </a:p>
          <a:p>
            <a:pPr algn="l"/>
            <a:r>
              <a:rPr lang="en-US" altLang="zh-CN" sz="2800" dirty="0">
                <a:solidFill>
                  <a:srgbClr val="555555"/>
                </a:solidFill>
                <a:latin typeface="Microsoft Yahei" panose="020B0503020204020204" pitchFamily="34" charset="-122"/>
                <a:ea typeface="Microsoft Yahei" panose="020B0503020204020204" pitchFamily="34" charset="-122"/>
              </a:rPr>
              <a:t>14:45:37  0      37062  </a:t>
            </a:r>
            <a:r>
              <a:rPr lang="en-US" altLang="zh-CN" sz="2800" dirty="0" err="1">
                <a:solidFill>
                  <a:srgbClr val="555555"/>
                </a:solidFill>
                <a:latin typeface="Microsoft Yahei" panose="020B0503020204020204" pitchFamily="34" charset="-122"/>
                <a:ea typeface="Microsoft Yahei" panose="020B0503020204020204" pitchFamily="34" charset="-122"/>
              </a:rPr>
              <a:t>pmdaproc</a:t>
            </a:r>
            <a:r>
              <a:rPr lang="en-US" altLang="zh-CN" sz="2800" dirty="0">
                <a:solidFill>
                  <a:srgbClr val="555555"/>
                </a:solidFill>
                <a:latin typeface="Microsoft Yahei" panose="020B0503020204020204" pitchFamily="34" charset="-122"/>
                <a:ea typeface="Microsoft Yahei" panose="020B0503020204020204" pitchFamily="34" charset="-122"/>
              </a:rPr>
              <a:t>         6    </a:t>
            </a:r>
            <a:r>
              <a:rPr lang="en-US" altLang="zh-CN" sz="2800" dirty="0" err="1">
                <a:solidFill>
                  <a:srgbClr val="555555"/>
                </a:solidFill>
                <a:latin typeface="Microsoft Yahei" panose="020B0503020204020204" pitchFamily="34" charset="-122"/>
                <a:ea typeface="Microsoft Yahei" panose="020B0503020204020204" pitchFamily="34" charset="-122"/>
              </a:rPr>
              <a:t>CAP_SETGID</a:t>
            </a:r>
            <a:r>
              <a:rPr lang="en-US" altLang="zh-CN" sz="2800" dirty="0">
                <a:solidFill>
                  <a:srgbClr val="555555"/>
                </a:solidFill>
                <a:latin typeface="Microsoft Yahei" panose="020B0503020204020204" pitchFamily="34" charset="-122"/>
                <a:ea typeface="Microsoft Yahei" panose="020B0503020204020204" pitchFamily="34" charset="-122"/>
              </a:rPr>
              <a:t>           1</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tools]# ./</a:t>
            </a:r>
            <a:r>
              <a:rPr lang="en-US" altLang="zh-CN" sz="2800" dirty="0" err="1">
                <a:solidFill>
                  <a:srgbClr val="555555"/>
                </a:solidFill>
                <a:latin typeface="Microsoft Yahei" panose="020B0503020204020204" pitchFamily="34" charset="-122"/>
                <a:ea typeface="Microsoft Yahei" panose="020B0503020204020204" pitchFamily="34" charset="-122"/>
              </a:rPr>
              <a:t>capable.py</a:t>
            </a:r>
            <a:r>
              <a:rPr lang="en-US" altLang="zh-CN" sz="2800" dirty="0">
                <a:solidFill>
                  <a:srgbClr val="555555"/>
                </a:solidFill>
                <a:latin typeface="Microsoft Yahei" panose="020B0503020204020204" pitchFamily="34" charset="-122"/>
                <a:ea typeface="Microsoft Yahei" panose="020B0503020204020204" pitchFamily="34" charset="-122"/>
              </a:rPr>
              <a:t> -x</a:t>
            </a:r>
          </a:p>
          <a:p>
            <a:pPr algn="l"/>
            <a:r>
              <a:rPr lang="en-US" altLang="zh-CN" sz="2800" dirty="0">
                <a:solidFill>
                  <a:srgbClr val="555555"/>
                </a:solidFill>
                <a:latin typeface="Microsoft Yahei" panose="020B0503020204020204" pitchFamily="34" charset="-122"/>
                <a:ea typeface="Microsoft Yahei" panose="020B0503020204020204" pitchFamily="34" charset="-122"/>
              </a:rPr>
              <a:t>TIME      UID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TID    COMM             CAP  NAME                 AUDIT  </a:t>
            </a:r>
            <a:r>
              <a:rPr lang="en-US" altLang="zh-CN" sz="2800" dirty="0" err="1">
                <a:solidFill>
                  <a:srgbClr val="555555"/>
                </a:solidFill>
                <a:latin typeface="Microsoft Yahei" panose="020B0503020204020204" pitchFamily="34" charset="-122"/>
                <a:ea typeface="Microsoft Yahei" panose="020B0503020204020204" pitchFamily="34" charset="-122"/>
              </a:rPr>
              <a:t>INSETID</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14:46:52  0      35924  35910  </a:t>
            </a:r>
            <a:r>
              <a:rPr lang="en-US" altLang="zh-CN" sz="2800" dirty="0" err="1">
                <a:solidFill>
                  <a:srgbClr val="555555"/>
                </a:solidFill>
                <a:latin typeface="Microsoft Yahei" panose="020B0503020204020204" pitchFamily="34" charset="-122"/>
                <a:ea typeface="Microsoft Yahei" panose="020B0503020204020204" pitchFamily="34" charset="-122"/>
              </a:rPr>
              <a:t>multipathd</a:t>
            </a:r>
            <a:r>
              <a:rPr lang="en-US" altLang="zh-CN" sz="2800" dirty="0">
                <a:solidFill>
                  <a:srgbClr val="555555"/>
                </a:solidFill>
                <a:latin typeface="Microsoft Yahei" panose="020B0503020204020204" pitchFamily="34" charset="-122"/>
                <a:ea typeface="Microsoft Yahei" panose="020B0503020204020204" pitchFamily="34" charset="-122"/>
              </a:rPr>
              <a:t>       21   </a:t>
            </a:r>
            <a:r>
              <a:rPr lang="en-US" altLang="zh-CN" sz="2800" dirty="0" err="1">
                <a:solidFill>
                  <a:srgbClr val="555555"/>
                </a:solidFill>
                <a:latin typeface="Microsoft Yahei" panose="020B0503020204020204" pitchFamily="34" charset="-122"/>
                <a:ea typeface="Microsoft Yahei" panose="020B0503020204020204" pitchFamily="34" charset="-122"/>
              </a:rPr>
              <a:t>CAP_SYS_ADMIN</a:t>
            </a:r>
            <a:r>
              <a:rPr lang="en-US" altLang="zh-CN" sz="2800" dirty="0">
                <a:solidFill>
                  <a:srgbClr val="555555"/>
                </a:solidFill>
                <a:latin typeface="Microsoft Yahei" panose="020B0503020204020204" pitchFamily="34" charset="-122"/>
                <a:ea typeface="Microsoft Yahei" panose="020B0503020204020204" pitchFamily="34" charset="-122"/>
              </a:rPr>
              <a:t>        1      0</a:t>
            </a:r>
          </a:p>
          <a:p>
            <a:pPr algn="l"/>
            <a:r>
              <a:rPr lang="en-US" altLang="zh-CN" sz="2800" dirty="0">
                <a:solidFill>
                  <a:srgbClr val="555555"/>
                </a:solidFill>
                <a:latin typeface="Microsoft Yahei" panose="020B0503020204020204" pitchFamily="34" charset="-122"/>
                <a:ea typeface="Microsoft Yahei" panose="020B0503020204020204" pitchFamily="34" charset="-122"/>
              </a:rPr>
              <a:t>14:46:53  0      1308683 35910  </a:t>
            </a:r>
            <a:r>
              <a:rPr lang="en-US" altLang="zh-CN" sz="2800" dirty="0" err="1">
                <a:solidFill>
                  <a:srgbClr val="555555"/>
                </a:solidFill>
                <a:latin typeface="Microsoft Yahei" panose="020B0503020204020204" pitchFamily="34" charset="-122"/>
                <a:ea typeface="Microsoft Yahei" panose="020B0503020204020204" pitchFamily="34" charset="-122"/>
              </a:rPr>
              <a:t>multipathd</a:t>
            </a:r>
            <a:r>
              <a:rPr lang="en-US" altLang="zh-CN" sz="2800" dirty="0">
                <a:solidFill>
                  <a:srgbClr val="555555"/>
                </a:solidFill>
                <a:latin typeface="Microsoft Yahei" panose="020B0503020204020204" pitchFamily="34" charset="-122"/>
                <a:ea typeface="Microsoft Yahei" panose="020B0503020204020204" pitchFamily="34" charset="-122"/>
              </a:rPr>
              <a:t>       17   </a:t>
            </a:r>
            <a:r>
              <a:rPr lang="en-US" altLang="zh-CN" sz="2800" dirty="0" err="1">
                <a:solidFill>
                  <a:srgbClr val="555555"/>
                </a:solidFill>
                <a:latin typeface="Microsoft Yahei" panose="020B0503020204020204" pitchFamily="34" charset="-122"/>
                <a:ea typeface="Microsoft Yahei" panose="020B0503020204020204" pitchFamily="34" charset="-122"/>
              </a:rPr>
              <a:t>CAP_SYS_RAWIO</a:t>
            </a:r>
            <a:r>
              <a:rPr lang="en-US" altLang="zh-CN" sz="2800" dirty="0">
                <a:solidFill>
                  <a:srgbClr val="555555"/>
                </a:solidFill>
                <a:latin typeface="Microsoft Yahei" panose="020B0503020204020204" pitchFamily="34" charset="-122"/>
                <a:ea typeface="Microsoft Yahei" panose="020B0503020204020204" pitchFamily="34" charset="-122"/>
              </a:rPr>
              <a:t>        1      0</a:t>
            </a:r>
          </a:p>
          <a:p>
            <a:pPr algn="l"/>
            <a:r>
              <a:rPr lang="en-US" altLang="zh-CN" sz="2800" dirty="0">
                <a:solidFill>
                  <a:srgbClr val="555555"/>
                </a:solidFill>
                <a:latin typeface="Microsoft Yahei" panose="020B0503020204020204" pitchFamily="34" charset="-122"/>
                <a:ea typeface="Microsoft Yahei" panose="020B0503020204020204" pitchFamily="34" charset="-122"/>
              </a:rPr>
              <a:t>14:46:53  0      35924  35910  </a:t>
            </a:r>
            <a:r>
              <a:rPr lang="en-US" altLang="zh-CN" sz="2800" dirty="0" err="1">
                <a:solidFill>
                  <a:srgbClr val="555555"/>
                </a:solidFill>
                <a:latin typeface="Microsoft Yahei" panose="020B0503020204020204" pitchFamily="34" charset="-122"/>
                <a:ea typeface="Microsoft Yahei" panose="020B0503020204020204" pitchFamily="34" charset="-122"/>
              </a:rPr>
              <a:t>multipathd</a:t>
            </a:r>
            <a:r>
              <a:rPr lang="en-US" altLang="zh-CN" sz="2800" dirty="0">
                <a:solidFill>
                  <a:srgbClr val="555555"/>
                </a:solidFill>
                <a:latin typeface="Microsoft Yahei" panose="020B0503020204020204" pitchFamily="34" charset="-122"/>
                <a:ea typeface="Microsoft Yahei" panose="020B0503020204020204" pitchFamily="34" charset="-122"/>
              </a:rPr>
              <a:t>       21   </a:t>
            </a:r>
            <a:r>
              <a:rPr lang="en-US" altLang="zh-CN" sz="2800" dirty="0" err="1">
                <a:solidFill>
                  <a:srgbClr val="555555"/>
                </a:solidFill>
                <a:latin typeface="Microsoft Yahei" panose="020B0503020204020204" pitchFamily="34" charset="-122"/>
                <a:ea typeface="Microsoft Yahei" panose="020B0503020204020204" pitchFamily="34" charset="-122"/>
              </a:rPr>
              <a:t>CAP_SYS_ADMIN</a:t>
            </a:r>
            <a:r>
              <a:rPr lang="en-US" altLang="zh-CN" sz="2800" dirty="0">
                <a:solidFill>
                  <a:srgbClr val="555555"/>
                </a:solidFill>
                <a:latin typeface="Microsoft Yahei" panose="020B0503020204020204" pitchFamily="34" charset="-122"/>
                <a:ea typeface="Microsoft Yahei" panose="020B0503020204020204" pitchFamily="34" charset="-122"/>
              </a:rPr>
              <a:t>        1      0</a:t>
            </a:r>
          </a:p>
          <a:p>
            <a:pPr algn="l"/>
            <a:r>
              <a:rPr lang="en-US" altLang="zh-CN" sz="2800" dirty="0">
                <a:solidFill>
                  <a:srgbClr val="555555"/>
                </a:solidFill>
                <a:latin typeface="Microsoft Yahei" panose="020B0503020204020204" pitchFamily="34" charset="-122"/>
                <a:ea typeface="Microsoft Yahei" panose="020B0503020204020204" pitchFamily="34" charset="-122"/>
              </a:rPr>
              <a:t>14:46:53  0      35924  35910  </a:t>
            </a:r>
            <a:r>
              <a:rPr lang="en-US" altLang="zh-CN" sz="2800" dirty="0" err="1">
                <a:solidFill>
                  <a:srgbClr val="555555"/>
                </a:solidFill>
                <a:latin typeface="Microsoft Yahei" panose="020B0503020204020204" pitchFamily="34" charset="-122"/>
                <a:ea typeface="Microsoft Yahei" panose="020B0503020204020204" pitchFamily="34" charset="-122"/>
              </a:rPr>
              <a:t>multipathd</a:t>
            </a:r>
            <a:r>
              <a:rPr lang="en-US" altLang="zh-CN" sz="2800" dirty="0">
                <a:solidFill>
                  <a:srgbClr val="555555"/>
                </a:solidFill>
                <a:latin typeface="Microsoft Yahei" panose="020B0503020204020204" pitchFamily="34" charset="-122"/>
                <a:ea typeface="Microsoft Yahei" panose="020B0503020204020204" pitchFamily="34" charset="-122"/>
              </a:rPr>
              <a:t>       21   </a:t>
            </a:r>
            <a:r>
              <a:rPr lang="en-US" altLang="zh-CN" sz="2800" dirty="0" err="1">
                <a:solidFill>
                  <a:srgbClr val="555555"/>
                </a:solidFill>
                <a:latin typeface="Microsoft Yahei" panose="020B0503020204020204" pitchFamily="34" charset="-122"/>
                <a:ea typeface="Microsoft Yahei" panose="020B0503020204020204" pitchFamily="34" charset="-122"/>
              </a:rPr>
              <a:t>CAP_SYS_ADMIN</a:t>
            </a:r>
            <a:r>
              <a:rPr lang="en-US" altLang="zh-CN" sz="2800" dirty="0">
                <a:solidFill>
                  <a:srgbClr val="555555"/>
                </a:solidFill>
                <a:latin typeface="Microsoft Yahei" panose="020B0503020204020204" pitchFamily="34" charset="-122"/>
                <a:ea typeface="Microsoft Yahei" panose="020B0503020204020204" pitchFamily="34" charset="-122"/>
              </a:rPr>
              <a:t>        1      0</a:t>
            </a:r>
          </a:p>
          <a:p>
            <a:pPr algn="l"/>
            <a:r>
              <a:rPr lang="en-US" altLang="zh-CN" sz="2800" dirty="0">
                <a:solidFill>
                  <a:srgbClr val="555555"/>
                </a:solidFill>
                <a:latin typeface="Microsoft Yahei" panose="020B0503020204020204" pitchFamily="34" charset="-122"/>
                <a:ea typeface="Microsoft Yahei" panose="020B0503020204020204" pitchFamily="34" charset="-122"/>
              </a:rPr>
              <a:t>14:46:54  0      1308684 35910  </a:t>
            </a:r>
            <a:r>
              <a:rPr lang="en-US" altLang="zh-CN" sz="2800" dirty="0" err="1">
                <a:solidFill>
                  <a:srgbClr val="555555"/>
                </a:solidFill>
                <a:latin typeface="Microsoft Yahei" panose="020B0503020204020204" pitchFamily="34" charset="-122"/>
                <a:ea typeface="Microsoft Yahei" panose="020B0503020204020204" pitchFamily="34" charset="-122"/>
              </a:rPr>
              <a:t>multipathd</a:t>
            </a:r>
            <a:r>
              <a:rPr lang="en-US" altLang="zh-CN" sz="2800" dirty="0">
                <a:solidFill>
                  <a:srgbClr val="555555"/>
                </a:solidFill>
                <a:latin typeface="Microsoft Yahei" panose="020B0503020204020204" pitchFamily="34" charset="-122"/>
                <a:ea typeface="Microsoft Yahei" panose="020B0503020204020204" pitchFamily="34" charset="-122"/>
              </a:rPr>
              <a:t>       17   </a:t>
            </a:r>
            <a:r>
              <a:rPr lang="en-US" altLang="zh-CN" sz="2800" dirty="0" err="1">
                <a:solidFill>
                  <a:srgbClr val="555555"/>
                </a:solidFill>
                <a:latin typeface="Microsoft Yahei" panose="020B0503020204020204" pitchFamily="34" charset="-122"/>
                <a:ea typeface="Microsoft Yahei" panose="020B0503020204020204" pitchFamily="34" charset="-122"/>
              </a:rPr>
              <a:t>CAP_SYS_RAWIO</a:t>
            </a:r>
            <a:r>
              <a:rPr lang="en-US" altLang="zh-CN" sz="2800" dirty="0">
                <a:solidFill>
                  <a:srgbClr val="555555"/>
                </a:solidFill>
                <a:latin typeface="Microsoft Yahei" panose="020B0503020204020204" pitchFamily="34" charset="-122"/>
                <a:ea typeface="Microsoft Yahei" panose="020B0503020204020204" pitchFamily="34" charset="-122"/>
              </a:rPr>
              <a:t>        1      0</a:t>
            </a:r>
          </a:p>
          <a:p>
            <a:pPr algn="l"/>
            <a:r>
              <a:rPr lang="en-US" altLang="zh-CN" sz="2800" dirty="0">
                <a:solidFill>
                  <a:srgbClr val="555555"/>
                </a:solidFill>
                <a:latin typeface="Microsoft Yahei" panose="020B0503020204020204" pitchFamily="34" charset="-122"/>
                <a:ea typeface="Microsoft Yahei" panose="020B0503020204020204" pitchFamily="34" charset="-122"/>
              </a:rPr>
              <a:t>14:46:54  0      35924  35910  </a:t>
            </a:r>
            <a:r>
              <a:rPr lang="en-US" altLang="zh-CN" sz="2800" dirty="0" err="1">
                <a:solidFill>
                  <a:srgbClr val="555555"/>
                </a:solidFill>
                <a:latin typeface="Microsoft Yahei" panose="020B0503020204020204" pitchFamily="34" charset="-122"/>
                <a:ea typeface="Microsoft Yahei" panose="020B0503020204020204" pitchFamily="34" charset="-122"/>
              </a:rPr>
              <a:t>multipathd</a:t>
            </a:r>
            <a:r>
              <a:rPr lang="en-US" altLang="zh-CN" sz="2800" dirty="0">
                <a:solidFill>
                  <a:srgbClr val="555555"/>
                </a:solidFill>
                <a:latin typeface="Microsoft Yahei" panose="020B0503020204020204" pitchFamily="34" charset="-122"/>
                <a:ea typeface="Microsoft Yahei" panose="020B0503020204020204" pitchFamily="34" charset="-122"/>
              </a:rPr>
              <a:t>       21   </a:t>
            </a:r>
            <a:r>
              <a:rPr lang="en-US" altLang="zh-CN" sz="2800" dirty="0" err="1">
                <a:solidFill>
                  <a:srgbClr val="555555"/>
                </a:solidFill>
                <a:latin typeface="Microsoft Yahei" panose="020B0503020204020204" pitchFamily="34" charset="-122"/>
                <a:ea typeface="Microsoft Yahei" panose="020B0503020204020204" pitchFamily="34" charset="-122"/>
              </a:rPr>
              <a:t>CAP_SYS_ADMIN</a:t>
            </a:r>
            <a:r>
              <a:rPr lang="en-US" altLang="zh-CN" sz="2800" dirty="0">
                <a:solidFill>
                  <a:srgbClr val="555555"/>
                </a:solidFill>
                <a:latin typeface="Microsoft Yahei" panose="020B0503020204020204" pitchFamily="34" charset="-122"/>
                <a:ea typeface="Microsoft Yahei" panose="020B0503020204020204" pitchFamily="34" charset="-122"/>
              </a:rPr>
              <a:t>        1      0</a:t>
            </a:r>
          </a:p>
          <a:p>
            <a:pPr algn="l"/>
            <a:r>
              <a:rPr lang="en-US" altLang="zh-CN" sz="2800" dirty="0">
                <a:solidFill>
                  <a:srgbClr val="555555"/>
                </a:solidFill>
                <a:latin typeface="Microsoft Yahei" panose="020B0503020204020204" pitchFamily="34" charset="-122"/>
                <a:ea typeface="Microsoft Yahei" panose="020B0503020204020204" pitchFamily="34" charset="-122"/>
              </a:rPr>
              <a:t>14:46:54  0      35924  35910  </a:t>
            </a:r>
            <a:r>
              <a:rPr lang="en-US" altLang="zh-CN" sz="2800" dirty="0" err="1">
                <a:solidFill>
                  <a:srgbClr val="555555"/>
                </a:solidFill>
                <a:latin typeface="Microsoft Yahei" panose="020B0503020204020204" pitchFamily="34" charset="-122"/>
                <a:ea typeface="Microsoft Yahei" panose="020B0503020204020204" pitchFamily="34" charset="-122"/>
              </a:rPr>
              <a:t>multipathd</a:t>
            </a:r>
            <a:r>
              <a:rPr lang="en-US" altLang="zh-CN" sz="2800" dirty="0">
                <a:solidFill>
                  <a:srgbClr val="555555"/>
                </a:solidFill>
                <a:latin typeface="Microsoft Yahei" panose="020B0503020204020204" pitchFamily="34" charset="-122"/>
                <a:ea typeface="Microsoft Yahei" panose="020B0503020204020204" pitchFamily="34" charset="-122"/>
              </a:rPr>
              <a:t>       21   </a:t>
            </a:r>
            <a:r>
              <a:rPr lang="en-US" altLang="zh-CN" sz="2800" dirty="0" err="1">
                <a:solidFill>
                  <a:srgbClr val="555555"/>
                </a:solidFill>
                <a:latin typeface="Microsoft Yahei" panose="020B0503020204020204" pitchFamily="34" charset="-122"/>
                <a:ea typeface="Microsoft Yahei" panose="020B0503020204020204" pitchFamily="34" charset="-122"/>
              </a:rPr>
              <a:t>CAP_SYS_ADMIN</a:t>
            </a:r>
            <a:r>
              <a:rPr lang="en-US" altLang="zh-CN" sz="2800" dirty="0">
                <a:solidFill>
                  <a:srgbClr val="555555"/>
                </a:solidFill>
                <a:latin typeface="Microsoft Yahei" panose="020B0503020204020204" pitchFamily="34" charset="-122"/>
                <a:ea typeface="Microsoft Yahei" panose="020B0503020204020204" pitchFamily="34" charset="-122"/>
              </a:rPr>
              <a:t>        1      0</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64536491"/>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a:bodyPr>
          <a:lstStyle/>
          <a:p>
            <a:r>
              <a:rPr lang="en-US" altLang="zh-CN" sz="7464" dirty="0" err="1">
                <a:ea typeface="Alibaba PuHuiTi B" panose="00020600040101010101" pitchFamily="18" charset="-122"/>
              </a:rPr>
              <a:t>cachestat</a:t>
            </a:r>
            <a:r>
              <a:rPr lang="en-US" altLang="zh-CN" sz="7464" dirty="0">
                <a:ea typeface="Alibaba PuHuiTi B" panose="00020600040101010101" pitchFamily="18" charset="-122"/>
              </a:rPr>
              <a:t>: Trace page cache hit/miss ratio</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676400" y="2476485"/>
            <a:ext cx="19425138" cy="6555641"/>
          </a:xfrm>
          <a:prstGeom prst="rect">
            <a:avLst/>
          </a:prstGeom>
          <a:noFill/>
        </p:spPr>
        <p:txBody>
          <a:bodyPr wrap="square">
            <a:spAutoFit/>
          </a:bodyPr>
          <a:lstStyle/>
          <a:p>
            <a:pPr algn="l"/>
            <a:r>
              <a:rPr lang="en-US" altLang="zh-CN" sz="2800" dirty="0" err="1">
                <a:solidFill>
                  <a:srgbClr val="555555"/>
                </a:solidFill>
                <a:latin typeface="Microsoft Yahei" panose="020B0503020204020204" pitchFamily="34" charset="-122"/>
                <a:ea typeface="Microsoft Yahei" panose="020B0503020204020204" pitchFamily="34" charset="-122"/>
              </a:rPr>
              <a:t>cachestat</a:t>
            </a:r>
            <a:r>
              <a:rPr lang="en-US" altLang="zh-CN" sz="2800" dirty="0">
                <a:solidFill>
                  <a:srgbClr val="555555"/>
                </a:solidFill>
                <a:latin typeface="Microsoft Yahei" panose="020B0503020204020204" pitchFamily="34" charset="-122"/>
                <a:ea typeface="Microsoft Yahei" panose="020B0503020204020204" pitchFamily="34" charset="-122"/>
              </a:rPr>
              <a:t> shows hits and misses to the file system page cache.</a:t>
            </a: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tools]# ./</a:t>
            </a:r>
            <a:r>
              <a:rPr lang="en-US" altLang="zh-CN" sz="2800" dirty="0" err="1">
                <a:solidFill>
                  <a:srgbClr val="555555"/>
                </a:solidFill>
                <a:latin typeface="Microsoft Yahei" panose="020B0503020204020204" pitchFamily="34" charset="-122"/>
                <a:ea typeface="Microsoft Yahei" panose="020B0503020204020204" pitchFamily="34" charset="-122"/>
              </a:rPr>
              <a:t>cachestat.py</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HITS   MISSES  DIRTIES </a:t>
            </a:r>
            <a:r>
              <a:rPr lang="en-US" altLang="zh-CN" sz="2800" dirty="0" err="1">
                <a:solidFill>
                  <a:srgbClr val="555555"/>
                </a:solidFill>
                <a:latin typeface="Microsoft Yahei" panose="020B0503020204020204" pitchFamily="34" charset="-122"/>
                <a:ea typeface="Microsoft Yahei" panose="020B0503020204020204" pitchFamily="34" charset="-122"/>
              </a:rPr>
              <a:t>HITRATIO</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BUFFERS_MB</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CACHED_MB</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0        1        0    0.00%            7       3777</a:t>
            </a:r>
          </a:p>
          <a:p>
            <a:pPr algn="l"/>
            <a:r>
              <a:rPr lang="en-US" altLang="zh-CN" sz="2800" dirty="0">
                <a:solidFill>
                  <a:srgbClr val="555555"/>
                </a:solidFill>
                <a:latin typeface="Microsoft Yahei" panose="020B0503020204020204" pitchFamily="34" charset="-122"/>
                <a:ea typeface="Microsoft Yahei" panose="020B0503020204020204" pitchFamily="34" charset="-122"/>
              </a:rPr>
              <a:t>       0        0        0    0.00%            7       3777</a:t>
            </a:r>
          </a:p>
          <a:p>
            <a:pPr algn="l"/>
            <a:r>
              <a:rPr lang="en-US" altLang="zh-CN" sz="2800" dirty="0">
                <a:solidFill>
                  <a:srgbClr val="555555"/>
                </a:solidFill>
                <a:latin typeface="Microsoft Yahei" panose="020B0503020204020204" pitchFamily="34" charset="-122"/>
                <a:ea typeface="Microsoft Yahei" panose="020B0503020204020204" pitchFamily="34" charset="-122"/>
              </a:rPr>
              <a:t>       0        0        0    0.00%            7       3777</a:t>
            </a:r>
          </a:p>
          <a:p>
            <a:pPr algn="l"/>
            <a:r>
              <a:rPr lang="en-US" altLang="zh-CN" sz="2800" dirty="0">
                <a:solidFill>
                  <a:srgbClr val="555555"/>
                </a:solidFill>
                <a:latin typeface="Microsoft Yahei" panose="020B0503020204020204" pitchFamily="34" charset="-122"/>
                <a:ea typeface="Microsoft Yahei" panose="020B0503020204020204" pitchFamily="34" charset="-122"/>
              </a:rPr>
              <a:t>       0        0        0    0.00%            7       3777</a:t>
            </a:r>
          </a:p>
          <a:p>
            <a:pPr algn="l"/>
            <a:r>
              <a:rPr lang="en-US" altLang="zh-CN" sz="2800" dirty="0">
                <a:solidFill>
                  <a:srgbClr val="555555"/>
                </a:solidFill>
                <a:latin typeface="Microsoft Yahei" panose="020B0503020204020204" pitchFamily="34" charset="-122"/>
                <a:ea typeface="Microsoft Yahei" panose="020B0503020204020204" pitchFamily="34" charset="-122"/>
              </a:rPr>
              <a:t>       0        0        0    0.00%            7       3777</a:t>
            </a:r>
          </a:p>
          <a:p>
            <a:pPr algn="l"/>
            <a:r>
              <a:rPr lang="en-US" altLang="zh-CN" sz="2800" dirty="0">
                <a:solidFill>
                  <a:srgbClr val="555555"/>
                </a:solidFill>
                <a:latin typeface="Microsoft Yahei" panose="020B0503020204020204" pitchFamily="34" charset="-122"/>
                <a:ea typeface="Microsoft Yahei" panose="020B0503020204020204" pitchFamily="34" charset="-122"/>
              </a:rPr>
              <a:t>       0        0        0    0.00%            7       3777</a:t>
            </a:r>
          </a:p>
          <a:p>
            <a:pPr algn="l"/>
            <a:r>
              <a:rPr lang="en-US" altLang="zh-CN" sz="2800" dirty="0">
                <a:solidFill>
                  <a:srgbClr val="555555"/>
                </a:solidFill>
                <a:latin typeface="Microsoft Yahei" panose="020B0503020204020204" pitchFamily="34" charset="-122"/>
                <a:ea typeface="Microsoft Yahei" panose="020B0503020204020204" pitchFamily="34" charset="-122"/>
              </a:rPr>
              <a:t>       0        0        0    0.00%            7       3777</a:t>
            </a:r>
          </a:p>
          <a:p>
            <a:pPr algn="l"/>
            <a:r>
              <a:rPr lang="en-US" altLang="zh-CN" sz="2800" dirty="0">
                <a:solidFill>
                  <a:srgbClr val="555555"/>
                </a:solidFill>
                <a:latin typeface="Microsoft Yahei" panose="020B0503020204020204" pitchFamily="34" charset="-122"/>
                <a:ea typeface="Microsoft Yahei" panose="020B0503020204020204" pitchFamily="34" charset="-122"/>
              </a:rPr>
              <a:t>       0        0        0    0.00%            7       3777</a:t>
            </a:r>
          </a:p>
          <a:p>
            <a:pPr algn="l"/>
            <a:r>
              <a:rPr lang="en-US" altLang="zh-CN" sz="2800" dirty="0">
                <a:solidFill>
                  <a:srgbClr val="555555"/>
                </a:solidFill>
                <a:latin typeface="Microsoft Yahei" panose="020B0503020204020204" pitchFamily="34" charset="-122"/>
                <a:ea typeface="Microsoft Yahei" panose="020B0503020204020204" pitchFamily="34" charset="-122"/>
              </a:rPr>
              <a:t>       0        0        0    0.00%            7       3777</a:t>
            </a:r>
          </a:p>
          <a:p>
            <a:pPr algn="l"/>
            <a:r>
              <a:rPr lang="en-US" altLang="zh-CN" sz="2800" dirty="0">
                <a:solidFill>
                  <a:srgbClr val="555555"/>
                </a:solidFill>
                <a:latin typeface="Microsoft Yahei" panose="020B0503020204020204" pitchFamily="34" charset="-122"/>
                <a:ea typeface="Microsoft Yahei" panose="020B0503020204020204" pitchFamily="34" charset="-122"/>
              </a:rPr>
              <a:t>       1        0        0  100.00%            7       3777</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81399785"/>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a:bodyPr>
          <a:lstStyle/>
          <a:p>
            <a:r>
              <a:rPr lang="en-US" altLang="zh-CN" sz="7464" dirty="0" err="1">
                <a:ea typeface="Alibaba PuHuiTi B" panose="00020600040101010101" pitchFamily="18" charset="-122"/>
              </a:rPr>
              <a:t>cachetop</a:t>
            </a:r>
            <a:r>
              <a:rPr lang="en-US" altLang="zh-CN" sz="7464" dirty="0">
                <a:ea typeface="Alibaba PuHuiTi B" panose="00020600040101010101" pitchFamily="18" charset="-122"/>
              </a:rPr>
              <a:t>: Trace page cache hit/miss ratio by processes.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676400" y="2476485"/>
            <a:ext cx="19425138" cy="4832092"/>
          </a:xfrm>
          <a:prstGeom prst="rect">
            <a:avLst/>
          </a:prstGeom>
          <a:noFill/>
        </p:spPr>
        <p:txBody>
          <a:bodyPr wrap="square">
            <a:spAutoFit/>
          </a:bodyPr>
          <a:lstStyle/>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tools]# ./</a:t>
            </a:r>
            <a:r>
              <a:rPr lang="en-US" altLang="zh-CN" sz="2800" dirty="0" err="1">
                <a:solidFill>
                  <a:srgbClr val="555555"/>
                </a:solidFill>
                <a:latin typeface="Microsoft Yahei" panose="020B0503020204020204" pitchFamily="34" charset="-122"/>
                <a:ea typeface="Microsoft Yahei" panose="020B0503020204020204" pitchFamily="34" charset="-122"/>
              </a:rPr>
              <a:t>cachetop.py</a:t>
            </a:r>
            <a:r>
              <a:rPr lang="en-US" altLang="zh-CN" sz="2800" dirty="0">
                <a:solidFill>
                  <a:srgbClr val="555555"/>
                </a:solidFill>
                <a:latin typeface="Microsoft Yahei" panose="020B0503020204020204" pitchFamily="34" charset="-122"/>
                <a:ea typeface="Microsoft Yahei" panose="020B0503020204020204" pitchFamily="34" charset="-122"/>
              </a:rPr>
              <a:t> 5</a:t>
            </a:r>
          </a:p>
          <a:p>
            <a:pPr algn="l"/>
            <a:r>
              <a:rPr lang="en-US" altLang="zh-CN" sz="2800" dirty="0">
                <a:solidFill>
                  <a:srgbClr val="555555"/>
                </a:solidFill>
                <a:latin typeface="Microsoft Yahei" panose="020B0503020204020204" pitchFamily="34" charset="-122"/>
                <a:ea typeface="Microsoft Yahei" panose="020B0503020204020204" pitchFamily="34" charset="-122"/>
              </a:rPr>
              <a:t>14:57:51 Buffers MB: 7 / Cached MB: 3779 / Sort: HITS / Order: descending</a:t>
            </a:r>
          </a:p>
          <a:p>
            <a:pPr algn="l"/>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UID      </a:t>
            </a:r>
            <a:r>
              <a:rPr lang="en-US" altLang="zh-CN" sz="2800" dirty="0" err="1">
                <a:solidFill>
                  <a:srgbClr val="555555"/>
                </a:solidFill>
                <a:latin typeface="Microsoft Yahei" panose="020B0503020204020204" pitchFamily="34" charset="-122"/>
                <a:ea typeface="Microsoft Yahei" panose="020B0503020204020204" pitchFamily="34" charset="-122"/>
              </a:rPr>
              <a:t>CMD</a:t>
            </a:r>
            <a:r>
              <a:rPr lang="en-US" altLang="zh-CN" sz="2800" dirty="0">
                <a:solidFill>
                  <a:srgbClr val="555555"/>
                </a:solidFill>
                <a:latin typeface="Microsoft Yahei" panose="020B0503020204020204" pitchFamily="34" charset="-122"/>
                <a:ea typeface="Microsoft Yahei" panose="020B0503020204020204" pitchFamily="34" charset="-122"/>
              </a:rPr>
              <a:t>              HITS     MISSES   DIRTIES  </a:t>
            </a:r>
            <a:r>
              <a:rPr lang="en-US" altLang="zh-CN" sz="2800" dirty="0" err="1">
                <a:solidFill>
                  <a:srgbClr val="555555"/>
                </a:solidFill>
                <a:latin typeface="Microsoft Yahei" panose="020B0503020204020204" pitchFamily="34" charset="-122"/>
                <a:ea typeface="Microsoft Yahei" panose="020B0503020204020204" pitchFamily="34" charset="-122"/>
              </a:rPr>
              <a:t>READ_HIT</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WRITE_HIT</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en-US" altLang="zh-CN" sz="2800" dirty="0">
                <a:solidFill>
                  <a:srgbClr val="555555"/>
                </a:solidFill>
                <a:latin typeface="Microsoft Yahei" panose="020B0503020204020204" pitchFamily="34" charset="-122"/>
                <a:ea typeface="Microsoft Yahei" panose="020B0503020204020204" pitchFamily="34" charset="-122"/>
              </a:rPr>
              <a:t> 1309535 root     python                  3        0        0     100.0%       0.0%</a:t>
            </a:r>
          </a:p>
          <a:p>
            <a:pPr algn="l"/>
            <a:r>
              <a:rPr lang="en-US" altLang="zh-CN" sz="2800" dirty="0">
                <a:solidFill>
                  <a:srgbClr val="555555"/>
                </a:solidFill>
                <a:latin typeface="Microsoft Yahei" panose="020B0503020204020204" pitchFamily="34" charset="-122"/>
                <a:ea typeface="Microsoft Yahei" panose="020B0503020204020204" pitchFamily="34" charset="-122"/>
              </a:rPr>
              <a:t>  510148 root     </a:t>
            </a:r>
            <a:r>
              <a:rPr lang="en-US" altLang="zh-CN" sz="2800" dirty="0" err="1">
                <a:solidFill>
                  <a:srgbClr val="555555"/>
                </a:solidFill>
                <a:latin typeface="Microsoft Yahei" panose="020B0503020204020204" pitchFamily="34" charset="-122"/>
                <a:ea typeface="Microsoft Yahei" panose="020B0503020204020204" pitchFamily="34" charset="-122"/>
              </a:rPr>
              <a:t>pmdalinux</a:t>
            </a:r>
            <a:r>
              <a:rPr lang="en-US" altLang="zh-CN" sz="2800" dirty="0">
                <a:solidFill>
                  <a:srgbClr val="555555"/>
                </a:solidFill>
                <a:latin typeface="Microsoft Yahei" panose="020B0503020204020204" pitchFamily="34" charset="-122"/>
                <a:ea typeface="Microsoft Yahei" panose="020B0503020204020204" pitchFamily="34" charset="-122"/>
              </a:rPr>
              <a:t>               1        0        0     100.0%       0.0%</a:t>
            </a:r>
          </a:p>
          <a:p>
            <a:pPr algn="l"/>
            <a:r>
              <a:rPr lang="en-US" altLang="zh-CN" sz="2800" dirty="0">
                <a:solidFill>
                  <a:srgbClr val="555555"/>
                </a:solidFill>
                <a:latin typeface="Microsoft Yahei" panose="020B0503020204020204" pitchFamily="34" charset="-122"/>
                <a:ea typeface="Microsoft Yahei" panose="020B0503020204020204" pitchFamily="34" charset="-122"/>
              </a:rPr>
              <a:t>   38137 </a:t>
            </a:r>
            <a:r>
              <a:rPr lang="en-US" altLang="zh-CN" sz="2800" dirty="0" err="1">
                <a:solidFill>
                  <a:srgbClr val="555555"/>
                </a:solidFill>
                <a:latin typeface="Microsoft Yahei" panose="020B0503020204020204" pitchFamily="34" charset="-122"/>
                <a:ea typeface="Microsoft Yahei" panose="020B0503020204020204" pitchFamily="34" charset="-122"/>
              </a:rPr>
              <a:t>pcp</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pmie</a:t>
            </a:r>
            <a:r>
              <a:rPr lang="en-US" altLang="zh-CN" sz="2800" dirty="0">
                <a:solidFill>
                  <a:srgbClr val="555555"/>
                </a:solidFill>
                <a:latin typeface="Microsoft Yahei" panose="020B0503020204020204" pitchFamily="34" charset="-122"/>
                <a:ea typeface="Microsoft Yahei" panose="020B0503020204020204" pitchFamily="34" charset="-122"/>
              </a:rPr>
              <a:t>                    0        1        0       0.0%       0.0%</a:t>
            </a:r>
          </a:p>
          <a:p>
            <a:pPr algn="l"/>
            <a:r>
              <a:rPr lang="en-US" altLang="zh-CN" sz="2800" dirty="0">
                <a:solidFill>
                  <a:srgbClr val="555555"/>
                </a:solidFill>
                <a:latin typeface="Microsoft Yahei" panose="020B0503020204020204" pitchFamily="34" charset="-122"/>
                <a:ea typeface="Microsoft Yahei" panose="020B0503020204020204" pitchFamily="34" charset="-122"/>
              </a:rPr>
              <a:t>  510131 </a:t>
            </a:r>
            <a:r>
              <a:rPr lang="en-US" altLang="zh-CN" sz="2800" dirty="0" err="1">
                <a:solidFill>
                  <a:srgbClr val="555555"/>
                </a:solidFill>
                <a:latin typeface="Microsoft Yahei" panose="020B0503020204020204" pitchFamily="34" charset="-122"/>
                <a:ea typeface="Microsoft Yahei" panose="020B0503020204020204" pitchFamily="34" charset="-122"/>
              </a:rPr>
              <a:t>pcp</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pmlogger</a:t>
            </a:r>
            <a:r>
              <a:rPr lang="en-US" altLang="zh-CN" sz="2800" dirty="0">
                <a:solidFill>
                  <a:srgbClr val="555555"/>
                </a:solidFill>
                <a:latin typeface="Microsoft Yahei" panose="020B0503020204020204" pitchFamily="34" charset="-122"/>
                <a:ea typeface="Microsoft Yahei" panose="020B0503020204020204" pitchFamily="34" charset="-122"/>
              </a:rPr>
              <a:t>                0       13        0       0.0%      46.2%</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80167013"/>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fontScale="90000"/>
          </a:bodyPr>
          <a:lstStyle/>
          <a:p>
            <a:r>
              <a:rPr lang="en-US" altLang="zh-CN" sz="7464" dirty="0" err="1">
                <a:ea typeface="Alibaba PuHuiTi B" panose="00020600040101010101" pitchFamily="18" charset="-122"/>
              </a:rPr>
              <a:t>compactsnoop</a:t>
            </a:r>
            <a:r>
              <a:rPr lang="en-US" altLang="zh-CN" sz="7464" dirty="0">
                <a:ea typeface="Alibaba PuHuiTi B" panose="00020600040101010101" pitchFamily="18" charset="-122"/>
              </a:rPr>
              <a:t>: Trace compact zone events with </a:t>
            </a:r>
            <a:r>
              <a:rPr lang="en-US" altLang="zh-CN" sz="7464" dirty="0" err="1">
                <a:ea typeface="Alibaba PuHuiTi B" panose="00020600040101010101" pitchFamily="18" charset="-122"/>
              </a:rPr>
              <a:t>PID</a:t>
            </a:r>
            <a:r>
              <a:rPr lang="en-US" altLang="zh-CN" sz="7464" dirty="0">
                <a:ea typeface="Alibaba PuHuiTi B" panose="00020600040101010101" pitchFamily="18" charset="-122"/>
              </a:rPr>
              <a:t> and latency</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562085"/>
            <a:ext cx="19425138" cy="5262979"/>
          </a:xfrm>
          <a:prstGeom prst="rect">
            <a:avLst/>
          </a:prstGeom>
          <a:noFill/>
        </p:spPr>
        <p:txBody>
          <a:bodyPr wrap="square">
            <a:spAutoFit/>
          </a:bodyPr>
          <a:lstStyle/>
          <a:p>
            <a:pPr algn="l"/>
            <a:r>
              <a:rPr lang="en-US" altLang="zh-CN" sz="2800" dirty="0" err="1">
                <a:solidFill>
                  <a:srgbClr val="555555"/>
                </a:solidFill>
                <a:latin typeface="Microsoft Yahei" panose="020B0503020204020204" pitchFamily="34" charset="-122"/>
                <a:ea typeface="Microsoft Yahei" panose="020B0503020204020204" pitchFamily="34" charset="-122"/>
              </a:rPr>
              <a:t>compactsnoop</a:t>
            </a:r>
            <a:r>
              <a:rPr lang="en-US" altLang="zh-CN" sz="2800" dirty="0">
                <a:solidFill>
                  <a:srgbClr val="555555"/>
                </a:solidFill>
                <a:latin typeface="Microsoft Yahei" panose="020B0503020204020204" pitchFamily="34" charset="-122"/>
                <a:ea typeface="Microsoft Yahei" panose="020B0503020204020204" pitchFamily="34" charset="-122"/>
              </a:rPr>
              <a:t> traces the compact zone system-wide, and print various </a:t>
            </a:r>
            <a:r>
              <a:rPr lang="en-US" altLang="zh-CN" sz="2800" dirty="0" err="1">
                <a:solidFill>
                  <a:srgbClr val="555555"/>
                </a:solidFill>
                <a:latin typeface="Microsoft Yahei" panose="020B0503020204020204" pitchFamily="34" charset="-122"/>
                <a:ea typeface="Microsoft Yahei" panose="020B0503020204020204" pitchFamily="34" charset="-122"/>
              </a:rPr>
              <a:t>details.Example</a:t>
            </a:r>
            <a:r>
              <a:rPr lang="en-US" altLang="zh-CN" sz="2800" dirty="0">
                <a:solidFill>
                  <a:srgbClr val="555555"/>
                </a:solidFill>
                <a:latin typeface="Microsoft Yahei" panose="020B0503020204020204" pitchFamily="34" charset="-122"/>
                <a:ea typeface="Microsoft Yahei" panose="020B0503020204020204" pitchFamily="34" charset="-122"/>
              </a:rPr>
              <a:t> output (manual trigger by echo 1 &gt; /proc/sys/</a:t>
            </a:r>
            <a:r>
              <a:rPr lang="en-US" altLang="zh-CN" sz="2800" dirty="0" err="1">
                <a:solidFill>
                  <a:srgbClr val="555555"/>
                </a:solidFill>
                <a:latin typeface="Microsoft Yahei" panose="020B0503020204020204" pitchFamily="34" charset="-122"/>
                <a:ea typeface="Microsoft Yahei" panose="020B0503020204020204" pitchFamily="34" charset="-122"/>
              </a:rPr>
              <a:t>vm</a:t>
            </a:r>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compact_memory</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tools]# ./</a:t>
            </a:r>
            <a:r>
              <a:rPr lang="en-US" altLang="zh-CN" sz="2800" dirty="0" err="1">
                <a:solidFill>
                  <a:srgbClr val="555555"/>
                </a:solidFill>
                <a:latin typeface="Microsoft Yahei" panose="020B0503020204020204" pitchFamily="34" charset="-122"/>
                <a:ea typeface="Microsoft Yahei" panose="020B0503020204020204" pitchFamily="34" charset="-122"/>
              </a:rPr>
              <a:t>compactsnoop.py</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COMM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NODE ZONE         ORDER MODE      LAT(</a:t>
            </a:r>
            <a:r>
              <a:rPr lang="en-US" altLang="zh-CN" sz="2800" dirty="0" err="1">
                <a:solidFill>
                  <a:srgbClr val="555555"/>
                </a:solidFill>
                <a:latin typeface="Microsoft Yahei" panose="020B0503020204020204" pitchFamily="34" charset="-122"/>
                <a:ea typeface="Microsoft Yahei" panose="020B0503020204020204" pitchFamily="34" charset="-122"/>
              </a:rPr>
              <a:t>ms</a:t>
            </a:r>
            <a:r>
              <a:rPr lang="en-US" altLang="zh-CN" sz="2800" dirty="0">
                <a:solidFill>
                  <a:srgbClr val="555555"/>
                </a:solidFill>
                <a:latin typeface="Microsoft Yahei" panose="020B0503020204020204" pitchFamily="34" charset="-122"/>
                <a:ea typeface="Microsoft Yahei" panose="020B0503020204020204" pitchFamily="34" charset="-122"/>
              </a:rPr>
              <a:t>)           STATUS</a:t>
            </a:r>
          </a:p>
          <a:p>
            <a:pPr algn="l"/>
            <a:r>
              <a:rPr lang="en-US" altLang="zh-CN" sz="2800" dirty="0">
                <a:solidFill>
                  <a:srgbClr val="555555"/>
                </a:solidFill>
                <a:latin typeface="Microsoft Yahei" panose="020B0503020204020204" pitchFamily="34" charset="-122"/>
                <a:ea typeface="Microsoft Yahei" panose="020B0503020204020204" pitchFamily="34" charset="-122"/>
              </a:rPr>
              <a:t>bash           1303674 0    </a:t>
            </a:r>
            <a:r>
              <a:rPr lang="en-US" altLang="zh-CN" sz="2800" dirty="0" err="1">
                <a:solidFill>
                  <a:srgbClr val="555555"/>
                </a:solidFill>
                <a:latin typeface="Microsoft Yahei" panose="020B0503020204020204" pitchFamily="34" charset="-122"/>
                <a:ea typeface="Microsoft Yahei" panose="020B0503020204020204" pitchFamily="34" charset="-122"/>
              </a:rPr>
              <a:t>ZONE_DMA</a:t>
            </a:r>
            <a:r>
              <a:rPr lang="en-US" altLang="zh-CN" sz="2800" dirty="0">
                <a:solidFill>
                  <a:srgbClr val="555555"/>
                </a:solidFill>
                <a:latin typeface="Microsoft Yahei" panose="020B0503020204020204" pitchFamily="34" charset="-122"/>
                <a:ea typeface="Microsoft Yahei" panose="020B0503020204020204" pitchFamily="34" charset="-122"/>
              </a:rPr>
              <a:t>     -1    SYNC        0.017         complete</a:t>
            </a:r>
          </a:p>
          <a:p>
            <a:pPr algn="l"/>
            <a:r>
              <a:rPr lang="en-US" altLang="zh-CN" sz="2800" dirty="0">
                <a:solidFill>
                  <a:srgbClr val="555555"/>
                </a:solidFill>
                <a:latin typeface="Microsoft Yahei" panose="020B0503020204020204" pitchFamily="34" charset="-122"/>
                <a:ea typeface="Microsoft Yahei" panose="020B0503020204020204" pitchFamily="34" charset="-122"/>
              </a:rPr>
              <a:t>bash           1303674 0    </a:t>
            </a:r>
            <a:r>
              <a:rPr lang="en-US" altLang="zh-CN" sz="2800" dirty="0" err="1">
                <a:solidFill>
                  <a:srgbClr val="555555"/>
                </a:solidFill>
                <a:latin typeface="Microsoft Yahei" panose="020B0503020204020204" pitchFamily="34" charset="-122"/>
                <a:ea typeface="Microsoft Yahei" panose="020B0503020204020204" pitchFamily="34" charset="-122"/>
              </a:rPr>
              <a:t>ZONE_DMA32</a:t>
            </a:r>
            <a:r>
              <a:rPr lang="en-US" altLang="zh-CN" sz="2800" dirty="0">
                <a:solidFill>
                  <a:srgbClr val="555555"/>
                </a:solidFill>
                <a:latin typeface="Microsoft Yahei" panose="020B0503020204020204" pitchFamily="34" charset="-122"/>
                <a:ea typeface="Microsoft Yahei" panose="020B0503020204020204" pitchFamily="34" charset="-122"/>
              </a:rPr>
              <a:t>   -1    SYNC        1.381         complete</a:t>
            </a:r>
          </a:p>
          <a:p>
            <a:pPr algn="l"/>
            <a:r>
              <a:rPr lang="en-US" altLang="zh-CN" sz="2800" dirty="0">
                <a:solidFill>
                  <a:srgbClr val="555555"/>
                </a:solidFill>
                <a:latin typeface="Microsoft Yahei" panose="020B0503020204020204" pitchFamily="34" charset="-122"/>
                <a:ea typeface="Microsoft Yahei" panose="020B0503020204020204" pitchFamily="34" charset="-122"/>
              </a:rPr>
              <a:t>bash           1303674 0    </a:t>
            </a:r>
            <a:r>
              <a:rPr lang="en-US" altLang="zh-CN" sz="2800" dirty="0" err="1">
                <a:solidFill>
                  <a:srgbClr val="555555"/>
                </a:solidFill>
                <a:latin typeface="Microsoft Yahei" panose="020B0503020204020204" pitchFamily="34" charset="-122"/>
                <a:ea typeface="Microsoft Yahei" panose="020B0503020204020204" pitchFamily="34" charset="-122"/>
              </a:rPr>
              <a:t>ZONE_NORMAL</a:t>
            </a:r>
            <a:r>
              <a:rPr lang="en-US" altLang="zh-CN" sz="2800" dirty="0">
                <a:solidFill>
                  <a:srgbClr val="555555"/>
                </a:solidFill>
                <a:latin typeface="Microsoft Yahei" panose="020B0503020204020204" pitchFamily="34" charset="-122"/>
                <a:ea typeface="Microsoft Yahei" panose="020B0503020204020204" pitchFamily="34" charset="-122"/>
              </a:rPr>
              <a:t>  -1    SYNC      366.364         complete</a:t>
            </a:r>
          </a:p>
          <a:p>
            <a:pPr algn="l"/>
            <a:r>
              <a:rPr lang="en-US" altLang="zh-CN" sz="2800" dirty="0">
                <a:solidFill>
                  <a:srgbClr val="555555"/>
                </a:solidFill>
                <a:latin typeface="Microsoft Yahei" panose="020B0503020204020204" pitchFamily="34" charset="-122"/>
                <a:ea typeface="Microsoft Yahei" panose="020B0503020204020204" pitchFamily="34" charset="-122"/>
              </a:rPr>
              <a:t>bash           1303674 1    </a:t>
            </a:r>
            <a:r>
              <a:rPr lang="en-US" altLang="zh-CN" sz="2800" dirty="0" err="1">
                <a:solidFill>
                  <a:srgbClr val="555555"/>
                </a:solidFill>
                <a:latin typeface="Microsoft Yahei" panose="020B0503020204020204" pitchFamily="34" charset="-122"/>
                <a:ea typeface="Microsoft Yahei" panose="020B0503020204020204" pitchFamily="34" charset="-122"/>
              </a:rPr>
              <a:t>ZONE_NORMAL</a:t>
            </a:r>
            <a:r>
              <a:rPr lang="en-US" altLang="zh-CN" sz="2800" dirty="0">
                <a:solidFill>
                  <a:srgbClr val="555555"/>
                </a:solidFill>
                <a:latin typeface="Microsoft Yahei" panose="020B0503020204020204" pitchFamily="34" charset="-122"/>
                <a:ea typeface="Microsoft Yahei" panose="020B0503020204020204" pitchFamily="34" charset="-122"/>
              </a:rPr>
              <a:t>  -1    SYNC      526.983         complete</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92871362"/>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fontScale="90000"/>
          </a:bodyPr>
          <a:lstStyle/>
          <a:p>
            <a:r>
              <a:rPr lang="en-US" altLang="zh-CN" sz="7464" dirty="0" err="1">
                <a:ea typeface="Alibaba PuHuiTi B" panose="00020600040101010101" pitchFamily="18" charset="-122"/>
              </a:rPr>
              <a:t>cpudist</a:t>
            </a:r>
            <a:r>
              <a:rPr lang="en-US" altLang="zh-CN" sz="7464" dirty="0">
                <a:ea typeface="Alibaba PuHuiTi B" panose="00020600040101010101" pitchFamily="18" charset="-122"/>
              </a:rPr>
              <a:t>: Summarize on- and off-CPU time per task as a histogram</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562085"/>
            <a:ext cx="19425138" cy="9571851"/>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tools]#  ./</a:t>
            </a:r>
            <a:r>
              <a:rPr lang="en-US" altLang="zh-CN" sz="2800" dirty="0" err="1">
                <a:solidFill>
                  <a:srgbClr val="555555"/>
                </a:solidFill>
                <a:latin typeface="Microsoft Yahei" panose="020B0503020204020204" pitchFamily="34" charset="-122"/>
                <a:ea typeface="Microsoft Yahei" panose="020B0503020204020204" pitchFamily="34" charset="-122"/>
              </a:rPr>
              <a:t>cpudist.py</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Tracing on-CPU time... Hit Ctrl-C to end.</a:t>
            </a:r>
          </a:p>
          <a:p>
            <a:pPr algn="l"/>
            <a:r>
              <a:rPr lang="en-US" altLang="zh-CN" sz="2800" dirty="0">
                <a:solidFill>
                  <a:srgbClr val="555555"/>
                </a:solidFill>
                <a:latin typeface="Microsoft Yahei" panose="020B0503020204020204" pitchFamily="34" charset="-122"/>
                <a:ea typeface="Microsoft Yahei" panose="020B0503020204020204" pitchFamily="34" charset="-122"/>
              </a:rPr>
              <a:t>^C</a:t>
            </a: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usecs</a:t>
            </a:r>
            <a:r>
              <a:rPr lang="en-US" altLang="zh-CN" sz="2800" dirty="0">
                <a:solidFill>
                  <a:srgbClr val="555555"/>
                </a:solidFill>
                <a:latin typeface="Microsoft Yahei" panose="020B0503020204020204" pitchFamily="34" charset="-122"/>
                <a:ea typeface="Microsoft Yahei" panose="020B0503020204020204" pitchFamily="34" charset="-122"/>
              </a:rPr>
              <a:t>               : count     distribution</a:t>
            </a:r>
          </a:p>
          <a:p>
            <a:pPr algn="l"/>
            <a:r>
              <a:rPr lang="en-US" altLang="zh-CN" sz="2800" dirty="0">
                <a:solidFill>
                  <a:srgbClr val="555555"/>
                </a:solidFill>
                <a:latin typeface="Microsoft Yahei" panose="020B0503020204020204" pitchFamily="34" charset="-122"/>
                <a:ea typeface="Microsoft Yahei" panose="020B0503020204020204" pitchFamily="34" charset="-122"/>
              </a:rPr>
              <a:t>         0 -&gt; 1          : 618394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2 -&gt; 3          : 452886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4 -&gt; 7          : 242030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8 -&gt; 15         : 466422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16 -&gt; 31         : 787162   |****************************************|</a:t>
            </a:r>
          </a:p>
          <a:p>
            <a:pPr algn="l"/>
            <a:r>
              <a:rPr lang="en-US" altLang="zh-CN" sz="2800" dirty="0">
                <a:solidFill>
                  <a:srgbClr val="555555"/>
                </a:solidFill>
                <a:latin typeface="Microsoft Yahei" panose="020B0503020204020204" pitchFamily="34" charset="-122"/>
                <a:ea typeface="Microsoft Yahei" panose="020B0503020204020204" pitchFamily="34" charset="-122"/>
              </a:rPr>
              <a:t>        32 -&gt; 63         : 429439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64 -&gt; 127        : 12046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128 -&gt; 255        : 241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256 -&gt; 511        : 76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512 -&gt; 1023       : 26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1024 -&gt; 2047       : 7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2048 -&gt; 4095       : 2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4096 -&gt; 8191       : 5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8192 -&gt; 16383      : 1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16384 -&gt; 32767      : 1        |                                        |</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7965231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fontScale="90000"/>
          </a:bodyPr>
          <a:lstStyle/>
          <a:p>
            <a:r>
              <a:rPr lang="en-US" altLang="zh-CN" sz="7464" dirty="0" err="1">
                <a:ea typeface="Alibaba PuHuiTi B" panose="00020600040101010101" pitchFamily="18" charset="-122"/>
              </a:rPr>
              <a:t>cpuunclaimed</a:t>
            </a:r>
            <a:r>
              <a:rPr lang="en-US" altLang="zh-CN" sz="7464" dirty="0">
                <a:ea typeface="Alibaba PuHuiTi B" panose="00020600040101010101" pitchFamily="18" charset="-122"/>
              </a:rPr>
              <a:t>: Sample CPU run queues and calculate unclaimed idle CPU</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562085"/>
            <a:ext cx="19425138" cy="10002738"/>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cpuunclaimed.py</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Sampling run queues... Output every 1 seconds. Hit Ctrl-C to end.</a:t>
            </a:r>
          </a:p>
          <a:p>
            <a:pPr algn="l"/>
            <a:r>
              <a:rPr lang="en-US" altLang="zh-CN" sz="2800" dirty="0">
                <a:solidFill>
                  <a:srgbClr val="555555"/>
                </a:solidFill>
                <a:latin typeface="Microsoft Yahei" panose="020B0503020204020204" pitchFamily="34" charset="-122"/>
                <a:ea typeface="Microsoft Yahei" panose="020B0503020204020204" pitchFamily="34" charset="-122"/>
              </a:rPr>
              <a:t>%CPU  83.00%, unclaimed idle 0.12%</a:t>
            </a:r>
          </a:p>
          <a:p>
            <a:pPr algn="l"/>
            <a:r>
              <a:rPr lang="en-US" altLang="zh-CN" sz="2800" dirty="0">
                <a:solidFill>
                  <a:srgbClr val="555555"/>
                </a:solidFill>
                <a:latin typeface="Microsoft Yahei" panose="020B0503020204020204" pitchFamily="34" charset="-122"/>
                <a:ea typeface="Microsoft Yahei" panose="020B0503020204020204" pitchFamily="34" charset="-122"/>
              </a:rPr>
              <a:t>%CPU  87.25%, unclaimed idle 0.38%</a:t>
            </a:r>
          </a:p>
          <a:p>
            <a:pPr algn="l"/>
            <a:r>
              <a:rPr lang="en-US" altLang="zh-CN" sz="2800" dirty="0">
                <a:solidFill>
                  <a:srgbClr val="555555"/>
                </a:solidFill>
                <a:latin typeface="Microsoft Yahei" panose="020B0503020204020204" pitchFamily="34" charset="-122"/>
                <a:ea typeface="Microsoft Yahei" panose="020B0503020204020204" pitchFamily="34" charset="-122"/>
              </a:rPr>
              <a:t>%CPU  85.00%, unclaimed idle 0.25%</a:t>
            </a:r>
          </a:p>
          <a:p>
            <a:pPr algn="l"/>
            <a:r>
              <a:rPr lang="en-US" altLang="zh-CN" sz="2800" dirty="0">
                <a:solidFill>
                  <a:srgbClr val="555555"/>
                </a:solidFill>
                <a:latin typeface="Microsoft Yahei" panose="020B0503020204020204" pitchFamily="34" charset="-122"/>
                <a:ea typeface="Microsoft Yahei" panose="020B0503020204020204" pitchFamily="34" charset="-122"/>
              </a:rPr>
              <a:t>%CPU  85.00%, unclaimed idle 0.25%</a:t>
            </a:r>
          </a:p>
          <a:p>
            <a:pPr algn="l"/>
            <a:r>
              <a:rPr lang="en-US" altLang="zh-CN" sz="2800" dirty="0">
                <a:solidFill>
                  <a:srgbClr val="555555"/>
                </a:solidFill>
                <a:latin typeface="Microsoft Yahei" panose="020B0503020204020204" pitchFamily="34" charset="-122"/>
                <a:ea typeface="Microsoft Yahei" panose="020B0503020204020204" pitchFamily="34" charset="-122"/>
              </a:rPr>
              <a:t>%CPU  80.88%, unclaimed idle 0.00%</a:t>
            </a:r>
          </a:p>
          <a:p>
            <a:pPr algn="l"/>
            <a:r>
              <a:rPr lang="en-US" altLang="zh-CN" sz="2800" dirty="0">
                <a:solidFill>
                  <a:srgbClr val="555555"/>
                </a:solidFill>
                <a:latin typeface="Microsoft Yahei" panose="020B0503020204020204" pitchFamily="34" charset="-122"/>
                <a:ea typeface="Microsoft Yahei" panose="020B0503020204020204" pitchFamily="34" charset="-122"/>
              </a:rPr>
              <a:t>%CPU  82.25%, unclaimed idle 0.00%</a:t>
            </a:r>
          </a:p>
          <a:p>
            <a:pPr algn="l"/>
            <a:r>
              <a:rPr lang="en-US" altLang="zh-CN" sz="2800" dirty="0">
                <a:solidFill>
                  <a:srgbClr val="555555"/>
                </a:solidFill>
                <a:latin typeface="Microsoft Yahei" panose="020B0503020204020204" pitchFamily="34" charset="-122"/>
                <a:ea typeface="Microsoft Yahei" panose="020B0503020204020204" pitchFamily="34" charset="-122"/>
              </a:rPr>
              <a:t>%CPU  83.50%, unclaimed idle 0.12%</a:t>
            </a:r>
          </a:p>
          <a:p>
            <a:pPr algn="l"/>
            <a:r>
              <a:rPr lang="en-US" altLang="zh-CN" sz="2800" dirty="0">
                <a:solidFill>
                  <a:srgbClr val="555555"/>
                </a:solidFill>
                <a:latin typeface="Microsoft Yahei" panose="020B0503020204020204" pitchFamily="34" charset="-122"/>
                <a:ea typeface="Microsoft Yahei" panose="020B0503020204020204" pitchFamily="34" charset="-122"/>
              </a:rPr>
              <a:t>%CPU  81.50%, unclaimed idle 0.00%</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cpuunclaimed.py</a:t>
            </a:r>
            <a:r>
              <a:rPr lang="en-US" altLang="zh-CN" sz="2800" dirty="0">
                <a:solidFill>
                  <a:srgbClr val="555555"/>
                </a:solidFill>
                <a:latin typeface="Microsoft Yahei" panose="020B0503020204020204" pitchFamily="34" charset="-122"/>
                <a:ea typeface="Microsoft Yahei" panose="020B0503020204020204" pitchFamily="34" charset="-122"/>
              </a:rPr>
              <a:t> -T</a:t>
            </a:r>
          </a:p>
          <a:p>
            <a:pPr algn="l"/>
            <a:r>
              <a:rPr lang="en-US" altLang="zh-CN" sz="2800" dirty="0">
                <a:solidFill>
                  <a:srgbClr val="555555"/>
                </a:solidFill>
                <a:latin typeface="Microsoft Yahei" panose="020B0503020204020204" pitchFamily="34" charset="-122"/>
                <a:ea typeface="Microsoft Yahei" panose="020B0503020204020204" pitchFamily="34" charset="-122"/>
              </a:rPr>
              <a:t>Sampling run queues... Output every 1 seconds. Hit Ctrl-C to end.</a:t>
            </a:r>
          </a:p>
          <a:p>
            <a:pPr algn="l"/>
            <a:r>
              <a:rPr lang="en-US" altLang="zh-CN" sz="2800" dirty="0">
                <a:solidFill>
                  <a:srgbClr val="555555"/>
                </a:solidFill>
                <a:latin typeface="Microsoft Yahei" panose="020B0503020204020204" pitchFamily="34" charset="-122"/>
                <a:ea typeface="Microsoft Yahei" panose="020B0503020204020204" pitchFamily="34" charset="-122"/>
              </a:rPr>
              <a:t>22:25:55 %CPU  98.88%, unclaimed idle 0.12%</a:t>
            </a:r>
          </a:p>
          <a:p>
            <a:pPr algn="l"/>
            <a:r>
              <a:rPr lang="en-US" altLang="zh-CN" sz="2800" dirty="0">
                <a:solidFill>
                  <a:srgbClr val="555555"/>
                </a:solidFill>
                <a:latin typeface="Microsoft Yahei" panose="020B0503020204020204" pitchFamily="34" charset="-122"/>
                <a:ea typeface="Microsoft Yahei" panose="020B0503020204020204" pitchFamily="34" charset="-122"/>
              </a:rPr>
              <a:t>22:25:56 %CPU  99.75%, unclaimed idle 0.25%</a:t>
            </a:r>
          </a:p>
          <a:p>
            <a:pPr algn="l"/>
            <a:r>
              <a:rPr lang="en-US" altLang="zh-CN" sz="2800" dirty="0">
                <a:solidFill>
                  <a:srgbClr val="555555"/>
                </a:solidFill>
                <a:latin typeface="Microsoft Yahei" panose="020B0503020204020204" pitchFamily="34" charset="-122"/>
                <a:ea typeface="Microsoft Yahei" panose="020B0503020204020204" pitchFamily="34" charset="-122"/>
              </a:rPr>
              <a:t>22:25:57 %CPU  99.50%, unclaimed idle 0.50%</a:t>
            </a:r>
          </a:p>
          <a:p>
            <a:pPr algn="l"/>
            <a:r>
              <a:rPr lang="en-US" altLang="zh-CN" sz="2800" dirty="0">
                <a:solidFill>
                  <a:srgbClr val="555555"/>
                </a:solidFill>
                <a:latin typeface="Microsoft Yahei" panose="020B0503020204020204" pitchFamily="34" charset="-122"/>
                <a:ea typeface="Microsoft Yahei" panose="020B0503020204020204" pitchFamily="34" charset="-122"/>
              </a:rPr>
              <a:t>22:25:58 %CPU  99.25%, unclaimed idle 0.75%</a:t>
            </a:r>
          </a:p>
          <a:p>
            <a:pPr algn="l"/>
            <a:r>
              <a:rPr lang="en-US" altLang="zh-CN" sz="2800" dirty="0">
                <a:solidFill>
                  <a:srgbClr val="555555"/>
                </a:solidFill>
                <a:latin typeface="Microsoft Yahei" panose="020B0503020204020204" pitchFamily="34" charset="-122"/>
                <a:ea typeface="Microsoft Yahei" panose="020B0503020204020204" pitchFamily="34" charset="-122"/>
              </a:rPr>
              <a:t>22:25:59 %CPU  99.75%, unclaimed idle 0.25%</a:t>
            </a:r>
          </a:p>
          <a:p>
            <a:pPr algn="l"/>
            <a:r>
              <a:rPr lang="en-US" altLang="zh-CN" sz="2800" dirty="0">
                <a:solidFill>
                  <a:srgbClr val="555555"/>
                </a:solidFill>
                <a:latin typeface="Microsoft Yahei" panose="020B0503020204020204" pitchFamily="34" charset="-122"/>
                <a:ea typeface="Microsoft Yahei" panose="020B0503020204020204" pitchFamily="34" charset="-122"/>
              </a:rPr>
              <a:t>22:26:00 %CPU  99.50%, unclaimed idle 0.50%</a:t>
            </a:r>
          </a:p>
          <a:p>
            <a:pPr algn="l"/>
            <a:r>
              <a:rPr lang="en-US" altLang="zh-CN" sz="2800" dirty="0">
                <a:solidFill>
                  <a:srgbClr val="555555"/>
                </a:solidFill>
                <a:latin typeface="Microsoft Yahei" panose="020B0503020204020204" pitchFamily="34" charset="-122"/>
                <a:ea typeface="Microsoft Yahei" panose="020B0503020204020204" pitchFamily="34" charset="-122"/>
              </a:rPr>
              <a:t>22:26:01 %CPU  99.25%, unclaimed idle 0.75%</a:t>
            </a:r>
          </a:p>
          <a:p>
            <a:pPr algn="l"/>
            <a:r>
              <a:rPr lang="en-US" altLang="zh-CN" sz="2800" dirty="0">
                <a:solidFill>
                  <a:srgbClr val="555555"/>
                </a:solidFill>
                <a:latin typeface="Microsoft Yahei" panose="020B0503020204020204" pitchFamily="34" charset="-122"/>
                <a:ea typeface="Microsoft Yahei" panose="020B0503020204020204" pitchFamily="34" charset="-122"/>
              </a:rPr>
              <a:t>22:26:02 %CPU  99.25%, unclaimed idle 0.75%</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66377653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en-US" altLang="zh-CN" sz="6700" dirty="0">
                <a:ea typeface="Alibaba PuHuiTi B" panose="00020600040101010101" pitchFamily="18" charset="-122"/>
              </a:rPr>
              <a:t>Install CentOS-8.5 - Source</a:t>
            </a:r>
            <a:r>
              <a:rPr lang="zh-CN" altLang="en-US" sz="6700" dirty="0">
                <a:ea typeface="Alibaba PuHuiTi B" panose="00020600040101010101" pitchFamily="18" charset="-122"/>
              </a:rPr>
              <a:t>：</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939475"/>
            <a:ext cx="22402800" cy="10064294"/>
          </a:xfrm>
          <a:prstGeom prst="rect">
            <a:avLst/>
          </a:prstGeom>
          <a:noFill/>
        </p:spPr>
        <p:txBody>
          <a:bodyPr wrap="square">
            <a:spAutoFit/>
          </a:bodyPr>
          <a:lstStyle/>
          <a:p>
            <a:pPr algn="l"/>
            <a:r>
              <a:rPr lang="en-US" altLang="zh-CN" dirty="0">
                <a:latin typeface="-apple-system"/>
              </a:rPr>
              <a:t>after install, you may add bcc directory to your $PATH, which you can add to ~/.</a:t>
            </a:r>
            <a:r>
              <a:rPr lang="en-US" altLang="zh-CN" dirty="0" err="1">
                <a:latin typeface="-apple-system"/>
              </a:rPr>
              <a:t>bashrc</a:t>
            </a:r>
            <a:endParaRPr lang="en-US" altLang="zh-CN" dirty="0">
              <a:latin typeface="-apple-system"/>
            </a:endParaRPr>
          </a:p>
          <a:p>
            <a:pPr algn="l"/>
            <a:endParaRPr lang="en-US" altLang="zh-CN" dirty="0">
              <a:latin typeface="-apple-system"/>
            </a:endParaRPr>
          </a:p>
          <a:p>
            <a:pPr algn="l"/>
            <a:r>
              <a:rPr lang="en-US" altLang="zh-CN" dirty="0" err="1">
                <a:latin typeface="-apple-system"/>
              </a:rPr>
              <a:t>bcctools</a:t>
            </a:r>
            <a:r>
              <a:rPr lang="en-US" altLang="zh-CN" dirty="0">
                <a:latin typeface="-apple-system"/>
              </a:rPr>
              <a:t>=/</a:t>
            </a:r>
            <a:r>
              <a:rPr lang="en-US" altLang="zh-CN" dirty="0" err="1">
                <a:latin typeface="-apple-system"/>
              </a:rPr>
              <a:t>usr</a:t>
            </a:r>
            <a:r>
              <a:rPr lang="en-US" altLang="zh-CN" dirty="0">
                <a:latin typeface="-apple-system"/>
              </a:rPr>
              <a:t>/share/bcc/tools</a:t>
            </a:r>
          </a:p>
          <a:p>
            <a:pPr algn="l"/>
            <a:r>
              <a:rPr lang="en-US" altLang="zh-CN" dirty="0" err="1">
                <a:latin typeface="-apple-system"/>
              </a:rPr>
              <a:t>bccexamples</a:t>
            </a:r>
            <a:r>
              <a:rPr lang="en-US" altLang="zh-CN" dirty="0">
                <a:latin typeface="-apple-system"/>
              </a:rPr>
              <a:t>=/</a:t>
            </a:r>
            <a:r>
              <a:rPr lang="en-US" altLang="zh-CN" dirty="0" err="1">
                <a:latin typeface="-apple-system"/>
              </a:rPr>
              <a:t>usr</a:t>
            </a:r>
            <a:r>
              <a:rPr lang="en-US" altLang="zh-CN" dirty="0">
                <a:latin typeface="-apple-system"/>
              </a:rPr>
              <a:t>/share/bcc/examples</a:t>
            </a:r>
          </a:p>
          <a:p>
            <a:pPr algn="l"/>
            <a:r>
              <a:rPr lang="en-US" altLang="zh-CN" dirty="0">
                <a:latin typeface="-apple-system"/>
              </a:rPr>
              <a:t>export PATH=$</a:t>
            </a:r>
            <a:r>
              <a:rPr lang="en-US" altLang="zh-CN" dirty="0" err="1">
                <a:latin typeface="-apple-system"/>
              </a:rPr>
              <a:t>bcctools</a:t>
            </a:r>
            <a:r>
              <a:rPr lang="en-US" altLang="zh-CN" dirty="0">
                <a:latin typeface="-apple-system"/>
              </a:rPr>
              <a:t>:$</a:t>
            </a:r>
            <a:r>
              <a:rPr lang="en-US" altLang="zh-CN" dirty="0" err="1">
                <a:latin typeface="-apple-system"/>
              </a:rPr>
              <a:t>bccexamples</a:t>
            </a:r>
            <a:r>
              <a:rPr lang="en-US" altLang="zh-CN" dirty="0">
                <a:latin typeface="-apple-system"/>
              </a:rPr>
              <a:t>:$PATH</a:t>
            </a:r>
          </a:p>
          <a:p>
            <a:pPr algn="l"/>
            <a:r>
              <a:rPr lang="en-US" altLang="zh-CN" dirty="0">
                <a:latin typeface="-apple-system"/>
              </a:rPr>
              <a:t>let path take effect</a:t>
            </a:r>
          </a:p>
          <a:p>
            <a:pPr algn="l"/>
            <a:r>
              <a:rPr lang="en-US" altLang="zh-CN" dirty="0">
                <a:latin typeface="-apple-system"/>
              </a:rPr>
              <a:t>source ~/.</a:t>
            </a:r>
            <a:r>
              <a:rPr lang="en-US" altLang="zh-CN" dirty="0" err="1">
                <a:latin typeface="-apple-system"/>
              </a:rPr>
              <a:t>bashrc</a:t>
            </a:r>
            <a:r>
              <a:rPr lang="en-US" altLang="zh-CN" dirty="0">
                <a:latin typeface="-apple-system"/>
              </a:rPr>
              <a:t> </a:t>
            </a:r>
          </a:p>
          <a:p>
            <a:pPr algn="l"/>
            <a:r>
              <a:rPr lang="en-US" altLang="zh-CN" dirty="0">
                <a:latin typeface="-apple-system"/>
              </a:rPr>
              <a:t>then run</a:t>
            </a:r>
          </a:p>
          <a:p>
            <a:pPr algn="l"/>
            <a:endParaRPr lang="en-US" altLang="zh-CN" dirty="0">
              <a:latin typeface="-apple-system"/>
            </a:endParaRPr>
          </a:p>
          <a:p>
            <a:pPr algn="l"/>
            <a:r>
              <a:rPr lang="en-US" altLang="zh-CN" dirty="0" err="1">
                <a:latin typeface="-apple-system"/>
              </a:rPr>
              <a:t>hello_world.py</a:t>
            </a:r>
            <a:endParaRPr lang="en-US" altLang="zh-CN" dirty="0">
              <a:latin typeface="-apple-system"/>
            </a:endParaRPr>
          </a:p>
          <a:p>
            <a:pPr algn="l"/>
            <a:r>
              <a:rPr lang="en-US" altLang="zh-CN" dirty="0">
                <a:latin typeface="-apple-system"/>
              </a:rPr>
              <a:t>Or</a:t>
            </a:r>
          </a:p>
          <a:p>
            <a:pPr algn="l"/>
            <a:endParaRPr lang="en-US" altLang="zh-CN" dirty="0">
              <a:latin typeface="-apple-system"/>
            </a:endParaRPr>
          </a:p>
          <a:p>
            <a:pPr algn="l"/>
            <a:r>
              <a:rPr lang="en-US" altLang="zh-CN" dirty="0">
                <a:latin typeface="-apple-system"/>
              </a:rPr>
              <a:t>cd /</a:t>
            </a:r>
            <a:r>
              <a:rPr lang="en-US" altLang="zh-CN" dirty="0" err="1">
                <a:latin typeface="-apple-system"/>
              </a:rPr>
              <a:t>usr</a:t>
            </a:r>
            <a:r>
              <a:rPr lang="en-US" altLang="zh-CN" dirty="0">
                <a:latin typeface="-apple-system"/>
              </a:rPr>
              <a:t>/share/bcc/examples</a:t>
            </a:r>
          </a:p>
          <a:p>
            <a:pPr algn="l"/>
            <a:r>
              <a:rPr lang="en-US" altLang="zh-CN" dirty="0">
                <a:latin typeface="-apple-system"/>
              </a:rPr>
              <a:t>./</a:t>
            </a:r>
            <a:r>
              <a:rPr lang="en-US" altLang="zh-CN" dirty="0" err="1">
                <a:latin typeface="-apple-system"/>
              </a:rPr>
              <a:t>hello_world.py</a:t>
            </a:r>
            <a:endParaRPr lang="en-US" altLang="zh-CN" dirty="0">
              <a:latin typeface="-apple-system"/>
            </a:endParaRPr>
          </a:p>
          <a:p>
            <a:pPr algn="l"/>
            <a:r>
              <a:rPr lang="en-US" altLang="zh-CN" dirty="0">
                <a:latin typeface="-apple-system"/>
              </a:rPr>
              <a:t>./tracing/</a:t>
            </a:r>
            <a:r>
              <a:rPr lang="en-US" altLang="zh-CN" dirty="0" err="1">
                <a:latin typeface="-apple-system"/>
              </a:rPr>
              <a:t>bitehist.py</a:t>
            </a:r>
            <a:endParaRPr lang="en-US" altLang="zh-CN" dirty="0">
              <a:latin typeface="-apple-system"/>
            </a:endParaRPr>
          </a:p>
          <a:p>
            <a:pPr algn="l"/>
            <a:endParaRPr lang="en-US" altLang="zh-CN" dirty="0">
              <a:latin typeface="-apple-system"/>
            </a:endParaRPr>
          </a:p>
          <a:p>
            <a:pPr algn="l"/>
            <a:r>
              <a:rPr lang="en-US" altLang="zh-CN" dirty="0">
                <a:latin typeface="-apple-system"/>
              </a:rPr>
              <a:t>cd /</a:t>
            </a:r>
            <a:r>
              <a:rPr lang="en-US" altLang="zh-CN" dirty="0" err="1">
                <a:latin typeface="-apple-system"/>
              </a:rPr>
              <a:t>usr</a:t>
            </a:r>
            <a:r>
              <a:rPr lang="en-US" altLang="zh-CN" dirty="0">
                <a:latin typeface="-apple-system"/>
              </a:rPr>
              <a:t>/share/bcc/tools</a:t>
            </a:r>
          </a:p>
          <a:p>
            <a:pPr algn="l"/>
            <a:r>
              <a:rPr lang="en-US" altLang="zh-CN" dirty="0">
                <a:latin typeface="-apple-system"/>
              </a:rPr>
              <a:t>./bitesize </a:t>
            </a:r>
          </a:p>
        </p:txBody>
      </p:sp>
    </p:spTree>
    <p:extLst>
      <p:ext uri="{BB962C8B-B14F-4D97-AF65-F5344CB8AC3E}">
        <p14:creationId xmlns:p14="http://schemas.microsoft.com/office/powerpoint/2010/main" val="1515941172"/>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fontScale="90000"/>
          </a:bodyPr>
          <a:lstStyle/>
          <a:p>
            <a:r>
              <a:rPr lang="en-US" altLang="zh-CN" sz="7464" dirty="0" err="1">
                <a:ea typeface="Alibaba PuHuiTi B" panose="00020600040101010101" pitchFamily="18" charset="-122"/>
              </a:rPr>
              <a:t>dbslower</a:t>
            </a:r>
            <a:r>
              <a:rPr lang="en-US" altLang="zh-CN" sz="7464" dirty="0">
                <a:ea typeface="Alibaba PuHuiTi B" panose="00020600040101010101" pitchFamily="18" charset="-122"/>
              </a:rPr>
              <a:t>: Trace MySQL/PostgreSQL queries slower than a threshold</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562085"/>
            <a:ext cx="19425138" cy="2677656"/>
          </a:xfrm>
          <a:prstGeom prst="rect">
            <a:avLst/>
          </a:prstGeom>
          <a:noFill/>
        </p:spPr>
        <p:txBody>
          <a:bodyPr wrap="square">
            <a:spAutoFit/>
          </a:bodyPr>
          <a:lstStyle/>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dbslower</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mysql</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Tracing database queries for </a:t>
            </a:r>
            <a:r>
              <a:rPr lang="en-US" altLang="zh-CN" sz="2800" dirty="0" err="1">
                <a:solidFill>
                  <a:srgbClr val="555555"/>
                </a:solidFill>
                <a:latin typeface="Microsoft Yahei" panose="020B0503020204020204" pitchFamily="34" charset="-122"/>
                <a:ea typeface="Microsoft Yahei" panose="020B0503020204020204" pitchFamily="34" charset="-122"/>
              </a:rPr>
              <a:t>pids</a:t>
            </a:r>
            <a:r>
              <a:rPr lang="en-US" altLang="zh-CN" sz="2800" dirty="0">
                <a:solidFill>
                  <a:srgbClr val="555555"/>
                </a:solidFill>
                <a:latin typeface="Microsoft Yahei" panose="020B0503020204020204" pitchFamily="34" charset="-122"/>
                <a:ea typeface="Microsoft Yahei" panose="020B0503020204020204" pitchFamily="34" charset="-122"/>
              </a:rPr>
              <a:t> 25776 slower than 1 </a:t>
            </a:r>
            <a:r>
              <a:rPr lang="en-US" altLang="zh-CN" sz="2800" dirty="0" err="1">
                <a:solidFill>
                  <a:srgbClr val="555555"/>
                </a:solidFill>
                <a:latin typeface="Microsoft Yahei" panose="020B0503020204020204" pitchFamily="34" charset="-122"/>
                <a:ea typeface="Microsoft Yahei" panose="020B0503020204020204" pitchFamily="34" charset="-122"/>
              </a:rPr>
              <a:t>ms.</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en-US" altLang="zh-CN" sz="2800" dirty="0">
                <a:solidFill>
                  <a:srgbClr val="555555"/>
                </a:solidFill>
                <a:latin typeface="Microsoft Yahei" panose="020B0503020204020204" pitchFamily="34" charset="-122"/>
                <a:ea typeface="Microsoft Yahei" panose="020B0503020204020204" pitchFamily="34" charset="-122"/>
              </a:rPr>
              <a:t>TIME(s)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MS QUERY</a:t>
            </a:r>
          </a:p>
          <a:p>
            <a:pPr algn="l"/>
            <a:r>
              <a:rPr lang="en-US" altLang="zh-CN" sz="2800" dirty="0">
                <a:solidFill>
                  <a:srgbClr val="555555"/>
                </a:solidFill>
                <a:latin typeface="Microsoft Yahei" panose="020B0503020204020204" pitchFamily="34" charset="-122"/>
                <a:ea typeface="Microsoft Yahei" panose="020B0503020204020204" pitchFamily="34" charset="-122"/>
              </a:rPr>
              <a:t>1.315800       25776  2000.999 call </a:t>
            </a:r>
            <a:r>
              <a:rPr lang="en-US" altLang="zh-CN" sz="2800" dirty="0" err="1">
                <a:solidFill>
                  <a:srgbClr val="555555"/>
                </a:solidFill>
                <a:latin typeface="Microsoft Yahei" panose="020B0503020204020204" pitchFamily="34" charset="-122"/>
                <a:ea typeface="Microsoft Yahei" panose="020B0503020204020204" pitchFamily="34" charset="-122"/>
              </a:rPr>
              <a:t>getproduct</a:t>
            </a:r>
            <a:r>
              <a:rPr lang="en-US" altLang="zh-CN" sz="2800" dirty="0">
                <a:solidFill>
                  <a:srgbClr val="555555"/>
                </a:solidFill>
                <a:latin typeface="Microsoft Yahei" panose="020B0503020204020204" pitchFamily="34" charset="-122"/>
                <a:ea typeface="Microsoft Yahei" panose="020B0503020204020204" pitchFamily="34" charset="-122"/>
              </a:rPr>
              <a:t>(97)</a:t>
            </a:r>
          </a:p>
          <a:p>
            <a:pPr algn="l"/>
            <a:r>
              <a:rPr lang="en-US" altLang="zh-CN" sz="2800" dirty="0">
                <a:solidFill>
                  <a:srgbClr val="555555"/>
                </a:solidFill>
                <a:latin typeface="Microsoft Yahei" panose="020B0503020204020204" pitchFamily="34" charset="-122"/>
                <a:ea typeface="Microsoft Yahei" panose="020B0503020204020204" pitchFamily="34" charset="-122"/>
              </a:rPr>
              <a:t>3.360380       25776     3.226 call </a:t>
            </a:r>
            <a:r>
              <a:rPr lang="en-US" altLang="zh-CN" sz="2800" dirty="0" err="1">
                <a:solidFill>
                  <a:srgbClr val="555555"/>
                </a:solidFill>
                <a:latin typeface="Microsoft Yahei" panose="020B0503020204020204" pitchFamily="34" charset="-122"/>
                <a:ea typeface="Microsoft Yahei" panose="020B0503020204020204" pitchFamily="34" charset="-122"/>
              </a:rPr>
              <a:t>getproduct</a:t>
            </a:r>
            <a:r>
              <a:rPr lang="en-US" altLang="zh-CN" sz="2800" dirty="0">
                <a:solidFill>
                  <a:srgbClr val="555555"/>
                </a:solidFill>
                <a:latin typeface="Microsoft Yahei" panose="020B0503020204020204" pitchFamily="34" charset="-122"/>
                <a:ea typeface="Microsoft Yahei" panose="020B0503020204020204" pitchFamily="34" charset="-122"/>
              </a:rPr>
              <a:t>(6)</a:t>
            </a:r>
          </a:p>
        </p:txBody>
      </p:sp>
    </p:spTree>
    <p:extLst>
      <p:ext uri="{BB962C8B-B14F-4D97-AF65-F5344CB8AC3E}">
        <p14:creationId xmlns:p14="http://schemas.microsoft.com/office/powerpoint/2010/main" val="4250493341"/>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fontScale="90000"/>
          </a:bodyPr>
          <a:lstStyle/>
          <a:p>
            <a:r>
              <a:rPr lang="en-US" altLang="zh-CN" sz="7464" dirty="0" err="1">
                <a:ea typeface="Alibaba PuHuiTi B" panose="00020600040101010101" pitchFamily="18" charset="-122"/>
              </a:rPr>
              <a:t>dbstat</a:t>
            </a:r>
            <a:r>
              <a:rPr lang="en-US" altLang="zh-CN" sz="7464" dirty="0">
                <a:ea typeface="Alibaba PuHuiTi B" panose="00020600040101010101" pitchFamily="18" charset="-122"/>
              </a:rPr>
              <a:t>: Summarize MySQL/PostgreSQL query latency as a histogram</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562085"/>
            <a:ext cx="19425138" cy="11726287"/>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dbstat</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mysql</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Tracing database queries for </a:t>
            </a:r>
            <a:r>
              <a:rPr lang="en-US" altLang="zh-CN" sz="2800" dirty="0" err="1">
                <a:solidFill>
                  <a:srgbClr val="555555"/>
                </a:solidFill>
                <a:latin typeface="Microsoft Yahei" panose="020B0503020204020204" pitchFamily="34" charset="-122"/>
                <a:ea typeface="Microsoft Yahei" panose="020B0503020204020204" pitchFamily="34" charset="-122"/>
              </a:rPr>
              <a:t>pids</a:t>
            </a:r>
            <a:r>
              <a:rPr lang="en-US" altLang="zh-CN" sz="2800" dirty="0">
                <a:solidFill>
                  <a:srgbClr val="555555"/>
                </a:solidFill>
                <a:latin typeface="Microsoft Yahei" panose="020B0503020204020204" pitchFamily="34" charset="-122"/>
                <a:ea typeface="Microsoft Yahei" panose="020B0503020204020204" pitchFamily="34" charset="-122"/>
              </a:rPr>
              <a:t> 25776 slower than 0 </a:t>
            </a:r>
            <a:r>
              <a:rPr lang="en-US" altLang="zh-CN" sz="2800" dirty="0" err="1">
                <a:solidFill>
                  <a:srgbClr val="555555"/>
                </a:solidFill>
                <a:latin typeface="Microsoft Yahei" panose="020B0503020204020204" pitchFamily="34" charset="-122"/>
                <a:ea typeface="Microsoft Yahei" panose="020B0503020204020204" pitchFamily="34" charset="-122"/>
              </a:rPr>
              <a:t>ms.</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en-US" altLang="zh-CN" sz="2800" dirty="0">
                <a:solidFill>
                  <a:srgbClr val="555555"/>
                </a:solidFill>
                <a:latin typeface="Microsoft Yahei" panose="020B0503020204020204" pitchFamily="34" charset="-122"/>
                <a:ea typeface="Microsoft Yahei" panose="020B0503020204020204" pitchFamily="34" charset="-122"/>
              </a:rPr>
              <a:t>     query latency (</a:t>
            </a:r>
            <a:r>
              <a:rPr lang="en-US" altLang="zh-CN" sz="2800" dirty="0" err="1">
                <a:solidFill>
                  <a:srgbClr val="555555"/>
                </a:solidFill>
                <a:latin typeface="Microsoft Yahei" panose="020B0503020204020204" pitchFamily="34" charset="-122"/>
                <a:ea typeface="Microsoft Yahei" panose="020B0503020204020204" pitchFamily="34" charset="-122"/>
              </a:rPr>
              <a:t>ms</a:t>
            </a:r>
            <a:r>
              <a:rPr lang="en-US" altLang="zh-CN" sz="2800" dirty="0">
                <a:solidFill>
                  <a:srgbClr val="555555"/>
                </a:solidFill>
                <a:latin typeface="Microsoft Yahei" panose="020B0503020204020204" pitchFamily="34" charset="-122"/>
                <a:ea typeface="Microsoft Yahei" panose="020B0503020204020204" pitchFamily="34" charset="-122"/>
              </a:rPr>
              <a:t>)  : count     distribution</a:t>
            </a:r>
          </a:p>
          <a:p>
            <a:pPr algn="l"/>
            <a:r>
              <a:rPr lang="en-US" altLang="zh-CN" sz="2800" dirty="0">
                <a:solidFill>
                  <a:srgbClr val="555555"/>
                </a:solidFill>
                <a:latin typeface="Microsoft Yahei" panose="020B0503020204020204" pitchFamily="34" charset="-122"/>
                <a:ea typeface="Microsoft Yahei" panose="020B0503020204020204" pitchFamily="34" charset="-122"/>
              </a:rPr>
              <a:t>         0 -&gt; 1          : 990      |****************************************|</a:t>
            </a:r>
          </a:p>
          <a:p>
            <a:pPr algn="l"/>
            <a:r>
              <a:rPr lang="en-US" altLang="zh-CN" sz="2800" dirty="0">
                <a:solidFill>
                  <a:srgbClr val="555555"/>
                </a:solidFill>
                <a:latin typeface="Microsoft Yahei" panose="020B0503020204020204" pitchFamily="34" charset="-122"/>
                <a:ea typeface="Microsoft Yahei" panose="020B0503020204020204" pitchFamily="34" charset="-122"/>
              </a:rPr>
              <a:t>         2 -&gt; 3          : 7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4 -&gt; 7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8 -&gt; 15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16 -&gt; 31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32 -&gt; 63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64 -&gt; 127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128 -&gt; 255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dbstat</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mysql</a:t>
            </a:r>
            <a:r>
              <a:rPr lang="en-US" altLang="zh-CN" sz="2800" dirty="0">
                <a:solidFill>
                  <a:srgbClr val="555555"/>
                </a:solidFill>
                <a:latin typeface="Microsoft Yahei" panose="020B0503020204020204" pitchFamily="34" charset="-122"/>
                <a:ea typeface="Microsoft Yahei" panose="020B0503020204020204" pitchFamily="34" charset="-122"/>
              </a:rPr>
              <a:t> -m 1000</a:t>
            </a:r>
          </a:p>
          <a:p>
            <a:pPr algn="l"/>
            <a:r>
              <a:rPr lang="en-US" altLang="zh-CN" sz="2800" dirty="0">
                <a:solidFill>
                  <a:srgbClr val="555555"/>
                </a:solidFill>
                <a:latin typeface="Microsoft Yahei" panose="020B0503020204020204" pitchFamily="34" charset="-122"/>
                <a:ea typeface="Microsoft Yahei" panose="020B0503020204020204" pitchFamily="34" charset="-122"/>
              </a:rPr>
              <a:t>Tracing database queries for </a:t>
            </a:r>
            <a:r>
              <a:rPr lang="en-US" altLang="zh-CN" sz="2800" dirty="0" err="1">
                <a:solidFill>
                  <a:srgbClr val="555555"/>
                </a:solidFill>
                <a:latin typeface="Microsoft Yahei" panose="020B0503020204020204" pitchFamily="34" charset="-122"/>
                <a:ea typeface="Microsoft Yahei" panose="020B0503020204020204" pitchFamily="34" charset="-122"/>
              </a:rPr>
              <a:t>pids</a:t>
            </a:r>
            <a:r>
              <a:rPr lang="en-US" altLang="zh-CN" sz="2800" dirty="0">
                <a:solidFill>
                  <a:srgbClr val="555555"/>
                </a:solidFill>
                <a:latin typeface="Microsoft Yahei" panose="020B0503020204020204" pitchFamily="34" charset="-122"/>
                <a:ea typeface="Microsoft Yahei" panose="020B0503020204020204" pitchFamily="34" charset="-122"/>
              </a:rPr>
              <a:t> 25776 slower than 1000 </a:t>
            </a:r>
            <a:r>
              <a:rPr lang="en-US" altLang="zh-CN" sz="2800" dirty="0" err="1">
                <a:solidFill>
                  <a:srgbClr val="555555"/>
                </a:solidFill>
                <a:latin typeface="Microsoft Yahei" panose="020B0503020204020204" pitchFamily="34" charset="-122"/>
                <a:ea typeface="Microsoft Yahei" panose="020B0503020204020204" pitchFamily="34" charset="-122"/>
              </a:rPr>
              <a:t>ms.</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en-US" altLang="zh-CN" sz="2800" dirty="0">
                <a:solidFill>
                  <a:srgbClr val="555555"/>
                </a:solidFill>
                <a:latin typeface="Microsoft Yahei" panose="020B0503020204020204" pitchFamily="34" charset="-122"/>
                <a:ea typeface="Microsoft Yahei" panose="020B0503020204020204" pitchFamily="34" charset="-122"/>
              </a:rPr>
              <a:t>     query latency (</a:t>
            </a:r>
            <a:r>
              <a:rPr lang="en-US" altLang="zh-CN" sz="2800" dirty="0" err="1">
                <a:solidFill>
                  <a:srgbClr val="555555"/>
                </a:solidFill>
                <a:latin typeface="Microsoft Yahei" panose="020B0503020204020204" pitchFamily="34" charset="-122"/>
                <a:ea typeface="Microsoft Yahei" panose="020B0503020204020204" pitchFamily="34" charset="-122"/>
              </a:rPr>
              <a:t>ms</a:t>
            </a:r>
            <a:r>
              <a:rPr lang="en-US" altLang="zh-CN" sz="2800" dirty="0">
                <a:solidFill>
                  <a:srgbClr val="555555"/>
                </a:solidFill>
                <a:latin typeface="Microsoft Yahei" panose="020B0503020204020204" pitchFamily="34" charset="-122"/>
                <a:ea typeface="Microsoft Yahei" panose="020B0503020204020204" pitchFamily="34" charset="-122"/>
              </a:rPr>
              <a:t>)  : count     distribution</a:t>
            </a:r>
          </a:p>
          <a:p>
            <a:pPr algn="l"/>
            <a:r>
              <a:rPr lang="en-US" altLang="zh-CN" sz="2800" dirty="0">
                <a:solidFill>
                  <a:srgbClr val="555555"/>
                </a:solidFill>
                <a:latin typeface="Microsoft Yahei" panose="020B0503020204020204" pitchFamily="34" charset="-122"/>
                <a:ea typeface="Microsoft Yahei" panose="020B0503020204020204" pitchFamily="34" charset="-122"/>
              </a:rPr>
              <a:t>         0 -&gt; 1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2 -&gt; 3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4 -&gt; 7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8 -&gt; 15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16 -&gt; 31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32 -&gt; 63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64 -&gt; 127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128 -&gt; 255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256 -&gt; 511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512 -&gt; 1023       : 0        |                                        |</a:t>
            </a:r>
          </a:p>
          <a:p>
            <a:pPr algn="l"/>
            <a:r>
              <a:rPr lang="en-US" altLang="zh-CN" sz="2800" dirty="0">
                <a:solidFill>
                  <a:srgbClr val="555555"/>
                </a:solidFill>
                <a:latin typeface="Microsoft Yahei" panose="020B0503020204020204" pitchFamily="34" charset="-122"/>
                <a:ea typeface="Microsoft Yahei" panose="020B0503020204020204" pitchFamily="34" charset="-122"/>
              </a:rPr>
              <a:t>      1024 -&gt; 2047       : 8        |****************************************|</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52416742"/>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a:bodyPr>
          <a:lstStyle/>
          <a:p>
            <a:r>
              <a:rPr lang="en-US" altLang="zh-CN" sz="7464" dirty="0" err="1">
                <a:ea typeface="Alibaba PuHuiTi B" panose="00020600040101010101" pitchFamily="18" charset="-122"/>
                <a:hlinkClick r:id="rId3">
                  <a:extLst>
                    <a:ext uri="{A12FA001-AC4F-418D-AE19-62706E023703}">
                      <ahyp:hlinkClr xmlns:ahyp="http://schemas.microsoft.com/office/drawing/2018/hyperlinkcolor" val="tx"/>
                    </a:ext>
                  </a:extLst>
                </a:hlinkClick>
              </a:rPr>
              <a:t>dcsnoop</a:t>
            </a:r>
            <a:r>
              <a:rPr lang="en-US" altLang="zh-CN" sz="7464" dirty="0">
                <a:ea typeface="Alibaba PuHuiTi B" panose="00020600040101010101" pitchFamily="18" charset="-122"/>
              </a:rPr>
              <a:t>: Trace directory entry cache (</a:t>
            </a:r>
            <a:r>
              <a:rPr lang="en-US" altLang="zh-CN" sz="7464" dirty="0" err="1">
                <a:ea typeface="Alibaba PuHuiTi B" panose="00020600040101010101" pitchFamily="18" charset="-122"/>
              </a:rPr>
              <a:t>dcache</a:t>
            </a:r>
            <a:r>
              <a:rPr lang="en-US" altLang="zh-CN" sz="7464" dirty="0">
                <a:ea typeface="Alibaba PuHuiTi B" panose="00020600040101010101" pitchFamily="18" charset="-122"/>
              </a:rPr>
              <a:t>) lookups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931970"/>
            <a:ext cx="19425138" cy="5262979"/>
          </a:xfrm>
          <a:prstGeom prst="rect">
            <a:avLst/>
          </a:prstGeom>
          <a:noFill/>
        </p:spPr>
        <p:txBody>
          <a:bodyPr wrap="square">
            <a:spAutoFit/>
          </a:bodyPr>
          <a:lstStyle/>
          <a:p>
            <a:pPr algn="l"/>
            <a:r>
              <a:rPr lang="en-US" altLang="zh-CN" sz="2800" dirty="0" err="1">
                <a:solidFill>
                  <a:srgbClr val="555555"/>
                </a:solidFill>
                <a:latin typeface="Microsoft Yahei" panose="020B0503020204020204" pitchFamily="34" charset="-122"/>
                <a:ea typeface="Microsoft Yahei" panose="020B0503020204020204" pitchFamily="34" charset="-122"/>
              </a:rPr>
              <a:t>dcsnoop</a:t>
            </a:r>
            <a:r>
              <a:rPr lang="en-US" altLang="zh-CN" sz="2800" dirty="0">
                <a:solidFill>
                  <a:srgbClr val="555555"/>
                </a:solidFill>
                <a:latin typeface="Microsoft Yahei" panose="020B0503020204020204" pitchFamily="34" charset="-122"/>
                <a:ea typeface="Microsoft Yahei" panose="020B0503020204020204" pitchFamily="34" charset="-122"/>
              </a:rPr>
              <a:t> traces directory entry cache (</a:t>
            </a:r>
            <a:r>
              <a:rPr lang="en-US" altLang="zh-CN" sz="2800" dirty="0" err="1">
                <a:solidFill>
                  <a:srgbClr val="555555"/>
                </a:solidFill>
                <a:latin typeface="Microsoft Yahei" panose="020B0503020204020204" pitchFamily="34" charset="-122"/>
                <a:ea typeface="Microsoft Yahei" panose="020B0503020204020204" pitchFamily="34" charset="-122"/>
              </a:rPr>
              <a:t>dcache</a:t>
            </a:r>
            <a:r>
              <a:rPr lang="en-US" altLang="zh-CN" sz="2800" dirty="0">
                <a:solidFill>
                  <a:srgbClr val="555555"/>
                </a:solidFill>
                <a:latin typeface="Microsoft Yahei" panose="020B0503020204020204" pitchFamily="34" charset="-122"/>
                <a:ea typeface="Microsoft Yahei" panose="020B0503020204020204" pitchFamily="34" charset="-122"/>
              </a:rPr>
              <a:t>) lookups, and can be used for further investigation beyond </a:t>
            </a:r>
            <a:r>
              <a:rPr lang="en-US" altLang="zh-CN" sz="2800" dirty="0" err="1">
                <a:solidFill>
                  <a:srgbClr val="555555"/>
                </a:solidFill>
                <a:latin typeface="Microsoft Yahei" panose="020B0503020204020204" pitchFamily="34" charset="-122"/>
                <a:ea typeface="Microsoft Yahei" panose="020B0503020204020204" pitchFamily="34" charset="-122"/>
              </a:rPr>
              <a:t>dcstat</a:t>
            </a:r>
            <a:r>
              <a:rPr lang="en-US" altLang="zh-CN" sz="2800" dirty="0">
                <a:solidFill>
                  <a:srgbClr val="555555"/>
                </a:solidFill>
                <a:latin typeface="Microsoft Yahei" panose="020B0503020204020204" pitchFamily="34" charset="-122"/>
                <a:ea typeface="Microsoft Yahei" panose="020B0503020204020204" pitchFamily="34" charset="-122"/>
              </a:rPr>
              <a:t>(8). The output is likely verbose, as </a:t>
            </a:r>
            <a:r>
              <a:rPr lang="en-US" altLang="zh-CN" sz="2800" dirty="0" err="1">
                <a:solidFill>
                  <a:srgbClr val="555555"/>
                </a:solidFill>
                <a:latin typeface="Microsoft Yahei" panose="020B0503020204020204" pitchFamily="34" charset="-122"/>
                <a:ea typeface="Microsoft Yahei" panose="020B0503020204020204" pitchFamily="34" charset="-122"/>
              </a:rPr>
              <a:t>dcache</a:t>
            </a:r>
            <a:r>
              <a:rPr lang="en-US" altLang="zh-CN" sz="2800" dirty="0">
                <a:solidFill>
                  <a:srgbClr val="555555"/>
                </a:solidFill>
                <a:latin typeface="Microsoft Yahei" panose="020B0503020204020204" pitchFamily="34" charset="-122"/>
                <a:ea typeface="Microsoft Yahei" panose="020B0503020204020204" pitchFamily="34" charset="-122"/>
              </a:rPr>
              <a:t> lookups are likely frequent. By default, only failed lookups are shown.</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tools]# ./</a:t>
            </a:r>
            <a:r>
              <a:rPr lang="en-US" altLang="zh-CN" sz="2800" dirty="0" err="1">
                <a:solidFill>
                  <a:srgbClr val="555555"/>
                </a:solidFill>
                <a:latin typeface="Microsoft Yahei" panose="020B0503020204020204" pitchFamily="34" charset="-122"/>
                <a:ea typeface="Microsoft Yahei" panose="020B0503020204020204" pitchFamily="34" charset="-122"/>
              </a:rPr>
              <a:t>dcsnoop.py</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TIME(s)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COMM             T FILE</a:t>
            </a:r>
          </a:p>
          <a:p>
            <a:pPr algn="l"/>
            <a:r>
              <a:rPr lang="en-US" altLang="zh-CN" sz="2800" dirty="0">
                <a:solidFill>
                  <a:srgbClr val="555555"/>
                </a:solidFill>
                <a:latin typeface="Microsoft Yahei" panose="020B0503020204020204" pitchFamily="34" charset="-122"/>
                <a:ea typeface="Microsoft Yahei" panose="020B0503020204020204" pitchFamily="34" charset="-122"/>
              </a:rPr>
              <a:t>5.935646    510148  </a:t>
            </a:r>
            <a:r>
              <a:rPr lang="en-US" altLang="zh-CN" sz="2800" dirty="0" err="1">
                <a:solidFill>
                  <a:srgbClr val="555555"/>
                </a:solidFill>
                <a:latin typeface="Microsoft Yahei" panose="020B0503020204020204" pitchFamily="34" charset="-122"/>
                <a:ea typeface="Microsoft Yahei" panose="020B0503020204020204" pitchFamily="34" charset="-122"/>
              </a:rPr>
              <a:t>pmdalinux</a:t>
            </a:r>
            <a:r>
              <a:rPr lang="en-US" altLang="zh-CN" sz="2800" dirty="0">
                <a:solidFill>
                  <a:srgbClr val="555555"/>
                </a:solidFill>
                <a:latin typeface="Microsoft Yahei" panose="020B0503020204020204" pitchFamily="34" charset="-122"/>
                <a:ea typeface="Microsoft Yahei" panose="020B0503020204020204" pitchFamily="34" charset="-122"/>
              </a:rPr>
              <a:t>        M dev</a:t>
            </a:r>
          </a:p>
          <a:p>
            <a:pPr algn="l"/>
            <a:r>
              <a:rPr lang="en-US" altLang="zh-CN" sz="2800" dirty="0">
                <a:solidFill>
                  <a:srgbClr val="555555"/>
                </a:solidFill>
                <a:latin typeface="Microsoft Yahei" panose="020B0503020204020204" pitchFamily="34" charset="-122"/>
                <a:ea typeface="Microsoft Yahei" panose="020B0503020204020204" pitchFamily="34" charset="-122"/>
              </a:rPr>
              <a:t>6.784029    35910   </a:t>
            </a:r>
            <a:r>
              <a:rPr lang="en-US" altLang="zh-CN" sz="2800" dirty="0" err="1">
                <a:solidFill>
                  <a:srgbClr val="555555"/>
                </a:solidFill>
                <a:latin typeface="Microsoft Yahei" panose="020B0503020204020204" pitchFamily="34" charset="-122"/>
                <a:ea typeface="Microsoft Yahei" panose="020B0503020204020204" pitchFamily="34" charset="-122"/>
              </a:rPr>
              <a:t>multipathd</a:t>
            </a:r>
            <a:r>
              <a:rPr lang="en-US" altLang="zh-CN" sz="2800" dirty="0">
                <a:solidFill>
                  <a:srgbClr val="555555"/>
                </a:solidFill>
                <a:latin typeface="Microsoft Yahei" panose="020B0503020204020204" pitchFamily="34" charset="-122"/>
                <a:ea typeface="Microsoft Yahei" panose="020B0503020204020204" pitchFamily="34" charset="-122"/>
              </a:rPr>
              <a:t>       M 1371139</a:t>
            </a:r>
          </a:p>
          <a:p>
            <a:pPr algn="l"/>
            <a:r>
              <a:rPr lang="en-US" altLang="zh-CN" sz="2800" dirty="0">
                <a:solidFill>
                  <a:srgbClr val="555555"/>
                </a:solidFill>
                <a:latin typeface="Microsoft Yahei" panose="020B0503020204020204" pitchFamily="34" charset="-122"/>
                <a:ea typeface="Microsoft Yahei" panose="020B0503020204020204" pitchFamily="34" charset="-122"/>
              </a:rPr>
              <a:t>6.784045    35910   </a:t>
            </a:r>
            <a:r>
              <a:rPr lang="en-US" altLang="zh-CN" sz="2800" dirty="0" err="1">
                <a:solidFill>
                  <a:srgbClr val="555555"/>
                </a:solidFill>
                <a:latin typeface="Microsoft Yahei" panose="020B0503020204020204" pitchFamily="34" charset="-122"/>
                <a:ea typeface="Microsoft Yahei" panose="020B0503020204020204" pitchFamily="34" charset="-122"/>
              </a:rPr>
              <a:t>multipathd</a:t>
            </a:r>
            <a:r>
              <a:rPr lang="en-US" altLang="zh-CN" sz="2800" dirty="0">
                <a:solidFill>
                  <a:srgbClr val="555555"/>
                </a:solidFill>
                <a:latin typeface="Microsoft Yahei" panose="020B0503020204020204" pitchFamily="34" charset="-122"/>
                <a:ea typeface="Microsoft Yahei" panose="020B0503020204020204" pitchFamily="34" charset="-122"/>
              </a:rPr>
              <a:t>       M 1371139</a:t>
            </a:r>
          </a:p>
          <a:p>
            <a:pPr algn="l"/>
            <a:r>
              <a:rPr lang="en-US" altLang="zh-CN" sz="2800" dirty="0">
                <a:solidFill>
                  <a:srgbClr val="555555"/>
                </a:solidFill>
                <a:latin typeface="Microsoft Yahei" panose="020B0503020204020204" pitchFamily="34" charset="-122"/>
                <a:ea typeface="Microsoft Yahei" panose="020B0503020204020204" pitchFamily="34" charset="-122"/>
              </a:rPr>
              <a:t>8.370264    36069   tuned            M </a:t>
            </a:r>
            <a:r>
              <a:rPr lang="en-US" altLang="zh-CN" sz="2800" dirty="0" err="1">
                <a:solidFill>
                  <a:srgbClr val="555555"/>
                </a:solidFill>
                <a:latin typeface="Microsoft Yahei" panose="020B0503020204020204" pitchFamily="34" charset="-122"/>
                <a:ea typeface="Microsoft Yahei" panose="020B0503020204020204" pitchFamily="34" charset="-122"/>
              </a:rPr>
              <a:t>cmdline</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9.824898    510148  </a:t>
            </a:r>
            <a:r>
              <a:rPr lang="en-US" altLang="zh-CN" sz="2800" dirty="0" err="1">
                <a:solidFill>
                  <a:srgbClr val="555555"/>
                </a:solidFill>
                <a:latin typeface="Microsoft Yahei" panose="020B0503020204020204" pitchFamily="34" charset="-122"/>
                <a:ea typeface="Microsoft Yahei" panose="020B0503020204020204" pitchFamily="34" charset="-122"/>
              </a:rPr>
              <a:t>pmdalinux</a:t>
            </a:r>
            <a:r>
              <a:rPr lang="en-US" altLang="zh-CN" sz="2800" dirty="0">
                <a:solidFill>
                  <a:srgbClr val="555555"/>
                </a:solidFill>
                <a:latin typeface="Microsoft Yahei" panose="020B0503020204020204" pitchFamily="34" charset="-122"/>
                <a:ea typeface="Microsoft Yahei" panose="020B0503020204020204" pitchFamily="34" charset="-122"/>
              </a:rPr>
              <a:t>        M dev</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2478071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a:bodyPr>
          <a:lstStyle/>
          <a:p>
            <a:r>
              <a:rPr lang="en-US" altLang="zh-CN" sz="7464" dirty="0" err="1">
                <a:ea typeface="Alibaba PuHuiTi B" panose="00020600040101010101" pitchFamily="18" charset="-122"/>
              </a:rPr>
              <a:t>dcstat</a:t>
            </a:r>
            <a:r>
              <a:rPr lang="en-US" altLang="zh-CN" sz="7464" dirty="0">
                <a:ea typeface="Alibaba PuHuiTi B" panose="00020600040101010101" pitchFamily="18" charset="-122"/>
              </a:rPr>
              <a:t>: Directory entry cache (</a:t>
            </a:r>
            <a:r>
              <a:rPr lang="en-US" altLang="zh-CN" sz="7464" dirty="0" err="1">
                <a:ea typeface="Alibaba PuHuiTi B" panose="00020600040101010101" pitchFamily="18" charset="-122"/>
              </a:rPr>
              <a:t>dcache</a:t>
            </a:r>
            <a:r>
              <a:rPr lang="en-US" altLang="zh-CN" sz="7464" dirty="0">
                <a:ea typeface="Alibaba PuHuiTi B" panose="00020600040101010101" pitchFamily="18" charset="-122"/>
              </a:rPr>
              <a:t>) stats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931970"/>
            <a:ext cx="19425138" cy="5262979"/>
          </a:xfrm>
          <a:prstGeom prst="rect">
            <a:avLst/>
          </a:prstGeom>
          <a:noFill/>
        </p:spPr>
        <p:txBody>
          <a:bodyPr wrap="square">
            <a:spAutoFit/>
          </a:bodyPr>
          <a:lstStyle/>
          <a:p>
            <a:pPr algn="l"/>
            <a:r>
              <a:rPr lang="en-US" altLang="zh-CN" sz="2800" dirty="0" err="1">
                <a:solidFill>
                  <a:srgbClr val="555555"/>
                </a:solidFill>
                <a:latin typeface="Microsoft Yahei" panose="020B0503020204020204" pitchFamily="34" charset="-122"/>
                <a:ea typeface="Microsoft Yahei" panose="020B0503020204020204" pitchFamily="34" charset="-122"/>
              </a:rPr>
              <a:t>dcsnoop</a:t>
            </a:r>
            <a:r>
              <a:rPr lang="en-US" altLang="zh-CN" sz="2800" dirty="0">
                <a:solidFill>
                  <a:srgbClr val="555555"/>
                </a:solidFill>
                <a:latin typeface="Microsoft Yahei" panose="020B0503020204020204" pitchFamily="34" charset="-122"/>
                <a:ea typeface="Microsoft Yahei" panose="020B0503020204020204" pitchFamily="34" charset="-122"/>
              </a:rPr>
              <a:t> traces directory entry cache (</a:t>
            </a:r>
            <a:r>
              <a:rPr lang="en-US" altLang="zh-CN" sz="2800" dirty="0" err="1">
                <a:solidFill>
                  <a:srgbClr val="555555"/>
                </a:solidFill>
                <a:latin typeface="Microsoft Yahei" panose="020B0503020204020204" pitchFamily="34" charset="-122"/>
                <a:ea typeface="Microsoft Yahei" panose="020B0503020204020204" pitchFamily="34" charset="-122"/>
              </a:rPr>
              <a:t>dcache</a:t>
            </a:r>
            <a:r>
              <a:rPr lang="en-US" altLang="zh-CN" sz="2800" dirty="0">
                <a:solidFill>
                  <a:srgbClr val="555555"/>
                </a:solidFill>
                <a:latin typeface="Microsoft Yahei" panose="020B0503020204020204" pitchFamily="34" charset="-122"/>
                <a:ea typeface="Microsoft Yahei" panose="020B0503020204020204" pitchFamily="34" charset="-122"/>
              </a:rPr>
              <a:t>) lookups, and can be used for further investigation beyond </a:t>
            </a:r>
            <a:r>
              <a:rPr lang="en-US" altLang="zh-CN" sz="2800" dirty="0" err="1">
                <a:solidFill>
                  <a:srgbClr val="555555"/>
                </a:solidFill>
                <a:latin typeface="Microsoft Yahei" panose="020B0503020204020204" pitchFamily="34" charset="-122"/>
                <a:ea typeface="Microsoft Yahei" panose="020B0503020204020204" pitchFamily="34" charset="-122"/>
              </a:rPr>
              <a:t>dcstat</a:t>
            </a:r>
            <a:r>
              <a:rPr lang="en-US" altLang="zh-CN" sz="2800" dirty="0">
                <a:solidFill>
                  <a:srgbClr val="555555"/>
                </a:solidFill>
                <a:latin typeface="Microsoft Yahei" panose="020B0503020204020204" pitchFamily="34" charset="-122"/>
                <a:ea typeface="Microsoft Yahei" panose="020B0503020204020204" pitchFamily="34" charset="-122"/>
              </a:rPr>
              <a:t>(8). The output is likely verbose, as </a:t>
            </a:r>
            <a:r>
              <a:rPr lang="en-US" altLang="zh-CN" sz="2800" dirty="0" err="1">
                <a:solidFill>
                  <a:srgbClr val="555555"/>
                </a:solidFill>
                <a:latin typeface="Microsoft Yahei" panose="020B0503020204020204" pitchFamily="34" charset="-122"/>
                <a:ea typeface="Microsoft Yahei" panose="020B0503020204020204" pitchFamily="34" charset="-122"/>
              </a:rPr>
              <a:t>dcache</a:t>
            </a:r>
            <a:r>
              <a:rPr lang="en-US" altLang="zh-CN" sz="2800" dirty="0">
                <a:solidFill>
                  <a:srgbClr val="555555"/>
                </a:solidFill>
                <a:latin typeface="Microsoft Yahei" panose="020B0503020204020204" pitchFamily="34" charset="-122"/>
                <a:ea typeface="Microsoft Yahei" panose="020B0503020204020204" pitchFamily="34" charset="-122"/>
              </a:rPr>
              <a:t> lookups are likely frequent. By default, only failed lookups are shown.</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r>
              <a:rPr lang="en-US" altLang="zh-CN" sz="2800" dirty="0" err="1">
                <a:solidFill>
                  <a:srgbClr val="555555"/>
                </a:solidFill>
                <a:latin typeface="Microsoft Yahei" panose="020B0503020204020204" pitchFamily="34" charset="-122"/>
                <a:ea typeface="Microsoft Yahei" panose="020B0503020204020204" pitchFamily="34" charset="-122"/>
              </a:rPr>
              <a:t>root@test1</a:t>
            </a:r>
            <a:r>
              <a:rPr lang="en-US" altLang="zh-CN" sz="2800" dirty="0">
                <a:solidFill>
                  <a:srgbClr val="555555"/>
                </a:solidFill>
                <a:latin typeface="Microsoft Yahei" panose="020B0503020204020204" pitchFamily="34" charset="-122"/>
                <a:ea typeface="Microsoft Yahei" panose="020B0503020204020204" pitchFamily="34" charset="-122"/>
              </a:rPr>
              <a:t> tools]# ./</a:t>
            </a:r>
            <a:r>
              <a:rPr lang="en-US" altLang="zh-CN" sz="2800" dirty="0" err="1">
                <a:solidFill>
                  <a:srgbClr val="555555"/>
                </a:solidFill>
                <a:latin typeface="Microsoft Yahei" panose="020B0503020204020204" pitchFamily="34" charset="-122"/>
                <a:ea typeface="Microsoft Yahei" panose="020B0503020204020204" pitchFamily="34" charset="-122"/>
              </a:rPr>
              <a:t>dcsnoop.py</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TIME(s)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COMM             T FILE</a:t>
            </a:r>
          </a:p>
          <a:p>
            <a:pPr algn="l"/>
            <a:r>
              <a:rPr lang="en-US" altLang="zh-CN" sz="2800" dirty="0">
                <a:solidFill>
                  <a:srgbClr val="555555"/>
                </a:solidFill>
                <a:latin typeface="Microsoft Yahei" panose="020B0503020204020204" pitchFamily="34" charset="-122"/>
                <a:ea typeface="Microsoft Yahei" panose="020B0503020204020204" pitchFamily="34" charset="-122"/>
              </a:rPr>
              <a:t>5.935646    510148  </a:t>
            </a:r>
            <a:r>
              <a:rPr lang="en-US" altLang="zh-CN" sz="2800" dirty="0" err="1">
                <a:solidFill>
                  <a:srgbClr val="555555"/>
                </a:solidFill>
                <a:latin typeface="Microsoft Yahei" panose="020B0503020204020204" pitchFamily="34" charset="-122"/>
                <a:ea typeface="Microsoft Yahei" panose="020B0503020204020204" pitchFamily="34" charset="-122"/>
              </a:rPr>
              <a:t>pmdalinux</a:t>
            </a:r>
            <a:r>
              <a:rPr lang="en-US" altLang="zh-CN" sz="2800" dirty="0">
                <a:solidFill>
                  <a:srgbClr val="555555"/>
                </a:solidFill>
                <a:latin typeface="Microsoft Yahei" panose="020B0503020204020204" pitchFamily="34" charset="-122"/>
                <a:ea typeface="Microsoft Yahei" panose="020B0503020204020204" pitchFamily="34" charset="-122"/>
              </a:rPr>
              <a:t>        M dev</a:t>
            </a:r>
          </a:p>
          <a:p>
            <a:pPr algn="l"/>
            <a:r>
              <a:rPr lang="en-US" altLang="zh-CN" sz="2800" dirty="0">
                <a:solidFill>
                  <a:srgbClr val="555555"/>
                </a:solidFill>
                <a:latin typeface="Microsoft Yahei" panose="020B0503020204020204" pitchFamily="34" charset="-122"/>
                <a:ea typeface="Microsoft Yahei" panose="020B0503020204020204" pitchFamily="34" charset="-122"/>
              </a:rPr>
              <a:t>6.784029    35910   </a:t>
            </a:r>
            <a:r>
              <a:rPr lang="en-US" altLang="zh-CN" sz="2800" dirty="0" err="1">
                <a:solidFill>
                  <a:srgbClr val="555555"/>
                </a:solidFill>
                <a:latin typeface="Microsoft Yahei" panose="020B0503020204020204" pitchFamily="34" charset="-122"/>
                <a:ea typeface="Microsoft Yahei" panose="020B0503020204020204" pitchFamily="34" charset="-122"/>
              </a:rPr>
              <a:t>multipathd</a:t>
            </a:r>
            <a:r>
              <a:rPr lang="en-US" altLang="zh-CN" sz="2800" dirty="0">
                <a:solidFill>
                  <a:srgbClr val="555555"/>
                </a:solidFill>
                <a:latin typeface="Microsoft Yahei" panose="020B0503020204020204" pitchFamily="34" charset="-122"/>
                <a:ea typeface="Microsoft Yahei" panose="020B0503020204020204" pitchFamily="34" charset="-122"/>
              </a:rPr>
              <a:t>       M 1371139</a:t>
            </a:r>
          </a:p>
          <a:p>
            <a:pPr algn="l"/>
            <a:r>
              <a:rPr lang="en-US" altLang="zh-CN" sz="2800" dirty="0">
                <a:solidFill>
                  <a:srgbClr val="555555"/>
                </a:solidFill>
                <a:latin typeface="Microsoft Yahei" panose="020B0503020204020204" pitchFamily="34" charset="-122"/>
                <a:ea typeface="Microsoft Yahei" panose="020B0503020204020204" pitchFamily="34" charset="-122"/>
              </a:rPr>
              <a:t>6.784045    35910   </a:t>
            </a:r>
            <a:r>
              <a:rPr lang="en-US" altLang="zh-CN" sz="2800" dirty="0" err="1">
                <a:solidFill>
                  <a:srgbClr val="555555"/>
                </a:solidFill>
                <a:latin typeface="Microsoft Yahei" panose="020B0503020204020204" pitchFamily="34" charset="-122"/>
                <a:ea typeface="Microsoft Yahei" panose="020B0503020204020204" pitchFamily="34" charset="-122"/>
              </a:rPr>
              <a:t>multipathd</a:t>
            </a:r>
            <a:r>
              <a:rPr lang="en-US" altLang="zh-CN" sz="2800" dirty="0">
                <a:solidFill>
                  <a:srgbClr val="555555"/>
                </a:solidFill>
                <a:latin typeface="Microsoft Yahei" panose="020B0503020204020204" pitchFamily="34" charset="-122"/>
                <a:ea typeface="Microsoft Yahei" panose="020B0503020204020204" pitchFamily="34" charset="-122"/>
              </a:rPr>
              <a:t>       M 1371139</a:t>
            </a:r>
          </a:p>
          <a:p>
            <a:pPr algn="l"/>
            <a:r>
              <a:rPr lang="en-US" altLang="zh-CN" sz="2800" dirty="0">
                <a:solidFill>
                  <a:srgbClr val="555555"/>
                </a:solidFill>
                <a:latin typeface="Microsoft Yahei" panose="020B0503020204020204" pitchFamily="34" charset="-122"/>
                <a:ea typeface="Microsoft Yahei" panose="020B0503020204020204" pitchFamily="34" charset="-122"/>
              </a:rPr>
              <a:t>8.370264    36069   tuned            M </a:t>
            </a:r>
            <a:r>
              <a:rPr lang="en-US" altLang="zh-CN" sz="2800" dirty="0" err="1">
                <a:solidFill>
                  <a:srgbClr val="555555"/>
                </a:solidFill>
                <a:latin typeface="Microsoft Yahei" panose="020B0503020204020204" pitchFamily="34" charset="-122"/>
                <a:ea typeface="Microsoft Yahei" panose="020B0503020204020204" pitchFamily="34" charset="-122"/>
              </a:rPr>
              <a:t>cmdline</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9.824898    510148  </a:t>
            </a:r>
            <a:r>
              <a:rPr lang="en-US" altLang="zh-CN" sz="2800" dirty="0" err="1">
                <a:solidFill>
                  <a:srgbClr val="555555"/>
                </a:solidFill>
                <a:latin typeface="Microsoft Yahei" panose="020B0503020204020204" pitchFamily="34" charset="-122"/>
                <a:ea typeface="Microsoft Yahei" panose="020B0503020204020204" pitchFamily="34" charset="-122"/>
              </a:rPr>
              <a:t>pmdalinux</a:t>
            </a:r>
            <a:r>
              <a:rPr lang="en-US" altLang="zh-CN" sz="2800" dirty="0">
                <a:solidFill>
                  <a:srgbClr val="555555"/>
                </a:solidFill>
                <a:latin typeface="Microsoft Yahei" panose="020B0503020204020204" pitchFamily="34" charset="-122"/>
                <a:ea typeface="Microsoft Yahei" panose="020B0503020204020204" pitchFamily="34" charset="-122"/>
              </a:rPr>
              <a:t>        M dev</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5492234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a:bodyPr>
          <a:lstStyle/>
          <a:p>
            <a:r>
              <a:rPr lang="en-US" altLang="zh-CN" sz="7464" dirty="0">
                <a:ea typeface="Alibaba PuHuiTi B" panose="00020600040101010101" pitchFamily="18" charset="-122"/>
              </a:rPr>
              <a:t>deadlock: Detect potential deadlocks on a running process</a:t>
            </a:r>
            <a:endParaRPr lang="zh-CN" altLang="en-US" sz="7464" dirty="0">
              <a:ea typeface="Alibaba PuHuiTi B" panose="00020600040101010101" pitchFamily="18" charset="-122"/>
            </a:endParaRPr>
          </a:p>
        </p:txBody>
      </p:sp>
      <p:sp>
        <p:nvSpPr>
          <p:cNvPr id="4" name="文本框 3">
            <a:extLst>
              <a:ext uri="{FF2B5EF4-FFF2-40B4-BE49-F238E27FC236}">
                <a16:creationId xmlns:a16="http://schemas.microsoft.com/office/drawing/2014/main" id="{B6A173C1-71F3-223C-F050-5A246D48B467}"/>
              </a:ext>
            </a:extLst>
          </p:cNvPr>
          <p:cNvSpPr txBox="1"/>
          <p:nvPr/>
        </p:nvSpPr>
        <p:spPr>
          <a:xfrm>
            <a:off x="1571675" y="1931970"/>
            <a:ext cx="21234300" cy="10433625"/>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This program detects potential deadlocks on a running process. The program attaches </a:t>
            </a:r>
            <a:r>
              <a:rPr lang="en-US" altLang="zh-CN" sz="2800" dirty="0" err="1">
                <a:solidFill>
                  <a:srgbClr val="555555"/>
                </a:solidFill>
                <a:latin typeface="Microsoft Yahei" panose="020B0503020204020204" pitchFamily="34" charset="-122"/>
                <a:ea typeface="Microsoft Yahei" panose="020B0503020204020204" pitchFamily="34" charset="-122"/>
              </a:rPr>
              <a:t>uprobes</a:t>
            </a:r>
            <a:r>
              <a:rPr lang="en-US" altLang="zh-CN" sz="2800" dirty="0">
                <a:solidFill>
                  <a:srgbClr val="555555"/>
                </a:solidFill>
                <a:latin typeface="Microsoft Yahei" panose="020B0503020204020204" pitchFamily="34" charset="-122"/>
                <a:ea typeface="Microsoft Yahei" panose="020B0503020204020204" pitchFamily="34" charset="-122"/>
              </a:rPr>
              <a:t> on `</a:t>
            </a:r>
            <a:r>
              <a:rPr lang="en-US" altLang="zh-CN" sz="2800" dirty="0" err="1">
                <a:solidFill>
                  <a:srgbClr val="555555"/>
                </a:solidFill>
                <a:latin typeface="Microsoft Yahei" panose="020B0503020204020204" pitchFamily="34" charset="-122"/>
                <a:ea typeface="Microsoft Yahei" panose="020B0503020204020204" pitchFamily="34" charset="-122"/>
              </a:rPr>
              <a:t>pthread_mutex_lock</a:t>
            </a:r>
            <a:r>
              <a:rPr lang="en-US" altLang="zh-CN" sz="2800" dirty="0">
                <a:solidFill>
                  <a:srgbClr val="555555"/>
                </a:solidFill>
                <a:latin typeface="Microsoft Yahei" panose="020B0503020204020204" pitchFamily="34" charset="-122"/>
                <a:ea typeface="Microsoft Yahei" panose="020B0503020204020204" pitchFamily="34" charset="-122"/>
              </a:rPr>
              <a:t>` and `</a:t>
            </a:r>
            <a:r>
              <a:rPr lang="en-US" altLang="zh-CN" sz="2800" dirty="0" err="1">
                <a:solidFill>
                  <a:srgbClr val="555555"/>
                </a:solidFill>
                <a:latin typeface="Microsoft Yahei" panose="020B0503020204020204" pitchFamily="34" charset="-122"/>
                <a:ea typeface="Microsoft Yahei" panose="020B0503020204020204" pitchFamily="34" charset="-122"/>
              </a:rPr>
              <a:t>pthread_mutex_unlock</a:t>
            </a:r>
            <a:r>
              <a:rPr lang="en-US" altLang="zh-CN" sz="2800" dirty="0">
                <a:solidFill>
                  <a:srgbClr val="555555"/>
                </a:solidFill>
                <a:latin typeface="Microsoft Yahei" panose="020B0503020204020204" pitchFamily="34" charset="-122"/>
                <a:ea typeface="Microsoft Yahei" panose="020B0503020204020204" pitchFamily="34" charset="-122"/>
              </a:rPr>
              <a:t>` to build a mutex wait directed graph, and then looks for a cycle in this graph. </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If there is a cycle in this graph, this indicates that there is a lock order inversion (potential deadlock). If the program finds a lock order inversion, the program will dump the cycle of mutexes, dump the stack traces where each mutex was acquired, and then exit.</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This program can only find potential deadlocks that occur while the program is tracing the process. It cannot find deadlocks that may have occurred before the program was attached to the process.</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Since this traces all mutex lock and unlock events and all thread creation events on the traced process, the overhead of this </a:t>
            </a:r>
            <a:r>
              <a:rPr lang="en-US" altLang="zh-CN" sz="2800" dirty="0" err="1">
                <a:solidFill>
                  <a:srgbClr val="555555"/>
                </a:solidFill>
                <a:latin typeface="Microsoft Yahei" panose="020B0503020204020204" pitchFamily="34" charset="-122"/>
                <a:ea typeface="Microsoft Yahei" panose="020B0503020204020204" pitchFamily="34" charset="-122"/>
              </a:rPr>
              <a:t>bpf</a:t>
            </a:r>
            <a:r>
              <a:rPr lang="en-US" altLang="zh-CN" sz="2800" dirty="0">
                <a:solidFill>
                  <a:srgbClr val="555555"/>
                </a:solidFill>
                <a:latin typeface="Microsoft Yahei" panose="020B0503020204020204" pitchFamily="34" charset="-122"/>
                <a:ea typeface="Microsoft Yahei" panose="020B0503020204020204" pitchFamily="34" charset="-122"/>
              </a:rPr>
              <a:t> program can be very high if the process has many threads and mutexes. You should only run this on a process where the slowdown is acceptable.</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Note: This tool does not work for shared mutexes or recursive mutexes.</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For shared (read-write) mutexes, a deadlock requires a cycle in the wait graph where at least one of the mutexes in the cycle is acquiring exclusive (write) ownership.</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For recursive mutexes, lock() is called multiple times on the same mutex. However, there is no way to determine if a mutex is a recursive mutex after the mutex has been created. As a result, this tool will not find potential deadlocks that involve only one mutex.</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6995217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24795"/>
            <a:ext cx="23029202" cy="2056765"/>
          </a:xfrm>
        </p:spPr>
        <p:txBody>
          <a:bodyPr>
            <a:normAutofit/>
          </a:bodyPr>
          <a:lstStyle/>
          <a:p>
            <a:r>
              <a:rPr lang="en-US" altLang="zh-CN" sz="7464" dirty="0">
                <a:ea typeface="Alibaba PuHuiTi B" panose="00020600040101010101" pitchFamily="18" charset="-122"/>
              </a:rPr>
              <a:t>deadlock: Detect potential deadlocks on a running process</a:t>
            </a:r>
            <a:endParaRPr lang="zh-CN" altLang="en-US" sz="7464" dirty="0">
              <a:ea typeface="Alibaba PuHuiTi B" panose="00020600040101010101" pitchFamily="18" charset="-122"/>
            </a:endParaRPr>
          </a:p>
        </p:txBody>
      </p:sp>
      <p:sp>
        <p:nvSpPr>
          <p:cNvPr id="4" name="文本框 3">
            <a:extLst>
              <a:ext uri="{FF2B5EF4-FFF2-40B4-BE49-F238E27FC236}">
                <a16:creationId xmlns:a16="http://schemas.microsoft.com/office/drawing/2014/main" id="{B6A173C1-71F3-223C-F050-5A246D48B467}"/>
              </a:ext>
            </a:extLst>
          </p:cNvPr>
          <p:cNvSpPr txBox="1"/>
          <p:nvPr/>
        </p:nvSpPr>
        <p:spPr>
          <a:xfrm>
            <a:off x="1571675" y="1931970"/>
            <a:ext cx="21234300" cy="9571851"/>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deadlock.py</a:t>
            </a:r>
            <a:r>
              <a:rPr lang="en-US" altLang="zh-CN" sz="2800" dirty="0">
                <a:solidFill>
                  <a:srgbClr val="555555"/>
                </a:solidFill>
                <a:latin typeface="Microsoft Yahei" panose="020B0503020204020204" pitchFamily="34" charset="-122"/>
                <a:ea typeface="Microsoft Yahei" panose="020B0503020204020204" pitchFamily="34" charset="-122"/>
              </a:rPr>
              <a:t> 181</a:t>
            </a:r>
          </a:p>
          <a:p>
            <a:pPr algn="l"/>
            <a:r>
              <a:rPr lang="en-US" altLang="zh-CN" sz="2800" dirty="0">
                <a:solidFill>
                  <a:srgbClr val="555555"/>
                </a:solidFill>
                <a:latin typeface="Microsoft Yahei" panose="020B0503020204020204" pitchFamily="34" charset="-122"/>
                <a:ea typeface="Microsoft Yahei" panose="020B0503020204020204" pitchFamily="34" charset="-122"/>
              </a:rPr>
              <a:t>Tracing... Hit Ctrl-C to end.</a:t>
            </a:r>
          </a:p>
          <a:p>
            <a:pPr algn="l"/>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en-US" altLang="zh-CN" sz="2800" dirty="0">
                <a:solidFill>
                  <a:srgbClr val="555555"/>
                </a:solidFill>
                <a:latin typeface="Microsoft Yahei" panose="020B0503020204020204" pitchFamily="34" charset="-122"/>
                <a:ea typeface="Microsoft Yahei" panose="020B0503020204020204" pitchFamily="34" charset="-122"/>
              </a:rPr>
              <a:t>Potential Deadlock Detected!</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Cycle in lock order graph: Mutex </a:t>
            </a:r>
            <a:r>
              <a:rPr lang="en-US" altLang="zh-CN" sz="2800" dirty="0" err="1">
                <a:solidFill>
                  <a:srgbClr val="555555"/>
                </a:solidFill>
                <a:latin typeface="Microsoft Yahei" panose="020B0503020204020204" pitchFamily="34" charset="-122"/>
                <a:ea typeface="Microsoft Yahei" panose="020B0503020204020204" pitchFamily="34" charset="-122"/>
              </a:rPr>
              <a:t>M0</a:t>
            </a:r>
            <a:r>
              <a:rPr lang="en-US" altLang="zh-CN" sz="2800" dirty="0">
                <a:solidFill>
                  <a:srgbClr val="555555"/>
                </a:solidFill>
                <a:latin typeface="Microsoft Yahei" panose="020B0503020204020204" pitchFamily="34" charset="-122"/>
                <a:ea typeface="Microsoft Yahei" panose="020B0503020204020204" pitchFamily="34" charset="-122"/>
              </a:rPr>
              <a:t> (main::</a:t>
            </a:r>
            <a:r>
              <a:rPr lang="en-US" altLang="zh-CN" sz="2800" dirty="0" err="1">
                <a:solidFill>
                  <a:srgbClr val="555555"/>
                </a:solidFill>
                <a:latin typeface="Microsoft Yahei" panose="020B0503020204020204" pitchFamily="34" charset="-122"/>
                <a:ea typeface="Microsoft Yahei" panose="020B0503020204020204" pitchFamily="34" charset="-122"/>
              </a:rPr>
              <a:t>static_mutex3</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0x0000000000473c60</a:t>
            </a:r>
            <a:r>
              <a:rPr lang="en-US" altLang="zh-CN" sz="2800" dirty="0">
                <a:solidFill>
                  <a:srgbClr val="555555"/>
                </a:solidFill>
                <a:latin typeface="Microsoft Yahei" panose="020B0503020204020204" pitchFamily="34" charset="-122"/>
                <a:ea typeface="Microsoft Yahei" panose="020B0503020204020204" pitchFamily="34" charset="-122"/>
              </a:rPr>
              <a:t>) =&gt; Mutex </a:t>
            </a:r>
            <a:r>
              <a:rPr lang="en-US" altLang="zh-CN" sz="2800" dirty="0" err="1">
                <a:solidFill>
                  <a:srgbClr val="555555"/>
                </a:solidFill>
                <a:latin typeface="Microsoft Yahei" panose="020B0503020204020204" pitchFamily="34" charset="-122"/>
                <a:ea typeface="Microsoft Yahei" panose="020B0503020204020204" pitchFamily="34" charset="-122"/>
              </a:rPr>
              <a:t>M1</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0x00007fff6d738400</a:t>
            </a:r>
            <a:r>
              <a:rPr lang="en-US" altLang="zh-CN" sz="2800" dirty="0">
                <a:solidFill>
                  <a:srgbClr val="555555"/>
                </a:solidFill>
                <a:latin typeface="Microsoft Yahei" panose="020B0503020204020204" pitchFamily="34" charset="-122"/>
                <a:ea typeface="Microsoft Yahei" panose="020B0503020204020204" pitchFamily="34" charset="-122"/>
              </a:rPr>
              <a:t>) =&gt; Mutex </a:t>
            </a:r>
            <a:r>
              <a:rPr lang="en-US" altLang="zh-CN" sz="2800" dirty="0" err="1">
                <a:solidFill>
                  <a:srgbClr val="555555"/>
                </a:solidFill>
                <a:latin typeface="Microsoft Yahei" panose="020B0503020204020204" pitchFamily="34" charset="-122"/>
                <a:ea typeface="Microsoft Yahei" panose="020B0503020204020204" pitchFamily="34" charset="-122"/>
              </a:rPr>
              <a:t>M2</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global_mutex1</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0x0000000000473be0</a:t>
            </a:r>
            <a:r>
              <a:rPr lang="en-US" altLang="zh-CN" sz="2800" dirty="0">
                <a:solidFill>
                  <a:srgbClr val="555555"/>
                </a:solidFill>
                <a:latin typeface="Microsoft Yahei" panose="020B0503020204020204" pitchFamily="34" charset="-122"/>
                <a:ea typeface="Microsoft Yahei" panose="020B0503020204020204" pitchFamily="34" charset="-122"/>
              </a:rPr>
              <a:t>) =&gt; Mutex </a:t>
            </a:r>
            <a:r>
              <a:rPr lang="en-US" altLang="zh-CN" sz="2800" dirty="0" err="1">
                <a:solidFill>
                  <a:srgbClr val="555555"/>
                </a:solidFill>
                <a:latin typeface="Microsoft Yahei" panose="020B0503020204020204" pitchFamily="34" charset="-122"/>
                <a:ea typeface="Microsoft Yahei" panose="020B0503020204020204" pitchFamily="34" charset="-122"/>
              </a:rPr>
              <a:t>M3</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global_mutex2</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0x0000000000473c20</a:t>
            </a:r>
            <a:r>
              <a:rPr lang="en-US" altLang="zh-CN" sz="2800" dirty="0">
                <a:solidFill>
                  <a:srgbClr val="555555"/>
                </a:solidFill>
                <a:latin typeface="Microsoft Yahei" panose="020B0503020204020204" pitchFamily="34" charset="-122"/>
                <a:ea typeface="Microsoft Yahei" panose="020B0503020204020204" pitchFamily="34" charset="-122"/>
              </a:rPr>
              <a:t>) =&gt; Mutex </a:t>
            </a:r>
            <a:r>
              <a:rPr lang="en-US" altLang="zh-CN" sz="2800" dirty="0" err="1">
                <a:solidFill>
                  <a:srgbClr val="555555"/>
                </a:solidFill>
                <a:latin typeface="Microsoft Yahei" panose="020B0503020204020204" pitchFamily="34" charset="-122"/>
                <a:ea typeface="Microsoft Yahei" panose="020B0503020204020204" pitchFamily="34" charset="-122"/>
              </a:rPr>
              <a:t>M0</a:t>
            </a:r>
            <a:r>
              <a:rPr lang="en-US" altLang="zh-CN" sz="2800" dirty="0">
                <a:solidFill>
                  <a:srgbClr val="555555"/>
                </a:solidFill>
                <a:latin typeface="Microsoft Yahei" panose="020B0503020204020204" pitchFamily="34" charset="-122"/>
                <a:ea typeface="Microsoft Yahei" panose="020B0503020204020204" pitchFamily="34" charset="-122"/>
              </a:rPr>
              <a:t> (main::</a:t>
            </a:r>
            <a:r>
              <a:rPr lang="en-US" altLang="zh-CN" sz="2800" dirty="0" err="1">
                <a:solidFill>
                  <a:srgbClr val="555555"/>
                </a:solidFill>
                <a:latin typeface="Microsoft Yahei" panose="020B0503020204020204" pitchFamily="34" charset="-122"/>
                <a:ea typeface="Microsoft Yahei" panose="020B0503020204020204" pitchFamily="34" charset="-122"/>
              </a:rPr>
              <a:t>static_mutex3</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0x0000000000473c60</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Mutex </a:t>
            </a:r>
            <a:r>
              <a:rPr lang="en-US" altLang="zh-CN" sz="2800" dirty="0" err="1">
                <a:solidFill>
                  <a:srgbClr val="555555"/>
                </a:solidFill>
                <a:latin typeface="Microsoft Yahei" panose="020B0503020204020204" pitchFamily="34" charset="-122"/>
                <a:ea typeface="Microsoft Yahei" panose="020B0503020204020204" pitchFamily="34" charset="-122"/>
              </a:rPr>
              <a:t>M1</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0x00007fff6d738400</a:t>
            </a:r>
            <a:r>
              <a:rPr lang="en-US" altLang="zh-CN" sz="2800" dirty="0">
                <a:solidFill>
                  <a:srgbClr val="555555"/>
                </a:solidFill>
                <a:latin typeface="Microsoft Yahei" panose="020B0503020204020204" pitchFamily="34" charset="-122"/>
                <a:ea typeface="Microsoft Yahei" panose="020B0503020204020204" pitchFamily="34" charset="-122"/>
              </a:rPr>
              <a:t>) acquired here while holding Mutex </a:t>
            </a:r>
            <a:r>
              <a:rPr lang="en-US" altLang="zh-CN" sz="2800" dirty="0" err="1">
                <a:solidFill>
                  <a:srgbClr val="555555"/>
                </a:solidFill>
                <a:latin typeface="Microsoft Yahei" panose="020B0503020204020204" pitchFamily="34" charset="-122"/>
                <a:ea typeface="Microsoft Yahei" panose="020B0503020204020204" pitchFamily="34" charset="-122"/>
              </a:rPr>
              <a:t>M0</a:t>
            </a:r>
            <a:r>
              <a:rPr lang="en-US" altLang="zh-CN" sz="2800" dirty="0">
                <a:solidFill>
                  <a:srgbClr val="555555"/>
                </a:solidFill>
                <a:latin typeface="Microsoft Yahei" panose="020B0503020204020204" pitchFamily="34" charset="-122"/>
                <a:ea typeface="Microsoft Yahei" panose="020B0503020204020204" pitchFamily="34" charset="-122"/>
              </a:rPr>
              <a:t> (main::</a:t>
            </a:r>
            <a:r>
              <a:rPr lang="en-US" altLang="zh-CN" sz="2800" dirty="0" err="1">
                <a:solidFill>
                  <a:srgbClr val="555555"/>
                </a:solidFill>
                <a:latin typeface="Microsoft Yahei" panose="020B0503020204020204" pitchFamily="34" charset="-122"/>
                <a:ea typeface="Microsoft Yahei" panose="020B0503020204020204" pitchFamily="34" charset="-122"/>
              </a:rPr>
              <a:t>static_mutex3</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0x0000000000473c60</a:t>
            </a:r>
            <a:r>
              <a:rPr lang="en-US" altLang="zh-CN" sz="2800" dirty="0">
                <a:solidFill>
                  <a:srgbClr val="555555"/>
                </a:solidFill>
                <a:latin typeface="Microsoft Yahei" panose="020B0503020204020204" pitchFamily="34" charset="-122"/>
                <a:ea typeface="Microsoft Yahei" panose="020B0503020204020204" pitchFamily="34" charset="-122"/>
              </a:rPr>
              <a:t>) in Thread 357250 (</a:t>
            </a:r>
            <a:r>
              <a:rPr lang="en-US" altLang="zh-CN" sz="2800" dirty="0" err="1">
                <a:solidFill>
                  <a:srgbClr val="555555"/>
                </a:solidFill>
                <a:latin typeface="Microsoft Yahei" panose="020B0503020204020204" pitchFamily="34" charset="-122"/>
                <a:ea typeface="Microsoft Yahei" panose="020B0503020204020204" pitchFamily="34" charset="-122"/>
              </a:rPr>
              <a:t>lockinversion</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00000000004024d0</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pthread_mutex_lock</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0000000000406dd0</a:t>
            </a:r>
            <a:r>
              <a:rPr lang="en-US" altLang="zh-CN" sz="2800" dirty="0">
                <a:solidFill>
                  <a:srgbClr val="555555"/>
                </a:solidFill>
                <a:latin typeface="Microsoft Yahei" panose="020B0503020204020204" pitchFamily="34" charset="-122"/>
                <a:ea typeface="Microsoft Yahei" panose="020B0503020204020204" pitchFamily="34" charset="-122"/>
              </a:rPr>
              <a:t> std::mutex::lock()</a:t>
            </a: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00000000004070d2</a:t>
            </a:r>
            <a:r>
              <a:rPr lang="en-US" altLang="zh-CN" sz="2800" dirty="0">
                <a:solidFill>
                  <a:srgbClr val="555555"/>
                </a:solidFill>
                <a:latin typeface="Microsoft Yahei" panose="020B0503020204020204" pitchFamily="34" charset="-122"/>
                <a:ea typeface="Microsoft Yahei" panose="020B0503020204020204" pitchFamily="34" charset="-122"/>
              </a:rPr>
              <a:t> std::</a:t>
            </a:r>
            <a:r>
              <a:rPr lang="en-US" altLang="zh-CN" sz="2800" dirty="0" err="1">
                <a:solidFill>
                  <a:srgbClr val="555555"/>
                </a:solidFill>
                <a:latin typeface="Microsoft Yahei" panose="020B0503020204020204" pitchFamily="34" charset="-122"/>
                <a:ea typeface="Microsoft Yahei" panose="020B0503020204020204" pitchFamily="34" charset="-122"/>
              </a:rPr>
              <a:t>lock_guard</a:t>
            </a:r>
            <a:r>
              <a:rPr lang="en-US" altLang="zh-CN" sz="2800" dirty="0">
                <a:solidFill>
                  <a:srgbClr val="555555"/>
                </a:solidFill>
                <a:latin typeface="Microsoft Yahei" panose="020B0503020204020204" pitchFamily="34" charset="-122"/>
                <a:ea typeface="Microsoft Yahei" panose="020B0503020204020204" pitchFamily="34" charset="-122"/>
              </a:rPr>
              <a:t>&lt;std::mutex&gt;::</a:t>
            </a:r>
            <a:r>
              <a:rPr lang="en-US" altLang="zh-CN" sz="2800" dirty="0" err="1">
                <a:solidFill>
                  <a:srgbClr val="555555"/>
                </a:solidFill>
                <a:latin typeface="Microsoft Yahei" panose="020B0503020204020204" pitchFamily="34" charset="-122"/>
                <a:ea typeface="Microsoft Yahei" panose="020B0503020204020204" pitchFamily="34" charset="-122"/>
              </a:rPr>
              <a:t>lock_guard</a:t>
            </a:r>
            <a:r>
              <a:rPr lang="en-US" altLang="zh-CN" sz="2800" dirty="0">
                <a:solidFill>
                  <a:srgbClr val="555555"/>
                </a:solidFill>
                <a:latin typeface="Microsoft Yahei" panose="020B0503020204020204" pitchFamily="34" charset="-122"/>
                <a:ea typeface="Microsoft Yahei" panose="020B0503020204020204" pitchFamily="34" charset="-122"/>
              </a:rPr>
              <a:t>(std::mutex&amp;)</a:t>
            </a: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0000000000402e38</a:t>
            </a:r>
            <a:r>
              <a:rPr lang="en-US" altLang="zh-CN" sz="2800" dirty="0">
                <a:solidFill>
                  <a:srgbClr val="555555"/>
                </a:solidFill>
                <a:latin typeface="Microsoft Yahei" panose="020B0503020204020204" pitchFamily="34" charset="-122"/>
                <a:ea typeface="Microsoft Yahei" panose="020B0503020204020204" pitchFamily="34" charset="-122"/>
              </a:rPr>
              <a:t> main::{lambda()#3}::operator()() const</a:t>
            </a: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0000000000406ba8</a:t>
            </a:r>
            <a:r>
              <a:rPr lang="en-US" altLang="zh-CN" sz="2800" dirty="0">
                <a:solidFill>
                  <a:srgbClr val="555555"/>
                </a:solidFill>
                <a:latin typeface="Microsoft Yahei" panose="020B0503020204020204" pitchFamily="34" charset="-122"/>
                <a:ea typeface="Microsoft Yahei" panose="020B0503020204020204" pitchFamily="34" charset="-122"/>
              </a:rPr>
              <a:t> void std::_</a:t>
            </a:r>
            <a:r>
              <a:rPr lang="en-US" altLang="zh-CN" sz="2800" dirty="0" err="1">
                <a:solidFill>
                  <a:srgbClr val="555555"/>
                </a:solidFill>
                <a:latin typeface="Microsoft Yahei" panose="020B0503020204020204" pitchFamily="34" charset="-122"/>
                <a:ea typeface="Microsoft Yahei" panose="020B0503020204020204" pitchFamily="34" charset="-122"/>
              </a:rPr>
              <a:t>Bind_simple</a:t>
            </a:r>
            <a:r>
              <a:rPr lang="en-US" altLang="zh-CN" sz="2800" dirty="0">
                <a:solidFill>
                  <a:srgbClr val="555555"/>
                </a:solidFill>
                <a:latin typeface="Microsoft Yahei" panose="020B0503020204020204" pitchFamily="34" charset="-122"/>
                <a:ea typeface="Microsoft Yahei" panose="020B0503020204020204" pitchFamily="34" charset="-122"/>
              </a:rPr>
              <a:t>&lt;main::{lambda()#3} ()&gt;::_</a:t>
            </a:r>
            <a:r>
              <a:rPr lang="en-US" altLang="zh-CN" sz="2800" dirty="0" err="1">
                <a:solidFill>
                  <a:srgbClr val="555555"/>
                </a:solidFill>
                <a:latin typeface="Microsoft Yahei" panose="020B0503020204020204" pitchFamily="34" charset="-122"/>
                <a:ea typeface="Microsoft Yahei" panose="020B0503020204020204" pitchFamily="34" charset="-122"/>
              </a:rPr>
              <a:t>M_invoke</a:t>
            </a:r>
            <a:r>
              <a:rPr lang="en-US" altLang="zh-CN" sz="2800" dirty="0">
                <a:solidFill>
                  <a:srgbClr val="555555"/>
                </a:solidFill>
                <a:latin typeface="Microsoft Yahei" panose="020B0503020204020204" pitchFamily="34" charset="-122"/>
                <a:ea typeface="Microsoft Yahei" panose="020B0503020204020204" pitchFamily="34" charset="-122"/>
              </a:rPr>
              <a:t>&lt;&gt;(std::_</a:t>
            </a:r>
            <a:r>
              <a:rPr lang="en-US" altLang="zh-CN" sz="2800" dirty="0" err="1">
                <a:solidFill>
                  <a:srgbClr val="555555"/>
                </a:solidFill>
                <a:latin typeface="Microsoft Yahei" panose="020B0503020204020204" pitchFamily="34" charset="-122"/>
                <a:ea typeface="Microsoft Yahei" panose="020B0503020204020204" pitchFamily="34" charset="-122"/>
              </a:rPr>
              <a:t>Index_tuple</a:t>
            </a:r>
            <a:r>
              <a:rPr lang="en-US" altLang="zh-CN" sz="2800" dirty="0">
                <a:solidFill>
                  <a:srgbClr val="555555"/>
                </a:solidFill>
                <a:latin typeface="Microsoft Yahei" panose="020B0503020204020204" pitchFamily="34" charset="-122"/>
                <a:ea typeface="Microsoft Yahei" panose="020B0503020204020204" pitchFamily="34" charset="-122"/>
              </a:rPr>
              <a:t>&lt;&gt;)</a:t>
            </a:r>
          </a:p>
          <a:p>
            <a:pPr algn="l"/>
            <a:r>
              <a:rPr lang="en-US" altLang="zh-CN" sz="2800" dirty="0">
                <a:solidFill>
                  <a:srgbClr val="555555"/>
                </a:solidFill>
                <a:latin typeface="Microsoft Yahei" panose="020B0503020204020204" pitchFamily="34" charset="-122"/>
                <a:ea typeface="Microsoft Yahei" panose="020B0503020204020204" pitchFamily="34" charset="-122"/>
              </a:rPr>
              <a:t>@ 0000000000406951 std::_</a:t>
            </a:r>
            <a:r>
              <a:rPr lang="en-US" altLang="zh-CN" sz="2800" dirty="0" err="1">
                <a:solidFill>
                  <a:srgbClr val="555555"/>
                </a:solidFill>
                <a:latin typeface="Microsoft Yahei" panose="020B0503020204020204" pitchFamily="34" charset="-122"/>
                <a:ea typeface="Microsoft Yahei" panose="020B0503020204020204" pitchFamily="34" charset="-122"/>
              </a:rPr>
              <a:t>Bind_simple</a:t>
            </a:r>
            <a:r>
              <a:rPr lang="en-US" altLang="zh-CN" sz="2800" dirty="0">
                <a:solidFill>
                  <a:srgbClr val="555555"/>
                </a:solidFill>
                <a:latin typeface="Microsoft Yahei" panose="020B0503020204020204" pitchFamily="34" charset="-122"/>
                <a:ea typeface="Microsoft Yahei" panose="020B0503020204020204" pitchFamily="34" charset="-122"/>
              </a:rPr>
              <a:t>&lt;main::{lambda()#3} ()&gt;::operator()()</a:t>
            </a: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000000000040673a</a:t>
            </a:r>
            <a:r>
              <a:rPr lang="en-US" altLang="zh-CN" sz="2800" dirty="0">
                <a:solidFill>
                  <a:srgbClr val="555555"/>
                </a:solidFill>
                <a:latin typeface="Microsoft Yahei" panose="020B0503020204020204" pitchFamily="34" charset="-122"/>
                <a:ea typeface="Microsoft Yahei" panose="020B0503020204020204" pitchFamily="34" charset="-122"/>
              </a:rPr>
              <a:t> std::thread::_</a:t>
            </a:r>
            <a:r>
              <a:rPr lang="en-US" altLang="zh-CN" sz="2800" dirty="0" err="1">
                <a:solidFill>
                  <a:srgbClr val="555555"/>
                </a:solidFill>
                <a:latin typeface="Microsoft Yahei" panose="020B0503020204020204" pitchFamily="34" charset="-122"/>
                <a:ea typeface="Microsoft Yahei" panose="020B0503020204020204" pitchFamily="34" charset="-122"/>
              </a:rPr>
              <a:t>Impl</a:t>
            </a:r>
            <a:r>
              <a:rPr lang="en-US" altLang="zh-CN" sz="2800" dirty="0">
                <a:solidFill>
                  <a:srgbClr val="555555"/>
                </a:solidFill>
                <a:latin typeface="Microsoft Yahei" panose="020B0503020204020204" pitchFamily="34" charset="-122"/>
                <a:ea typeface="Microsoft Yahei" panose="020B0503020204020204" pitchFamily="34" charset="-122"/>
              </a:rPr>
              <a:t>&lt;std::_</a:t>
            </a:r>
            <a:r>
              <a:rPr lang="en-US" altLang="zh-CN" sz="2800" dirty="0" err="1">
                <a:solidFill>
                  <a:srgbClr val="555555"/>
                </a:solidFill>
                <a:latin typeface="Microsoft Yahei" panose="020B0503020204020204" pitchFamily="34" charset="-122"/>
                <a:ea typeface="Microsoft Yahei" panose="020B0503020204020204" pitchFamily="34" charset="-122"/>
              </a:rPr>
              <a:t>Bind_simple</a:t>
            </a:r>
            <a:r>
              <a:rPr lang="en-US" altLang="zh-CN" sz="2800" dirty="0">
                <a:solidFill>
                  <a:srgbClr val="555555"/>
                </a:solidFill>
                <a:latin typeface="Microsoft Yahei" panose="020B0503020204020204" pitchFamily="34" charset="-122"/>
                <a:ea typeface="Microsoft Yahei" panose="020B0503020204020204" pitchFamily="34" charset="-122"/>
              </a:rPr>
              <a:t>&lt;main::{lambda()#3} ()&gt; &gt;::_</a:t>
            </a:r>
            <a:r>
              <a:rPr lang="en-US" altLang="zh-CN" sz="2800" dirty="0" err="1">
                <a:solidFill>
                  <a:srgbClr val="555555"/>
                </a:solidFill>
                <a:latin typeface="Microsoft Yahei" panose="020B0503020204020204" pitchFamily="34" charset="-122"/>
                <a:ea typeface="Microsoft Yahei" panose="020B0503020204020204" pitchFamily="34" charset="-122"/>
              </a:rPr>
              <a:t>M_run</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00007fd4496564e1</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execute_native_thread_routine</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00007fd449dd57f1</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start_thread</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00007fd44909746d</a:t>
            </a:r>
            <a:r>
              <a:rPr lang="en-US" altLang="zh-CN" sz="2800" dirty="0">
                <a:solidFill>
                  <a:srgbClr val="555555"/>
                </a:solidFill>
                <a:latin typeface="Microsoft Yahei" panose="020B0503020204020204" pitchFamily="34" charset="-122"/>
                <a:ea typeface="Microsoft Yahei" panose="020B0503020204020204" pitchFamily="34" charset="-122"/>
              </a:rPr>
              <a:t> __clone</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6419659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zh-CN" altLang="en-US" sz="6700" dirty="0">
                <a:ea typeface="Alibaba PuHuiTi B" panose="00020600040101010101" pitchFamily="18" charset="-122"/>
              </a:rPr>
              <a:t>使用要求：</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675706"/>
            <a:ext cx="22402800" cy="10618291"/>
          </a:xfrm>
          <a:prstGeom prst="rect">
            <a:avLst/>
          </a:prstGeom>
          <a:noFill/>
        </p:spPr>
        <p:txBody>
          <a:bodyPr wrap="square">
            <a:spAutoFit/>
          </a:bodyPr>
          <a:lstStyle/>
          <a:p>
            <a:pPr algn="l"/>
            <a:r>
              <a:rPr lang="en-US" altLang="zh-CN" dirty="0">
                <a:latin typeface="-apple-system"/>
              </a:rPr>
              <a:t>1</a:t>
            </a:r>
            <a:r>
              <a:rPr lang="zh-CN" altLang="en-US" dirty="0">
                <a:latin typeface="-apple-system"/>
              </a:rPr>
              <a:t>）</a:t>
            </a:r>
            <a:r>
              <a:rPr lang="en-US" altLang="zh-CN" dirty="0">
                <a:latin typeface="-apple-system"/>
              </a:rPr>
              <a:t>Linux </a:t>
            </a:r>
            <a:r>
              <a:rPr lang="zh-CN" altLang="en-US" dirty="0">
                <a:latin typeface="-apple-system"/>
              </a:rPr>
              <a:t>内核版本最低 </a:t>
            </a:r>
            <a:r>
              <a:rPr lang="en-US" altLang="zh-CN" dirty="0">
                <a:latin typeface="-apple-system"/>
              </a:rPr>
              <a:t>4.1</a:t>
            </a:r>
          </a:p>
          <a:p>
            <a:pPr algn="l"/>
            <a:r>
              <a:rPr lang="en-US" altLang="zh-CN" dirty="0">
                <a:latin typeface="-apple-system"/>
              </a:rPr>
              <a:t>2</a:t>
            </a:r>
            <a:r>
              <a:rPr lang="zh-CN" altLang="en-US" dirty="0">
                <a:latin typeface="-apple-system"/>
              </a:rPr>
              <a:t>）</a:t>
            </a:r>
            <a:r>
              <a:rPr lang="en-US" altLang="zh-CN" dirty="0">
                <a:latin typeface="-apple-system"/>
              </a:rPr>
              <a:t>kernel-</a:t>
            </a:r>
            <a:r>
              <a:rPr lang="en-US" altLang="zh-CN" dirty="0" err="1">
                <a:latin typeface="-apple-system"/>
              </a:rPr>
              <a:t>devel</a:t>
            </a:r>
            <a:r>
              <a:rPr lang="en-US" altLang="zh-CN" dirty="0">
                <a:latin typeface="-apple-system"/>
              </a:rPr>
              <a:t> </a:t>
            </a:r>
            <a:r>
              <a:rPr lang="zh-CN" altLang="en-US" dirty="0">
                <a:latin typeface="-apple-system"/>
              </a:rPr>
              <a:t>版本必须和内核版本一致</a:t>
            </a:r>
          </a:p>
          <a:p>
            <a:pPr algn="l"/>
            <a:r>
              <a:rPr lang="en-US" altLang="zh-CN" dirty="0">
                <a:latin typeface="-apple-system"/>
              </a:rPr>
              <a:t>[</a:t>
            </a:r>
            <a:r>
              <a:rPr lang="en-US" altLang="zh-CN" dirty="0" err="1">
                <a:latin typeface="-apple-system"/>
              </a:rPr>
              <a:t>root@test1</a:t>
            </a:r>
            <a:r>
              <a:rPr lang="en-US" altLang="zh-CN" dirty="0">
                <a:latin typeface="-apple-system"/>
              </a:rPr>
              <a:t> monitor]# rpm -</a:t>
            </a:r>
            <a:r>
              <a:rPr lang="en-US" altLang="zh-CN" dirty="0" err="1">
                <a:latin typeface="-apple-system"/>
              </a:rPr>
              <a:t>qa|grep</a:t>
            </a:r>
            <a:r>
              <a:rPr lang="en-US" altLang="zh-CN" dirty="0">
                <a:latin typeface="-apple-system"/>
              </a:rPr>
              <a:t> -</a:t>
            </a:r>
            <a:r>
              <a:rPr lang="en-US" altLang="zh-CN" dirty="0" err="1">
                <a:latin typeface="-apple-system"/>
              </a:rPr>
              <a:t>i</a:t>
            </a:r>
            <a:r>
              <a:rPr lang="en-US" altLang="zh-CN" dirty="0">
                <a:latin typeface="-apple-system"/>
              </a:rPr>
              <a:t> kernel | grep -</a:t>
            </a:r>
            <a:r>
              <a:rPr lang="en-US" altLang="zh-CN" dirty="0" err="1">
                <a:latin typeface="-apple-system"/>
              </a:rPr>
              <a:t>i</a:t>
            </a:r>
            <a:r>
              <a:rPr lang="en-US" altLang="zh-CN" dirty="0">
                <a:latin typeface="-apple-system"/>
              </a:rPr>
              <a:t> </a:t>
            </a:r>
            <a:r>
              <a:rPr lang="en-US" altLang="zh-CN" dirty="0" err="1">
                <a:latin typeface="-apple-system"/>
              </a:rPr>
              <a:t>devel</a:t>
            </a:r>
            <a:endParaRPr lang="en-US" altLang="zh-CN" dirty="0">
              <a:latin typeface="-apple-system"/>
            </a:endParaRPr>
          </a:p>
          <a:p>
            <a:pPr algn="l"/>
            <a:r>
              <a:rPr lang="en-US" altLang="zh-CN" dirty="0">
                <a:latin typeface="-apple-system"/>
              </a:rPr>
              <a:t>kernel-</a:t>
            </a:r>
            <a:r>
              <a:rPr lang="en-US" altLang="zh-CN" dirty="0" err="1">
                <a:latin typeface="-apple-system"/>
              </a:rPr>
              <a:t>devel</a:t>
            </a:r>
            <a:r>
              <a:rPr lang="en-US" altLang="zh-CN" dirty="0">
                <a:latin typeface="-apple-system"/>
              </a:rPr>
              <a:t>-4.18.0-</a:t>
            </a:r>
            <a:r>
              <a:rPr lang="en-US" altLang="zh-CN" dirty="0" err="1">
                <a:latin typeface="-apple-system"/>
              </a:rPr>
              <a:t>348.el8.x86_64</a:t>
            </a:r>
            <a:endParaRPr lang="en-US" altLang="zh-CN" dirty="0">
              <a:latin typeface="-apple-system"/>
            </a:endParaRPr>
          </a:p>
          <a:p>
            <a:pPr algn="l"/>
            <a:r>
              <a:rPr lang="en-US" altLang="zh-CN" dirty="0">
                <a:latin typeface="-apple-system"/>
              </a:rPr>
              <a:t>[</a:t>
            </a:r>
            <a:r>
              <a:rPr lang="en-US" altLang="zh-CN" dirty="0" err="1">
                <a:latin typeface="-apple-system"/>
              </a:rPr>
              <a:t>root@test1</a:t>
            </a:r>
            <a:r>
              <a:rPr lang="en-US" altLang="zh-CN" dirty="0">
                <a:latin typeface="-apple-system"/>
              </a:rPr>
              <a:t> monitor]# </a:t>
            </a:r>
            <a:r>
              <a:rPr lang="en-US" altLang="zh-CN" dirty="0" err="1">
                <a:latin typeface="-apple-system"/>
              </a:rPr>
              <a:t>uname</a:t>
            </a:r>
            <a:r>
              <a:rPr lang="en-US" altLang="zh-CN" dirty="0">
                <a:latin typeface="-apple-system"/>
              </a:rPr>
              <a:t> -r</a:t>
            </a:r>
          </a:p>
          <a:p>
            <a:pPr algn="l"/>
            <a:r>
              <a:rPr lang="en-US" altLang="zh-CN" dirty="0">
                <a:latin typeface="-apple-system"/>
              </a:rPr>
              <a:t>4.18.0-</a:t>
            </a:r>
            <a:r>
              <a:rPr lang="en-US" altLang="zh-CN" dirty="0" err="1">
                <a:latin typeface="-apple-system"/>
              </a:rPr>
              <a:t>348.el8.x86_64</a:t>
            </a:r>
            <a:endParaRPr lang="en-US" altLang="zh-CN" dirty="0">
              <a:latin typeface="-apple-system"/>
            </a:endParaRPr>
          </a:p>
          <a:p>
            <a:pPr algn="l"/>
            <a:r>
              <a:rPr lang="en-US" altLang="zh-CN" dirty="0">
                <a:latin typeface="-apple-system"/>
              </a:rPr>
              <a:t>3</a:t>
            </a:r>
            <a:r>
              <a:rPr lang="zh-CN" altLang="en-US" dirty="0">
                <a:latin typeface="-apple-system"/>
              </a:rPr>
              <a:t>）</a:t>
            </a:r>
            <a:r>
              <a:rPr lang="en-US" altLang="zh-CN" dirty="0">
                <a:latin typeface="-apple-system"/>
              </a:rPr>
              <a:t>kernel </a:t>
            </a:r>
            <a:r>
              <a:rPr lang="zh-CN" altLang="en-US" dirty="0">
                <a:latin typeface="-apple-system"/>
              </a:rPr>
              <a:t>配置文件相关参数必须按照下面的要求</a:t>
            </a:r>
          </a:p>
          <a:p>
            <a:pPr algn="l"/>
            <a:r>
              <a:rPr lang="en-US" altLang="zh-CN" dirty="0">
                <a:latin typeface="-apple-system"/>
              </a:rPr>
              <a:t>[</a:t>
            </a:r>
            <a:r>
              <a:rPr lang="en-US" altLang="zh-CN" dirty="0" err="1">
                <a:latin typeface="-apple-system"/>
              </a:rPr>
              <a:t>root@yang-01</a:t>
            </a:r>
            <a:r>
              <a:rPr lang="en-US" altLang="zh-CN" dirty="0">
                <a:latin typeface="-apple-system"/>
              </a:rPr>
              <a:t> ~]# grep -</a:t>
            </a:r>
            <a:r>
              <a:rPr lang="en-US" altLang="zh-CN" dirty="0" err="1">
                <a:latin typeface="-apple-system"/>
              </a:rPr>
              <a:t>i</a:t>
            </a:r>
            <a:r>
              <a:rPr lang="en-US" altLang="zh-CN" dirty="0">
                <a:latin typeface="-apple-system"/>
              </a:rPr>
              <a:t> </a:t>
            </a:r>
            <a:r>
              <a:rPr lang="en-US" altLang="zh-CN" dirty="0" err="1">
                <a:latin typeface="-apple-system"/>
              </a:rPr>
              <a:t>BPF</a:t>
            </a:r>
            <a:r>
              <a:rPr lang="en-US" altLang="zh-CN" dirty="0">
                <a:latin typeface="-apple-system"/>
              </a:rPr>
              <a:t> /boot/config-`</a:t>
            </a:r>
            <a:r>
              <a:rPr lang="en-US" altLang="zh-CN" dirty="0" err="1">
                <a:latin typeface="-apple-system"/>
              </a:rPr>
              <a:t>uname</a:t>
            </a:r>
            <a:r>
              <a:rPr lang="en-US" altLang="zh-CN" dirty="0">
                <a:latin typeface="-apple-system"/>
              </a:rPr>
              <a:t> -r`</a:t>
            </a:r>
          </a:p>
          <a:p>
            <a:pPr algn="l"/>
            <a:r>
              <a:rPr lang="en-US" altLang="zh-CN" dirty="0" err="1">
                <a:latin typeface="-apple-system"/>
              </a:rPr>
              <a:t>CONFIG_BPF</a:t>
            </a:r>
            <a:r>
              <a:rPr lang="en-US" altLang="zh-CN" dirty="0">
                <a:latin typeface="-apple-system"/>
              </a:rPr>
              <a:t>=y</a:t>
            </a:r>
          </a:p>
          <a:p>
            <a:pPr algn="l"/>
            <a:r>
              <a:rPr lang="en-US" altLang="zh-CN" dirty="0" err="1">
                <a:latin typeface="-apple-system"/>
              </a:rPr>
              <a:t>CONFIG_BPF_SYSCALL</a:t>
            </a:r>
            <a:r>
              <a:rPr lang="en-US" altLang="zh-CN" dirty="0">
                <a:latin typeface="-apple-system"/>
              </a:rPr>
              <a:t>=y</a:t>
            </a:r>
          </a:p>
          <a:p>
            <a:pPr algn="l"/>
            <a:r>
              <a:rPr lang="en-US" altLang="zh-CN" dirty="0" err="1">
                <a:latin typeface="-apple-system"/>
              </a:rPr>
              <a:t>CONFIG_BPF_JIT_ALWAYS_ON</a:t>
            </a:r>
            <a:r>
              <a:rPr lang="en-US" altLang="zh-CN" dirty="0">
                <a:latin typeface="-apple-system"/>
              </a:rPr>
              <a:t>=y</a:t>
            </a:r>
          </a:p>
          <a:p>
            <a:pPr algn="l"/>
            <a:r>
              <a:rPr lang="en-US" altLang="zh-CN" dirty="0" err="1">
                <a:latin typeface="-apple-system"/>
              </a:rPr>
              <a:t>CONFIG_NETFILTER_XT_MATCH_BPF</a:t>
            </a:r>
            <a:r>
              <a:rPr lang="en-US" altLang="zh-CN" dirty="0">
                <a:latin typeface="-apple-system"/>
              </a:rPr>
              <a:t>=m</a:t>
            </a:r>
          </a:p>
          <a:p>
            <a:pPr algn="l"/>
            <a:r>
              <a:rPr lang="en-US" altLang="zh-CN" dirty="0" err="1">
                <a:latin typeface="-apple-system"/>
              </a:rPr>
              <a:t>CONFIG_NET_CLS_BPF</a:t>
            </a:r>
            <a:r>
              <a:rPr lang="en-US" altLang="zh-CN" dirty="0">
                <a:latin typeface="-apple-system"/>
              </a:rPr>
              <a:t>=m </a:t>
            </a:r>
          </a:p>
          <a:p>
            <a:pPr algn="l"/>
            <a:r>
              <a:rPr lang="en-US" altLang="zh-CN" dirty="0" err="1">
                <a:latin typeface="-apple-system"/>
              </a:rPr>
              <a:t>CONFIG_BPF_JIT</a:t>
            </a:r>
            <a:r>
              <a:rPr lang="en-US" altLang="zh-CN" dirty="0">
                <a:latin typeface="-apple-system"/>
              </a:rPr>
              <a:t>=y</a:t>
            </a:r>
          </a:p>
          <a:p>
            <a:pPr algn="l"/>
            <a:r>
              <a:rPr lang="en-US" altLang="zh-CN" dirty="0" err="1">
                <a:latin typeface="-apple-system"/>
              </a:rPr>
              <a:t>CONFIG_HAVE_EBPF_JIT</a:t>
            </a:r>
            <a:r>
              <a:rPr lang="en-US" altLang="zh-CN" dirty="0">
                <a:latin typeface="-apple-system"/>
              </a:rPr>
              <a:t>=y</a:t>
            </a:r>
          </a:p>
          <a:p>
            <a:pPr algn="l"/>
            <a:r>
              <a:rPr lang="en-US" altLang="zh-CN" dirty="0" err="1">
                <a:latin typeface="-apple-system"/>
              </a:rPr>
              <a:t>CONFIG_BPF_EVENTS</a:t>
            </a:r>
            <a:r>
              <a:rPr lang="en-US" altLang="zh-CN" dirty="0">
                <a:latin typeface="-apple-system"/>
              </a:rPr>
              <a:t>=y</a:t>
            </a:r>
          </a:p>
          <a:p>
            <a:pPr algn="l"/>
            <a:r>
              <a:rPr lang="en-US" altLang="zh-CN" dirty="0" err="1">
                <a:latin typeface="-apple-system"/>
              </a:rPr>
              <a:t>CONFIG_BPF_KPROBE_OVERRIDE</a:t>
            </a:r>
            <a:r>
              <a:rPr lang="en-US" altLang="zh-CN" dirty="0">
                <a:latin typeface="-apple-system"/>
              </a:rPr>
              <a:t>=y</a:t>
            </a:r>
          </a:p>
          <a:p>
            <a:pPr algn="l"/>
            <a:r>
              <a:rPr lang="en-US" altLang="zh-CN" dirty="0">
                <a:latin typeface="-apple-system"/>
              </a:rPr>
              <a:t>4</a:t>
            </a:r>
            <a:r>
              <a:rPr lang="zh-CN" altLang="en-US" dirty="0">
                <a:latin typeface="-apple-system"/>
              </a:rPr>
              <a:t>）对于 </a:t>
            </a:r>
            <a:r>
              <a:rPr lang="en-US" altLang="zh-CN" dirty="0">
                <a:latin typeface="-apple-system"/>
              </a:rPr>
              <a:t>CentOS </a:t>
            </a:r>
            <a:r>
              <a:rPr lang="zh-CN" altLang="en-US" dirty="0">
                <a:latin typeface="-apple-system"/>
              </a:rPr>
              <a:t>建议升级到 </a:t>
            </a:r>
            <a:r>
              <a:rPr lang="en-US" altLang="zh-CN" dirty="0">
                <a:latin typeface="-apple-system"/>
              </a:rPr>
              <a:t>3.6 </a:t>
            </a:r>
            <a:r>
              <a:rPr lang="zh-CN" altLang="en-US" dirty="0">
                <a:latin typeface="-apple-system"/>
              </a:rPr>
              <a:t>及以上版本</a:t>
            </a:r>
          </a:p>
          <a:p>
            <a:pPr algn="l"/>
            <a:r>
              <a:rPr lang="en-US" altLang="zh-CN" dirty="0">
                <a:latin typeface="-apple-system"/>
              </a:rPr>
              <a:t>5</a:t>
            </a:r>
            <a:r>
              <a:rPr lang="zh-CN" altLang="en-US" dirty="0">
                <a:latin typeface="-apple-system"/>
              </a:rPr>
              <a:t>）使用默认的 </a:t>
            </a:r>
            <a:r>
              <a:rPr lang="en-US" altLang="zh-CN" dirty="0">
                <a:latin typeface="-apple-system"/>
              </a:rPr>
              <a:t>Python 2.7 </a:t>
            </a:r>
            <a:r>
              <a:rPr lang="zh-CN" altLang="en-US" dirty="0">
                <a:latin typeface="-apple-system"/>
              </a:rPr>
              <a:t>即可，不需要升级 </a:t>
            </a:r>
            <a:r>
              <a:rPr lang="en-US" altLang="zh-CN" dirty="0">
                <a:latin typeface="-apple-system"/>
              </a:rPr>
              <a:t>Python 3</a:t>
            </a:r>
          </a:p>
        </p:txBody>
      </p:sp>
    </p:spTree>
    <p:extLst>
      <p:ext uri="{BB962C8B-B14F-4D97-AF65-F5344CB8AC3E}">
        <p14:creationId xmlns:p14="http://schemas.microsoft.com/office/powerpoint/2010/main" val="3952451422"/>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1234300" cy="2056765"/>
          </a:xfrm>
        </p:spPr>
        <p:txBody>
          <a:bodyPr>
            <a:normAutofit/>
          </a:bodyPr>
          <a:lstStyle/>
          <a:p>
            <a:r>
              <a:rPr lang="en-US" altLang="zh-CN" sz="7464" dirty="0" err="1">
                <a:ea typeface="Alibaba PuHuiTi B" panose="00020600040101010101" pitchFamily="18" charset="-122"/>
              </a:rPr>
              <a:t>bitehist.py</a:t>
            </a:r>
            <a:r>
              <a:rPr lang="en-US" altLang="zh-CN" sz="7464" dirty="0">
                <a:ea typeface="Alibaba PuHuiTi B" panose="00020600040101010101" pitchFamily="18" charset="-122"/>
              </a:rPr>
              <a:t>: Block I/O size histogram</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825853"/>
            <a:ext cx="22402800" cy="5262979"/>
          </a:xfrm>
          <a:prstGeom prst="rect">
            <a:avLst/>
          </a:prstGeom>
          <a:noFill/>
        </p:spPr>
        <p:txBody>
          <a:bodyPr wrap="square">
            <a:spAutoFit/>
          </a:bodyPr>
          <a:lstStyle/>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root@test1</a:t>
            </a:r>
            <a:r>
              <a:rPr lang="en-US" altLang="zh-CN" sz="2800" b="0" i="0" dirty="0">
                <a:solidFill>
                  <a:srgbClr val="555555"/>
                </a:solidFill>
                <a:effectLst/>
                <a:latin typeface="Microsoft Yahei" panose="020B0503020204020204" pitchFamily="34" charset="-122"/>
                <a:ea typeface="Microsoft Yahei" panose="020B0503020204020204" pitchFamily="34" charset="-122"/>
              </a:rPr>
              <a:t> monitor]# ./</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bitehist.py</a:t>
            </a:r>
            <a:endParaRPr lang="en-US" altLang="zh-CN" sz="2800" b="0" i="0" dirty="0">
              <a:solidFill>
                <a:srgbClr val="555555"/>
              </a:solidFill>
              <a:effectLst/>
              <a:latin typeface="Microsoft Yahei" panose="020B0503020204020204" pitchFamily="34" charset="-122"/>
              <a:ea typeface="Microsoft Yahei" panose="020B0503020204020204" pitchFamily="34" charset="-122"/>
            </a:endParaRPr>
          </a:p>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Tracing... Hit Ctrl-C to end.</a:t>
            </a:r>
          </a:p>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^C</a:t>
            </a:r>
          </a:p>
          <a:p>
            <a:pPr algn="l"/>
            <a:r>
              <a:rPr lang="en-US" altLang="zh-CN" sz="2800" b="0" i="0" dirty="0" err="1">
                <a:solidFill>
                  <a:srgbClr val="555555"/>
                </a:solidFill>
                <a:effectLst/>
                <a:latin typeface="Microsoft Yahei" panose="020B0503020204020204" pitchFamily="34" charset="-122"/>
                <a:ea typeface="Microsoft Yahei" panose="020B0503020204020204" pitchFamily="34" charset="-122"/>
              </a:rPr>
              <a:t>log2</a:t>
            </a:r>
            <a:r>
              <a:rPr lang="en-US" altLang="zh-CN" sz="2800" b="0" i="0" dirty="0">
                <a:solidFill>
                  <a:srgbClr val="555555"/>
                </a:solidFill>
                <a:effectLst/>
                <a:latin typeface="Microsoft Yahei" panose="020B0503020204020204" pitchFamily="34" charset="-122"/>
                <a:ea typeface="Microsoft Yahei" panose="020B0503020204020204" pitchFamily="34" charset="-122"/>
              </a:rPr>
              <a:t> histogram</a:t>
            </a:r>
          </a:p>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a:t>
            </a:r>
          </a:p>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     </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kbytes</a:t>
            </a:r>
            <a:r>
              <a:rPr lang="en-US" altLang="zh-CN" sz="2800" b="0" i="0" dirty="0">
                <a:solidFill>
                  <a:srgbClr val="555555"/>
                </a:solidFill>
                <a:effectLst/>
                <a:latin typeface="Microsoft Yahei" panose="020B0503020204020204" pitchFamily="34" charset="-122"/>
                <a:ea typeface="Microsoft Yahei" panose="020B0503020204020204" pitchFamily="34" charset="-122"/>
              </a:rPr>
              <a:t>              : count     distribution</a:t>
            </a:r>
          </a:p>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         0 -&gt; 1          : 2        |****************************************|</a:t>
            </a:r>
          </a:p>
          <a:p>
            <a:pPr algn="l"/>
            <a:endParaRPr lang="en-US" altLang="zh-CN" sz="2800" b="0" i="0" dirty="0">
              <a:solidFill>
                <a:srgbClr val="555555"/>
              </a:solidFill>
              <a:effectLst/>
              <a:latin typeface="Microsoft Yahei" panose="020B0503020204020204" pitchFamily="34" charset="-122"/>
              <a:ea typeface="Microsoft Yahei" panose="020B0503020204020204" pitchFamily="34" charset="-122"/>
            </a:endParaRPr>
          </a:p>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linear histogram</a:t>
            </a:r>
          </a:p>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a:t>
            </a:r>
          </a:p>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     </a:t>
            </a:r>
            <a:r>
              <a:rPr lang="en-US" altLang="zh-CN" sz="2800" b="0" i="0" dirty="0" err="1">
                <a:solidFill>
                  <a:srgbClr val="555555"/>
                </a:solidFill>
                <a:effectLst/>
                <a:latin typeface="Microsoft Yahei" panose="020B0503020204020204" pitchFamily="34" charset="-122"/>
                <a:ea typeface="Microsoft Yahei" panose="020B0503020204020204" pitchFamily="34" charset="-122"/>
              </a:rPr>
              <a:t>kbytes</a:t>
            </a:r>
            <a:r>
              <a:rPr lang="en-US" altLang="zh-CN" sz="2800" b="0" i="0" dirty="0">
                <a:solidFill>
                  <a:srgbClr val="555555"/>
                </a:solidFill>
                <a:effectLst/>
                <a:latin typeface="Microsoft Yahei" panose="020B0503020204020204" pitchFamily="34" charset="-122"/>
                <a:ea typeface="Microsoft Yahei" panose="020B0503020204020204" pitchFamily="34" charset="-122"/>
              </a:rPr>
              <a:t>        : count     distribution</a:t>
            </a:r>
          </a:p>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        0          : 2        |****************************************|</a:t>
            </a:r>
          </a:p>
        </p:txBody>
      </p:sp>
    </p:spTree>
    <p:extLst>
      <p:ext uri="{BB962C8B-B14F-4D97-AF65-F5344CB8AC3E}">
        <p14:creationId xmlns:p14="http://schemas.microsoft.com/office/powerpoint/2010/main" val="3318585943"/>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1234300" cy="2056765"/>
          </a:xfrm>
        </p:spPr>
        <p:txBody>
          <a:bodyPr>
            <a:normAutofit/>
          </a:bodyPr>
          <a:lstStyle/>
          <a:p>
            <a:r>
              <a:rPr lang="en-US" altLang="zh-CN" sz="7464" dirty="0">
                <a:ea typeface="Alibaba PuHuiTi B" panose="00020600040101010101" pitchFamily="18" charset="-122"/>
              </a:rPr>
              <a:t>disksnoop.py:  Trace block device I/O latency</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825853"/>
            <a:ext cx="22402800" cy="9140964"/>
          </a:xfrm>
          <a:prstGeom prst="rect">
            <a:avLst/>
          </a:prstGeom>
          <a:noFill/>
        </p:spPr>
        <p:txBody>
          <a:bodyPr wrap="square">
            <a:spAutoFit/>
          </a:bodyPr>
          <a:lstStyle/>
          <a:p>
            <a:pPr algn="l"/>
            <a:r>
              <a:rPr lang="pl-PL" altLang="zh-CN" sz="2800" b="0" i="0" dirty="0">
                <a:solidFill>
                  <a:srgbClr val="555555"/>
                </a:solidFill>
                <a:effectLst/>
                <a:latin typeface="Microsoft Yahei" panose="020B0503020204020204" pitchFamily="34" charset="-122"/>
                <a:ea typeface="Microsoft Yahei" panose="020B0503020204020204" pitchFamily="34" charset="-122"/>
              </a:rPr>
              <a:t>[root@test1 monitor]# ./disksnoop.py</a:t>
            </a:r>
          </a:p>
          <a:p>
            <a:pPr algn="l"/>
            <a:r>
              <a:rPr lang="pl-PL" altLang="zh-CN" sz="2800" b="0" i="0" dirty="0">
                <a:solidFill>
                  <a:srgbClr val="555555"/>
                </a:solidFill>
                <a:effectLst/>
                <a:latin typeface="Microsoft Yahei" panose="020B0503020204020204" pitchFamily="34" charset="-122"/>
                <a:ea typeface="Microsoft Yahei" panose="020B0503020204020204" pitchFamily="34" charset="-122"/>
              </a:rPr>
              <a:t>TIME(s)            T  BYTES    LAT(ms)</a:t>
            </a:r>
          </a:p>
          <a:p>
            <a:pPr algn="l"/>
            <a:r>
              <a:rPr lang="pl-PL" altLang="zh-CN" sz="2800" b="0" i="0" dirty="0">
                <a:solidFill>
                  <a:srgbClr val="555555"/>
                </a:solidFill>
                <a:effectLst/>
                <a:latin typeface="Microsoft Yahei" panose="020B0503020204020204" pitchFamily="34" charset="-122"/>
                <a:ea typeface="Microsoft Yahei" panose="020B0503020204020204" pitchFamily="34" charset="-122"/>
              </a:rPr>
              <a:t>767230.185467000   W  0          10.65</a:t>
            </a:r>
          </a:p>
          <a:p>
            <a:pPr algn="l"/>
            <a:r>
              <a:rPr lang="pl-PL" altLang="zh-CN" sz="2800" b="0" i="0" dirty="0">
                <a:solidFill>
                  <a:srgbClr val="555555"/>
                </a:solidFill>
                <a:effectLst/>
                <a:latin typeface="Microsoft Yahei" panose="020B0503020204020204" pitchFamily="34" charset="-122"/>
                <a:ea typeface="Microsoft Yahei" panose="020B0503020204020204" pitchFamily="34" charset="-122"/>
              </a:rPr>
              <a:t>767230.185520000   W  0          13.13</a:t>
            </a:r>
          </a:p>
          <a:p>
            <a:pPr algn="l"/>
            <a:r>
              <a:rPr lang="pl-PL" altLang="zh-CN" sz="2800" b="0" i="0" dirty="0">
                <a:solidFill>
                  <a:srgbClr val="555555"/>
                </a:solidFill>
                <a:effectLst/>
                <a:latin typeface="Microsoft Yahei" panose="020B0503020204020204" pitchFamily="34" charset="-122"/>
                <a:ea typeface="Microsoft Yahei" panose="020B0503020204020204" pitchFamily="34" charset="-122"/>
              </a:rPr>
              <a:t>767230.185570000   W  0          13.13</a:t>
            </a:r>
          </a:p>
          <a:p>
            <a:pPr algn="l"/>
            <a:r>
              <a:rPr lang="pl-PL" altLang="zh-CN" sz="2800" b="0" i="0" dirty="0">
                <a:solidFill>
                  <a:srgbClr val="555555"/>
                </a:solidFill>
                <a:effectLst/>
                <a:latin typeface="Microsoft Yahei" panose="020B0503020204020204" pitchFamily="34" charset="-122"/>
                <a:ea typeface="Microsoft Yahei" panose="020B0503020204020204" pitchFamily="34" charset="-122"/>
              </a:rPr>
              <a:t>767230.185621000   W  0          13.14</a:t>
            </a:r>
          </a:p>
          <a:p>
            <a:pPr algn="l"/>
            <a:r>
              <a:rPr lang="pl-PL" altLang="zh-CN" sz="2800" b="0" i="0" dirty="0">
                <a:solidFill>
                  <a:srgbClr val="555555"/>
                </a:solidFill>
                <a:effectLst/>
                <a:latin typeface="Microsoft Yahei" panose="020B0503020204020204" pitchFamily="34" charset="-122"/>
                <a:ea typeface="Microsoft Yahei" panose="020B0503020204020204" pitchFamily="34" charset="-122"/>
              </a:rPr>
              <a:t>767230.185672000   W  0          10.75</a:t>
            </a:r>
          </a:p>
          <a:p>
            <a:pPr algn="l"/>
            <a:r>
              <a:rPr lang="pl-PL" altLang="zh-CN" sz="2800" b="0" i="0" dirty="0">
                <a:solidFill>
                  <a:srgbClr val="555555"/>
                </a:solidFill>
                <a:effectLst/>
                <a:latin typeface="Microsoft Yahei" panose="020B0503020204020204" pitchFamily="34" charset="-122"/>
                <a:ea typeface="Microsoft Yahei" panose="020B0503020204020204" pitchFamily="34" charset="-122"/>
              </a:rPr>
              <a:t>767230.185723000   W  0          13.08</a:t>
            </a:r>
          </a:p>
          <a:p>
            <a:pPr algn="l"/>
            <a:r>
              <a:rPr lang="pl-PL" altLang="zh-CN" sz="2800" b="0" i="0" dirty="0">
                <a:solidFill>
                  <a:srgbClr val="555555"/>
                </a:solidFill>
                <a:effectLst/>
                <a:latin typeface="Microsoft Yahei" panose="020B0503020204020204" pitchFamily="34" charset="-122"/>
                <a:ea typeface="Microsoft Yahei" panose="020B0503020204020204" pitchFamily="34" charset="-122"/>
              </a:rPr>
              <a:t>767230.185774000   W  0          13.09</a:t>
            </a:r>
          </a:p>
          <a:p>
            <a:pPr algn="l"/>
            <a:r>
              <a:rPr lang="pl-PL" altLang="zh-CN" sz="2800" b="0" i="0" dirty="0">
                <a:solidFill>
                  <a:srgbClr val="555555"/>
                </a:solidFill>
                <a:effectLst/>
                <a:latin typeface="Microsoft Yahei" panose="020B0503020204020204" pitchFamily="34" charset="-122"/>
                <a:ea typeface="Microsoft Yahei" panose="020B0503020204020204" pitchFamily="34" charset="-122"/>
              </a:rPr>
              <a:t>767230.185826000   W  0          10.70</a:t>
            </a:r>
          </a:p>
          <a:p>
            <a:pPr algn="l"/>
            <a:r>
              <a:rPr lang="pl-PL" altLang="zh-CN" sz="2800" b="0" i="0" dirty="0">
                <a:solidFill>
                  <a:srgbClr val="555555"/>
                </a:solidFill>
                <a:effectLst/>
                <a:latin typeface="Microsoft Yahei" panose="020B0503020204020204" pitchFamily="34" charset="-122"/>
                <a:ea typeface="Microsoft Yahei" panose="020B0503020204020204" pitchFamily="34" charset="-122"/>
              </a:rPr>
              <a:t>767230.185876000   W  0          10.70</a:t>
            </a:r>
          </a:p>
          <a:p>
            <a:pPr algn="l"/>
            <a:r>
              <a:rPr lang="pl-PL" altLang="zh-CN" sz="2800" b="0" i="0" dirty="0">
                <a:solidFill>
                  <a:srgbClr val="555555"/>
                </a:solidFill>
                <a:effectLst/>
                <a:latin typeface="Microsoft Yahei" panose="020B0503020204020204" pitchFamily="34" charset="-122"/>
                <a:ea typeface="Microsoft Yahei" panose="020B0503020204020204" pitchFamily="34" charset="-122"/>
              </a:rPr>
              <a:t>767230.185929000   W  0          13.04</a:t>
            </a:r>
          </a:p>
          <a:p>
            <a:pPr algn="l"/>
            <a:r>
              <a:rPr lang="pl-PL" altLang="zh-CN" sz="2800" b="0" i="0" dirty="0">
                <a:solidFill>
                  <a:srgbClr val="555555"/>
                </a:solidFill>
                <a:effectLst/>
                <a:latin typeface="Microsoft Yahei" panose="020B0503020204020204" pitchFamily="34" charset="-122"/>
                <a:ea typeface="Microsoft Yahei" panose="020B0503020204020204" pitchFamily="34" charset="-122"/>
              </a:rPr>
              <a:t>767230.185978000   W  0          10.65</a:t>
            </a:r>
          </a:p>
          <a:p>
            <a:pPr algn="l"/>
            <a:r>
              <a:rPr lang="pl-PL" altLang="zh-CN" sz="2800" b="0" i="0" dirty="0">
                <a:solidFill>
                  <a:srgbClr val="555555"/>
                </a:solidFill>
                <a:effectLst/>
                <a:latin typeface="Microsoft Yahei" panose="020B0503020204020204" pitchFamily="34" charset="-122"/>
                <a:ea typeface="Microsoft Yahei" panose="020B0503020204020204" pitchFamily="34" charset="-122"/>
              </a:rPr>
              <a:t>767230.186029000   W  0          10.65</a:t>
            </a:r>
            <a:endParaRPr lang="en-US" altLang="zh-CN" sz="2800" b="0" i="0" dirty="0">
              <a:solidFill>
                <a:srgbClr val="555555"/>
              </a:solidFill>
              <a:effectLst/>
              <a:latin typeface="Microsoft Yahei" panose="020B0503020204020204" pitchFamily="34" charset="-122"/>
              <a:ea typeface="Microsoft Yahei" panose="020B0503020204020204" pitchFamily="34" charset="-122"/>
            </a:endParaRP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The output includes a basic timestamp (in seconds), the type of I/O (W == write,</a:t>
            </a:r>
          </a:p>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R == read, M == metadata), the size of the I/O in bytes, and the latency (or</a:t>
            </a:r>
          </a:p>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duration) of the I/O in milliseconds.</a:t>
            </a:r>
          </a:p>
          <a:p>
            <a:pPr algn="l"/>
            <a:endParaRPr lang="en-US" altLang="zh-CN" sz="2800" b="0" i="0" dirty="0">
              <a:solidFill>
                <a:srgbClr val="555555"/>
              </a:solidFill>
              <a:effectLst/>
              <a:latin typeface="Microsoft Yahei" panose="020B0503020204020204" pitchFamily="34" charset="-122"/>
              <a:ea typeface="Microsoft Yahei" panose="020B0503020204020204" pitchFamily="34" charset="-122"/>
            </a:endParaRPr>
          </a:p>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The latency is measured from I/O request to the device, to the device</a:t>
            </a:r>
          </a:p>
          <a:p>
            <a:pPr algn="l"/>
            <a:r>
              <a:rPr lang="en-US" altLang="zh-CN" sz="2800" b="0" i="0" dirty="0">
                <a:solidFill>
                  <a:srgbClr val="555555"/>
                </a:solidFill>
                <a:effectLst/>
                <a:latin typeface="Microsoft Yahei" panose="020B0503020204020204" pitchFamily="34" charset="-122"/>
                <a:ea typeface="Microsoft Yahei" panose="020B0503020204020204" pitchFamily="34" charset="-122"/>
              </a:rPr>
              <a:t>completion. This excludes latency spent queued in the OS.</a:t>
            </a:r>
            <a:endParaRPr lang="pl-PL" altLang="zh-CN" sz="2800" b="0" i="0" dirty="0">
              <a:solidFill>
                <a:srgbClr val="555555"/>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000273"/>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fontScale="90000"/>
          </a:bodyPr>
          <a:lstStyle/>
          <a:p>
            <a:r>
              <a:rPr lang="en-US" altLang="zh-CN" sz="7464" dirty="0">
                <a:ea typeface="Alibaba PuHuiTi B" panose="00020600040101010101" pitchFamily="18" charset="-122"/>
              </a:rPr>
              <a:t>mysqld_query.py: Trace MySQL server queries using </a:t>
            </a:r>
            <a:r>
              <a:rPr lang="en-US" altLang="zh-CN" sz="7464" dirty="0" err="1">
                <a:ea typeface="Alibaba PuHuiTi B" panose="00020600040101010101" pitchFamily="18" charset="-122"/>
              </a:rPr>
              <a:t>USDT</a:t>
            </a:r>
            <a:r>
              <a:rPr lang="en-US" altLang="zh-CN" sz="7464" dirty="0">
                <a:ea typeface="Alibaba PuHuiTi B" panose="00020600040101010101" pitchFamily="18" charset="-122"/>
              </a:rPr>
              <a:t> probes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825853"/>
            <a:ext cx="22402800" cy="4832092"/>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 build MySQL with --enable-</a:t>
            </a:r>
            <a:r>
              <a:rPr lang="en-US" altLang="zh-CN" sz="2800" dirty="0" err="1">
                <a:solidFill>
                  <a:srgbClr val="555555"/>
                </a:solidFill>
                <a:latin typeface="Microsoft Yahei" panose="020B0503020204020204" pitchFamily="34" charset="-122"/>
                <a:ea typeface="Microsoft Yahei" panose="020B0503020204020204" pitchFamily="34" charset="-122"/>
              </a:rPr>
              <a:t>dtrace</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 ./mysqld_query.py `</a:t>
            </a:r>
            <a:r>
              <a:rPr lang="en-US" altLang="zh-CN" sz="2800" dirty="0" err="1">
                <a:solidFill>
                  <a:srgbClr val="555555"/>
                </a:solidFill>
                <a:latin typeface="Microsoft Yahei" panose="020B0503020204020204" pitchFamily="34" charset="-122"/>
                <a:ea typeface="Microsoft Yahei" panose="020B0503020204020204" pitchFamily="34" charset="-122"/>
              </a:rPr>
              <a:t>pgrep</a:t>
            </a:r>
            <a:r>
              <a:rPr lang="en-US" altLang="zh-CN" sz="2800" dirty="0">
                <a:solidFill>
                  <a:srgbClr val="555555"/>
                </a:solidFill>
                <a:latin typeface="Microsoft Yahei" panose="020B0503020204020204" pitchFamily="34" charset="-122"/>
                <a:ea typeface="Microsoft Yahei" panose="020B0503020204020204" pitchFamily="34" charset="-122"/>
              </a:rPr>
              <a:t> -n </a:t>
            </a:r>
            <a:r>
              <a:rPr lang="en-US" altLang="zh-CN" sz="2800" dirty="0" err="1">
                <a:solidFill>
                  <a:srgbClr val="555555"/>
                </a:solidFill>
                <a:latin typeface="Microsoft Yahei" panose="020B0503020204020204" pitchFamily="34" charset="-122"/>
                <a:ea typeface="Microsoft Yahei" panose="020B0503020204020204" pitchFamily="34" charset="-122"/>
              </a:rPr>
              <a:t>mysqld</a:t>
            </a:r>
            <a:r>
              <a:rPr lang="en-US" altLang="zh-CN" sz="2800" dirty="0">
                <a:solidFill>
                  <a:srgbClr val="555555"/>
                </a:solidFill>
                <a:latin typeface="Microsoft Yahei" panose="020B0503020204020204" pitchFamily="34" charset="-122"/>
                <a:ea typeface="Microsoft Yahei" panose="020B0503020204020204" pitchFamily="34" charset="-122"/>
              </a:rPr>
              <a:t>`</a:t>
            </a:r>
          </a:p>
          <a:p>
            <a:pPr algn="l"/>
            <a:r>
              <a:rPr lang="en-US" altLang="zh-CN" sz="2800" dirty="0">
                <a:solidFill>
                  <a:srgbClr val="555555"/>
                </a:solidFill>
                <a:latin typeface="Microsoft Yahei" panose="020B0503020204020204" pitchFamily="34" charset="-122"/>
                <a:ea typeface="Microsoft Yahei" panose="020B0503020204020204" pitchFamily="34" charset="-122"/>
              </a:rPr>
              <a:t>TIME(s)            COMM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QUERY</a:t>
            </a:r>
          </a:p>
          <a:p>
            <a:pPr algn="l"/>
            <a:r>
              <a:rPr lang="en-US" altLang="zh-CN" sz="2800" dirty="0">
                <a:solidFill>
                  <a:srgbClr val="555555"/>
                </a:solidFill>
                <a:latin typeface="Microsoft Yahei" panose="020B0503020204020204" pitchFamily="34" charset="-122"/>
                <a:ea typeface="Microsoft Yahei" panose="020B0503020204020204" pitchFamily="34" charset="-122"/>
              </a:rPr>
              <a:t>17450459.549910001 </a:t>
            </a:r>
            <a:r>
              <a:rPr lang="en-US" altLang="zh-CN" sz="2800" dirty="0" err="1">
                <a:solidFill>
                  <a:srgbClr val="555555"/>
                </a:solidFill>
                <a:latin typeface="Microsoft Yahei" panose="020B0503020204020204" pitchFamily="34" charset="-122"/>
                <a:ea typeface="Microsoft Yahei" panose="020B0503020204020204" pitchFamily="34" charset="-122"/>
              </a:rPr>
              <a:t>mysqld</a:t>
            </a:r>
            <a:r>
              <a:rPr lang="en-US" altLang="zh-CN" sz="2800" dirty="0">
                <a:solidFill>
                  <a:srgbClr val="555555"/>
                </a:solidFill>
                <a:latin typeface="Microsoft Yahei" panose="020B0503020204020204" pitchFamily="34" charset="-122"/>
                <a:ea typeface="Microsoft Yahei" panose="020B0503020204020204" pitchFamily="34" charset="-122"/>
              </a:rPr>
              <a:t>           18608  select @@</a:t>
            </a:r>
            <a:r>
              <a:rPr lang="en-US" altLang="zh-CN" sz="2800" dirty="0" err="1">
                <a:solidFill>
                  <a:srgbClr val="555555"/>
                </a:solidFill>
                <a:latin typeface="Microsoft Yahei" panose="020B0503020204020204" pitchFamily="34" charset="-122"/>
                <a:ea typeface="Microsoft Yahei" panose="020B0503020204020204" pitchFamily="34" charset="-122"/>
              </a:rPr>
              <a:t>version_comment</a:t>
            </a:r>
            <a:r>
              <a:rPr lang="en-US" altLang="zh-CN" sz="2800" dirty="0">
                <a:solidFill>
                  <a:srgbClr val="555555"/>
                </a:solidFill>
                <a:latin typeface="Microsoft Yahei" panose="020B0503020204020204" pitchFamily="34" charset="-122"/>
                <a:ea typeface="Microsoft Yahei" panose="020B0503020204020204" pitchFamily="34" charset="-122"/>
              </a:rPr>
              <a:t> limit 1</a:t>
            </a:r>
          </a:p>
          <a:p>
            <a:pPr algn="l"/>
            <a:r>
              <a:rPr lang="en-US" altLang="zh-CN" sz="2800" dirty="0">
                <a:solidFill>
                  <a:srgbClr val="555555"/>
                </a:solidFill>
                <a:latin typeface="Microsoft Yahei" panose="020B0503020204020204" pitchFamily="34" charset="-122"/>
                <a:ea typeface="Microsoft Yahei" panose="020B0503020204020204" pitchFamily="34" charset="-122"/>
              </a:rPr>
              <a:t>17450463.822668001 </a:t>
            </a:r>
            <a:r>
              <a:rPr lang="en-US" altLang="zh-CN" sz="2800" dirty="0" err="1">
                <a:solidFill>
                  <a:srgbClr val="555555"/>
                </a:solidFill>
                <a:latin typeface="Microsoft Yahei" panose="020B0503020204020204" pitchFamily="34" charset="-122"/>
                <a:ea typeface="Microsoft Yahei" panose="020B0503020204020204" pitchFamily="34" charset="-122"/>
              </a:rPr>
              <a:t>mysqld</a:t>
            </a:r>
            <a:r>
              <a:rPr lang="en-US" altLang="zh-CN" sz="2800" dirty="0">
                <a:solidFill>
                  <a:srgbClr val="555555"/>
                </a:solidFill>
                <a:latin typeface="Microsoft Yahei" panose="020B0503020204020204" pitchFamily="34" charset="-122"/>
                <a:ea typeface="Microsoft Yahei" panose="020B0503020204020204" pitchFamily="34" charset="-122"/>
              </a:rPr>
              <a:t>           18608  SELECT DATABASE()</a:t>
            </a:r>
          </a:p>
          <a:p>
            <a:pPr algn="l"/>
            <a:r>
              <a:rPr lang="en-US" altLang="zh-CN" sz="2800" dirty="0">
                <a:solidFill>
                  <a:srgbClr val="555555"/>
                </a:solidFill>
                <a:latin typeface="Microsoft Yahei" panose="020B0503020204020204" pitchFamily="34" charset="-122"/>
                <a:ea typeface="Microsoft Yahei" panose="020B0503020204020204" pitchFamily="34" charset="-122"/>
              </a:rPr>
              <a:t>17450463.824042998 </a:t>
            </a:r>
            <a:r>
              <a:rPr lang="en-US" altLang="zh-CN" sz="2800" dirty="0" err="1">
                <a:solidFill>
                  <a:srgbClr val="555555"/>
                </a:solidFill>
                <a:latin typeface="Microsoft Yahei" panose="020B0503020204020204" pitchFamily="34" charset="-122"/>
                <a:ea typeface="Microsoft Yahei" panose="020B0503020204020204" pitchFamily="34" charset="-122"/>
              </a:rPr>
              <a:t>mysqld</a:t>
            </a:r>
            <a:r>
              <a:rPr lang="en-US" altLang="zh-CN" sz="2800" dirty="0">
                <a:solidFill>
                  <a:srgbClr val="555555"/>
                </a:solidFill>
                <a:latin typeface="Microsoft Yahei" panose="020B0503020204020204" pitchFamily="34" charset="-122"/>
                <a:ea typeface="Microsoft Yahei" panose="020B0503020204020204" pitchFamily="34" charset="-122"/>
              </a:rPr>
              <a:t>           18608  show databases</a:t>
            </a:r>
          </a:p>
          <a:p>
            <a:pPr algn="l"/>
            <a:r>
              <a:rPr lang="en-US" altLang="zh-CN" sz="2800" dirty="0">
                <a:solidFill>
                  <a:srgbClr val="555555"/>
                </a:solidFill>
                <a:latin typeface="Microsoft Yahei" panose="020B0503020204020204" pitchFamily="34" charset="-122"/>
                <a:ea typeface="Microsoft Yahei" panose="020B0503020204020204" pitchFamily="34" charset="-122"/>
              </a:rPr>
              <a:t>17450463.824570000 </a:t>
            </a:r>
            <a:r>
              <a:rPr lang="en-US" altLang="zh-CN" sz="2800" dirty="0" err="1">
                <a:solidFill>
                  <a:srgbClr val="555555"/>
                </a:solidFill>
                <a:latin typeface="Microsoft Yahei" panose="020B0503020204020204" pitchFamily="34" charset="-122"/>
                <a:ea typeface="Microsoft Yahei" panose="020B0503020204020204" pitchFamily="34" charset="-122"/>
              </a:rPr>
              <a:t>mysqld</a:t>
            </a:r>
            <a:r>
              <a:rPr lang="en-US" altLang="zh-CN" sz="2800" dirty="0">
                <a:solidFill>
                  <a:srgbClr val="555555"/>
                </a:solidFill>
                <a:latin typeface="Microsoft Yahei" panose="020B0503020204020204" pitchFamily="34" charset="-122"/>
                <a:ea typeface="Microsoft Yahei" panose="020B0503020204020204" pitchFamily="34" charset="-122"/>
              </a:rPr>
              <a:t>           18608  show tables</a:t>
            </a:r>
          </a:p>
          <a:p>
            <a:pPr algn="l"/>
            <a:r>
              <a:rPr lang="en-US" altLang="zh-CN" sz="2800" dirty="0">
                <a:solidFill>
                  <a:srgbClr val="555555"/>
                </a:solidFill>
                <a:latin typeface="Microsoft Yahei" panose="020B0503020204020204" pitchFamily="34" charset="-122"/>
                <a:ea typeface="Microsoft Yahei" panose="020B0503020204020204" pitchFamily="34" charset="-122"/>
              </a:rPr>
              <a:t>17450465.602717999 </a:t>
            </a:r>
            <a:r>
              <a:rPr lang="en-US" altLang="zh-CN" sz="2800" dirty="0" err="1">
                <a:solidFill>
                  <a:srgbClr val="555555"/>
                </a:solidFill>
                <a:latin typeface="Microsoft Yahei" panose="020B0503020204020204" pitchFamily="34" charset="-122"/>
                <a:ea typeface="Microsoft Yahei" panose="020B0503020204020204" pitchFamily="34" charset="-122"/>
              </a:rPr>
              <a:t>mysqld</a:t>
            </a:r>
            <a:r>
              <a:rPr lang="en-US" altLang="zh-CN" sz="2800" dirty="0">
                <a:solidFill>
                  <a:srgbClr val="555555"/>
                </a:solidFill>
                <a:latin typeface="Microsoft Yahei" panose="020B0503020204020204" pitchFamily="34" charset="-122"/>
                <a:ea typeface="Microsoft Yahei" panose="020B0503020204020204" pitchFamily="34" charset="-122"/>
              </a:rPr>
              <a:t>           18608  SELECT COUNT(*) FROM words</a:t>
            </a:r>
          </a:p>
          <a:p>
            <a:pPr algn="l"/>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endParaRPr lang="pl-PL"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9546351"/>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23029202" cy="2056765"/>
          </a:xfrm>
        </p:spPr>
        <p:txBody>
          <a:bodyPr>
            <a:normAutofit fontScale="90000"/>
          </a:bodyPr>
          <a:lstStyle/>
          <a:p>
            <a:r>
              <a:rPr lang="en-US" altLang="zh-CN" sz="7464" dirty="0">
                <a:ea typeface="Alibaba PuHuiTi B" panose="00020600040101010101" pitchFamily="18" charset="-122"/>
              </a:rPr>
              <a:t>nodejs_http_server.py: Trace Node.js HTTP server requests using </a:t>
            </a:r>
            <a:r>
              <a:rPr lang="en-US" altLang="zh-CN" sz="7464" dirty="0" err="1">
                <a:ea typeface="Alibaba PuHuiTi B" panose="00020600040101010101" pitchFamily="18" charset="-122"/>
              </a:rPr>
              <a:t>USDT</a:t>
            </a:r>
            <a:r>
              <a:rPr lang="en-US" altLang="zh-CN" sz="7464" dirty="0">
                <a:ea typeface="Alibaba PuHuiTi B" panose="00020600040101010101" pitchFamily="18" charset="-122"/>
              </a:rPr>
              <a:t> probes</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634746"/>
            <a:ext cx="22402800" cy="2246769"/>
          </a:xfrm>
          <a:prstGeom prst="rect">
            <a:avLst/>
          </a:prstGeom>
          <a:noFill/>
        </p:spPr>
        <p:txBody>
          <a:bodyPr wrap="square">
            <a:spAutoFit/>
          </a:bodyPr>
          <a:lstStyle/>
          <a:p>
            <a:pPr algn="l"/>
            <a:r>
              <a:rPr lang="en-US" altLang="zh-CN" sz="2800" dirty="0">
                <a:solidFill>
                  <a:srgbClr val="555555"/>
                </a:solidFill>
                <a:latin typeface="Microsoft Yahei" panose="020B0503020204020204" pitchFamily="34" charset="-122"/>
                <a:ea typeface="Microsoft Yahei" panose="020B0503020204020204" pitchFamily="34" charset="-122"/>
              </a:rPr>
              <a:t># ./nodejs_http_server.py 24728</a:t>
            </a:r>
          </a:p>
          <a:p>
            <a:pPr algn="l"/>
            <a:r>
              <a:rPr lang="en-US" altLang="zh-CN" sz="2800" dirty="0">
                <a:solidFill>
                  <a:srgbClr val="555555"/>
                </a:solidFill>
                <a:latin typeface="Microsoft Yahei" panose="020B0503020204020204" pitchFamily="34" charset="-122"/>
                <a:ea typeface="Microsoft Yahei" panose="020B0503020204020204" pitchFamily="34" charset="-122"/>
              </a:rPr>
              <a:t>TIME(s)            COMM             </a:t>
            </a:r>
            <a:r>
              <a:rPr lang="en-US" altLang="zh-CN" sz="2800" dirty="0" err="1">
                <a:solidFill>
                  <a:srgbClr val="555555"/>
                </a:solidFill>
                <a:latin typeface="Microsoft Yahei" panose="020B0503020204020204" pitchFamily="34" charset="-122"/>
                <a:ea typeface="Microsoft Yahei" panose="020B0503020204020204" pitchFamily="34" charset="-122"/>
              </a:rPr>
              <a:t>PID</a:t>
            </a:r>
            <a:r>
              <a:rPr lang="en-US" altLang="zh-CN" sz="2800" dirty="0">
                <a:solidFill>
                  <a:srgbClr val="555555"/>
                </a:solidFill>
                <a:latin typeface="Microsoft Yahei" panose="020B0503020204020204" pitchFamily="34" charset="-122"/>
                <a:ea typeface="Microsoft Yahei" panose="020B0503020204020204" pitchFamily="34" charset="-122"/>
              </a:rPr>
              <a:t>    </a:t>
            </a:r>
            <a:r>
              <a:rPr lang="en-US" altLang="zh-CN" sz="2800" dirty="0" err="1">
                <a:solidFill>
                  <a:srgbClr val="555555"/>
                </a:solidFill>
                <a:latin typeface="Microsoft Yahei" panose="020B0503020204020204" pitchFamily="34" charset="-122"/>
                <a:ea typeface="Microsoft Yahei" panose="020B0503020204020204" pitchFamily="34" charset="-122"/>
              </a:rPr>
              <a:t>ARGS</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24653324.561322998 node             24728  path:/</a:t>
            </a:r>
            <a:r>
              <a:rPr lang="en-US" altLang="zh-CN" sz="2800" dirty="0" err="1">
                <a:solidFill>
                  <a:srgbClr val="555555"/>
                </a:solidFill>
                <a:latin typeface="Microsoft Yahei" panose="020B0503020204020204" pitchFamily="34" charset="-122"/>
                <a:ea typeface="Microsoft Yahei" panose="020B0503020204020204" pitchFamily="34" charset="-122"/>
              </a:rPr>
              <a:t>index.html</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24653335.343401998 node             24728  path:/images/</a:t>
            </a:r>
            <a:r>
              <a:rPr lang="en-US" altLang="zh-CN" sz="2800" dirty="0" err="1">
                <a:solidFill>
                  <a:srgbClr val="555555"/>
                </a:solidFill>
                <a:latin typeface="Microsoft Yahei" panose="020B0503020204020204" pitchFamily="34" charset="-122"/>
                <a:ea typeface="Microsoft Yahei" panose="020B0503020204020204" pitchFamily="34" charset="-122"/>
              </a:rPr>
              <a:t>welcome.png</a:t>
            </a:r>
            <a:endParaRPr lang="en-US" altLang="zh-CN" sz="2800" dirty="0">
              <a:solidFill>
                <a:srgbClr val="555555"/>
              </a:solidFill>
              <a:latin typeface="Microsoft Yahei" panose="020B0503020204020204" pitchFamily="34" charset="-122"/>
              <a:ea typeface="Microsoft Yahei" panose="020B0503020204020204" pitchFamily="34" charset="-122"/>
            </a:endParaRPr>
          </a:p>
          <a:p>
            <a:pPr algn="l"/>
            <a:r>
              <a:rPr lang="en-US" altLang="zh-CN" sz="2800" dirty="0">
                <a:solidFill>
                  <a:srgbClr val="555555"/>
                </a:solidFill>
                <a:latin typeface="Microsoft Yahei" panose="020B0503020204020204" pitchFamily="34" charset="-122"/>
                <a:ea typeface="Microsoft Yahei" panose="020B0503020204020204" pitchFamily="34" charset="-122"/>
              </a:rPr>
              <a:t>24653340.510164998 node             24728  path:/images/</a:t>
            </a:r>
            <a:r>
              <a:rPr lang="en-US" altLang="zh-CN" sz="2800" dirty="0" err="1">
                <a:solidFill>
                  <a:srgbClr val="555555"/>
                </a:solidFill>
                <a:latin typeface="Microsoft Yahei" panose="020B0503020204020204" pitchFamily="34" charset="-122"/>
                <a:ea typeface="Microsoft Yahei" panose="020B0503020204020204" pitchFamily="34" charset="-122"/>
              </a:rPr>
              <a:t>favicon.png</a:t>
            </a:r>
            <a:endParaRPr lang="pl-PL" altLang="zh-CN" sz="28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92117069"/>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theme/theme1.xml><?xml version="1.0" encoding="utf-8"?>
<a:theme xmlns:a="http://schemas.openxmlformats.org/drawingml/2006/main" name="Office Theme">
  <a:themeElements>
    <a:clrScheme name="藍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46278</TotalTime>
  <Words>7036</Words>
  <Application>Microsoft Office PowerPoint</Application>
  <PresentationFormat>自定义</PresentationFormat>
  <Paragraphs>808</Paragraphs>
  <Slides>45</Slides>
  <Notes>45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45</vt:i4>
      </vt:variant>
    </vt:vector>
  </HeadingPairs>
  <TitlesOfParts>
    <vt:vector size="56" baseType="lpstr">
      <vt:lpstr>-apple-system</vt:lpstr>
      <vt:lpstr>PingFang SC</vt:lpstr>
      <vt:lpstr>ui-monospace</vt:lpstr>
      <vt:lpstr>等线</vt:lpstr>
      <vt:lpstr>等线 Light</vt:lpstr>
      <vt:lpstr>Microsoft Yahei</vt:lpstr>
      <vt:lpstr>Arial</vt:lpstr>
      <vt:lpstr>Calibri</vt:lpstr>
      <vt:lpstr>Lato Light</vt:lpstr>
      <vt:lpstr>Office Theme</vt:lpstr>
      <vt:lpstr>自定义设计方案</vt:lpstr>
      <vt:lpstr>PowerPoint 演示文稿</vt:lpstr>
      <vt:lpstr>BPF Compiler Collection (BCC)</vt:lpstr>
      <vt:lpstr>Install CentOS-8.5 – Source（推荐）：</vt:lpstr>
      <vt:lpstr>Install CentOS-8.5 - Source：</vt:lpstr>
      <vt:lpstr>使用要求：</vt:lpstr>
      <vt:lpstr>bitehist.py: Block I/O size histogram</vt:lpstr>
      <vt:lpstr>disksnoop.py:  Trace block device I/O latency</vt:lpstr>
      <vt:lpstr>mysqld_query.py: Trace MySQL server queries using USDT probes</vt:lpstr>
      <vt:lpstr>nodejs_http_server.py: Trace Node.js HTTP server requests using USDT probes</vt:lpstr>
      <vt:lpstr>stacksnoop: Trace a kernel function and print all kernel stack traces</vt:lpstr>
      <vt:lpstr>stacksnoop: Trace a kernel function and print all kernel stack traces</vt:lpstr>
      <vt:lpstr>statsnoop: Trace stat() syscalls</vt:lpstr>
      <vt:lpstr>task_switch.py: Count task switches with from and to PIDs</vt:lpstr>
      <vt:lpstr>tcpv4connect.py: Trace TCP IPv4 active connections</vt:lpstr>
      <vt:lpstr>trace_fields.py: Simple example of printing fields from traced events.</vt:lpstr>
      <vt:lpstr>undump.py: Dump UNIX socket packets</vt:lpstr>
      <vt:lpstr>urandomread.py: A kernel tracepoint example, which traces random:urandom_read</vt:lpstr>
      <vt:lpstr>vfsreadlat.py examples/tracing/vfsreadlat.c: VFS read latency distribution</vt:lpstr>
      <vt:lpstr>kvm_hypercall.py: Conditional static kernel tracepoints for KVM entry, exit and hypercall</vt:lpstr>
      <vt:lpstr>argdist: Display function parameter values as a histogram or frequency count</vt:lpstr>
      <vt:lpstr>argdist: Display function parameter values as a histogram or frequency count</vt:lpstr>
      <vt:lpstr>argdist: Display function parameter values as a histogram or frequency count</vt:lpstr>
      <vt:lpstr>bashreadline: Print entered bash commands system wide</vt:lpstr>
      <vt:lpstr>bindsnoop: Trace IPv4 and IPv6 bind() system calls (bind())</vt:lpstr>
      <vt:lpstr>biolatency: Summarize block device I/O latency as a histogram</vt:lpstr>
      <vt:lpstr>biotop: Top for disks: Summarize block device I/O by process</vt:lpstr>
      <vt:lpstr>biopattern: Identify random/sequential disk access patterns.</vt:lpstr>
      <vt:lpstr>biosnoop: Trace block device I/O with PID and latency</vt:lpstr>
      <vt:lpstr>bitesize: Show per process I/O size histogram</vt:lpstr>
      <vt:lpstr>bpflist: Display processes with active BPF programs and maps</vt:lpstr>
      <vt:lpstr>bpflist: Display processes with active BPF programs and maps</vt:lpstr>
      <vt:lpstr>btrfsdist: Summarize btrfs operation latency distribution as a histogram</vt:lpstr>
      <vt:lpstr>btrfsslower: Trace slow btrfs operations.</vt:lpstr>
      <vt:lpstr>capable: Trace security capability checks.</vt:lpstr>
      <vt:lpstr>cachestat: Trace page cache hit/miss ratio</vt:lpstr>
      <vt:lpstr>cachetop: Trace page cache hit/miss ratio by processes.</vt:lpstr>
      <vt:lpstr>compactsnoop: Trace compact zone events with PID and latency</vt:lpstr>
      <vt:lpstr>cpudist: Summarize on- and off-CPU time per task as a histogram</vt:lpstr>
      <vt:lpstr>cpuunclaimed: Sample CPU run queues and calculate unclaimed idle CPU</vt:lpstr>
      <vt:lpstr>dbslower: Trace MySQL/PostgreSQL queries slower than a threshold</vt:lpstr>
      <vt:lpstr>dbstat: Summarize MySQL/PostgreSQL query latency as a histogram</vt:lpstr>
      <vt:lpstr>dcsnoop: Trace directory entry cache (dcache) lookups</vt:lpstr>
      <vt:lpstr>dcstat: Directory entry cache (dcache) stats</vt:lpstr>
      <vt:lpstr>deadlock: Detect potential deadlocks on a running process</vt:lpstr>
      <vt:lpstr>deadlock: Detect potential deadlocks on a running process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 1</dc:creator>
  <cp:keywords/>
  <dc:description/>
  <cp:lastModifiedBy>Daniel Wang</cp:lastModifiedBy>
  <cp:revision>2713</cp:revision>
  <dcterms:created xsi:type="dcterms:W3CDTF">2014-11-12T21:47:38Z</dcterms:created>
  <dcterms:modified xsi:type="dcterms:W3CDTF">2023-08-17T05:42:29Z</dcterms:modified>
  <cp:category/>
</cp:coreProperties>
</file>