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3" r:id="rId1"/>
    <p:sldMasterId id="2147484445" r:id="rId2"/>
  </p:sldMasterIdLst>
  <p:notesMasterIdLst>
    <p:notesMasterId r:id="rId31"/>
  </p:notesMasterIdLst>
  <p:handoutMasterIdLst>
    <p:handoutMasterId r:id="rId32"/>
  </p:handoutMasterIdLst>
  <p:sldIdLst>
    <p:sldId id="683" r:id="rId3"/>
    <p:sldId id="554" r:id="rId4"/>
    <p:sldId id="262" r:id="rId5"/>
    <p:sldId id="11987" r:id="rId6"/>
    <p:sldId id="11989" r:id="rId7"/>
    <p:sldId id="11990" r:id="rId8"/>
    <p:sldId id="11993" r:id="rId9"/>
    <p:sldId id="11991" r:id="rId10"/>
    <p:sldId id="11994" r:id="rId11"/>
    <p:sldId id="11992" r:id="rId12"/>
    <p:sldId id="12003" r:id="rId13"/>
    <p:sldId id="12004" r:id="rId14"/>
    <p:sldId id="12005" r:id="rId15"/>
    <p:sldId id="12001" r:id="rId16"/>
    <p:sldId id="11995" r:id="rId17"/>
    <p:sldId id="11996" r:id="rId18"/>
    <p:sldId id="11997" r:id="rId19"/>
    <p:sldId id="11998" r:id="rId20"/>
    <p:sldId id="11999" r:id="rId21"/>
    <p:sldId id="12000" r:id="rId22"/>
    <p:sldId id="12006" r:id="rId23"/>
    <p:sldId id="12009" r:id="rId24"/>
    <p:sldId id="12002" r:id="rId25"/>
    <p:sldId id="12007" r:id="rId26"/>
    <p:sldId id="12008" r:id="rId27"/>
    <p:sldId id="12012" r:id="rId28"/>
    <p:sldId id="12010" r:id="rId29"/>
    <p:sldId id="12011" r:id="rId3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2" pos="15356" userDrawn="1">
          <p15:clr>
            <a:srgbClr val="A4A3A4"/>
          </p15:clr>
        </p15:guide>
        <p15:guide id="3"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D2EFFA"/>
    <a:srgbClr val="2683C6"/>
    <a:srgbClr val="C00000"/>
    <a:srgbClr val="F2F2F2"/>
    <a:srgbClr val="FFBDBD"/>
    <a:srgbClr val="EFF7A1"/>
    <a:srgbClr val="FFFFFF"/>
    <a:srgbClr val="F3D5A5"/>
    <a:srgbClr val="1D50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5492" autoAdjust="0"/>
  </p:normalViewPr>
  <p:slideViewPr>
    <p:cSldViewPr snapToGrid="0" snapToObjects="1">
      <p:cViewPr varScale="1">
        <p:scale>
          <a:sx n="45" d="100"/>
          <a:sy n="45" d="100"/>
        </p:scale>
        <p:origin x="48" y="82"/>
      </p:cViewPr>
      <p:guideLst>
        <p:guide pos="15356"/>
        <p:guide orient="horz" pos="4320"/>
      </p:guideLst>
    </p:cSldViewPr>
  </p:slideViewPr>
  <p:notesTextViewPr>
    <p:cViewPr>
      <p:scale>
        <a:sx n="100" d="100"/>
        <a:sy n="100" d="100"/>
      </p:scale>
      <p:origin x="0" y="0"/>
    </p:cViewPr>
  </p:notesTextViewPr>
  <p:sorterViewPr>
    <p:cViewPr>
      <p:scale>
        <a:sx n="20" d="100"/>
        <a:sy n="20" d="100"/>
      </p:scale>
      <p:origin x="0" y="-8004"/>
    </p:cViewPr>
  </p:sorterViewPr>
  <p:notesViewPr>
    <p:cSldViewPr snapToGrid="0" snapToObjects="1" showGuides="1">
      <p:cViewPr varScale="1">
        <p:scale>
          <a:sx n="50" d="100"/>
          <a:sy n="50" d="100"/>
        </p:scale>
        <p:origin x="270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9A7D21D-EAB0-4CF8-8182-96B6BA68E4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1CF18A6-FBD1-4437-858F-463F93C9A7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87900B-DB0A-42E1-888C-C080B4AF212C}"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4C89356E-E7E4-4C5E-A382-6CC718155D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02B01FA-F6CC-4171-8AA9-2DFCB4EB3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1D320B-4F5E-426E-810F-38CECF0798C0}" type="slidenum">
              <a:rPr lang="zh-CN" altLang="en-US" smtClean="0"/>
              <a:t>‹#›</a:t>
            </a:fld>
            <a:endParaRPr lang="zh-CN" altLang="en-US"/>
          </a:p>
        </p:txBody>
      </p:sp>
    </p:spTree>
    <p:extLst>
      <p:ext uri="{BB962C8B-B14F-4D97-AF65-F5344CB8AC3E}">
        <p14:creationId xmlns:p14="http://schemas.microsoft.com/office/powerpoint/2010/main" val="579247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8/17/2023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287959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1482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zh-TW" altLang="en-US"/>
              <a:t>按一下以編輯母片副標題樣式</a:t>
            </a:r>
            <a:endParaRPr lang="en-US" dirty="0"/>
          </a:p>
        </p:txBody>
      </p:sp>
      <p:sp>
        <p:nvSpPr>
          <p:cNvPr id="4" name="标题 3">
            <a:extLst>
              <a:ext uri="{FF2B5EF4-FFF2-40B4-BE49-F238E27FC236}">
                <a16:creationId xmlns:a16="http://schemas.microsoft.com/office/drawing/2014/main" id="{D7BBB422-8B91-4FE6-A091-9441734F4E3B}"/>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4418527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241141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19519076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5495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Foote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02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E8778-F6E1-4467-87D5-3EE5E3C11802}"/>
              </a:ext>
            </a:extLst>
          </p:cNvPr>
          <p:cNvSpPr>
            <a:spLocks noGrp="1"/>
          </p:cNvSpPr>
          <p:nvPr>
            <p:ph type="ctrTitle"/>
          </p:nvPr>
        </p:nvSpPr>
        <p:spPr>
          <a:xfrm>
            <a:off x="3048000" y="2244725"/>
            <a:ext cx="18283238" cy="47752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098EC2-DB1D-4E16-88CC-95CA8A8DE61F}"/>
              </a:ext>
            </a:extLst>
          </p:cNvPr>
          <p:cNvSpPr>
            <a:spLocks noGrp="1"/>
          </p:cNvSpPr>
          <p:nvPr>
            <p:ph type="subTitle" idx="1"/>
          </p:nvPr>
        </p:nvSpPr>
        <p:spPr>
          <a:xfrm>
            <a:off x="3048000" y="7204075"/>
            <a:ext cx="18283238"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7E9B6F-961A-4781-83F8-AB5D3DC9BC2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13AB7310-26E6-4374-9B81-497197A297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E7671-EB9B-4D7B-9A4A-27DC9D1F293E}"/>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368045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5F89A-D87C-4F79-84EC-4D7B94BD21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9C0C91-2BC4-438B-A183-63765912ED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DBDCB9-7A08-4931-8FFB-C7E32C3D2BD5}"/>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FACE6ABB-05F8-4D1E-8A6E-AA01DB0575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14CA45-3F49-4EA4-AC9E-2C61CCA7D37C}"/>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7458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33213-3938-4008-AC36-4FDD0A66A09B}"/>
              </a:ext>
            </a:extLst>
          </p:cNvPr>
          <p:cNvSpPr>
            <a:spLocks noGrp="1"/>
          </p:cNvSpPr>
          <p:nvPr>
            <p:ph type="title"/>
          </p:nvPr>
        </p:nvSpPr>
        <p:spPr>
          <a:xfrm>
            <a:off x="1663700" y="3419475"/>
            <a:ext cx="21024850" cy="570547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5F36FE-D168-46F5-9B8F-FB4B545D7BFE}"/>
              </a:ext>
            </a:extLst>
          </p:cNvPr>
          <p:cNvSpPr>
            <a:spLocks noGrp="1"/>
          </p:cNvSpPr>
          <p:nvPr>
            <p:ph type="body" idx="1"/>
          </p:nvPr>
        </p:nvSpPr>
        <p:spPr>
          <a:xfrm>
            <a:off x="1663700" y="9178925"/>
            <a:ext cx="2102485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11CA9C-BB4E-44AD-8234-C32A494E2C09}"/>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21AA58AF-DCB1-46CF-8712-9F767C24D3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E77E23-C5F7-4675-9735-1A561FF59B79}"/>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58778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27E64-94FD-430E-977B-E5F50BDBB0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A97189-C9C6-438F-9793-0DDC04EB531A}"/>
              </a:ext>
            </a:extLst>
          </p:cNvPr>
          <p:cNvSpPr>
            <a:spLocks noGrp="1"/>
          </p:cNvSpPr>
          <p:nvPr>
            <p:ph sz="half" idx="1"/>
          </p:nvPr>
        </p:nvSpPr>
        <p:spPr>
          <a:xfrm>
            <a:off x="1676400" y="3651250"/>
            <a:ext cx="10436225" cy="8702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8B3C56E-D124-42E8-B77F-AA51DD0BFDB6}"/>
              </a:ext>
            </a:extLst>
          </p:cNvPr>
          <p:cNvSpPr>
            <a:spLocks noGrp="1"/>
          </p:cNvSpPr>
          <p:nvPr>
            <p:ph sz="half" idx="2"/>
          </p:nvPr>
        </p:nvSpPr>
        <p:spPr>
          <a:xfrm>
            <a:off x="12265025" y="3651250"/>
            <a:ext cx="10436225" cy="8702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3089D9-6B25-48E0-B9FE-4A2F42E83308}"/>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FCA9ADE0-7F70-43FC-AFE8-9203E150B3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37AB6D-1779-45F8-ADE3-846A33479336}"/>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186627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09856-6051-4829-92B5-250BBCC6AC6A}"/>
              </a:ext>
            </a:extLst>
          </p:cNvPr>
          <p:cNvSpPr>
            <a:spLocks noGrp="1"/>
          </p:cNvSpPr>
          <p:nvPr>
            <p:ph type="title"/>
          </p:nvPr>
        </p:nvSpPr>
        <p:spPr>
          <a:xfrm>
            <a:off x="1679575" y="730250"/>
            <a:ext cx="21024850" cy="26511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42680D-4714-4AFC-A827-B9B22677DBB9}"/>
              </a:ext>
            </a:extLst>
          </p:cNvPr>
          <p:cNvSpPr>
            <a:spLocks noGrp="1"/>
          </p:cNvSpPr>
          <p:nvPr>
            <p:ph type="body" idx="1"/>
          </p:nvPr>
        </p:nvSpPr>
        <p:spPr>
          <a:xfrm>
            <a:off x="1679575" y="3362325"/>
            <a:ext cx="103124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744C90-5676-4927-9710-77B38DF32857}"/>
              </a:ext>
            </a:extLst>
          </p:cNvPr>
          <p:cNvSpPr>
            <a:spLocks noGrp="1"/>
          </p:cNvSpPr>
          <p:nvPr>
            <p:ph sz="half" idx="2"/>
          </p:nvPr>
        </p:nvSpPr>
        <p:spPr>
          <a:xfrm>
            <a:off x="1679575" y="5010150"/>
            <a:ext cx="10312400" cy="7369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19E5CE-03A6-45E6-969C-AA986F38B93F}"/>
              </a:ext>
            </a:extLst>
          </p:cNvPr>
          <p:cNvSpPr>
            <a:spLocks noGrp="1"/>
          </p:cNvSpPr>
          <p:nvPr>
            <p:ph type="body" sz="quarter" idx="3"/>
          </p:nvPr>
        </p:nvSpPr>
        <p:spPr>
          <a:xfrm>
            <a:off x="12341225" y="3362325"/>
            <a:ext cx="10363200"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DF8D53-80CD-42FC-A007-EB9A06D07753}"/>
              </a:ext>
            </a:extLst>
          </p:cNvPr>
          <p:cNvSpPr>
            <a:spLocks noGrp="1"/>
          </p:cNvSpPr>
          <p:nvPr>
            <p:ph sz="quarter" idx="4"/>
          </p:nvPr>
        </p:nvSpPr>
        <p:spPr>
          <a:xfrm>
            <a:off x="12341225" y="5010150"/>
            <a:ext cx="10363200" cy="7369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171A4-2B28-48FF-B73F-8FFBFDD792C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8" name="页脚占位符 7">
            <a:extLst>
              <a:ext uri="{FF2B5EF4-FFF2-40B4-BE49-F238E27FC236}">
                <a16:creationId xmlns:a16="http://schemas.microsoft.com/office/drawing/2014/main" id="{0B3E411B-3632-4B67-8659-DA2AE35280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33850C-D917-474A-B5F8-98B9282EA12E}"/>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818243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E585F-B6C7-4DE5-94AC-F3A0220D75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AAB920-610D-4CBF-B9BB-4B6469032F68}"/>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DD88920A-4021-4A1D-858D-072476BBE3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9D8F5A-DB07-43D2-A82C-264B486B4E3B}"/>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49233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4407723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77457C-17CB-46EE-8173-DE5F986F8AFE}"/>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3" name="页脚占位符 2">
            <a:extLst>
              <a:ext uri="{FF2B5EF4-FFF2-40B4-BE49-F238E27FC236}">
                <a16:creationId xmlns:a16="http://schemas.microsoft.com/office/drawing/2014/main" id="{C0487AB5-23F2-48D6-A7BC-C7835395C6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96AD0D-4025-4275-B8B4-DA1794C84A9D}"/>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540769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8BF04-E24D-4B05-A8ED-48D42BEDC0CF}"/>
              </a:ext>
            </a:extLst>
          </p:cNvPr>
          <p:cNvSpPr>
            <a:spLocks noGrp="1"/>
          </p:cNvSpPr>
          <p:nvPr>
            <p:ph type="title"/>
          </p:nvPr>
        </p:nvSpPr>
        <p:spPr>
          <a:xfrm>
            <a:off x="1679575" y="914400"/>
            <a:ext cx="7861300" cy="32004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2869E4-8921-4928-B4AF-5F2B1187C9C7}"/>
              </a:ext>
            </a:extLst>
          </p:cNvPr>
          <p:cNvSpPr>
            <a:spLocks noGrp="1"/>
          </p:cNvSpPr>
          <p:nvPr>
            <p:ph idx="1"/>
          </p:nvPr>
        </p:nvSpPr>
        <p:spPr>
          <a:xfrm>
            <a:off x="10363200" y="1974850"/>
            <a:ext cx="12341225"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1E8D28-20FE-4DD1-AE79-85D7A85DFE20}"/>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C9621F-EE3F-45F1-8545-BB7947E48F71}"/>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2E453720-254B-400E-8720-3E2FD0132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98E4C5-01AE-4ADC-8687-FC40AEAEEF9B}"/>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3144321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A3E24-233C-4923-B07F-567570A1ADA3}"/>
              </a:ext>
            </a:extLst>
          </p:cNvPr>
          <p:cNvSpPr>
            <a:spLocks noGrp="1"/>
          </p:cNvSpPr>
          <p:nvPr>
            <p:ph type="title"/>
          </p:nvPr>
        </p:nvSpPr>
        <p:spPr>
          <a:xfrm>
            <a:off x="1679575" y="914400"/>
            <a:ext cx="7861300" cy="32004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92091A-63DD-4073-A26F-1B24DB641B49}"/>
              </a:ext>
            </a:extLst>
          </p:cNvPr>
          <p:cNvSpPr>
            <a:spLocks noGrp="1"/>
          </p:cNvSpPr>
          <p:nvPr>
            <p:ph type="pic" idx="1"/>
          </p:nvPr>
        </p:nvSpPr>
        <p:spPr>
          <a:xfrm>
            <a:off x="10363200" y="1974850"/>
            <a:ext cx="12341225"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90D866-4564-48ED-8302-F857A9CFB48E}"/>
              </a:ext>
            </a:extLst>
          </p:cNvPr>
          <p:cNvSpPr>
            <a:spLocks noGrp="1"/>
          </p:cNvSpPr>
          <p:nvPr>
            <p:ph type="body" sz="half" idx="2"/>
          </p:nvPr>
        </p:nvSpPr>
        <p:spPr>
          <a:xfrm>
            <a:off x="1679575" y="4114800"/>
            <a:ext cx="7861300"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BD323-9A09-4ED9-8033-BAC195479416}"/>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6" name="页脚占位符 5">
            <a:extLst>
              <a:ext uri="{FF2B5EF4-FFF2-40B4-BE49-F238E27FC236}">
                <a16:creationId xmlns:a16="http://schemas.microsoft.com/office/drawing/2014/main" id="{076533A7-558B-424E-BC44-2CC51AB963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015BCA-8863-4361-931C-EEBCE70054C0}"/>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711398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D1756-D9C2-4705-A4A1-69B265E2EE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A162FD-CDEF-4A43-93F0-D43C6E1BC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112937-929D-482A-B4D3-808711FF8C84}"/>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0FD3DA70-A498-45D5-9F41-9207058201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10922-E4A0-4BB8-9BE7-900B2B11F46C}"/>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2273851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F27D20-5C40-42C0-94A0-197724E3AB23}"/>
              </a:ext>
            </a:extLst>
          </p:cNvPr>
          <p:cNvSpPr>
            <a:spLocks noGrp="1"/>
          </p:cNvSpPr>
          <p:nvPr>
            <p:ph type="title" orient="vert"/>
          </p:nvPr>
        </p:nvSpPr>
        <p:spPr>
          <a:xfrm>
            <a:off x="17445038" y="730250"/>
            <a:ext cx="5256212" cy="116236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2D17E4-B423-4E5B-BFCD-70D60423B83B}"/>
              </a:ext>
            </a:extLst>
          </p:cNvPr>
          <p:cNvSpPr>
            <a:spLocks noGrp="1"/>
          </p:cNvSpPr>
          <p:nvPr>
            <p:ph type="body" orient="vert" idx="1"/>
          </p:nvPr>
        </p:nvSpPr>
        <p:spPr>
          <a:xfrm>
            <a:off x="1676400" y="730250"/>
            <a:ext cx="15616238" cy="11623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5CE2F9-277C-44B8-9148-A1290FB098A0}"/>
              </a:ext>
            </a:extLst>
          </p:cNvPr>
          <p:cNvSpPr>
            <a:spLocks noGrp="1"/>
          </p:cNvSpPr>
          <p:nvPr>
            <p:ph type="dt" sz="half" idx="10"/>
          </p:nvPr>
        </p:nvSpPr>
        <p:spPr/>
        <p:txBody>
          <a:body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7DFDD931-A63C-4559-88D5-F3CFAD042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97951F-1F1C-49A5-88FF-2CD7EF379ED8}"/>
              </a:ext>
            </a:extLst>
          </p:cNvPr>
          <p:cNvSpPr>
            <a:spLocks noGrp="1"/>
          </p:cNvSpPr>
          <p:nvPr>
            <p:ph type="sldNum" sz="quarter" idx="12"/>
          </p:nvPr>
        </p:nvSpPr>
        <p:spPr/>
        <p:txBody>
          <a:body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151227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zh-TW" altLang="en-US"/>
              <a:t>按一下以編輯母片標題樣式</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42928070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22688735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TW" altLang="en-US"/>
              <a:t>按一下以編輯母片文字樣式</a:t>
            </a:r>
          </a:p>
        </p:txBody>
      </p:sp>
      <p:sp>
        <p:nvSpPr>
          <p:cNvPr id="4" name="Content Placeholder 3"/>
          <p:cNvSpPr>
            <a:spLocks noGrp="1"/>
          </p:cNvSpPr>
          <p:nvPr>
            <p:ph sz="half" idx="2"/>
          </p:nvPr>
        </p:nvSpPr>
        <p:spPr>
          <a:xfrm>
            <a:off x="1679139" y="5010150"/>
            <a:ext cx="10312888" cy="73691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zh-TW" altLang="en-US"/>
              <a:t>按一下以編輯母片文字樣式</a:t>
            </a:r>
          </a:p>
        </p:txBody>
      </p:sp>
      <p:sp>
        <p:nvSpPr>
          <p:cNvPr id="6" name="Content Placeholder 5"/>
          <p:cNvSpPr>
            <a:spLocks noGrp="1"/>
          </p:cNvSpPr>
          <p:nvPr>
            <p:ph sz="quarter" idx="4"/>
          </p:nvPr>
        </p:nvSpPr>
        <p:spPr>
          <a:xfrm>
            <a:off x="12341186" y="5010150"/>
            <a:ext cx="10363676" cy="73691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41643363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2051755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5723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zh-TW" altLang="en-US"/>
              <a:t>按一下以編輯母片標題樣式</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TW" altLang="en-US"/>
              <a:t>按一下以編輯母片文字樣式</a:t>
            </a:r>
          </a:p>
        </p:txBody>
      </p:sp>
    </p:spTree>
    <p:extLst>
      <p:ext uri="{BB962C8B-B14F-4D97-AF65-F5344CB8AC3E}">
        <p14:creationId xmlns:p14="http://schemas.microsoft.com/office/powerpoint/2010/main" val="28354782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zh-TW" altLang="en-US"/>
              <a:t>按一下圖示以新增圖片</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zh-TW" altLang="en-US"/>
              <a:t>按一下以編輯母片文字樣式</a:t>
            </a:r>
          </a:p>
        </p:txBody>
      </p:sp>
    </p:spTree>
    <p:extLst>
      <p:ext uri="{BB962C8B-B14F-4D97-AF65-F5344CB8AC3E}">
        <p14:creationId xmlns:p14="http://schemas.microsoft.com/office/powerpoint/2010/main" val="39908514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2358650448"/>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3788" r:id="rId13"/>
  </p:sldLayoutIdLst>
  <p:hf hdr="0" ftr="0" dt="0"/>
  <p:txStyles>
    <p:titleStyle>
      <a:lvl1pPr algn="l" defTabSz="1828343" rtl="0" eaLnBrk="1" latinLnBrk="0" hangingPunct="1">
        <a:lnSpc>
          <a:spcPct val="90000"/>
        </a:lnSpc>
        <a:spcBef>
          <a:spcPct val="0"/>
        </a:spcBef>
        <a:buNone/>
        <a:defRPr sz="8798" kern="1200">
          <a:solidFill>
            <a:schemeClr val="tx1"/>
          </a:solidFill>
          <a:latin typeface="+mn-lt"/>
          <a:ea typeface="+mn-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E50457-E1EF-4E2F-916E-09038CB5830C}"/>
              </a:ext>
            </a:extLst>
          </p:cNvPr>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C969BF-56CF-4417-AAFD-96459B4C2C55}"/>
              </a:ext>
            </a:extLst>
          </p:cNvPr>
          <p:cNvSpPr>
            <a:spLocks noGrp="1"/>
          </p:cNvSpPr>
          <p:nvPr>
            <p:ph type="body" idx="1"/>
          </p:nvPr>
        </p:nvSpPr>
        <p:spPr>
          <a:xfrm>
            <a:off x="1676400" y="3651250"/>
            <a:ext cx="21024850" cy="8702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14036-926E-41F8-960A-9D992B0CE397}"/>
              </a:ext>
            </a:extLst>
          </p:cNvPr>
          <p:cNvSpPr>
            <a:spLocks noGrp="1"/>
          </p:cNvSpPr>
          <p:nvPr>
            <p:ph type="dt" sz="half" idx="2"/>
          </p:nvPr>
        </p:nvSpPr>
        <p:spPr>
          <a:xfrm>
            <a:off x="1676400" y="12712700"/>
            <a:ext cx="5484813"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4E161A8D-4D81-489A-8BCD-7DE8D4FC40FB}" type="datetimeFigureOut">
              <a:rPr lang="zh-CN" altLang="en-US" smtClean="0"/>
              <a:t>2023/8/17</a:t>
            </a:fld>
            <a:endParaRPr lang="zh-CN" altLang="en-US"/>
          </a:p>
        </p:txBody>
      </p:sp>
      <p:sp>
        <p:nvSpPr>
          <p:cNvPr id="5" name="页脚占位符 4">
            <a:extLst>
              <a:ext uri="{FF2B5EF4-FFF2-40B4-BE49-F238E27FC236}">
                <a16:creationId xmlns:a16="http://schemas.microsoft.com/office/drawing/2014/main" id="{FCCB564F-89D2-4651-805B-3E8465FE5916}"/>
              </a:ext>
            </a:extLst>
          </p:cNvPr>
          <p:cNvSpPr>
            <a:spLocks noGrp="1"/>
          </p:cNvSpPr>
          <p:nvPr>
            <p:ph type="ftr" sz="quarter" idx="3"/>
          </p:nvPr>
        </p:nvSpPr>
        <p:spPr>
          <a:xfrm>
            <a:off x="8075613" y="12712700"/>
            <a:ext cx="8226425"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48A558C-94D0-41FE-A08B-A0E0DC35188F}"/>
              </a:ext>
            </a:extLst>
          </p:cNvPr>
          <p:cNvSpPr>
            <a:spLocks noGrp="1"/>
          </p:cNvSpPr>
          <p:nvPr>
            <p:ph type="sldNum" sz="quarter" idx="4"/>
          </p:nvPr>
        </p:nvSpPr>
        <p:spPr>
          <a:xfrm>
            <a:off x="17216438" y="12712700"/>
            <a:ext cx="5484812"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669794EB-A72B-4590-BFF2-CA1DF0684B49}" type="slidenum">
              <a:rPr lang="zh-CN" altLang="en-US" smtClean="0"/>
              <a:t>‹#›</a:t>
            </a:fld>
            <a:endParaRPr lang="zh-CN" altLang="en-US"/>
          </a:p>
        </p:txBody>
      </p:sp>
    </p:spTree>
    <p:extLst>
      <p:ext uri="{BB962C8B-B14F-4D97-AF65-F5344CB8AC3E}">
        <p14:creationId xmlns:p14="http://schemas.microsoft.com/office/powerpoint/2010/main" val="4072627840"/>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jgm/pandoc/releases/download/2.19.2/pandoc-2.19.2-linux-amd64.tar.gz"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intel/ioprof"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rofi/seekwatche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圖: 人工輸入 1"/>
          <p:cNvSpPr/>
          <p:nvPr/>
        </p:nvSpPr>
        <p:spPr>
          <a:xfrm rot="16200000" flipH="1">
            <a:off x="11442709" y="741099"/>
            <a:ext cx="13761007" cy="12268777"/>
          </a:xfrm>
          <a:prstGeom prst="flowChartManualInput">
            <a:avLst/>
          </a:prstGeom>
        </p:spPr>
        <p:txBody>
          <a:bodyPr vert="horz" lIns="217490" tIns="108745" rIns="217490" bIns="108745" rtlCol="0">
            <a:noAutofit/>
          </a:bodyPr>
          <a:lstStyle/>
          <a:p>
            <a:pPr algn="ctr" defTabSz="1087636">
              <a:lnSpc>
                <a:spcPts val="6000"/>
              </a:lnSpc>
            </a:pPr>
            <a:endParaRPr lang="zh-TW" altLang="en-US" sz="9600" b="1" dirty="0">
              <a:solidFill>
                <a:schemeClr val="tx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1" name="Subtitle 2"/>
          <p:cNvSpPr txBox="1">
            <a:spLocks/>
          </p:cNvSpPr>
          <p:nvPr/>
        </p:nvSpPr>
        <p:spPr>
          <a:xfrm>
            <a:off x="8603073" y="6117188"/>
            <a:ext cx="6604000" cy="10318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altLang="zh-CN" sz="5400" b="1" dirty="0" err="1">
                <a:solidFill>
                  <a:schemeClr val="tx1"/>
                </a:solidFill>
                <a:latin typeface="Arial" panose="020B0604020202020204" pitchFamily="34" charset="0"/>
                <a:ea typeface="Microsoft YaHei" panose="020B0503020204020204" pitchFamily="34" charset="-122"/>
                <a:cs typeface="Arial" panose="020B0604020202020204" pitchFamily="34" charset="0"/>
              </a:rPr>
              <a:t>blktrace</a:t>
            </a:r>
            <a:endParaRPr lang="en-US" altLang="zh-CN" sz="5400" b="1" dirty="0">
              <a:solidFill>
                <a:schemeClr val="tx1"/>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8220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Blktrace</a:t>
            </a:r>
            <a:r>
              <a:rPr lang="zh-CN" altLang="en-US" sz="8000" dirty="0">
                <a:ea typeface="Alibaba PuHuiTi B" panose="00020600040101010101" pitchFamily="18" charset="-122"/>
              </a:rPr>
              <a:t>使用</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663945"/>
            <a:ext cx="22373167" cy="11172289"/>
          </a:xfrm>
          <a:prstGeom prst="rect">
            <a:avLst/>
          </a:prstGeom>
          <a:noFill/>
        </p:spPr>
        <p:txBody>
          <a:bodyPr wrap="square">
            <a:spAutoFit/>
          </a:bodyPr>
          <a:lstStyle/>
          <a:p>
            <a:pPr algn="l"/>
            <a:r>
              <a:rPr lang="da-DK" altLang="zh-CN" b="0" i="0" dirty="0">
                <a:solidFill>
                  <a:srgbClr val="000000"/>
                </a:solidFill>
                <a:effectLst/>
                <a:latin typeface="Galdeano"/>
              </a:rPr>
              <a:t>blktrace -d /dev/dm-5 /dev/dm-6 -w 60</a:t>
            </a:r>
          </a:p>
          <a:p>
            <a:pPr algn="l"/>
            <a:r>
              <a:rPr lang="zh-CN" altLang="en-US" b="0" i="0" dirty="0">
                <a:solidFill>
                  <a:srgbClr val="000000"/>
                </a:solidFill>
                <a:effectLst/>
                <a:latin typeface="Galdeano"/>
              </a:rPr>
              <a:t>这个命令每一</a:t>
            </a:r>
            <a:r>
              <a:rPr lang="zh-CN" altLang="en-US" dirty="0">
                <a:solidFill>
                  <a:srgbClr val="000000"/>
                </a:solidFill>
                <a:latin typeface="Galdeano"/>
              </a:rPr>
              <a:t>个</a:t>
            </a:r>
            <a:r>
              <a:rPr lang="en-US" altLang="zh-CN" dirty="0">
                <a:solidFill>
                  <a:srgbClr val="000000"/>
                </a:solidFill>
                <a:latin typeface="Galdeano"/>
              </a:rPr>
              <a:t>CPU</a:t>
            </a:r>
            <a:r>
              <a:rPr lang="zh-CN" altLang="en-US" dirty="0">
                <a:solidFill>
                  <a:srgbClr val="000000"/>
                </a:solidFill>
                <a:latin typeface="Galdeano"/>
              </a:rPr>
              <a:t>都会输出一个文件，</a:t>
            </a:r>
            <a:r>
              <a:rPr lang="en-US" altLang="zh-CN" dirty="0">
                <a:solidFill>
                  <a:srgbClr val="000000"/>
                </a:solidFill>
                <a:latin typeface="Galdeano"/>
              </a:rPr>
              <a:t>-d </a:t>
            </a:r>
            <a:r>
              <a:rPr lang="zh-CN" altLang="en-US" dirty="0">
                <a:solidFill>
                  <a:srgbClr val="000000"/>
                </a:solidFill>
                <a:latin typeface="Galdeano"/>
              </a:rPr>
              <a:t>监控磁盘 </a:t>
            </a:r>
            <a:r>
              <a:rPr lang="en-US" altLang="zh-CN" dirty="0">
                <a:solidFill>
                  <a:srgbClr val="000000"/>
                </a:solidFill>
                <a:latin typeface="Galdeano"/>
              </a:rPr>
              <a:t>–w </a:t>
            </a:r>
            <a:r>
              <a:rPr lang="zh-CN" altLang="en-US" dirty="0">
                <a:solidFill>
                  <a:srgbClr val="000000"/>
                </a:solidFill>
                <a:latin typeface="Galdeano"/>
              </a:rPr>
              <a:t>运行时长（秒）</a:t>
            </a:r>
            <a:endParaRPr lang="en-US" altLang="zh-CN" dirty="0">
              <a:solidFill>
                <a:srgbClr val="000000"/>
              </a:solidFill>
              <a:latin typeface="Galdeano"/>
            </a:endParaRPr>
          </a:p>
          <a:p>
            <a:pPr algn="l"/>
            <a:endParaRPr lang="en-US" altLang="zh-CN" dirty="0">
              <a:solidFill>
                <a:srgbClr val="000000"/>
              </a:solidFill>
              <a:latin typeface="Galdeano"/>
            </a:endParaRPr>
          </a:p>
          <a:p>
            <a:r>
              <a:rPr lang="en-US" altLang="zh-CN" dirty="0" err="1">
                <a:solidFill>
                  <a:srgbClr val="000000"/>
                </a:solidFill>
                <a:latin typeface="Galdeano"/>
              </a:rPr>
              <a:t>blkparse</a:t>
            </a:r>
            <a:r>
              <a:rPr lang="zh-CN" altLang="en-US" dirty="0">
                <a:solidFill>
                  <a:srgbClr val="000000"/>
                </a:solidFill>
                <a:latin typeface="Galdeano"/>
              </a:rPr>
              <a:t>可以将对应不同</a:t>
            </a:r>
            <a:r>
              <a:rPr lang="en-US" altLang="zh-CN" dirty="0" err="1">
                <a:solidFill>
                  <a:srgbClr val="000000"/>
                </a:solidFill>
                <a:latin typeface="Galdeano"/>
              </a:rPr>
              <a:t>cpu</a:t>
            </a:r>
            <a:r>
              <a:rPr lang="zh-CN" altLang="en-US" dirty="0">
                <a:solidFill>
                  <a:srgbClr val="000000"/>
                </a:solidFill>
                <a:latin typeface="Galdeano"/>
              </a:rPr>
              <a:t>的多个文件合并成一个二进制文件</a:t>
            </a:r>
            <a:r>
              <a:rPr lang="en-US" altLang="zh-CN" dirty="0">
                <a:solidFill>
                  <a:srgbClr val="000000"/>
                </a:solidFill>
                <a:latin typeface="Galdeano"/>
              </a:rPr>
              <a:t>-d,-0</a:t>
            </a:r>
            <a:r>
              <a:rPr lang="zh-CN" altLang="en-US" dirty="0">
                <a:solidFill>
                  <a:srgbClr val="000000"/>
                </a:solidFill>
                <a:latin typeface="Galdeano"/>
              </a:rPr>
              <a:t>合并成一个人类阅读格式：</a:t>
            </a:r>
            <a:endParaRPr lang="en-US" altLang="zh-CN" dirty="0">
              <a:solidFill>
                <a:srgbClr val="000000"/>
              </a:solidFill>
              <a:latin typeface="Galdeano"/>
            </a:endParaRPr>
          </a:p>
          <a:p>
            <a:pPr algn="l"/>
            <a:r>
              <a:rPr lang="en-US" altLang="zh-CN" dirty="0" err="1">
                <a:solidFill>
                  <a:srgbClr val="000000"/>
                </a:solidFill>
                <a:latin typeface="Galdeano"/>
              </a:rPr>
              <a:t>blkparse</a:t>
            </a:r>
            <a:r>
              <a:rPr lang="en-US" altLang="zh-CN" dirty="0">
                <a:solidFill>
                  <a:srgbClr val="000000"/>
                </a:solidFill>
                <a:latin typeface="Galdeano"/>
              </a:rPr>
              <a:t> -</a:t>
            </a:r>
            <a:r>
              <a:rPr lang="en-US" altLang="zh-CN" dirty="0" err="1">
                <a:solidFill>
                  <a:srgbClr val="000000"/>
                </a:solidFill>
                <a:latin typeface="Galdeano"/>
              </a:rPr>
              <a:t>i</a:t>
            </a:r>
            <a:r>
              <a:rPr lang="en-US" altLang="zh-CN" dirty="0">
                <a:solidFill>
                  <a:srgbClr val="000000"/>
                </a:solidFill>
                <a:latin typeface="Galdeano"/>
              </a:rPr>
              <a:t> </a:t>
            </a:r>
            <a:r>
              <a:rPr lang="da-DK" altLang="zh-CN" dirty="0">
                <a:solidFill>
                  <a:srgbClr val="000000"/>
                </a:solidFill>
                <a:latin typeface="Galdeano"/>
              </a:rPr>
              <a:t>dm-6</a:t>
            </a:r>
            <a:r>
              <a:rPr lang="en-US" altLang="zh-CN" dirty="0">
                <a:solidFill>
                  <a:srgbClr val="000000"/>
                </a:solidFill>
                <a:latin typeface="Galdeano"/>
              </a:rPr>
              <a:t> -d </a:t>
            </a:r>
            <a:r>
              <a:rPr lang="da-DK" altLang="zh-CN" dirty="0">
                <a:solidFill>
                  <a:srgbClr val="000000"/>
                </a:solidFill>
                <a:latin typeface="Galdeano"/>
              </a:rPr>
              <a:t>dm-6</a:t>
            </a:r>
            <a:r>
              <a:rPr lang="en-US" altLang="zh-CN" dirty="0">
                <a:solidFill>
                  <a:srgbClr val="000000"/>
                </a:solidFill>
                <a:latin typeface="Galdeano"/>
              </a:rPr>
              <a:t>.</a:t>
            </a:r>
            <a:r>
              <a:rPr lang="en-US" altLang="zh-CN" dirty="0" err="1">
                <a:solidFill>
                  <a:srgbClr val="000000"/>
                </a:solidFill>
                <a:latin typeface="Galdeano"/>
              </a:rPr>
              <a:t>blktrace.bin</a:t>
            </a:r>
            <a:r>
              <a:rPr lang="en-US" altLang="zh-CN" dirty="0">
                <a:solidFill>
                  <a:srgbClr val="000000"/>
                </a:solidFill>
                <a:latin typeface="Galdeano"/>
              </a:rPr>
              <a:t> -o </a:t>
            </a:r>
            <a:r>
              <a:rPr lang="da-DK" altLang="zh-CN" dirty="0">
                <a:solidFill>
                  <a:srgbClr val="000000"/>
                </a:solidFill>
                <a:latin typeface="Galdeano"/>
              </a:rPr>
              <a:t>dm-6.txt</a:t>
            </a:r>
          </a:p>
          <a:p>
            <a:pPr algn="l"/>
            <a:r>
              <a:rPr lang="en-US" altLang="zh-CN" b="0" i="0" dirty="0" err="1">
                <a:solidFill>
                  <a:srgbClr val="000000"/>
                </a:solidFill>
                <a:effectLst/>
                <a:latin typeface="Consolas" panose="020B0609020204030204" pitchFamily="49" charset="0"/>
              </a:rPr>
              <a:t>blktrace</a:t>
            </a:r>
            <a:r>
              <a:rPr lang="en-US" altLang="zh-CN" b="0" i="0" dirty="0">
                <a:solidFill>
                  <a:srgbClr val="000000"/>
                </a:solidFill>
                <a:effectLst/>
                <a:latin typeface="Consolas" panose="020B0609020204030204" pitchFamily="49" charset="0"/>
              </a:rPr>
              <a:t> /dev/dm-6 -o - | </a:t>
            </a:r>
            <a:r>
              <a:rPr lang="en-US" altLang="zh-CN" b="0" i="0" dirty="0" err="1">
                <a:solidFill>
                  <a:srgbClr val="000000"/>
                </a:solidFill>
                <a:effectLst/>
                <a:latin typeface="Consolas" panose="020B0609020204030204" pitchFamily="49" charset="0"/>
              </a:rPr>
              <a:t>blkparse</a:t>
            </a:r>
            <a:r>
              <a:rPr lang="en-US" altLang="zh-CN" b="0" i="0" dirty="0">
                <a:solidFill>
                  <a:srgbClr val="000000"/>
                </a:solidFill>
                <a:effectLst/>
                <a:latin typeface="Consolas" panose="020B0609020204030204" pitchFamily="49" charset="0"/>
              </a:rPr>
              <a:t> -</a:t>
            </a:r>
            <a:r>
              <a:rPr lang="en-US" altLang="zh-CN" b="0" i="0" dirty="0" err="1">
                <a:solidFill>
                  <a:srgbClr val="000000"/>
                </a:solidFill>
                <a:effectLst/>
                <a:latin typeface="Consolas" panose="020B0609020204030204" pitchFamily="49" charset="0"/>
              </a:rPr>
              <a:t>i</a:t>
            </a:r>
            <a:r>
              <a:rPr lang="en-US" altLang="zh-CN" b="0" i="0" dirty="0">
                <a:solidFill>
                  <a:srgbClr val="000000"/>
                </a:solidFill>
                <a:effectLst/>
                <a:latin typeface="Consolas" panose="020B0609020204030204" pitchFamily="49" charset="0"/>
              </a:rPr>
              <a:t> -   </a:t>
            </a:r>
          </a:p>
          <a:p>
            <a:pPr algn="l"/>
            <a:r>
              <a:rPr lang="en-US" altLang="zh-CN" b="0" i="0" dirty="0" err="1">
                <a:solidFill>
                  <a:srgbClr val="000000"/>
                </a:solidFill>
                <a:effectLst/>
                <a:latin typeface="Consolas" panose="020B0609020204030204" pitchFamily="49" charset="0"/>
              </a:rPr>
              <a:t>blkparse</a:t>
            </a:r>
            <a:r>
              <a:rPr lang="en-US" altLang="zh-CN" b="0" i="0" dirty="0">
                <a:solidFill>
                  <a:srgbClr val="000000"/>
                </a:solidFill>
                <a:effectLst/>
                <a:latin typeface="Consolas" panose="020B0609020204030204" pitchFamily="49" charset="0"/>
              </a:rPr>
              <a:t> dm-6 -a issue -o dm-</a:t>
            </a:r>
            <a:r>
              <a:rPr lang="en-US" altLang="zh-CN" b="0" i="0" dirty="0" err="1">
                <a:solidFill>
                  <a:srgbClr val="000000"/>
                </a:solidFill>
                <a:effectLst/>
                <a:latin typeface="Consolas" panose="020B0609020204030204" pitchFamily="49" charset="0"/>
              </a:rPr>
              <a:t>6.txt</a:t>
            </a:r>
            <a:endParaRPr lang="en-US" altLang="zh-CN" b="0" i="0" dirty="0">
              <a:solidFill>
                <a:srgbClr val="000000"/>
              </a:solidFill>
              <a:effectLst/>
              <a:latin typeface="Consolas" panose="020B0609020204030204" pitchFamily="49" charset="0"/>
            </a:endParaRPr>
          </a:p>
          <a:p>
            <a:pPr algn="l"/>
            <a:endParaRPr lang="en-US" altLang="zh-CN" dirty="0">
              <a:solidFill>
                <a:srgbClr val="000000"/>
              </a:solidFill>
              <a:latin typeface="Consolas" panose="020B0609020204030204" pitchFamily="49" charset="0"/>
            </a:endParaRPr>
          </a:p>
          <a:p>
            <a:pPr algn="l"/>
            <a:r>
              <a:rPr lang="en-US" altLang="zh-CN" dirty="0" err="1">
                <a:solidFill>
                  <a:srgbClr val="000000"/>
                </a:solidFill>
                <a:latin typeface="Galdeano"/>
              </a:rPr>
              <a:t>btt</a:t>
            </a:r>
            <a:r>
              <a:rPr lang="zh-CN" altLang="en-US" dirty="0">
                <a:solidFill>
                  <a:srgbClr val="000000"/>
                </a:solidFill>
                <a:latin typeface="Galdeano"/>
              </a:rPr>
              <a:t>就可以分析这个</a:t>
            </a:r>
            <a:r>
              <a:rPr lang="da-DK" altLang="zh-CN" dirty="0">
                <a:solidFill>
                  <a:srgbClr val="000000"/>
                </a:solidFill>
                <a:latin typeface="Galdeano"/>
              </a:rPr>
              <a:t>dm-6</a:t>
            </a:r>
            <a:r>
              <a:rPr lang="en-US" altLang="zh-CN" dirty="0">
                <a:solidFill>
                  <a:srgbClr val="000000"/>
                </a:solidFill>
                <a:latin typeface="Galdeano"/>
              </a:rPr>
              <a:t>.</a:t>
            </a:r>
            <a:r>
              <a:rPr lang="en-US" altLang="zh-CN" dirty="0" err="1">
                <a:solidFill>
                  <a:srgbClr val="000000"/>
                </a:solidFill>
                <a:latin typeface="Galdeano"/>
              </a:rPr>
              <a:t>blktrace.bin</a:t>
            </a:r>
            <a:endParaRPr lang="en-US" altLang="zh-CN" dirty="0">
              <a:solidFill>
                <a:srgbClr val="000000"/>
              </a:solidFill>
              <a:latin typeface="Galdeano"/>
            </a:endParaRPr>
          </a:p>
          <a:p>
            <a:pPr algn="l"/>
            <a:r>
              <a:rPr lang="de-DE" altLang="zh-CN" dirty="0">
                <a:solidFill>
                  <a:srgbClr val="000000"/>
                </a:solidFill>
                <a:latin typeface="Galdeano"/>
              </a:rPr>
              <a:t>btt -i dm-6.</a:t>
            </a:r>
            <a:r>
              <a:rPr lang="en-US" altLang="zh-CN" dirty="0" err="1">
                <a:solidFill>
                  <a:srgbClr val="000000"/>
                </a:solidFill>
                <a:latin typeface="Galdeano"/>
              </a:rPr>
              <a:t>blktrace</a:t>
            </a:r>
            <a:r>
              <a:rPr lang="en-US" altLang="zh-CN" dirty="0">
                <a:solidFill>
                  <a:srgbClr val="000000"/>
                </a:solidFill>
                <a:latin typeface="Galdeano"/>
              </a:rPr>
              <a:t>.</a:t>
            </a:r>
            <a:r>
              <a:rPr lang="de-DE" altLang="zh-CN" dirty="0">
                <a:solidFill>
                  <a:srgbClr val="000000"/>
                </a:solidFill>
                <a:latin typeface="Galdeano"/>
              </a:rPr>
              <a:t>bin -o dm-6</a:t>
            </a:r>
          </a:p>
          <a:p>
            <a:pPr algn="l"/>
            <a:endParaRPr lang="de-DE" altLang="zh-CN" dirty="0">
              <a:solidFill>
                <a:srgbClr val="000000"/>
              </a:solidFill>
              <a:latin typeface="Galdeano"/>
            </a:endParaRPr>
          </a:p>
          <a:p>
            <a:pPr algn="l"/>
            <a:r>
              <a:rPr lang="zh-CN" altLang="en-US" b="1" i="0" dirty="0">
                <a:solidFill>
                  <a:srgbClr val="262626"/>
                </a:solidFill>
                <a:effectLst/>
                <a:latin typeface="Source Sans Pro" panose="020B0503030403020204" pitchFamily="34" charset="0"/>
              </a:rPr>
              <a:t>设备延迟时间</a:t>
            </a:r>
            <a:r>
              <a:rPr lang="de-DE" altLang="zh-CN" b="1" i="0" dirty="0">
                <a:solidFill>
                  <a:srgbClr val="000000"/>
                </a:solidFill>
                <a:effectLst/>
                <a:latin typeface="Galdeano"/>
              </a:rPr>
              <a:t>:</a:t>
            </a:r>
            <a:endParaRPr lang="de-DE" altLang="zh-CN" dirty="0">
              <a:solidFill>
                <a:srgbClr val="000000"/>
              </a:solidFill>
              <a:latin typeface="Galdeano"/>
            </a:endParaRPr>
          </a:p>
          <a:p>
            <a:pPr algn="l"/>
            <a:r>
              <a:rPr lang="de-DE" altLang="zh-CN" dirty="0">
                <a:solidFill>
                  <a:srgbClr val="000000"/>
                </a:solidFill>
                <a:latin typeface="Galdeano"/>
              </a:rPr>
              <a:t>btt -i dm-6.</a:t>
            </a:r>
            <a:r>
              <a:rPr lang="en-US" altLang="zh-CN" dirty="0" err="1">
                <a:solidFill>
                  <a:srgbClr val="000000"/>
                </a:solidFill>
                <a:latin typeface="Galdeano"/>
              </a:rPr>
              <a:t>blktrace</a:t>
            </a:r>
            <a:r>
              <a:rPr lang="en-US" altLang="zh-CN" dirty="0">
                <a:solidFill>
                  <a:srgbClr val="000000"/>
                </a:solidFill>
                <a:latin typeface="Galdeano"/>
              </a:rPr>
              <a:t>.</a:t>
            </a:r>
            <a:r>
              <a:rPr lang="de-DE" altLang="zh-CN" dirty="0">
                <a:solidFill>
                  <a:srgbClr val="000000"/>
                </a:solidFill>
                <a:latin typeface="Galdeano"/>
              </a:rPr>
              <a:t>bin -l dm-6.d2c_latency</a:t>
            </a:r>
          </a:p>
          <a:p>
            <a:pPr algn="l"/>
            <a:endParaRPr lang="de-DE" altLang="zh-CN" dirty="0">
              <a:solidFill>
                <a:srgbClr val="000000"/>
              </a:solidFill>
              <a:latin typeface="Galdeano"/>
            </a:endParaRPr>
          </a:p>
          <a:p>
            <a:pPr algn="l"/>
            <a:r>
              <a:rPr lang="en-US" altLang="zh-CN" b="1" i="0" dirty="0">
                <a:solidFill>
                  <a:srgbClr val="262626"/>
                </a:solidFill>
                <a:effectLst/>
                <a:latin typeface="Source Sans Pro" panose="020B0503030403020204" pitchFamily="34" charset="0"/>
              </a:rPr>
              <a:t>IO</a:t>
            </a:r>
            <a:r>
              <a:rPr lang="zh-CN" altLang="en-US" b="1" i="0" dirty="0">
                <a:solidFill>
                  <a:srgbClr val="262626"/>
                </a:solidFill>
                <a:effectLst/>
                <a:latin typeface="Source Sans Pro" panose="020B0503030403020204" pitchFamily="34" charset="0"/>
              </a:rPr>
              <a:t>总的延迟时间</a:t>
            </a:r>
            <a:r>
              <a:rPr lang="de-DE" altLang="zh-CN" b="1" i="0" dirty="0">
                <a:solidFill>
                  <a:srgbClr val="000000"/>
                </a:solidFill>
                <a:effectLst/>
                <a:latin typeface="Galdeano"/>
              </a:rPr>
              <a:t>:</a:t>
            </a:r>
            <a:endParaRPr lang="de-DE" altLang="zh-CN" dirty="0">
              <a:solidFill>
                <a:srgbClr val="000000"/>
              </a:solidFill>
              <a:latin typeface="Galdeano"/>
            </a:endParaRPr>
          </a:p>
          <a:p>
            <a:pPr algn="l"/>
            <a:r>
              <a:rPr lang="de-DE" altLang="zh-CN" dirty="0">
                <a:solidFill>
                  <a:srgbClr val="000000"/>
                </a:solidFill>
                <a:latin typeface="Galdeano"/>
              </a:rPr>
              <a:t>btt -i dm-6.</a:t>
            </a:r>
            <a:r>
              <a:rPr lang="en-US" altLang="zh-CN" dirty="0" err="1">
                <a:solidFill>
                  <a:srgbClr val="000000"/>
                </a:solidFill>
                <a:latin typeface="Galdeano"/>
              </a:rPr>
              <a:t>blktrace</a:t>
            </a:r>
            <a:r>
              <a:rPr lang="en-US" altLang="zh-CN" dirty="0">
                <a:solidFill>
                  <a:srgbClr val="000000"/>
                </a:solidFill>
                <a:latin typeface="Galdeano"/>
              </a:rPr>
              <a:t>.</a:t>
            </a:r>
            <a:r>
              <a:rPr lang="de-DE" altLang="zh-CN" dirty="0">
                <a:solidFill>
                  <a:srgbClr val="000000"/>
                </a:solidFill>
                <a:latin typeface="Galdeano"/>
              </a:rPr>
              <a:t>bin -q dm-6.q2c_latency</a:t>
            </a:r>
          </a:p>
          <a:p>
            <a:pPr algn="l"/>
            <a:endParaRPr lang="de-DE" altLang="zh-CN" dirty="0">
              <a:solidFill>
                <a:srgbClr val="000000"/>
              </a:solidFill>
              <a:latin typeface="Galdeano"/>
            </a:endParaRPr>
          </a:p>
          <a:p>
            <a:r>
              <a:rPr lang="en-US" altLang="zh-CN" dirty="0" err="1">
                <a:solidFill>
                  <a:srgbClr val="000000"/>
                </a:solidFill>
                <a:latin typeface="Galdeano"/>
              </a:rPr>
              <a:t>btt</a:t>
            </a:r>
            <a:r>
              <a:rPr lang="en-US" altLang="zh-CN" dirty="0">
                <a:solidFill>
                  <a:srgbClr val="000000"/>
                </a:solidFill>
                <a:latin typeface="Galdeano"/>
              </a:rPr>
              <a:t> -</a:t>
            </a:r>
            <a:r>
              <a:rPr lang="en-US" altLang="zh-CN" dirty="0" err="1">
                <a:solidFill>
                  <a:srgbClr val="000000"/>
                </a:solidFill>
                <a:latin typeface="Galdeano"/>
              </a:rPr>
              <a:t>i</a:t>
            </a:r>
            <a:r>
              <a:rPr lang="en-US" altLang="zh-CN" dirty="0">
                <a:solidFill>
                  <a:srgbClr val="000000"/>
                </a:solidFill>
                <a:latin typeface="Galdeano"/>
              </a:rPr>
              <a:t> dm-6</a:t>
            </a:r>
            <a:r>
              <a:rPr lang="de-DE" altLang="zh-CN" dirty="0">
                <a:solidFill>
                  <a:srgbClr val="000000"/>
                </a:solidFill>
                <a:latin typeface="Galdeano"/>
              </a:rPr>
              <a:t>.</a:t>
            </a:r>
            <a:r>
              <a:rPr lang="en-US" altLang="zh-CN" dirty="0" err="1">
                <a:solidFill>
                  <a:srgbClr val="000000"/>
                </a:solidFill>
                <a:latin typeface="Galdeano"/>
              </a:rPr>
              <a:t>blktrace.bin</a:t>
            </a:r>
            <a:r>
              <a:rPr lang="en-US" altLang="zh-CN" dirty="0">
                <a:solidFill>
                  <a:srgbClr val="000000"/>
                </a:solidFill>
                <a:latin typeface="Galdeano"/>
              </a:rPr>
              <a:t> -B dm-</a:t>
            </a:r>
            <a:r>
              <a:rPr lang="en-US" altLang="zh-CN" dirty="0" err="1">
                <a:solidFill>
                  <a:srgbClr val="000000"/>
                </a:solidFill>
                <a:latin typeface="Galdeano"/>
              </a:rPr>
              <a:t>6.offset</a:t>
            </a:r>
            <a:endParaRPr lang="en-US" altLang="zh-CN" dirty="0">
              <a:solidFill>
                <a:srgbClr val="000000"/>
              </a:solidFill>
              <a:latin typeface="Galdeano"/>
            </a:endParaRPr>
          </a:p>
          <a:p>
            <a:r>
              <a:rPr lang="zh-CN" altLang="en-US" dirty="0">
                <a:solidFill>
                  <a:srgbClr val="000000"/>
                </a:solidFill>
                <a:latin typeface="Galdeano"/>
              </a:rPr>
              <a:t>其中</a:t>
            </a:r>
            <a:r>
              <a:rPr lang="en-US" altLang="zh-CN" dirty="0">
                <a:solidFill>
                  <a:srgbClr val="000000"/>
                </a:solidFill>
                <a:latin typeface="Galdeano"/>
              </a:rPr>
              <a:t>r</a:t>
            </a:r>
            <a:r>
              <a:rPr lang="zh-CN" altLang="en-US" dirty="0">
                <a:solidFill>
                  <a:srgbClr val="000000"/>
                </a:solidFill>
                <a:latin typeface="Galdeano"/>
              </a:rPr>
              <a:t>表示读操作的</a:t>
            </a:r>
            <a:r>
              <a:rPr lang="en-US" altLang="zh-CN" dirty="0">
                <a:solidFill>
                  <a:srgbClr val="000000"/>
                </a:solidFill>
                <a:latin typeface="Galdeano"/>
              </a:rPr>
              <a:t>offset</a:t>
            </a:r>
            <a:r>
              <a:rPr lang="zh-CN" altLang="en-US" dirty="0">
                <a:solidFill>
                  <a:srgbClr val="000000"/>
                </a:solidFill>
                <a:latin typeface="Galdeano"/>
              </a:rPr>
              <a:t>和</a:t>
            </a:r>
            <a:r>
              <a:rPr lang="en-US" altLang="zh-CN" dirty="0">
                <a:solidFill>
                  <a:srgbClr val="000000"/>
                </a:solidFill>
                <a:latin typeface="Galdeano"/>
              </a:rPr>
              <a:t>size</a:t>
            </a:r>
            <a:r>
              <a:rPr lang="zh-CN" altLang="en-US" dirty="0">
                <a:solidFill>
                  <a:srgbClr val="000000"/>
                </a:solidFill>
                <a:latin typeface="Galdeano"/>
              </a:rPr>
              <a:t>信息，</a:t>
            </a:r>
            <a:r>
              <a:rPr lang="en-US" altLang="zh-CN" dirty="0">
                <a:solidFill>
                  <a:srgbClr val="000000"/>
                </a:solidFill>
                <a:latin typeface="Galdeano"/>
              </a:rPr>
              <a:t>w</a:t>
            </a:r>
            <a:r>
              <a:rPr lang="zh-CN" altLang="en-US" dirty="0">
                <a:solidFill>
                  <a:srgbClr val="000000"/>
                </a:solidFill>
                <a:latin typeface="Galdeano"/>
              </a:rPr>
              <a:t>表示写操作的</a:t>
            </a:r>
            <a:r>
              <a:rPr lang="en-US" altLang="zh-CN" dirty="0">
                <a:solidFill>
                  <a:srgbClr val="000000"/>
                </a:solidFill>
                <a:latin typeface="Galdeano"/>
              </a:rPr>
              <a:t>offset</a:t>
            </a:r>
            <a:r>
              <a:rPr lang="zh-CN" altLang="en-US" dirty="0">
                <a:solidFill>
                  <a:srgbClr val="000000"/>
                </a:solidFill>
                <a:latin typeface="Galdeano"/>
              </a:rPr>
              <a:t>和</a:t>
            </a:r>
            <a:r>
              <a:rPr lang="en-US" altLang="zh-CN" dirty="0">
                <a:solidFill>
                  <a:srgbClr val="000000"/>
                </a:solidFill>
                <a:latin typeface="Galdeano"/>
              </a:rPr>
              <a:t>size</a:t>
            </a:r>
            <a:r>
              <a:rPr lang="zh-CN" altLang="en-US" dirty="0">
                <a:solidFill>
                  <a:srgbClr val="000000"/>
                </a:solidFill>
                <a:latin typeface="Galdeano"/>
              </a:rPr>
              <a:t>信息，</a:t>
            </a:r>
            <a:r>
              <a:rPr lang="en-US" altLang="zh-CN" dirty="0">
                <a:solidFill>
                  <a:srgbClr val="000000"/>
                </a:solidFill>
                <a:latin typeface="Galdeano"/>
              </a:rPr>
              <a:t>c</a:t>
            </a:r>
            <a:r>
              <a:rPr lang="zh-CN" altLang="en-US" dirty="0">
                <a:solidFill>
                  <a:srgbClr val="000000"/>
                </a:solidFill>
                <a:latin typeface="Galdeano"/>
              </a:rPr>
              <a:t>表示读＋写。</a:t>
            </a:r>
            <a:endParaRPr lang="en-US" altLang="zh-CN" dirty="0">
              <a:solidFill>
                <a:srgbClr val="000000"/>
              </a:solidFill>
              <a:latin typeface="Galdeano"/>
            </a:endParaRPr>
          </a:p>
          <a:p>
            <a:pPr algn="l"/>
            <a:endParaRPr lang="zh-CN" altLang="en-US" b="0" i="0" dirty="0">
              <a:solidFill>
                <a:srgbClr val="000000"/>
              </a:solidFill>
              <a:effectLst/>
              <a:latin typeface="Galdeano"/>
            </a:endParaRPr>
          </a:p>
        </p:txBody>
      </p:sp>
    </p:spTree>
    <p:extLst>
      <p:ext uri="{BB962C8B-B14F-4D97-AF65-F5344CB8AC3E}">
        <p14:creationId xmlns:p14="http://schemas.microsoft.com/office/powerpoint/2010/main" val="22561710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blkparse</a:t>
            </a:r>
            <a:r>
              <a:rPr lang="zh-CN" altLang="en-US" sz="8000" dirty="0">
                <a:ea typeface="Alibaba PuHuiTi B" panose="00020600040101010101" pitchFamily="18" charset="-122"/>
              </a:rPr>
              <a:t>使用</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663945"/>
            <a:ext cx="22373167" cy="9510296"/>
          </a:xfrm>
          <a:prstGeom prst="rect">
            <a:avLst/>
          </a:prstGeom>
          <a:noFill/>
        </p:spPr>
        <p:txBody>
          <a:bodyPr wrap="square">
            <a:spAutoFit/>
          </a:bodyPr>
          <a:lstStyle/>
          <a:p>
            <a:pPr algn="l"/>
            <a:r>
              <a:rPr lang="en-US" altLang="zh-CN" b="0" i="0" dirty="0">
                <a:solidFill>
                  <a:srgbClr val="000000"/>
                </a:solidFill>
                <a:effectLst/>
                <a:latin typeface="Galdeano"/>
              </a:rPr>
              <a:t>$ </a:t>
            </a:r>
            <a:r>
              <a:rPr lang="en-US" altLang="zh-CN" b="0" i="0" dirty="0" err="1">
                <a:solidFill>
                  <a:srgbClr val="000000"/>
                </a:solidFill>
                <a:effectLst/>
                <a:latin typeface="Galdeano"/>
              </a:rPr>
              <a:t>blkparse</a:t>
            </a:r>
            <a:r>
              <a:rPr lang="en-US" altLang="zh-CN" b="0" i="0" dirty="0">
                <a:solidFill>
                  <a:srgbClr val="000000"/>
                </a:solidFill>
                <a:effectLst/>
                <a:latin typeface="Galdeano"/>
              </a:rPr>
              <a:t> -</a:t>
            </a:r>
            <a:r>
              <a:rPr lang="en-US" altLang="zh-CN" b="0" i="0" dirty="0" err="1">
                <a:solidFill>
                  <a:srgbClr val="000000"/>
                </a:solidFill>
                <a:effectLst/>
                <a:latin typeface="Galdeano"/>
              </a:rPr>
              <a:t>i</a:t>
            </a:r>
            <a:r>
              <a:rPr lang="en-US" altLang="zh-CN" b="0" i="0" dirty="0">
                <a:solidFill>
                  <a:srgbClr val="000000"/>
                </a:solidFill>
                <a:effectLst/>
                <a:latin typeface="Galdeano"/>
              </a:rPr>
              <a:t> &lt;input&gt; [ -o &lt;output&gt; ] [ -b </a:t>
            </a:r>
            <a:r>
              <a:rPr lang="en-US" altLang="zh-CN" b="0" i="0" dirty="0" err="1">
                <a:solidFill>
                  <a:srgbClr val="000000"/>
                </a:solidFill>
                <a:effectLst/>
                <a:latin typeface="Galdeano"/>
              </a:rPr>
              <a:t>rb_batch</a:t>
            </a:r>
            <a:r>
              <a:rPr lang="en-US" altLang="zh-CN" b="0" i="0" dirty="0">
                <a:solidFill>
                  <a:srgbClr val="000000"/>
                </a:solidFill>
                <a:effectLst/>
                <a:latin typeface="Galdeano"/>
              </a:rPr>
              <a:t> ] [ -s ] [ -t ] [ -q ]</a:t>
            </a:r>
          </a:p>
          <a:p>
            <a:pPr algn="l"/>
            <a:r>
              <a:rPr lang="en-US" altLang="zh-CN" b="0" i="0" dirty="0">
                <a:solidFill>
                  <a:srgbClr val="000000"/>
                </a:solidFill>
                <a:effectLst/>
                <a:latin typeface="Galdeano"/>
              </a:rPr>
              <a:t>		      [ -w </a:t>
            </a:r>
            <a:r>
              <a:rPr lang="en-US" altLang="zh-CN" b="0" i="0" dirty="0" err="1">
                <a:solidFill>
                  <a:srgbClr val="000000"/>
                </a:solidFill>
                <a:effectLst/>
                <a:latin typeface="Galdeano"/>
              </a:rPr>
              <a:t>start:stop</a:t>
            </a:r>
            <a:r>
              <a:rPr lang="en-US" altLang="zh-CN" b="0" i="0" dirty="0">
                <a:solidFill>
                  <a:srgbClr val="000000"/>
                </a:solidFill>
                <a:effectLst/>
                <a:latin typeface="Galdeano"/>
              </a:rPr>
              <a:t> ] [ -f output format ] [ -F format spec ]</a:t>
            </a:r>
          </a:p>
          <a:p>
            <a:pPr algn="l"/>
            <a:r>
              <a:rPr lang="en-US" altLang="zh-CN" b="0" i="0" dirty="0">
                <a:solidFill>
                  <a:srgbClr val="000000"/>
                </a:solidFill>
                <a:effectLst/>
                <a:latin typeface="Galdeano"/>
              </a:rPr>
              <a:t>		      [ -d &lt;binary&gt; ]</a:t>
            </a:r>
          </a:p>
          <a:p>
            <a:pPr algn="l"/>
            <a:endParaRPr lang="en-US" altLang="zh-CN" b="0" i="0" dirty="0">
              <a:solidFill>
                <a:srgbClr val="000000"/>
              </a:solidFill>
              <a:effectLst/>
              <a:latin typeface="Galdeano"/>
            </a:endParaRPr>
          </a:p>
          <a:p>
            <a:pPr algn="l"/>
            <a:r>
              <a:rPr lang="en-US" altLang="zh-CN" b="0" i="0" dirty="0">
                <a:solidFill>
                  <a:srgbClr val="000000"/>
                </a:solidFill>
                <a:effectLst/>
                <a:latin typeface="Galdeano"/>
              </a:rPr>
              <a:t>	-</a:t>
            </a:r>
            <a:r>
              <a:rPr lang="en-US" altLang="zh-CN" b="0" i="0" dirty="0" err="1">
                <a:solidFill>
                  <a:srgbClr val="000000"/>
                </a:solidFill>
                <a:effectLst/>
                <a:latin typeface="Galdeano"/>
              </a:rPr>
              <a:t>i</a:t>
            </a:r>
            <a:r>
              <a:rPr lang="en-US" altLang="zh-CN" b="0" i="0" dirty="0">
                <a:solidFill>
                  <a:srgbClr val="000000"/>
                </a:solidFill>
                <a:effectLst/>
                <a:latin typeface="Galdeano"/>
              </a:rPr>
              <a:t> Input file containing trace data, or '-' for stdin.</a:t>
            </a:r>
          </a:p>
          <a:p>
            <a:pPr algn="l"/>
            <a:r>
              <a:rPr lang="en-US" altLang="zh-CN" b="0" i="0" dirty="0">
                <a:solidFill>
                  <a:srgbClr val="000000"/>
                </a:solidFill>
                <a:effectLst/>
                <a:latin typeface="Galdeano"/>
              </a:rPr>
              <a:t>	-D Directory to prepend to input file names.</a:t>
            </a:r>
          </a:p>
          <a:p>
            <a:pPr algn="l"/>
            <a:r>
              <a:rPr lang="en-US" altLang="zh-CN" b="0" i="0" dirty="0">
                <a:solidFill>
                  <a:srgbClr val="000000"/>
                </a:solidFill>
                <a:effectLst/>
                <a:latin typeface="Galdeano"/>
              </a:rPr>
              <a:t>	-o Output file. If not given, output is </a:t>
            </a:r>
            <a:r>
              <a:rPr lang="en-US" altLang="zh-CN" b="0" i="0" dirty="0" err="1">
                <a:solidFill>
                  <a:srgbClr val="000000"/>
                </a:solidFill>
                <a:effectLst/>
                <a:latin typeface="Galdeano"/>
              </a:rPr>
              <a:t>stdout</a:t>
            </a:r>
            <a:r>
              <a:rPr lang="en-US" altLang="zh-CN" b="0" i="0" dirty="0">
                <a:solidFill>
                  <a:srgbClr val="000000"/>
                </a:solidFill>
                <a:effectLst/>
                <a:latin typeface="Galdeano"/>
              </a:rPr>
              <a:t>.</a:t>
            </a:r>
          </a:p>
          <a:p>
            <a:pPr algn="l"/>
            <a:r>
              <a:rPr lang="en-US" altLang="zh-CN" b="0" i="0" dirty="0">
                <a:solidFill>
                  <a:srgbClr val="000000"/>
                </a:solidFill>
                <a:effectLst/>
                <a:latin typeface="Galdeano"/>
              </a:rPr>
              <a:t>	-b stdin read batching.</a:t>
            </a:r>
          </a:p>
          <a:p>
            <a:pPr algn="l"/>
            <a:r>
              <a:rPr lang="en-US" altLang="zh-CN" b="0" i="0" dirty="0">
                <a:solidFill>
                  <a:srgbClr val="000000"/>
                </a:solidFill>
                <a:effectLst/>
                <a:latin typeface="Galdeano"/>
              </a:rPr>
              <a:t>	-s Show per-program io statistics.</a:t>
            </a:r>
          </a:p>
          <a:p>
            <a:pPr algn="l"/>
            <a:r>
              <a:rPr lang="en-US" altLang="zh-CN" b="0" i="0" dirty="0">
                <a:solidFill>
                  <a:srgbClr val="000000"/>
                </a:solidFill>
                <a:effectLst/>
                <a:latin typeface="Galdeano"/>
              </a:rPr>
              <a:t>	-h Hash processes by name, not </a:t>
            </a:r>
            <a:r>
              <a:rPr lang="en-US" altLang="zh-CN" b="0" i="0" dirty="0" err="1">
                <a:solidFill>
                  <a:srgbClr val="000000"/>
                </a:solidFill>
                <a:effectLst/>
                <a:latin typeface="Galdeano"/>
              </a:rPr>
              <a:t>pid</a:t>
            </a:r>
            <a:r>
              <a:rPr lang="en-US" altLang="zh-CN" b="0" i="0" dirty="0">
                <a:solidFill>
                  <a:srgbClr val="000000"/>
                </a:solidFill>
                <a:effectLst/>
                <a:latin typeface="Galdeano"/>
              </a:rPr>
              <a:t>.</a:t>
            </a:r>
          </a:p>
          <a:p>
            <a:pPr algn="l"/>
            <a:r>
              <a:rPr lang="en-US" altLang="zh-CN" b="0" i="0" dirty="0">
                <a:solidFill>
                  <a:srgbClr val="000000"/>
                </a:solidFill>
                <a:effectLst/>
                <a:latin typeface="Galdeano"/>
              </a:rPr>
              <a:t>	-t Track individual </a:t>
            </a:r>
            <a:r>
              <a:rPr lang="en-US" altLang="zh-CN" b="0" i="0" dirty="0" err="1">
                <a:solidFill>
                  <a:srgbClr val="000000"/>
                </a:solidFill>
                <a:effectLst/>
                <a:latin typeface="Galdeano"/>
              </a:rPr>
              <a:t>ios</a:t>
            </a:r>
            <a:r>
              <a:rPr lang="en-US" altLang="zh-CN" b="0" i="0" dirty="0">
                <a:solidFill>
                  <a:srgbClr val="000000"/>
                </a:solidFill>
                <a:effectLst/>
                <a:latin typeface="Galdeano"/>
              </a:rPr>
              <a:t>. Will tell you the time a request took to</a:t>
            </a:r>
          </a:p>
          <a:p>
            <a:pPr algn="l"/>
            <a:r>
              <a:rPr lang="en-US" altLang="zh-CN" b="0" i="0" dirty="0">
                <a:solidFill>
                  <a:srgbClr val="000000"/>
                </a:solidFill>
                <a:effectLst/>
                <a:latin typeface="Galdeano"/>
              </a:rPr>
              <a:t>	   get queued, to get dispatched, and to get completed.</a:t>
            </a:r>
          </a:p>
          <a:p>
            <a:pPr algn="l"/>
            <a:r>
              <a:rPr lang="en-US" altLang="zh-CN" b="0" i="0" dirty="0">
                <a:solidFill>
                  <a:srgbClr val="000000"/>
                </a:solidFill>
                <a:effectLst/>
                <a:latin typeface="Galdeano"/>
              </a:rPr>
              <a:t>	-q Quiet. Don't display any stats at the end of the trace.</a:t>
            </a:r>
          </a:p>
          <a:p>
            <a:pPr algn="l"/>
            <a:r>
              <a:rPr lang="en-US" altLang="zh-CN" b="0" i="0" dirty="0">
                <a:solidFill>
                  <a:srgbClr val="000000"/>
                </a:solidFill>
                <a:effectLst/>
                <a:latin typeface="Galdeano"/>
              </a:rPr>
              <a:t>	-w Only parse data between the given time interval in seconds. If</a:t>
            </a:r>
          </a:p>
          <a:p>
            <a:pPr algn="l"/>
            <a:r>
              <a:rPr lang="en-US" altLang="zh-CN" b="0" i="0" dirty="0">
                <a:solidFill>
                  <a:srgbClr val="000000"/>
                </a:solidFill>
                <a:effectLst/>
                <a:latin typeface="Galdeano"/>
              </a:rPr>
              <a:t>	   'start' isn't given, </a:t>
            </a:r>
            <a:r>
              <a:rPr lang="en-US" altLang="zh-CN" b="0" i="0" dirty="0" err="1">
                <a:solidFill>
                  <a:srgbClr val="000000"/>
                </a:solidFill>
                <a:effectLst/>
                <a:latin typeface="Galdeano"/>
              </a:rPr>
              <a:t>blkparse</a:t>
            </a:r>
            <a:r>
              <a:rPr lang="en-US" altLang="zh-CN" b="0" i="0" dirty="0">
                <a:solidFill>
                  <a:srgbClr val="000000"/>
                </a:solidFill>
                <a:effectLst/>
                <a:latin typeface="Galdeano"/>
              </a:rPr>
              <a:t> defaults the start time to 0.</a:t>
            </a:r>
          </a:p>
          <a:p>
            <a:pPr algn="l"/>
            <a:r>
              <a:rPr lang="en-US" altLang="zh-CN" b="0" i="0" dirty="0">
                <a:solidFill>
                  <a:srgbClr val="000000"/>
                </a:solidFill>
                <a:effectLst/>
                <a:latin typeface="Galdeano"/>
              </a:rPr>
              <a:t>	-d Dump sorted data in binary format</a:t>
            </a:r>
          </a:p>
          <a:p>
            <a:pPr algn="l"/>
            <a:r>
              <a:rPr lang="en-US" altLang="zh-CN" b="0" i="0" dirty="0">
                <a:solidFill>
                  <a:srgbClr val="000000"/>
                </a:solidFill>
                <a:effectLst/>
                <a:latin typeface="Galdeano"/>
              </a:rPr>
              <a:t>	</a:t>
            </a:r>
            <a:endParaRPr lang="zh-CN" altLang="en-US" b="0" i="0" dirty="0">
              <a:solidFill>
                <a:srgbClr val="000000"/>
              </a:solidFill>
              <a:effectLst/>
              <a:latin typeface="Galdeano"/>
            </a:endParaRPr>
          </a:p>
        </p:txBody>
      </p:sp>
    </p:spTree>
    <p:extLst>
      <p:ext uri="{BB962C8B-B14F-4D97-AF65-F5344CB8AC3E}">
        <p14:creationId xmlns:p14="http://schemas.microsoft.com/office/powerpoint/2010/main" val="44648927"/>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blkparse</a:t>
            </a:r>
            <a:r>
              <a:rPr lang="zh-CN" altLang="en-US" sz="8000" dirty="0">
                <a:ea typeface="Alibaba PuHuiTi B" panose="00020600040101010101" pitchFamily="18" charset="-122"/>
              </a:rPr>
              <a:t>使用</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663945"/>
            <a:ext cx="22373167" cy="11726287"/>
          </a:xfrm>
          <a:prstGeom prst="rect">
            <a:avLst/>
          </a:prstGeom>
          <a:noFill/>
        </p:spPr>
        <p:txBody>
          <a:bodyPr wrap="square">
            <a:spAutoFit/>
          </a:bodyPr>
          <a:lstStyle/>
          <a:p>
            <a:pPr algn="l"/>
            <a:r>
              <a:rPr lang="en-US" altLang="zh-CN" b="0" i="0" dirty="0">
                <a:solidFill>
                  <a:srgbClr val="000000"/>
                </a:solidFill>
                <a:effectLst/>
                <a:latin typeface="Galdeano"/>
              </a:rPr>
              <a:t>	-f Output format. Customize the output format. The format field</a:t>
            </a:r>
          </a:p>
          <a:p>
            <a:pPr algn="l"/>
            <a:r>
              <a:rPr lang="en-US" altLang="zh-CN" b="0" i="0" dirty="0">
                <a:solidFill>
                  <a:srgbClr val="000000"/>
                </a:solidFill>
                <a:effectLst/>
                <a:latin typeface="Galdeano"/>
              </a:rPr>
              <a:t>	   identifiers are:</a:t>
            </a:r>
          </a:p>
          <a:p>
            <a:pPr algn="l"/>
            <a:endParaRPr lang="en-US" altLang="zh-CN" b="0" i="0" dirty="0">
              <a:solidFill>
                <a:srgbClr val="000000"/>
              </a:solidFill>
              <a:effectLst/>
              <a:latin typeface="Galdeano"/>
            </a:endParaRPr>
          </a:p>
          <a:p>
            <a:pPr algn="l"/>
            <a:r>
              <a:rPr lang="en-US" altLang="zh-CN" b="0" i="0" dirty="0">
                <a:solidFill>
                  <a:srgbClr val="000000"/>
                </a:solidFill>
                <a:effectLst/>
                <a:latin typeface="Galdeano"/>
              </a:rPr>
              <a:t>		%a	- Action</a:t>
            </a:r>
          </a:p>
          <a:p>
            <a:pPr algn="l"/>
            <a:r>
              <a:rPr lang="en-US" altLang="zh-CN" b="0" i="0" dirty="0">
                <a:solidFill>
                  <a:srgbClr val="000000"/>
                </a:solidFill>
                <a:effectLst/>
                <a:latin typeface="Galdeano"/>
              </a:rPr>
              <a:t>		%c	- CPU ID</a:t>
            </a:r>
          </a:p>
          <a:p>
            <a:pPr algn="l"/>
            <a:r>
              <a:rPr lang="en-US" altLang="zh-CN" b="0" i="0" dirty="0">
                <a:solidFill>
                  <a:srgbClr val="000000"/>
                </a:solidFill>
                <a:effectLst/>
                <a:latin typeface="Galdeano"/>
              </a:rPr>
              <a:t>		%C	- Task command (process) name</a:t>
            </a:r>
          </a:p>
          <a:p>
            <a:pPr algn="l"/>
            <a:r>
              <a:rPr lang="en-US" altLang="zh-CN" b="0" i="0" dirty="0">
                <a:solidFill>
                  <a:srgbClr val="000000"/>
                </a:solidFill>
                <a:effectLst/>
                <a:latin typeface="Galdeano"/>
              </a:rPr>
              <a:t>		%d	- Direction (r/w)</a:t>
            </a:r>
          </a:p>
          <a:p>
            <a:pPr algn="l"/>
            <a:r>
              <a:rPr lang="en-US" altLang="zh-CN" b="0" i="0" dirty="0">
                <a:solidFill>
                  <a:srgbClr val="000000"/>
                </a:solidFill>
                <a:effectLst/>
                <a:latin typeface="Galdeano"/>
              </a:rPr>
              <a:t>		%D	- Device number</a:t>
            </a:r>
          </a:p>
          <a:p>
            <a:pPr algn="l"/>
            <a:r>
              <a:rPr lang="en-US" altLang="zh-CN" b="0" i="0" dirty="0">
                <a:solidFill>
                  <a:srgbClr val="000000"/>
                </a:solidFill>
                <a:effectLst/>
                <a:latin typeface="Galdeano"/>
              </a:rPr>
              <a:t>		%e	- Error number</a:t>
            </a:r>
          </a:p>
          <a:p>
            <a:pPr algn="l"/>
            <a:r>
              <a:rPr lang="en-US" altLang="zh-CN" b="0" i="0" dirty="0">
                <a:solidFill>
                  <a:srgbClr val="000000"/>
                </a:solidFill>
                <a:effectLst/>
                <a:latin typeface="Galdeano"/>
              </a:rPr>
              <a:t>		%M	- Major</a:t>
            </a:r>
          </a:p>
          <a:p>
            <a:pPr algn="l"/>
            <a:r>
              <a:rPr lang="en-US" altLang="zh-CN" b="0" i="0" dirty="0">
                <a:solidFill>
                  <a:srgbClr val="000000"/>
                </a:solidFill>
                <a:effectLst/>
                <a:latin typeface="Galdeano"/>
              </a:rPr>
              <a:t>		%m	- Minor</a:t>
            </a:r>
          </a:p>
          <a:p>
            <a:pPr algn="l"/>
            <a:r>
              <a:rPr lang="en-US" altLang="zh-CN" b="0" i="0" dirty="0">
                <a:solidFill>
                  <a:srgbClr val="000000"/>
                </a:solidFill>
                <a:effectLst/>
                <a:latin typeface="Galdeano"/>
              </a:rPr>
              <a:t>		%N	- Number of bytes</a:t>
            </a:r>
          </a:p>
          <a:p>
            <a:pPr algn="l"/>
            <a:r>
              <a:rPr lang="en-US" altLang="zh-CN" b="0" i="0" dirty="0">
                <a:solidFill>
                  <a:srgbClr val="000000"/>
                </a:solidFill>
                <a:effectLst/>
                <a:latin typeface="Galdeano"/>
              </a:rPr>
              <a:t>		%n	- Number of sectors</a:t>
            </a:r>
          </a:p>
          <a:p>
            <a:pPr algn="l"/>
            <a:r>
              <a:rPr lang="en-US" altLang="zh-CN" b="0" i="0" dirty="0">
                <a:solidFill>
                  <a:srgbClr val="000000"/>
                </a:solidFill>
                <a:effectLst/>
                <a:latin typeface="Galdeano"/>
              </a:rPr>
              <a:t>		%p	- </a:t>
            </a:r>
            <a:r>
              <a:rPr lang="en-US" altLang="zh-CN" b="0" i="0" dirty="0" err="1">
                <a:solidFill>
                  <a:srgbClr val="000000"/>
                </a:solidFill>
                <a:effectLst/>
                <a:latin typeface="Galdeano"/>
              </a:rPr>
              <a:t>PID</a:t>
            </a:r>
            <a:endParaRPr lang="en-US" altLang="zh-CN" b="0" i="0" dirty="0">
              <a:solidFill>
                <a:srgbClr val="000000"/>
              </a:solidFill>
              <a:effectLst/>
              <a:latin typeface="Galdeano"/>
            </a:endParaRPr>
          </a:p>
          <a:p>
            <a:pPr algn="l"/>
            <a:r>
              <a:rPr lang="en-US" altLang="zh-CN" b="0" i="0" dirty="0">
                <a:solidFill>
                  <a:srgbClr val="000000"/>
                </a:solidFill>
                <a:effectLst/>
                <a:latin typeface="Galdeano"/>
              </a:rPr>
              <a:t>		%P	- PDU</a:t>
            </a:r>
          </a:p>
          <a:p>
            <a:pPr algn="l"/>
            <a:r>
              <a:rPr lang="en-US" altLang="zh-CN" b="0" i="0" dirty="0">
                <a:solidFill>
                  <a:srgbClr val="000000"/>
                </a:solidFill>
                <a:effectLst/>
                <a:latin typeface="Galdeano"/>
              </a:rPr>
              <a:t>		%s	- Sequence number</a:t>
            </a:r>
          </a:p>
          <a:p>
            <a:pPr algn="l"/>
            <a:r>
              <a:rPr lang="en-US" altLang="zh-CN" b="0" i="0" dirty="0">
                <a:solidFill>
                  <a:srgbClr val="000000"/>
                </a:solidFill>
                <a:effectLst/>
                <a:latin typeface="Galdeano"/>
              </a:rPr>
              <a:t>		%S	- Sector number</a:t>
            </a:r>
          </a:p>
          <a:p>
            <a:pPr algn="l"/>
            <a:r>
              <a:rPr lang="en-US" altLang="zh-CN" b="0" i="0" dirty="0">
                <a:solidFill>
                  <a:srgbClr val="000000"/>
                </a:solidFill>
                <a:effectLst/>
                <a:latin typeface="Galdeano"/>
              </a:rPr>
              <a:t>		%t	- Time (</a:t>
            </a:r>
            <a:r>
              <a:rPr lang="en-US" altLang="zh-CN" b="0" i="0" dirty="0" err="1">
                <a:solidFill>
                  <a:srgbClr val="000000"/>
                </a:solidFill>
                <a:effectLst/>
                <a:latin typeface="Galdeano"/>
              </a:rPr>
              <a:t>wallclock</a:t>
            </a:r>
            <a:r>
              <a:rPr lang="en-US" altLang="zh-CN" b="0" i="0" dirty="0">
                <a:solidFill>
                  <a:srgbClr val="000000"/>
                </a:solidFill>
                <a:effectLst/>
                <a:latin typeface="Galdeano"/>
              </a:rPr>
              <a:t> - nanoseconds)</a:t>
            </a:r>
          </a:p>
          <a:p>
            <a:pPr algn="l"/>
            <a:r>
              <a:rPr lang="en-US" altLang="zh-CN" b="0" i="0" dirty="0">
                <a:solidFill>
                  <a:srgbClr val="000000"/>
                </a:solidFill>
                <a:effectLst/>
                <a:latin typeface="Galdeano"/>
              </a:rPr>
              <a:t>		%T	- Time (</a:t>
            </a:r>
            <a:r>
              <a:rPr lang="en-US" altLang="zh-CN" b="0" i="0" dirty="0" err="1">
                <a:solidFill>
                  <a:srgbClr val="000000"/>
                </a:solidFill>
                <a:effectLst/>
                <a:latin typeface="Galdeano"/>
              </a:rPr>
              <a:t>wallclock</a:t>
            </a:r>
            <a:r>
              <a:rPr lang="en-US" altLang="zh-CN" b="0" i="0" dirty="0">
                <a:solidFill>
                  <a:srgbClr val="000000"/>
                </a:solidFill>
                <a:effectLst/>
                <a:latin typeface="Galdeano"/>
              </a:rPr>
              <a:t> - seconds)</a:t>
            </a:r>
          </a:p>
          <a:p>
            <a:pPr algn="l"/>
            <a:r>
              <a:rPr lang="en-US" altLang="zh-CN" b="0" i="0" dirty="0">
                <a:solidFill>
                  <a:srgbClr val="000000"/>
                </a:solidFill>
                <a:effectLst/>
                <a:latin typeface="Galdeano"/>
              </a:rPr>
              <a:t>		%u	- Time (processing - microseconds)</a:t>
            </a:r>
          </a:p>
          <a:p>
            <a:pPr algn="l"/>
            <a:r>
              <a:rPr lang="en-US" altLang="zh-CN" b="0" i="0" dirty="0">
                <a:solidFill>
                  <a:srgbClr val="000000"/>
                </a:solidFill>
                <a:effectLst/>
                <a:latin typeface="Galdeano"/>
              </a:rPr>
              <a:t>		%U	- Unplug depth</a:t>
            </a:r>
            <a:endParaRPr lang="zh-CN" altLang="en-US" b="0" i="0" dirty="0">
              <a:solidFill>
                <a:srgbClr val="000000"/>
              </a:solidFill>
              <a:effectLst/>
              <a:latin typeface="Galdeano"/>
            </a:endParaRPr>
          </a:p>
        </p:txBody>
      </p:sp>
    </p:spTree>
    <p:extLst>
      <p:ext uri="{BB962C8B-B14F-4D97-AF65-F5344CB8AC3E}">
        <p14:creationId xmlns:p14="http://schemas.microsoft.com/office/powerpoint/2010/main" val="425253752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blkparse</a:t>
            </a:r>
            <a:r>
              <a:rPr lang="zh-CN" altLang="en-US" sz="8000" dirty="0">
                <a:ea typeface="Alibaba PuHuiTi B" panose="00020600040101010101" pitchFamily="18" charset="-122"/>
              </a:rPr>
              <a:t>使用</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663945"/>
            <a:ext cx="22373167" cy="11726287"/>
          </a:xfrm>
          <a:prstGeom prst="rect">
            <a:avLst/>
          </a:prstGeom>
          <a:noFill/>
        </p:spPr>
        <p:txBody>
          <a:bodyPr wrap="square">
            <a:spAutoFit/>
          </a:bodyPr>
          <a:lstStyle/>
          <a:p>
            <a:pPr algn="l"/>
            <a:r>
              <a:rPr lang="en-US" altLang="zh-CN" b="0" i="0" dirty="0">
                <a:solidFill>
                  <a:srgbClr val="000000"/>
                </a:solidFill>
                <a:effectLst/>
                <a:latin typeface="Galdeano"/>
              </a:rPr>
              <a:t>	-F Format specification. The individual specifiers are:</a:t>
            </a:r>
          </a:p>
          <a:p>
            <a:pPr algn="l"/>
            <a:endParaRPr lang="en-US" altLang="zh-CN" b="0" i="0" dirty="0">
              <a:solidFill>
                <a:srgbClr val="000000"/>
              </a:solidFill>
              <a:effectLst/>
              <a:latin typeface="Galdeano"/>
            </a:endParaRPr>
          </a:p>
          <a:p>
            <a:pPr algn="l"/>
            <a:r>
              <a:rPr lang="en-US" altLang="zh-CN" b="0" i="0" dirty="0">
                <a:solidFill>
                  <a:srgbClr val="000000"/>
                </a:solidFill>
                <a:effectLst/>
                <a:latin typeface="Galdeano"/>
              </a:rPr>
              <a:t>		A	- Remap</a:t>
            </a:r>
          </a:p>
          <a:p>
            <a:pPr algn="l"/>
            <a:r>
              <a:rPr lang="en-US" altLang="zh-CN" b="0" i="0" dirty="0">
                <a:solidFill>
                  <a:srgbClr val="000000"/>
                </a:solidFill>
                <a:effectLst/>
                <a:latin typeface="Galdeano"/>
              </a:rPr>
              <a:t>		B	- Bounce</a:t>
            </a:r>
          </a:p>
          <a:p>
            <a:pPr algn="l"/>
            <a:r>
              <a:rPr lang="en-US" altLang="zh-CN" b="0" i="0" dirty="0">
                <a:solidFill>
                  <a:srgbClr val="000000"/>
                </a:solidFill>
                <a:effectLst/>
                <a:latin typeface="Galdeano"/>
              </a:rPr>
              <a:t>		C	- Complete</a:t>
            </a:r>
          </a:p>
          <a:p>
            <a:pPr algn="l"/>
            <a:r>
              <a:rPr lang="en-US" altLang="zh-CN" b="0" i="0" dirty="0">
                <a:solidFill>
                  <a:srgbClr val="000000"/>
                </a:solidFill>
                <a:effectLst/>
                <a:latin typeface="Galdeano"/>
              </a:rPr>
              <a:t>		D	- Issue</a:t>
            </a:r>
          </a:p>
          <a:p>
            <a:pPr algn="l"/>
            <a:r>
              <a:rPr lang="en-US" altLang="zh-CN" b="0" i="0" dirty="0">
                <a:solidFill>
                  <a:srgbClr val="000000"/>
                </a:solidFill>
                <a:effectLst/>
                <a:latin typeface="Galdeano"/>
              </a:rPr>
              <a:t>		M	- Back merge</a:t>
            </a:r>
          </a:p>
          <a:p>
            <a:pPr algn="l"/>
            <a:r>
              <a:rPr lang="en-US" altLang="zh-CN" b="0" i="0" dirty="0">
                <a:solidFill>
                  <a:srgbClr val="000000"/>
                </a:solidFill>
                <a:effectLst/>
                <a:latin typeface="Galdeano"/>
              </a:rPr>
              <a:t>		F	- Front merge</a:t>
            </a:r>
          </a:p>
          <a:p>
            <a:pPr algn="l"/>
            <a:r>
              <a:rPr lang="en-US" altLang="zh-CN" b="0" i="0" dirty="0">
                <a:solidFill>
                  <a:srgbClr val="000000"/>
                </a:solidFill>
                <a:effectLst/>
                <a:latin typeface="Galdeano"/>
              </a:rPr>
              <a:t>		G	- Get request</a:t>
            </a:r>
          </a:p>
          <a:p>
            <a:pPr algn="l"/>
            <a:r>
              <a:rPr lang="en-US" altLang="zh-CN" b="0" i="0" dirty="0">
                <a:solidFill>
                  <a:srgbClr val="000000"/>
                </a:solidFill>
                <a:effectLst/>
                <a:latin typeface="Galdeano"/>
              </a:rPr>
              <a:t>		I	- Insert</a:t>
            </a:r>
          </a:p>
          <a:p>
            <a:pPr algn="l"/>
            <a:r>
              <a:rPr lang="en-US" altLang="zh-CN" b="0" i="0" dirty="0">
                <a:solidFill>
                  <a:srgbClr val="000000"/>
                </a:solidFill>
                <a:effectLst/>
                <a:latin typeface="Galdeano"/>
              </a:rPr>
              <a:t>		P	- Plug</a:t>
            </a:r>
          </a:p>
          <a:p>
            <a:pPr algn="l"/>
            <a:r>
              <a:rPr lang="en-US" altLang="zh-CN" b="0" i="0" dirty="0">
                <a:solidFill>
                  <a:srgbClr val="000000"/>
                </a:solidFill>
                <a:effectLst/>
                <a:latin typeface="Galdeano"/>
              </a:rPr>
              <a:t>		Q	- Queue</a:t>
            </a:r>
          </a:p>
          <a:p>
            <a:pPr algn="l"/>
            <a:r>
              <a:rPr lang="en-US" altLang="zh-CN" b="0" i="0" dirty="0">
                <a:solidFill>
                  <a:srgbClr val="000000"/>
                </a:solidFill>
                <a:effectLst/>
                <a:latin typeface="Galdeano"/>
              </a:rPr>
              <a:t>		R	- Requeue</a:t>
            </a:r>
          </a:p>
          <a:p>
            <a:pPr algn="l"/>
            <a:r>
              <a:rPr lang="en-US" altLang="zh-CN" b="0" i="0" dirty="0">
                <a:solidFill>
                  <a:srgbClr val="000000"/>
                </a:solidFill>
                <a:effectLst/>
                <a:latin typeface="Galdeano"/>
              </a:rPr>
              <a:t>		S	- Sleep requests</a:t>
            </a:r>
          </a:p>
          <a:p>
            <a:pPr algn="l"/>
            <a:r>
              <a:rPr lang="en-US" altLang="zh-CN" b="0" i="0" dirty="0">
                <a:solidFill>
                  <a:srgbClr val="000000"/>
                </a:solidFill>
                <a:effectLst/>
                <a:latin typeface="Galdeano"/>
              </a:rPr>
              <a:t>		T	- Unplug timer</a:t>
            </a:r>
          </a:p>
          <a:p>
            <a:pPr algn="l"/>
            <a:r>
              <a:rPr lang="en-US" altLang="zh-CN" b="0" i="0" dirty="0">
                <a:solidFill>
                  <a:srgbClr val="000000"/>
                </a:solidFill>
                <a:effectLst/>
                <a:latin typeface="Galdeano"/>
              </a:rPr>
              <a:t>		U	- Unplug IO</a:t>
            </a:r>
          </a:p>
          <a:p>
            <a:pPr algn="l"/>
            <a:r>
              <a:rPr lang="en-US" altLang="zh-CN" b="0" i="0" dirty="0">
                <a:solidFill>
                  <a:srgbClr val="000000"/>
                </a:solidFill>
                <a:effectLst/>
                <a:latin typeface="Galdeano"/>
              </a:rPr>
              <a:t>		W	- Bounce</a:t>
            </a:r>
          </a:p>
          <a:p>
            <a:pPr algn="l"/>
            <a:r>
              <a:rPr lang="en-US" altLang="zh-CN" b="0" i="0" dirty="0">
                <a:solidFill>
                  <a:srgbClr val="000000"/>
                </a:solidFill>
                <a:effectLst/>
                <a:latin typeface="Galdeano"/>
              </a:rPr>
              <a:t>		X	- Split</a:t>
            </a:r>
          </a:p>
          <a:p>
            <a:pPr algn="l"/>
            <a:endParaRPr lang="en-US" altLang="zh-CN" b="0" i="0" dirty="0">
              <a:solidFill>
                <a:srgbClr val="000000"/>
              </a:solidFill>
              <a:effectLst/>
              <a:latin typeface="Galdeano"/>
            </a:endParaRPr>
          </a:p>
          <a:p>
            <a:pPr algn="l"/>
            <a:r>
              <a:rPr lang="en-US" altLang="zh-CN" b="0" i="0" dirty="0">
                <a:solidFill>
                  <a:srgbClr val="000000"/>
                </a:solidFill>
                <a:effectLst/>
                <a:latin typeface="Galdeano"/>
              </a:rPr>
              <a:t>	-v More verbose for marginal errors.</a:t>
            </a:r>
          </a:p>
          <a:p>
            <a:pPr algn="l"/>
            <a:r>
              <a:rPr lang="en-US" altLang="zh-CN" b="0" i="0" dirty="0">
                <a:solidFill>
                  <a:srgbClr val="000000"/>
                </a:solidFill>
                <a:effectLst/>
                <a:latin typeface="Galdeano"/>
              </a:rPr>
              <a:t>	-V Print program version info.</a:t>
            </a:r>
          </a:p>
        </p:txBody>
      </p:sp>
    </p:spTree>
    <p:extLst>
      <p:ext uri="{BB962C8B-B14F-4D97-AF65-F5344CB8AC3E}">
        <p14:creationId xmlns:p14="http://schemas.microsoft.com/office/powerpoint/2010/main" val="111998990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8000" dirty="0" err="1">
                <a:ea typeface="Alibaba PuHuiTi B" panose="00020600040101010101" pitchFamily="18" charset="-122"/>
              </a:rPr>
              <a:t>btt</a:t>
            </a:r>
            <a:r>
              <a:rPr lang="zh-CN" altLang="en-US" sz="8000" dirty="0">
                <a:ea typeface="Alibaba PuHuiTi B" panose="00020600040101010101" pitchFamily="18" charset="-122"/>
              </a:rPr>
              <a:t>参数说明</a:t>
            </a:r>
          </a:p>
        </p:txBody>
      </p:sp>
      <p:sp>
        <p:nvSpPr>
          <p:cNvPr id="3" name="文本框 2">
            <a:extLst>
              <a:ext uri="{FF2B5EF4-FFF2-40B4-BE49-F238E27FC236}">
                <a16:creationId xmlns:a16="http://schemas.microsoft.com/office/drawing/2014/main" id="{BC2C121A-8595-B3DF-B284-5C153837D220}"/>
              </a:ext>
            </a:extLst>
          </p:cNvPr>
          <p:cNvSpPr txBox="1"/>
          <p:nvPr/>
        </p:nvSpPr>
        <p:spPr>
          <a:xfrm>
            <a:off x="8173637" y="199152"/>
            <a:ext cx="9080500" cy="13018949"/>
          </a:xfrm>
          <a:prstGeom prst="rect">
            <a:avLst/>
          </a:prstGeom>
          <a:noFill/>
        </p:spPr>
        <p:txBody>
          <a:bodyPr wrap="square">
            <a:spAutoFit/>
          </a:bodyPr>
          <a:lstStyle/>
          <a:p>
            <a:pPr algn="l"/>
            <a:r>
              <a:rPr lang="en-US" altLang="zh-CN" sz="2800" dirty="0">
                <a:solidFill>
                  <a:srgbClr val="000000"/>
                </a:solidFill>
                <a:latin typeface="Galdeano"/>
              </a:rPr>
              <a:t>Usage: </a:t>
            </a:r>
            <a:r>
              <a:rPr lang="en-US" altLang="zh-CN" sz="2800" dirty="0" err="1">
                <a:solidFill>
                  <a:srgbClr val="000000"/>
                </a:solidFill>
                <a:latin typeface="Galdeano"/>
              </a:rPr>
              <a:t>btt</a:t>
            </a:r>
            <a:r>
              <a:rPr lang="en-US" altLang="zh-CN" sz="2800" dirty="0">
                <a:solidFill>
                  <a:srgbClr val="000000"/>
                </a:solidFill>
                <a:latin typeface="Galdeano"/>
              </a:rPr>
              <a:t> </a:t>
            </a:r>
          </a:p>
          <a:p>
            <a:pPr algn="l"/>
            <a:r>
              <a:rPr lang="en-US" altLang="zh-CN" sz="2800" dirty="0">
                <a:solidFill>
                  <a:srgbClr val="000000"/>
                </a:solidFill>
                <a:latin typeface="Galdeano"/>
              </a:rPr>
              <a:t>[ -a               | --seek-absolute ]</a:t>
            </a:r>
          </a:p>
          <a:p>
            <a:pPr algn="l"/>
            <a:r>
              <a:rPr lang="en-US" altLang="zh-CN" sz="2800" dirty="0">
                <a:solidFill>
                  <a:srgbClr val="000000"/>
                </a:solidFill>
                <a:latin typeface="Galdeano"/>
              </a:rPr>
              <a:t>[ -A               | --all-data ]</a:t>
            </a:r>
          </a:p>
          <a:p>
            <a:pPr algn="l"/>
            <a:r>
              <a:rPr lang="en-US" altLang="zh-CN" sz="2800" dirty="0">
                <a:solidFill>
                  <a:srgbClr val="000000"/>
                </a:solidFill>
                <a:latin typeface="Galdeano"/>
              </a:rPr>
              <a:t>[ -B &lt;output name&gt; | --dump-</a:t>
            </a:r>
            <a:r>
              <a:rPr lang="en-US" altLang="zh-CN" sz="2800" dirty="0" err="1">
                <a:solidFill>
                  <a:srgbClr val="000000"/>
                </a:solidFill>
                <a:latin typeface="Galdeano"/>
              </a:rPr>
              <a:t>blocknos</a:t>
            </a:r>
            <a:r>
              <a:rPr lang="en-US" altLang="zh-CN" sz="2800" dirty="0">
                <a:solidFill>
                  <a:srgbClr val="000000"/>
                </a:solidFill>
                <a:latin typeface="Galdeano"/>
              </a:rPr>
              <a:t>=&lt;output name&gt; ]</a:t>
            </a:r>
          </a:p>
          <a:p>
            <a:pPr algn="l"/>
            <a:r>
              <a:rPr lang="en-US" altLang="zh-CN" sz="2800" dirty="0">
                <a:solidFill>
                  <a:srgbClr val="000000"/>
                </a:solidFill>
                <a:latin typeface="Galdeano"/>
              </a:rPr>
              <a:t>[ -d &lt;seconds&gt;     | --range-delta=&lt;seconds&gt; ]</a:t>
            </a:r>
          </a:p>
          <a:p>
            <a:pPr algn="l"/>
            <a:r>
              <a:rPr lang="en-US" altLang="zh-CN" sz="2800" dirty="0">
                <a:solidFill>
                  <a:srgbClr val="000000"/>
                </a:solidFill>
                <a:latin typeface="Galdeano"/>
              </a:rPr>
              <a:t>[ -D &lt;dev;...&gt;     | --devices=&lt;dev;...&gt; ]</a:t>
            </a:r>
          </a:p>
          <a:p>
            <a:pPr algn="l"/>
            <a:r>
              <a:rPr lang="en-US" altLang="zh-CN" sz="2800" dirty="0">
                <a:solidFill>
                  <a:srgbClr val="000000"/>
                </a:solidFill>
                <a:latin typeface="Galdeano"/>
              </a:rPr>
              <a:t>[ -e &lt;exe,...&gt;     | --exes=&lt;exe,...&gt;  ]</a:t>
            </a:r>
          </a:p>
          <a:p>
            <a:pPr algn="l"/>
            <a:r>
              <a:rPr lang="en-US" altLang="zh-CN" sz="2800" dirty="0">
                <a:solidFill>
                  <a:srgbClr val="000000"/>
                </a:solidFill>
                <a:latin typeface="Galdeano"/>
              </a:rPr>
              <a:t>[ -h               | --help ]</a:t>
            </a:r>
          </a:p>
          <a:p>
            <a:pPr algn="l"/>
            <a:r>
              <a:rPr lang="en-US" altLang="zh-CN" sz="2800" dirty="0">
                <a:solidFill>
                  <a:srgbClr val="000000"/>
                </a:solidFill>
                <a:latin typeface="Galdeano"/>
              </a:rPr>
              <a:t>[ -</a:t>
            </a:r>
            <a:r>
              <a:rPr lang="en-US" altLang="zh-CN" sz="2800" dirty="0" err="1">
                <a:solidFill>
                  <a:srgbClr val="000000"/>
                </a:solidFill>
                <a:latin typeface="Galdeano"/>
              </a:rPr>
              <a:t>i</a:t>
            </a:r>
            <a:r>
              <a:rPr lang="en-US" altLang="zh-CN" sz="2800" dirty="0">
                <a:solidFill>
                  <a:srgbClr val="000000"/>
                </a:solidFill>
                <a:latin typeface="Galdeano"/>
              </a:rPr>
              <a:t> &lt;input name&gt;  | --input-file=&lt;input name&gt; ]</a:t>
            </a:r>
          </a:p>
          <a:p>
            <a:pPr algn="l"/>
            <a:r>
              <a:rPr lang="en-US" altLang="zh-CN" sz="2800" dirty="0">
                <a:solidFill>
                  <a:srgbClr val="000000"/>
                </a:solidFill>
                <a:latin typeface="Galdeano"/>
              </a:rPr>
              <a:t>[ -I &lt;output name&gt; | --</a:t>
            </a:r>
            <a:r>
              <a:rPr lang="en-US" altLang="zh-CN" sz="2800" dirty="0" err="1">
                <a:solidFill>
                  <a:srgbClr val="000000"/>
                </a:solidFill>
                <a:latin typeface="Galdeano"/>
              </a:rPr>
              <a:t>iostat</a:t>
            </a:r>
            <a:r>
              <a:rPr lang="en-US" altLang="zh-CN" sz="2800" dirty="0">
                <a:solidFill>
                  <a:srgbClr val="000000"/>
                </a:solidFill>
                <a:latin typeface="Galdeano"/>
              </a:rPr>
              <a:t>=&lt;output name&gt; ]</a:t>
            </a:r>
          </a:p>
          <a:p>
            <a:pPr algn="l"/>
            <a:r>
              <a:rPr lang="en-US" altLang="zh-CN" sz="2800" dirty="0">
                <a:solidFill>
                  <a:srgbClr val="000000"/>
                </a:solidFill>
                <a:latin typeface="Galdeano"/>
              </a:rPr>
              <a:t>[ -l &lt;output name&gt; | --</a:t>
            </a:r>
            <a:r>
              <a:rPr lang="en-US" altLang="zh-CN" sz="2800" dirty="0" err="1">
                <a:solidFill>
                  <a:srgbClr val="000000"/>
                </a:solidFill>
                <a:latin typeface="Galdeano"/>
              </a:rPr>
              <a:t>d2c</a:t>
            </a:r>
            <a:r>
              <a:rPr lang="en-US" altLang="zh-CN" sz="2800" dirty="0">
                <a:solidFill>
                  <a:srgbClr val="000000"/>
                </a:solidFill>
                <a:latin typeface="Galdeano"/>
              </a:rPr>
              <a:t>-latencies=&lt;output name&gt; ]</a:t>
            </a:r>
          </a:p>
          <a:p>
            <a:pPr algn="l"/>
            <a:r>
              <a:rPr lang="en-US" altLang="zh-CN" sz="2800" dirty="0">
                <a:solidFill>
                  <a:srgbClr val="000000"/>
                </a:solidFill>
                <a:latin typeface="Galdeano"/>
              </a:rPr>
              <a:t>[ -L &lt;</a:t>
            </a:r>
            <a:r>
              <a:rPr lang="en-US" altLang="zh-CN" sz="2800" dirty="0" err="1">
                <a:solidFill>
                  <a:srgbClr val="000000"/>
                </a:solidFill>
                <a:latin typeface="Galdeano"/>
              </a:rPr>
              <a:t>freq</a:t>
            </a:r>
            <a:r>
              <a:rPr lang="en-US" altLang="zh-CN" sz="2800" dirty="0">
                <a:solidFill>
                  <a:srgbClr val="000000"/>
                </a:solidFill>
                <a:latin typeface="Galdeano"/>
              </a:rPr>
              <a:t>&gt;        | --periodic-latencies=&lt;</a:t>
            </a:r>
            <a:r>
              <a:rPr lang="en-US" altLang="zh-CN" sz="2800" dirty="0" err="1">
                <a:solidFill>
                  <a:srgbClr val="000000"/>
                </a:solidFill>
                <a:latin typeface="Galdeano"/>
              </a:rPr>
              <a:t>freq</a:t>
            </a:r>
            <a:r>
              <a:rPr lang="en-US" altLang="zh-CN" sz="2800" dirty="0">
                <a:solidFill>
                  <a:srgbClr val="000000"/>
                </a:solidFill>
                <a:latin typeface="Galdeano"/>
              </a:rPr>
              <a:t>&gt; ]</a:t>
            </a:r>
          </a:p>
          <a:p>
            <a:pPr algn="l"/>
            <a:r>
              <a:rPr lang="en-US" altLang="zh-CN" sz="2800" dirty="0">
                <a:solidFill>
                  <a:srgbClr val="000000"/>
                </a:solidFill>
                <a:latin typeface="Galdeano"/>
              </a:rPr>
              <a:t>[ -m &lt;output name&gt; | --seeks-per-second=&lt;output name&gt; ]</a:t>
            </a:r>
          </a:p>
          <a:p>
            <a:pPr algn="l"/>
            <a:r>
              <a:rPr lang="en-US" altLang="zh-CN" sz="2800" dirty="0">
                <a:solidFill>
                  <a:srgbClr val="000000"/>
                </a:solidFill>
                <a:latin typeface="Galdeano"/>
              </a:rPr>
              <a:t>[ -M &lt;dev map&gt;     | --dev-maps=&lt;dev map&gt;</a:t>
            </a:r>
          </a:p>
          <a:p>
            <a:pPr algn="l"/>
            <a:r>
              <a:rPr lang="en-US" altLang="zh-CN" sz="2800" dirty="0">
                <a:solidFill>
                  <a:srgbClr val="000000"/>
                </a:solidFill>
                <a:latin typeface="Galdeano"/>
              </a:rPr>
              <a:t>[ -o &lt;output name&gt; | --output-file=&lt;output name&gt; ]</a:t>
            </a:r>
          </a:p>
          <a:p>
            <a:pPr algn="l"/>
            <a:r>
              <a:rPr lang="en-US" altLang="zh-CN" sz="2800" dirty="0">
                <a:solidFill>
                  <a:srgbClr val="000000"/>
                </a:solidFill>
                <a:latin typeface="Galdeano"/>
              </a:rPr>
              <a:t>[ -p &lt;output name&gt; | --per-io-dump=&lt;output name&gt; ]</a:t>
            </a:r>
          </a:p>
          <a:p>
            <a:pPr algn="l"/>
            <a:r>
              <a:rPr lang="en-US" altLang="zh-CN" sz="2800" dirty="0">
                <a:solidFill>
                  <a:srgbClr val="000000"/>
                </a:solidFill>
                <a:latin typeface="Galdeano"/>
              </a:rPr>
              <a:t>[ -P &lt;output name&gt; | --per-io-trees=&lt;output name&gt; ]</a:t>
            </a:r>
          </a:p>
          <a:p>
            <a:pPr algn="l"/>
            <a:r>
              <a:rPr lang="en-US" altLang="zh-CN" sz="2800" dirty="0">
                <a:solidFill>
                  <a:srgbClr val="000000"/>
                </a:solidFill>
                <a:latin typeface="Galdeano"/>
              </a:rPr>
              <a:t>[ -q &lt;output name&gt; | --</a:t>
            </a:r>
            <a:r>
              <a:rPr lang="en-US" altLang="zh-CN" sz="2800" dirty="0" err="1">
                <a:solidFill>
                  <a:srgbClr val="000000"/>
                </a:solidFill>
                <a:latin typeface="Galdeano"/>
              </a:rPr>
              <a:t>q2c</a:t>
            </a:r>
            <a:r>
              <a:rPr lang="en-US" altLang="zh-CN" sz="2800" dirty="0">
                <a:solidFill>
                  <a:srgbClr val="000000"/>
                </a:solidFill>
                <a:latin typeface="Galdeano"/>
              </a:rPr>
              <a:t>-latencies=&lt;output name&gt; ]</a:t>
            </a:r>
          </a:p>
          <a:p>
            <a:pPr algn="l"/>
            <a:r>
              <a:rPr lang="en-US" altLang="zh-CN" sz="2800" dirty="0">
                <a:solidFill>
                  <a:srgbClr val="000000"/>
                </a:solidFill>
                <a:latin typeface="Galdeano"/>
              </a:rPr>
              <a:t>[ -Q &lt;output name&gt; | --active-queue-depth=&lt;output name&gt; ]</a:t>
            </a:r>
          </a:p>
          <a:p>
            <a:pPr algn="l"/>
            <a:r>
              <a:rPr lang="en-US" altLang="zh-CN" sz="2800" dirty="0">
                <a:solidFill>
                  <a:srgbClr val="000000"/>
                </a:solidFill>
                <a:latin typeface="Galdeano"/>
              </a:rPr>
              <a:t>[ -r               | --no-remaps ]</a:t>
            </a:r>
          </a:p>
          <a:p>
            <a:pPr algn="l"/>
            <a:r>
              <a:rPr lang="en-US" altLang="zh-CN" sz="2800" dirty="0">
                <a:solidFill>
                  <a:srgbClr val="000000"/>
                </a:solidFill>
                <a:latin typeface="Galdeano"/>
              </a:rPr>
              <a:t>[ -s &lt;output name&gt; | --seeks=&lt;output name&gt; ]</a:t>
            </a:r>
          </a:p>
          <a:p>
            <a:pPr algn="l"/>
            <a:r>
              <a:rPr lang="en-US" altLang="zh-CN" sz="2800" dirty="0">
                <a:solidFill>
                  <a:srgbClr val="000000"/>
                </a:solidFill>
                <a:latin typeface="Galdeano"/>
              </a:rPr>
              <a:t>[ -S &lt;interval&gt;    | --</a:t>
            </a:r>
            <a:r>
              <a:rPr lang="en-US" altLang="zh-CN" sz="2800" dirty="0" err="1">
                <a:solidFill>
                  <a:srgbClr val="000000"/>
                </a:solidFill>
                <a:latin typeface="Galdeano"/>
              </a:rPr>
              <a:t>iostat</a:t>
            </a:r>
            <a:r>
              <a:rPr lang="en-US" altLang="zh-CN" sz="2800" dirty="0">
                <a:solidFill>
                  <a:srgbClr val="000000"/>
                </a:solidFill>
                <a:latin typeface="Galdeano"/>
              </a:rPr>
              <a:t>-interval=&lt;interval&gt; ]</a:t>
            </a:r>
          </a:p>
          <a:p>
            <a:pPr algn="l"/>
            <a:r>
              <a:rPr lang="en-US" altLang="zh-CN" sz="2800" dirty="0">
                <a:solidFill>
                  <a:srgbClr val="000000"/>
                </a:solidFill>
                <a:latin typeface="Galdeano"/>
              </a:rPr>
              <a:t>[ -t &lt;sec&gt;         | --time-start=&lt;sec&gt; ]</a:t>
            </a:r>
          </a:p>
          <a:p>
            <a:pPr algn="l"/>
            <a:r>
              <a:rPr lang="en-US" altLang="zh-CN" sz="2800" dirty="0">
                <a:solidFill>
                  <a:srgbClr val="000000"/>
                </a:solidFill>
                <a:latin typeface="Galdeano"/>
              </a:rPr>
              <a:t>[ -T &lt;sec&gt;         | --time-end=&lt;sec&gt; ]</a:t>
            </a:r>
          </a:p>
          <a:p>
            <a:pPr algn="l"/>
            <a:r>
              <a:rPr lang="en-US" altLang="zh-CN" sz="2800" dirty="0">
                <a:solidFill>
                  <a:srgbClr val="000000"/>
                </a:solidFill>
                <a:latin typeface="Galdeano"/>
              </a:rPr>
              <a:t>[ -u &lt;output name&gt; | --unplug-hist=&lt;output name&gt; ]</a:t>
            </a:r>
          </a:p>
          <a:p>
            <a:pPr algn="l"/>
            <a:r>
              <a:rPr lang="en-US" altLang="zh-CN" sz="2800" dirty="0">
                <a:solidFill>
                  <a:srgbClr val="000000"/>
                </a:solidFill>
                <a:latin typeface="Galdeano"/>
              </a:rPr>
              <a:t>[ -V               | --version ]</a:t>
            </a:r>
          </a:p>
          <a:p>
            <a:pPr algn="l"/>
            <a:r>
              <a:rPr lang="en-US" altLang="zh-CN" sz="2800" dirty="0">
                <a:solidFill>
                  <a:srgbClr val="000000"/>
                </a:solidFill>
                <a:latin typeface="Galdeano"/>
              </a:rPr>
              <a:t>[ -v               | --verbose ]</a:t>
            </a:r>
          </a:p>
          <a:p>
            <a:pPr algn="l"/>
            <a:r>
              <a:rPr lang="en-US" altLang="zh-CN" sz="2800" dirty="0">
                <a:solidFill>
                  <a:srgbClr val="000000"/>
                </a:solidFill>
                <a:latin typeface="Galdeano"/>
              </a:rPr>
              <a:t>[ -X               | --easy-parse-</a:t>
            </a:r>
            <a:r>
              <a:rPr lang="en-US" altLang="zh-CN" sz="2800" dirty="0" err="1">
                <a:solidFill>
                  <a:srgbClr val="000000"/>
                </a:solidFill>
                <a:latin typeface="Galdeano"/>
              </a:rPr>
              <a:t>avgs</a:t>
            </a:r>
            <a:r>
              <a:rPr lang="en-US" altLang="zh-CN" sz="2800" dirty="0">
                <a:solidFill>
                  <a:srgbClr val="000000"/>
                </a:solidFill>
                <a:latin typeface="Galdeano"/>
              </a:rPr>
              <a:t> ]</a:t>
            </a:r>
          </a:p>
          <a:p>
            <a:pPr algn="l"/>
            <a:r>
              <a:rPr lang="en-US" altLang="zh-CN" sz="2800" dirty="0">
                <a:solidFill>
                  <a:srgbClr val="000000"/>
                </a:solidFill>
                <a:latin typeface="Galdeano"/>
              </a:rPr>
              <a:t>[ -z &lt;output name&gt; | --</a:t>
            </a:r>
            <a:r>
              <a:rPr lang="en-US" altLang="zh-CN" sz="2800" dirty="0" err="1">
                <a:solidFill>
                  <a:srgbClr val="000000"/>
                </a:solidFill>
                <a:latin typeface="Galdeano"/>
              </a:rPr>
              <a:t>q2d</a:t>
            </a:r>
            <a:r>
              <a:rPr lang="en-US" altLang="zh-CN" sz="2800" dirty="0">
                <a:solidFill>
                  <a:srgbClr val="000000"/>
                </a:solidFill>
                <a:latin typeface="Galdeano"/>
              </a:rPr>
              <a:t>-latencies=&lt;output name&gt; ]</a:t>
            </a:r>
          </a:p>
          <a:p>
            <a:pPr algn="l"/>
            <a:r>
              <a:rPr lang="en-US" altLang="zh-CN" sz="2800" dirty="0">
                <a:solidFill>
                  <a:srgbClr val="000000"/>
                </a:solidFill>
                <a:latin typeface="Galdeano"/>
              </a:rPr>
              <a:t>[ -Z               | --do-active</a:t>
            </a:r>
          </a:p>
        </p:txBody>
      </p:sp>
    </p:spTree>
    <p:extLst>
      <p:ext uri="{BB962C8B-B14F-4D97-AF65-F5344CB8AC3E}">
        <p14:creationId xmlns:p14="http://schemas.microsoft.com/office/powerpoint/2010/main" val="3974016431"/>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平均时间</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9951842"/>
            <a:ext cx="22373167" cy="1200329"/>
          </a:xfrm>
          <a:prstGeom prst="rect">
            <a:avLst/>
          </a:prstGeom>
          <a:noFill/>
        </p:spPr>
        <p:txBody>
          <a:bodyPr wrap="square">
            <a:spAutoFit/>
          </a:bodyPr>
          <a:lstStyle/>
          <a:p>
            <a:pPr algn="l">
              <a:buFont typeface="Arial" panose="020B0604020202020204" pitchFamily="34" charset="0"/>
              <a:buChar char="•"/>
            </a:pPr>
            <a:r>
              <a:rPr lang="en-US" altLang="zh-CN" b="0" i="0" dirty="0" err="1">
                <a:solidFill>
                  <a:srgbClr val="262626"/>
                </a:solidFill>
                <a:effectLst/>
                <a:latin typeface="Source Sans Pro" panose="020B0503030403020204" pitchFamily="34" charset="0"/>
              </a:rPr>
              <a:t>D2C</a:t>
            </a:r>
            <a:r>
              <a:rPr lang="en-US" altLang="zh-CN" b="0" i="0" dirty="0">
                <a:solidFill>
                  <a:srgbClr val="262626"/>
                </a:solidFill>
                <a:effectLst/>
                <a:latin typeface="Source Sans Pro" panose="020B0503030403020204" pitchFamily="34" charset="0"/>
              </a:rPr>
              <a:t>: time the I/O is “active” in the driver and on the device</a:t>
            </a:r>
          </a:p>
          <a:p>
            <a:pPr algn="l">
              <a:buFont typeface="Arial" panose="020B0604020202020204" pitchFamily="34" charset="0"/>
              <a:buChar char="•"/>
            </a:pPr>
            <a:r>
              <a:rPr lang="en-US" altLang="zh-CN" b="0" i="0" dirty="0" err="1">
                <a:solidFill>
                  <a:srgbClr val="262626"/>
                </a:solidFill>
                <a:effectLst/>
                <a:latin typeface="Source Sans Pro" panose="020B0503030403020204" pitchFamily="34" charset="0"/>
              </a:rPr>
              <a:t>Q2C</a:t>
            </a:r>
            <a:r>
              <a:rPr lang="en-US" altLang="zh-CN" b="0" i="0" dirty="0">
                <a:solidFill>
                  <a:srgbClr val="262626"/>
                </a:solidFill>
                <a:effectLst/>
                <a:latin typeface="Source Sans Pro" panose="020B0503030403020204" pitchFamily="34" charset="0"/>
              </a:rPr>
              <a:t>: Total processing time of the I/O</a:t>
            </a:r>
            <a:r>
              <a:rPr lang="zh-CN" altLang="en-US" b="0" i="0" dirty="0">
                <a:solidFill>
                  <a:srgbClr val="262626"/>
                </a:solidFill>
                <a:effectLst/>
                <a:latin typeface="Source Sans Pro" panose="020B0503030403020204" pitchFamily="34" charset="0"/>
              </a:rPr>
              <a:t>；客户发起请求到收到响应的时间</a:t>
            </a:r>
          </a:p>
        </p:txBody>
      </p:sp>
      <p:pic>
        <p:nvPicPr>
          <p:cNvPr id="6" name="图片 5">
            <a:extLst>
              <a:ext uri="{FF2B5EF4-FFF2-40B4-BE49-F238E27FC236}">
                <a16:creationId xmlns:a16="http://schemas.microsoft.com/office/drawing/2014/main" id="{C476CD73-37BD-82E4-AE31-45BFD041CF99}"/>
              </a:ext>
            </a:extLst>
          </p:cNvPr>
          <p:cNvPicPr>
            <a:picLocks noChangeAspect="1"/>
          </p:cNvPicPr>
          <p:nvPr/>
        </p:nvPicPr>
        <p:blipFill>
          <a:blip r:embed="rId2"/>
          <a:stretch>
            <a:fillRect/>
          </a:stretch>
        </p:blipFill>
        <p:spPr>
          <a:xfrm>
            <a:off x="1571675" y="2143957"/>
            <a:ext cx="14292102" cy="7202319"/>
          </a:xfrm>
          <a:prstGeom prst="rect">
            <a:avLst/>
          </a:prstGeom>
        </p:spPr>
      </p:pic>
    </p:spTree>
    <p:extLst>
      <p:ext uri="{BB962C8B-B14F-4D97-AF65-F5344CB8AC3E}">
        <p14:creationId xmlns:p14="http://schemas.microsoft.com/office/powerpoint/2010/main" val="1092650318"/>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设备损耗</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9951842"/>
            <a:ext cx="22373167" cy="646331"/>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262626"/>
                </a:solidFill>
                <a:effectLst/>
                <a:latin typeface="Source Sans Pro" panose="020B0503030403020204" pitchFamily="34" charset="0"/>
              </a:rPr>
              <a:t>第二部分得到各个阶段消耗比例得到定性分析</a:t>
            </a:r>
          </a:p>
        </p:txBody>
      </p:sp>
      <p:pic>
        <p:nvPicPr>
          <p:cNvPr id="4" name="图片 3">
            <a:extLst>
              <a:ext uri="{FF2B5EF4-FFF2-40B4-BE49-F238E27FC236}">
                <a16:creationId xmlns:a16="http://schemas.microsoft.com/office/drawing/2014/main" id="{7DE20095-E750-9766-F0D0-3416B0B01D79}"/>
              </a:ext>
            </a:extLst>
          </p:cNvPr>
          <p:cNvPicPr>
            <a:picLocks noChangeAspect="1"/>
          </p:cNvPicPr>
          <p:nvPr/>
        </p:nvPicPr>
        <p:blipFill>
          <a:blip r:embed="rId2"/>
          <a:stretch>
            <a:fillRect/>
          </a:stretch>
        </p:blipFill>
        <p:spPr>
          <a:xfrm>
            <a:off x="1759479" y="2559245"/>
            <a:ext cx="16511588" cy="5294590"/>
          </a:xfrm>
          <a:prstGeom prst="rect">
            <a:avLst/>
          </a:prstGeom>
        </p:spPr>
      </p:pic>
    </p:spTree>
    <p:extLst>
      <p:ext uri="{BB962C8B-B14F-4D97-AF65-F5344CB8AC3E}">
        <p14:creationId xmlns:p14="http://schemas.microsoft.com/office/powerpoint/2010/main" val="427403906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设备合并信息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6869975"/>
            <a:ext cx="22373167" cy="3970318"/>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4B4B4B"/>
                </a:solidFill>
                <a:effectLst/>
                <a:latin typeface="PingFang SC"/>
              </a:rPr>
              <a:t>A key measurement when making changes in the system (software \</a:t>
            </a:r>
            <a:r>
              <a:rPr lang="en-US" altLang="zh-CN" b="0" i="0" dirty="0" err="1">
                <a:solidFill>
                  <a:srgbClr val="4B4B4B"/>
                </a:solidFill>
                <a:effectLst/>
                <a:latin typeface="PingFang SC"/>
              </a:rPr>
              <a:t>emph</a:t>
            </a:r>
            <a:r>
              <a:rPr lang="en-US" altLang="zh-CN" b="0" i="0" dirty="0">
                <a:solidFill>
                  <a:srgbClr val="4B4B4B"/>
                </a:solidFill>
                <a:effectLst/>
                <a:latin typeface="PingFang SC"/>
              </a:rPr>
              <a:t>{or} hardware) is to understand the block IO layer ends up merging incoming requests into fewer, but larger, </a:t>
            </a:r>
            <a:r>
              <a:rPr lang="en-US" altLang="zh-CN" b="0" i="0" dirty="0" err="1">
                <a:solidFill>
                  <a:srgbClr val="4B4B4B"/>
                </a:solidFill>
                <a:effectLst/>
                <a:latin typeface="PingFang SC"/>
              </a:rPr>
              <a:t>IOs</a:t>
            </a:r>
            <a:r>
              <a:rPr lang="en-US" altLang="zh-CN" b="0" i="0" dirty="0">
                <a:solidFill>
                  <a:srgbClr val="4B4B4B"/>
                </a:solidFill>
                <a:effectLst/>
                <a:latin typeface="PingFang SC"/>
              </a:rPr>
              <a:t> to the underlying driver. In this section, we show the number of incoming requests (Q), the number of issued requests (D) and the resultant ratio. We also provide values for the minimum, average and maximum </a:t>
            </a:r>
            <a:r>
              <a:rPr lang="en-US" altLang="zh-CN" b="0" i="0" dirty="0" err="1">
                <a:solidFill>
                  <a:srgbClr val="4B4B4B"/>
                </a:solidFill>
                <a:effectLst/>
                <a:latin typeface="PingFang SC"/>
              </a:rPr>
              <a:t>IOs</a:t>
            </a:r>
            <a:r>
              <a:rPr lang="en-US" altLang="zh-CN" b="0" i="0" dirty="0">
                <a:solidFill>
                  <a:srgbClr val="4B4B4B"/>
                </a:solidFill>
                <a:effectLst/>
                <a:latin typeface="PingFang SC"/>
              </a:rPr>
              <a:t> generated.</a:t>
            </a:r>
          </a:p>
          <a:p>
            <a:pPr algn="l">
              <a:buFont typeface="Arial" panose="020B0604020202020204" pitchFamily="34" charset="0"/>
              <a:buChar char="•"/>
            </a:pPr>
            <a:endParaRPr lang="en-US" altLang="zh-CN" b="0" i="0" dirty="0">
              <a:solidFill>
                <a:srgbClr val="4B4B4B"/>
              </a:solidFill>
              <a:effectLst/>
              <a:latin typeface="PingFang SC"/>
            </a:endParaRPr>
          </a:p>
          <a:p>
            <a:r>
              <a:rPr lang="en-US" altLang="zh-CN" b="0" i="0" dirty="0">
                <a:solidFill>
                  <a:srgbClr val="4B4B4B"/>
                </a:solidFill>
                <a:effectLst/>
                <a:latin typeface="PingFang SC"/>
              </a:rPr>
              <a:t>IO</a:t>
            </a:r>
            <a:r>
              <a:rPr lang="zh-CN" altLang="en-US" b="0" i="0" dirty="0">
                <a:solidFill>
                  <a:srgbClr val="4B4B4B"/>
                </a:solidFill>
                <a:effectLst/>
                <a:latin typeface="PingFang SC"/>
              </a:rPr>
              <a:t>合并请求信息，</a:t>
            </a:r>
            <a:r>
              <a:rPr lang="en-US" altLang="zh-CN" b="0" i="0" dirty="0">
                <a:solidFill>
                  <a:srgbClr val="4B4B4B"/>
                </a:solidFill>
                <a:effectLst/>
                <a:latin typeface="PingFang SC"/>
              </a:rPr>
              <a:t>Q</a:t>
            </a:r>
            <a:r>
              <a:rPr lang="zh-CN" altLang="en-US" b="0" i="0" dirty="0">
                <a:solidFill>
                  <a:srgbClr val="4B4B4B"/>
                </a:solidFill>
                <a:effectLst/>
                <a:latin typeface="PingFang SC"/>
              </a:rPr>
              <a:t>表示传入的</a:t>
            </a:r>
            <a:r>
              <a:rPr lang="en-US" altLang="zh-CN" b="0" i="0" dirty="0">
                <a:solidFill>
                  <a:srgbClr val="4B4B4B"/>
                </a:solidFill>
                <a:effectLst/>
                <a:latin typeface="PingFang SC"/>
              </a:rPr>
              <a:t>IO</a:t>
            </a:r>
            <a:r>
              <a:rPr lang="zh-CN" altLang="en-US" b="0" i="0" dirty="0">
                <a:solidFill>
                  <a:srgbClr val="4B4B4B"/>
                </a:solidFill>
                <a:effectLst/>
                <a:latin typeface="PingFang SC"/>
              </a:rPr>
              <a:t>请求，</a:t>
            </a:r>
            <a:r>
              <a:rPr lang="en-US" altLang="zh-CN" b="0" i="0" dirty="0">
                <a:solidFill>
                  <a:srgbClr val="4B4B4B"/>
                </a:solidFill>
                <a:effectLst/>
                <a:latin typeface="PingFang SC"/>
              </a:rPr>
              <a:t>D</a:t>
            </a:r>
            <a:r>
              <a:rPr lang="zh-CN" altLang="en-US" b="0" i="0" dirty="0">
                <a:solidFill>
                  <a:srgbClr val="4B4B4B"/>
                </a:solidFill>
                <a:effectLst/>
                <a:latin typeface="PingFang SC"/>
              </a:rPr>
              <a:t>表示合并后发出的请求，</a:t>
            </a:r>
            <a:r>
              <a:rPr lang="en-US" altLang="zh-CN" b="0" i="0" dirty="0">
                <a:solidFill>
                  <a:srgbClr val="4B4B4B"/>
                </a:solidFill>
                <a:effectLst/>
                <a:latin typeface="PingFang SC"/>
              </a:rPr>
              <a:t>D</a:t>
            </a:r>
            <a:r>
              <a:rPr lang="zh-CN" altLang="en-US" b="0" i="0" dirty="0">
                <a:solidFill>
                  <a:srgbClr val="4B4B4B"/>
                </a:solidFill>
                <a:effectLst/>
                <a:latin typeface="PingFang SC"/>
              </a:rPr>
              <a:t>越小证明数据包越大，合并请求比例越高</a:t>
            </a:r>
            <a:r>
              <a:rPr lang="en-US" altLang="zh-CN" b="0" i="0" dirty="0">
                <a:solidFill>
                  <a:srgbClr val="4B4B4B"/>
                </a:solidFill>
                <a:effectLst/>
                <a:latin typeface="PingFang SC"/>
              </a:rPr>
              <a:t>(</a:t>
            </a:r>
            <a:r>
              <a:rPr lang="zh-CN" altLang="en-US" b="0" i="0" dirty="0">
                <a:solidFill>
                  <a:srgbClr val="4B4B4B"/>
                </a:solidFill>
                <a:effectLst/>
                <a:latin typeface="PingFang SC"/>
              </a:rPr>
              <a:t>越高越好</a:t>
            </a:r>
            <a:r>
              <a:rPr lang="en-US" altLang="zh-CN" b="0" i="0" dirty="0">
                <a:solidFill>
                  <a:srgbClr val="4B4B4B"/>
                </a:solidFill>
                <a:effectLst/>
                <a:latin typeface="PingFang SC"/>
              </a:rPr>
              <a:t>)</a:t>
            </a:r>
            <a:r>
              <a:rPr lang="zh-CN" altLang="en-US" b="0" i="0" dirty="0">
                <a:solidFill>
                  <a:srgbClr val="4B4B4B"/>
                </a:solidFill>
                <a:effectLst/>
                <a:latin typeface="PingFang SC"/>
              </a:rPr>
              <a:t>。 </a:t>
            </a:r>
            <a:r>
              <a:rPr lang="en-US" altLang="zh-CN" b="0" i="0" dirty="0">
                <a:solidFill>
                  <a:srgbClr val="262626"/>
                </a:solidFill>
                <a:effectLst/>
                <a:latin typeface="Source Sans Pro" panose="020B0503030403020204" pitchFamily="34" charset="0"/>
              </a:rPr>
              <a:t>,</a:t>
            </a:r>
            <a:r>
              <a:rPr lang="zh-CN" altLang="en-US" b="0" i="0" dirty="0">
                <a:solidFill>
                  <a:srgbClr val="262626"/>
                </a:solidFill>
                <a:effectLst/>
                <a:latin typeface="Source Sans Pro" panose="020B0503030403020204" pitchFamily="34" charset="0"/>
              </a:rPr>
              <a:t>此外还能看到平均</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块大小为</a:t>
            </a:r>
            <a:r>
              <a:rPr lang="en-US" altLang="zh-CN" b="0" i="0" dirty="0">
                <a:solidFill>
                  <a:srgbClr val="262626"/>
                </a:solidFill>
                <a:effectLst/>
                <a:latin typeface="Source Sans Pro" panose="020B0503030403020204" pitchFamily="34" charset="0"/>
              </a:rPr>
              <a:t>8</a:t>
            </a:r>
            <a:r>
              <a:rPr lang="zh-CN" altLang="en-US" b="0" i="0" dirty="0">
                <a:solidFill>
                  <a:srgbClr val="262626"/>
                </a:solidFill>
                <a:effectLst/>
                <a:latin typeface="Source Sans Pro" panose="020B0503030403020204" pitchFamily="34" charset="0"/>
              </a:rPr>
              <a:t>。</a:t>
            </a:r>
            <a:endParaRPr lang="en-US" altLang="zh-CN" b="0" i="0" dirty="0">
              <a:solidFill>
                <a:srgbClr val="262626"/>
              </a:solidFill>
              <a:effectLst/>
              <a:latin typeface="Source Sans Pro" panose="020B0503030403020204" pitchFamily="34" charset="0"/>
            </a:endParaRPr>
          </a:p>
        </p:txBody>
      </p:sp>
      <p:pic>
        <p:nvPicPr>
          <p:cNvPr id="5" name="图片 4">
            <a:extLst>
              <a:ext uri="{FF2B5EF4-FFF2-40B4-BE49-F238E27FC236}">
                <a16:creationId xmlns:a16="http://schemas.microsoft.com/office/drawing/2014/main" id="{23AB57FF-C236-BF4A-A632-996C32CF3BD5}"/>
              </a:ext>
            </a:extLst>
          </p:cNvPr>
          <p:cNvPicPr>
            <a:picLocks noChangeAspect="1"/>
          </p:cNvPicPr>
          <p:nvPr/>
        </p:nvPicPr>
        <p:blipFill>
          <a:blip r:embed="rId2"/>
          <a:stretch>
            <a:fillRect/>
          </a:stretch>
        </p:blipFill>
        <p:spPr>
          <a:xfrm>
            <a:off x="1810808" y="2251438"/>
            <a:ext cx="17035992" cy="3991525"/>
          </a:xfrm>
          <a:prstGeom prst="rect">
            <a:avLst/>
          </a:prstGeom>
        </p:spPr>
      </p:pic>
    </p:spTree>
    <p:extLst>
      <p:ext uri="{BB962C8B-B14F-4D97-AF65-F5344CB8AC3E}">
        <p14:creationId xmlns:p14="http://schemas.microsoft.com/office/powerpoint/2010/main" val="106720765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磁盘寻道讯息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0815442"/>
            <a:ext cx="22373167" cy="1754326"/>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262626"/>
                </a:solidFill>
                <a:effectLst/>
                <a:latin typeface="Source Sans Pro" panose="020B0503030403020204" pitchFamily="34" charset="0"/>
              </a:rPr>
              <a:t>用于显示连续队列和提交</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之间的扇区距离。</a:t>
            </a:r>
            <a:r>
              <a:rPr lang="en-US" altLang="zh-CN" b="0" i="0" dirty="0" err="1">
                <a:solidFill>
                  <a:srgbClr val="262626"/>
                </a:solidFill>
                <a:effectLst/>
                <a:latin typeface="Source Sans Pro" panose="020B0503030403020204" pitchFamily="34" charset="0"/>
              </a:rPr>
              <a:t>NSEEKS</a:t>
            </a:r>
            <a:r>
              <a:rPr lang="zh-CN" altLang="en-US" b="0" i="0" dirty="0">
                <a:solidFill>
                  <a:srgbClr val="262626"/>
                </a:solidFill>
                <a:effectLst/>
                <a:latin typeface="Source Sans Pro" panose="020B0503030403020204" pitchFamily="34" charset="0"/>
              </a:rPr>
              <a:t>表示提交到驱动的</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寻道次数，　</a:t>
            </a:r>
            <a:r>
              <a:rPr lang="en-US" altLang="zh-CN" b="0" i="0" dirty="0" err="1">
                <a:solidFill>
                  <a:srgbClr val="262626"/>
                </a:solidFill>
                <a:effectLst/>
                <a:latin typeface="Source Sans Pro" panose="020B0503030403020204" pitchFamily="34" charset="0"/>
              </a:rPr>
              <a:t>MEAS</a:t>
            </a:r>
            <a:r>
              <a:rPr lang="zh-CN" altLang="en-US" b="0" i="0" dirty="0">
                <a:solidFill>
                  <a:srgbClr val="262626"/>
                </a:solidFill>
                <a:effectLst/>
                <a:latin typeface="Source Sans Pro" panose="020B0503030403020204" pitchFamily="34" charset="0"/>
              </a:rPr>
              <a:t>表示</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之间距离，</a:t>
            </a:r>
            <a:r>
              <a:rPr lang="en-US" altLang="zh-CN" b="0" i="0" dirty="0">
                <a:solidFill>
                  <a:srgbClr val="262626"/>
                </a:solidFill>
                <a:effectLst/>
                <a:latin typeface="Source Sans Pro" panose="020B0503030403020204" pitchFamily="34" charset="0"/>
              </a:rPr>
              <a:t>MEDIA</a:t>
            </a:r>
            <a:r>
              <a:rPr lang="zh-CN" altLang="en-US" b="0" i="0" dirty="0">
                <a:solidFill>
                  <a:srgbClr val="262626"/>
                </a:solidFill>
                <a:effectLst/>
                <a:latin typeface="Source Sans Pro" panose="020B0503030403020204" pitchFamily="34" charset="0"/>
              </a:rPr>
              <a:t>为０表示向前和向后寻道次数一样，</a:t>
            </a:r>
            <a:r>
              <a:rPr lang="en-US" altLang="zh-CN" b="0" i="0" dirty="0">
                <a:solidFill>
                  <a:srgbClr val="262626"/>
                </a:solidFill>
                <a:effectLst/>
                <a:latin typeface="Source Sans Pro" panose="020B0503030403020204" pitchFamily="34" charset="0"/>
              </a:rPr>
              <a:t>MODE</a:t>
            </a:r>
            <a:r>
              <a:rPr lang="zh-CN" altLang="en-US" b="0" i="0" dirty="0">
                <a:solidFill>
                  <a:srgbClr val="262626"/>
                </a:solidFill>
                <a:effectLst/>
                <a:latin typeface="Source Sans Pro" panose="020B0503030403020204" pitchFamily="34" charset="0"/>
              </a:rPr>
              <a:t>中数值表示块</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中连续的扇区。</a:t>
            </a:r>
            <a:endParaRPr lang="en-US" altLang="zh-CN" b="0" i="0" dirty="0">
              <a:solidFill>
                <a:srgbClr val="262626"/>
              </a:solidFill>
              <a:effectLst/>
              <a:latin typeface="Source Sans Pro" panose="020B0503030403020204" pitchFamily="34" charset="0"/>
            </a:endParaRPr>
          </a:p>
          <a:p>
            <a:pPr algn="l">
              <a:buFont typeface="Arial" panose="020B0604020202020204" pitchFamily="34" charset="0"/>
              <a:buChar char="•"/>
            </a:pPr>
            <a:r>
              <a:rPr lang="en-US" altLang="zh-CN" b="0" i="0" dirty="0" err="1">
                <a:solidFill>
                  <a:srgbClr val="24292E"/>
                </a:solidFill>
                <a:effectLst/>
                <a:latin typeface="Monaco"/>
              </a:rPr>
              <a:t>Q2Q</a:t>
            </a:r>
            <a:r>
              <a:rPr lang="zh-CN" altLang="en-US" b="0" i="0" dirty="0">
                <a:solidFill>
                  <a:srgbClr val="262626"/>
                </a:solidFill>
                <a:effectLst/>
                <a:latin typeface="Source Sans Pro" panose="020B0503030403020204" pitchFamily="34" charset="0"/>
              </a:rPr>
              <a:t>是到达的</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请求之间，</a:t>
            </a:r>
            <a:r>
              <a:rPr lang="en-US" altLang="zh-CN" b="0" i="0" dirty="0" err="1">
                <a:solidFill>
                  <a:srgbClr val="24292E"/>
                </a:solidFill>
                <a:effectLst/>
                <a:latin typeface="Monaco"/>
              </a:rPr>
              <a:t>D2D</a:t>
            </a:r>
            <a:r>
              <a:rPr lang="zh-CN" altLang="en-US" b="0" i="0" dirty="0">
                <a:solidFill>
                  <a:srgbClr val="262626"/>
                </a:solidFill>
                <a:effectLst/>
                <a:latin typeface="Source Sans Pro" panose="020B0503030403020204" pitchFamily="34" charset="0"/>
              </a:rPr>
              <a:t>是驱动中处理的</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请求</a:t>
            </a:r>
          </a:p>
        </p:txBody>
      </p:sp>
      <p:pic>
        <p:nvPicPr>
          <p:cNvPr id="4" name="图片 3">
            <a:extLst>
              <a:ext uri="{FF2B5EF4-FFF2-40B4-BE49-F238E27FC236}">
                <a16:creationId xmlns:a16="http://schemas.microsoft.com/office/drawing/2014/main" id="{91E85ABD-3182-6872-759D-C23DBEA1666A}"/>
              </a:ext>
            </a:extLst>
          </p:cNvPr>
          <p:cNvPicPr>
            <a:picLocks noChangeAspect="1"/>
          </p:cNvPicPr>
          <p:nvPr/>
        </p:nvPicPr>
        <p:blipFill>
          <a:blip r:embed="rId2"/>
          <a:stretch>
            <a:fillRect/>
          </a:stretch>
        </p:blipFill>
        <p:spPr>
          <a:xfrm>
            <a:off x="1740958" y="1829881"/>
            <a:ext cx="12279842" cy="8811377"/>
          </a:xfrm>
          <a:prstGeom prst="rect">
            <a:avLst/>
          </a:prstGeom>
        </p:spPr>
      </p:pic>
    </p:spTree>
    <p:extLst>
      <p:ext uri="{BB962C8B-B14F-4D97-AF65-F5344CB8AC3E}">
        <p14:creationId xmlns:p14="http://schemas.microsoft.com/office/powerpoint/2010/main" val="30522647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请求队列阻塞信息</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8758677"/>
            <a:ext cx="22373167" cy="646331"/>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262626"/>
                </a:solidFill>
                <a:effectLst/>
                <a:latin typeface="Source Sans Pro" panose="020B0503030403020204" pitchFamily="34" charset="0"/>
              </a:rPr>
              <a:t>这个就是现实队列阻塞，不能被驱动处理。这里的统计信息就是现实不能被处理的比例。</a:t>
            </a:r>
          </a:p>
        </p:txBody>
      </p:sp>
      <p:pic>
        <p:nvPicPr>
          <p:cNvPr id="5" name="图片 4">
            <a:extLst>
              <a:ext uri="{FF2B5EF4-FFF2-40B4-BE49-F238E27FC236}">
                <a16:creationId xmlns:a16="http://schemas.microsoft.com/office/drawing/2014/main" id="{65178B7A-B1E3-9636-2C90-A8F53AB74032}"/>
              </a:ext>
            </a:extLst>
          </p:cNvPr>
          <p:cNvPicPr>
            <a:picLocks noChangeAspect="1"/>
          </p:cNvPicPr>
          <p:nvPr/>
        </p:nvPicPr>
        <p:blipFill>
          <a:blip r:embed="rId2"/>
          <a:stretch>
            <a:fillRect/>
          </a:stretch>
        </p:blipFill>
        <p:spPr>
          <a:xfrm>
            <a:off x="1780916" y="2251439"/>
            <a:ext cx="13742619" cy="6059738"/>
          </a:xfrm>
          <a:prstGeom prst="rect">
            <a:avLst/>
          </a:prstGeom>
        </p:spPr>
      </p:pic>
    </p:spTree>
    <p:extLst>
      <p:ext uri="{BB962C8B-B14F-4D97-AF65-F5344CB8AC3E}">
        <p14:creationId xmlns:p14="http://schemas.microsoft.com/office/powerpoint/2010/main" val="245102818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4DF46E1-439A-6184-548E-EFCCA0C38AEC}"/>
              </a:ext>
            </a:extLst>
          </p:cNvPr>
          <p:cNvSpPr>
            <a:spLocks noGrp="1"/>
          </p:cNvSpPr>
          <p:nvPr>
            <p:ph type="title"/>
          </p:nvPr>
        </p:nvSpPr>
        <p:spPr>
          <a:xfrm>
            <a:off x="1675964" y="730251"/>
            <a:ext cx="21025723" cy="1670049"/>
          </a:xfrm>
        </p:spPr>
        <p:txBody>
          <a:bodyPr/>
          <a:lstStyle/>
          <a:p>
            <a:r>
              <a:rPr lang="zh-CN" altLang="en-US" sz="7464" dirty="0">
                <a:ea typeface="Alibaba PuHuiTi B" panose="00020600040101010101" pitchFamily="18" charset="-122"/>
              </a:rPr>
              <a:t>安装</a:t>
            </a:r>
          </a:p>
        </p:txBody>
      </p:sp>
      <p:sp>
        <p:nvSpPr>
          <p:cNvPr id="7" name="文本框 6">
            <a:extLst>
              <a:ext uri="{FF2B5EF4-FFF2-40B4-BE49-F238E27FC236}">
                <a16:creationId xmlns:a16="http://schemas.microsoft.com/office/drawing/2014/main" id="{2EFD6CB2-D851-80E9-3437-FFB83299BD41}"/>
              </a:ext>
            </a:extLst>
          </p:cNvPr>
          <p:cNvSpPr txBox="1"/>
          <p:nvPr/>
        </p:nvSpPr>
        <p:spPr>
          <a:xfrm>
            <a:off x="2076449" y="3205192"/>
            <a:ext cx="20444883" cy="5078313"/>
          </a:xfrm>
          <a:prstGeom prst="rect">
            <a:avLst/>
          </a:prstGeom>
          <a:noFill/>
        </p:spPr>
        <p:txBody>
          <a:bodyPr wrap="square">
            <a:spAutoFit/>
          </a:bodyPr>
          <a:lstStyle/>
          <a:p>
            <a:r>
              <a:rPr lang="en-US" altLang="zh-CN" dirty="0"/>
              <a:t>yum  install </a:t>
            </a:r>
            <a:r>
              <a:rPr lang="en-US" altLang="zh-CN" dirty="0" err="1"/>
              <a:t>blktrace</a:t>
            </a:r>
            <a:r>
              <a:rPr lang="en-US" altLang="zh-CN" dirty="0"/>
              <a:t> -y</a:t>
            </a:r>
          </a:p>
          <a:p>
            <a:endParaRPr lang="en-US" altLang="zh-CN" dirty="0"/>
          </a:p>
          <a:p>
            <a:r>
              <a:rPr lang="en-US" altLang="zh-CN" dirty="0" err="1"/>
              <a:t>blktrace</a:t>
            </a:r>
            <a:r>
              <a:rPr lang="zh-CN" altLang="en-US" dirty="0"/>
              <a:t>依赖</a:t>
            </a:r>
            <a:r>
              <a:rPr lang="en-US" altLang="zh-CN" dirty="0" err="1"/>
              <a:t>debugfs</a:t>
            </a:r>
            <a:r>
              <a:rPr lang="zh-CN" altLang="en-US" dirty="0"/>
              <a:t>，需要挂载它：</a:t>
            </a:r>
          </a:p>
          <a:p>
            <a:r>
              <a:rPr lang="en-US" altLang="zh-CN" dirty="0"/>
              <a:t>mount -t </a:t>
            </a:r>
            <a:r>
              <a:rPr lang="en-US" altLang="zh-CN" dirty="0" err="1"/>
              <a:t>debugfs</a:t>
            </a:r>
            <a:r>
              <a:rPr lang="en-US" altLang="zh-CN" dirty="0"/>
              <a:t> </a:t>
            </a:r>
            <a:r>
              <a:rPr lang="en-US" altLang="zh-CN" dirty="0" err="1"/>
              <a:t>debugfs</a:t>
            </a:r>
            <a:r>
              <a:rPr lang="en-US" altLang="zh-CN" dirty="0"/>
              <a:t> /sys/kernel/debug</a:t>
            </a:r>
          </a:p>
          <a:p>
            <a:endParaRPr lang="en-US" altLang="zh-CN" dirty="0"/>
          </a:p>
          <a:p>
            <a:r>
              <a:rPr lang="en-US" altLang="zh-CN" dirty="0" err="1"/>
              <a:t>blktrace</a:t>
            </a:r>
            <a:r>
              <a:rPr lang="zh-CN" altLang="en-US" dirty="0"/>
              <a:t>包安装后有</a:t>
            </a:r>
            <a:r>
              <a:rPr lang="en-US" altLang="zh-CN" dirty="0" err="1"/>
              <a:t>blktrace</a:t>
            </a:r>
            <a:r>
              <a:rPr lang="zh-CN" altLang="en-US" dirty="0"/>
              <a:t>、</a:t>
            </a:r>
            <a:r>
              <a:rPr lang="en-US" altLang="zh-CN" dirty="0" err="1"/>
              <a:t>blkparse</a:t>
            </a:r>
            <a:r>
              <a:rPr lang="zh-CN" altLang="en-US" dirty="0"/>
              <a:t>、</a:t>
            </a:r>
            <a:r>
              <a:rPr lang="en-US" altLang="zh-CN" dirty="0" err="1"/>
              <a:t>btt</a:t>
            </a:r>
            <a:r>
              <a:rPr lang="zh-CN" altLang="en-US" dirty="0"/>
              <a:t>、</a:t>
            </a:r>
            <a:r>
              <a:rPr lang="en-US" altLang="zh-CN" dirty="0" err="1"/>
              <a:t>blkiomon</a:t>
            </a:r>
            <a:r>
              <a:rPr lang="zh-CN" altLang="en-US" dirty="0"/>
              <a:t>这</a:t>
            </a:r>
            <a:r>
              <a:rPr lang="en-US" altLang="zh-CN" dirty="0"/>
              <a:t>4</a:t>
            </a:r>
            <a:r>
              <a:rPr lang="zh-CN" altLang="en-US" dirty="0"/>
              <a:t>个命令</a:t>
            </a:r>
            <a:endParaRPr lang="en-US" altLang="zh-CN" dirty="0"/>
          </a:p>
          <a:p>
            <a:r>
              <a:rPr lang="zh-CN" altLang="en-US" dirty="0"/>
              <a:t>其中</a:t>
            </a:r>
            <a:r>
              <a:rPr lang="en-US" altLang="zh-CN" dirty="0" err="1"/>
              <a:t>blktrace</a:t>
            </a:r>
            <a:r>
              <a:rPr lang="zh-CN" altLang="en-US" dirty="0"/>
              <a:t>负责采集</a:t>
            </a:r>
            <a:r>
              <a:rPr lang="en-US" altLang="zh-CN" dirty="0"/>
              <a:t>I/O</a:t>
            </a:r>
            <a:r>
              <a:rPr lang="zh-CN" altLang="en-US" dirty="0"/>
              <a:t>事件数据</a:t>
            </a:r>
            <a:endParaRPr lang="en-US" altLang="zh-CN" dirty="0"/>
          </a:p>
          <a:p>
            <a:r>
              <a:rPr lang="en-US" altLang="zh-CN" dirty="0" err="1"/>
              <a:t>blkparse</a:t>
            </a:r>
            <a:r>
              <a:rPr lang="zh-CN" altLang="en-US" dirty="0"/>
              <a:t>负责将每一个</a:t>
            </a:r>
            <a:r>
              <a:rPr lang="en-US" altLang="zh-CN" dirty="0"/>
              <a:t>I/O</a:t>
            </a:r>
            <a:r>
              <a:rPr lang="zh-CN" altLang="en-US" dirty="0"/>
              <a:t>事件数据解析为纯文本方便阅读</a:t>
            </a:r>
            <a:endParaRPr lang="en-US" altLang="zh-CN" dirty="0"/>
          </a:p>
          <a:p>
            <a:r>
              <a:rPr lang="en-US" altLang="zh-CN" dirty="0" err="1"/>
              <a:t>btt</a:t>
            </a:r>
            <a:r>
              <a:rPr lang="zh-CN" altLang="en-US" dirty="0"/>
              <a:t>、</a:t>
            </a:r>
            <a:r>
              <a:rPr lang="en-US" altLang="zh-CN" dirty="0" err="1"/>
              <a:t>blkiomon</a:t>
            </a:r>
            <a:r>
              <a:rPr lang="zh-CN" altLang="en-US" dirty="0"/>
              <a:t>负责统计分析。</a:t>
            </a:r>
          </a:p>
        </p:txBody>
      </p:sp>
    </p:spTree>
    <p:extLst>
      <p:ext uri="{BB962C8B-B14F-4D97-AF65-F5344CB8AC3E}">
        <p14:creationId xmlns:p14="http://schemas.microsoft.com/office/powerpoint/2010/main" val="11047465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队列中</a:t>
            </a:r>
            <a:r>
              <a:rPr lang="en-US" altLang="zh-CN" sz="8000" dirty="0">
                <a:ea typeface="Alibaba PuHuiTi B" panose="00020600040101010101" pitchFamily="18" charset="-122"/>
              </a:rPr>
              <a:t>IO</a:t>
            </a:r>
            <a:r>
              <a:rPr lang="zh-CN" altLang="en-US" sz="8000" dirty="0">
                <a:ea typeface="Alibaba PuHuiTi B" panose="00020600040101010101" pitchFamily="18" charset="-122"/>
              </a:rPr>
              <a:t>调度</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233009" y="6211669"/>
            <a:ext cx="22373167" cy="646331"/>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262626"/>
                </a:solidFill>
                <a:effectLst/>
                <a:latin typeface="Source Sans Pro" panose="020B0503030403020204" pitchFamily="34" charset="0"/>
              </a:rPr>
              <a:t>请求在</a:t>
            </a:r>
            <a:r>
              <a:rPr lang="en-US" altLang="zh-CN" b="0" i="0" dirty="0">
                <a:solidFill>
                  <a:srgbClr val="262626"/>
                </a:solidFill>
                <a:effectLst/>
                <a:latin typeface="Source Sans Pro" panose="020B0503030403020204" pitchFamily="34" charset="0"/>
              </a:rPr>
              <a:t>IO</a:t>
            </a:r>
            <a:r>
              <a:rPr lang="zh-CN" altLang="en-US" b="0" i="0" dirty="0">
                <a:solidFill>
                  <a:srgbClr val="262626"/>
                </a:solidFill>
                <a:effectLst/>
                <a:latin typeface="Source Sans Pro" panose="020B0503030403020204" pitchFamily="34" charset="0"/>
              </a:rPr>
              <a:t>调度上花费的时间。</a:t>
            </a:r>
          </a:p>
        </p:txBody>
      </p:sp>
      <p:pic>
        <p:nvPicPr>
          <p:cNvPr id="4" name="图片 3">
            <a:extLst>
              <a:ext uri="{FF2B5EF4-FFF2-40B4-BE49-F238E27FC236}">
                <a16:creationId xmlns:a16="http://schemas.microsoft.com/office/drawing/2014/main" id="{893FC26B-EC29-1027-0100-08AB9D55B279}"/>
              </a:ext>
            </a:extLst>
          </p:cNvPr>
          <p:cNvPicPr>
            <a:picLocks noChangeAspect="1"/>
          </p:cNvPicPr>
          <p:nvPr/>
        </p:nvPicPr>
        <p:blipFill>
          <a:blip r:embed="rId2"/>
          <a:stretch>
            <a:fillRect/>
          </a:stretch>
        </p:blipFill>
        <p:spPr>
          <a:xfrm>
            <a:off x="1571675" y="2251438"/>
            <a:ext cx="14650458" cy="3467339"/>
          </a:xfrm>
          <a:prstGeom prst="rect">
            <a:avLst/>
          </a:prstGeom>
        </p:spPr>
      </p:pic>
    </p:spTree>
    <p:extLst>
      <p:ext uri="{BB962C8B-B14F-4D97-AF65-F5344CB8AC3E}">
        <p14:creationId xmlns:p14="http://schemas.microsoft.com/office/powerpoint/2010/main" val="50378384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zh-CN" altLang="zh-CN" sz="8000" dirty="0">
                <a:ea typeface="Alibaba PuHuiTi B" panose="00020600040101010101" pitchFamily="18" charset="-122"/>
              </a:rPr>
              <a:t>blkiomon</a:t>
            </a:r>
            <a:r>
              <a:rPr lang="zh-CN" altLang="en-US" sz="8000" dirty="0">
                <a:ea typeface="Alibaba PuHuiTi B" panose="00020600040101010101" pitchFamily="18" charset="-122"/>
              </a:rPr>
              <a:t>使用</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607972"/>
            <a:ext cx="22373167" cy="112954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800" dirty="0">
                <a:solidFill>
                  <a:srgbClr val="000000"/>
                </a:solidFill>
                <a:latin typeface="Galdeano"/>
              </a:rPr>
              <a:t>blkiomon对设备/dev/</a:t>
            </a:r>
            <a:r>
              <a:rPr lang="da-DK" altLang="zh-CN" sz="2800" dirty="0">
                <a:solidFill>
                  <a:srgbClr val="000000"/>
                </a:solidFill>
                <a:latin typeface="Galdeano"/>
              </a:rPr>
              <a:t> dm-6</a:t>
            </a:r>
            <a:r>
              <a:rPr lang="zh-CN" altLang="zh-CN" sz="2800" dirty="0">
                <a:solidFill>
                  <a:srgbClr val="000000"/>
                </a:solidFill>
                <a:latin typeface="Galdeano"/>
              </a:rPr>
              <a:t>的io监控</a:t>
            </a:r>
            <a:r>
              <a:rPr lang="en-US" altLang="zh-CN" sz="2800" dirty="0">
                <a:solidFill>
                  <a:srgbClr val="000000"/>
                </a:solidFill>
                <a:latin typeface="Galdeano"/>
              </a:rPr>
              <a:t>6</a:t>
            </a:r>
            <a:r>
              <a:rPr lang="zh-CN" altLang="zh-CN" sz="2800" dirty="0">
                <a:solidFill>
                  <a:srgbClr val="000000"/>
                </a:solidFill>
                <a:latin typeface="Galdeano"/>
              </a:rPr>
              <a:t>0秒，每2秒显示一次，如下：</a:t>
            </a:r>
          </a:p>
          <a:p>
            <a:pPr marL="0" marR="0" lvl="0" indent="0" algn="l" defTabSz="914400" rtl="0" eaLnBrk="0" fontAlgn="base" latinLnBrk="0" hangingPunct="0">
              <a:lnSpc>
                <a:spcPct val="100000"/>
              </a:lnSpc>
              <a:spcBef>
                <a:spcPct val="0"/>
              </a:spcBef>
              <a:spcAft>
                <a:spcPct val="0"/>
              </a:spcAft>
              <a:buClrTx/>
              <a:buSzTx/>
              <a:buFontTx/>
              <a:buNone/>
              <a:tabLst/>
            </a:pPr>
            <a:r>
              <a:rPr lang="pt-BR" altLang="zh-CN" sz="2800" dirty="0">
                <a:solidFill>
                  <a:srgbClr val="000000"/>
                </a:solidFill>
                <a:latin typeface="Galdeano"/>
              </a:rPr>
              <a:t>blktrace -d /dev/dm-6 -a issue -a complete -w 60 -o - | blkiomon  -I 2 -h -</a:t>
            </a:r>
            <a:endParaRPr lang="en-US" altLang="zh-CN" sz="2800" dirty="0">
              <a:solidFill>
                <a:srgbClr val="000000"/>
              </a:solidFill>
              <a:latin typeface="Galdeano"/>
            </a:endParaRPr>
          </a:p>
          <a:p>
            <a:pPr algn="l"/>
            <a:endParaRPr lang="en-US" altLang="zh-CN" sz="2800" dirty="0">
              <a:solidFill>
                <a:srgbClr val="000000"/>
              </a:solidFill>
              <a:latin typeface="Galdeano"/>
            </a:endParaRPr>
          </a:p>
          <a:p>
            <a:pPr algn="l"/>
            <a:r>
              <a:rPr lang="en-US" altLang="zh-CN" sz="2800" dirty="0">
                <a:solidFill>
                  <a:srgbClr val="000000"/>
                </a:solidFill>
                <a:latin typeface="Galdeano"/>
              </a:rPr>
              <a:t>time: Mon Oct 17 11:38:17 2022</a:t>
            </a:r>
          </a:p>
          <a:p>
            <a:pPr algn="l"/>
            <a:r>
              <a:rPr lang="en-US" altLang="zh-CN" sz="2800" dirty="0">
                <a:solidFill>
                  <a:srgbClr val="000000"/>
                </a:solidFill>
                <a:latin typeface="Galdeano"/>
              </a:rPr>
              <a:t>device: 253,6</a:t>
            </a:r>
          </a:p>
          <a:p>
            <a:pPr algn="l"/>
            <a:r>
              <a:rPr lang="en-US" altLang="zh-CN" sz="2800" dirty="0">
                <a:solidFill>
                  <a:srgbClr val="000000"/>
                </a:solidFill>
                <a:latin typeface="Galdeano"/>
              </a:rPr>
              <a:t>sizes read (bytes): num 5, min 32768, max 32768, sum 163840, </a:t>
            </a:r>
            <a:r>
              <a:rPr lang="en-US" altLang="zh-CN" sz="2800" dirty="0" err="1">
                <a:solidFill>
                  <a:srgbClr val="000000"/>
                </a:solidFill>
                <a:latin typeface="Galdeano"/>
              </a:rPr>
              <a:t>squ</a:t>
            </a:r>
            <a:r>
              <a:rPr lang="en-US" altLang="zh-CN" sz="2800" dirty="0">
                <a:solidFill>
                  <a:srgbClr val="000000"/>
                </a:solidFill>
                <a:latin typeface="Galdeano"/>
              </a:rPr>
              <a:t> 5368709120, avg 32768.0, var 0.0</a:t>
            </a:r>
          </a:p>
          <a:p>
            <a:pPr algn="l"/>
            <a:r>
              <a:rPr lang="en-US" altLang="zh-CN" sz="2800" dirty="0">
                <a:solidFill>
                  <a:srgbClr val="000000"/>
                </a:solidFill>
                <a:latin typeface="Galdeano"/>
              </a:rPr>
              <a:t>sizes write (bytes): num 574, min 32768, max 32768, sum 18808832, </a:t>
            </a:r>
            <a:r>
              <a:rPr lang="en-US" altLang="zh-CN" sz="2800" dirty="0" err="1">
                <a:solidFill>
                  <a:srgbClr val="000000"/>
                </a:solidFill>
                <a:latin typeface="Galdeano"/>
              </a:rPr>
              <a:t>squ</a:t>
            </a:r>
            <a:r>
              <a:rPr lang="en-US" altLang="zh-CN" sz="2800" dirty="0">
                <a:solidFill>
                  <a:srgbClr val="000000"/>
                </a:solidFill>
                <a:latin typeface="Galdeano"/>
              </a:rPr>
              <a:t> 616327806976, avg 32768.0, var 0.0</a:t>
            </a:r>
          </a:p>
          <a:p>
            <a:pPr algn="l"/>
            <a:r>
              <a:rPr lang="en-US" altLang="zh-CN" sz="2800" dirty="0" err="1">
                <a:solidFill>
                  <a:srgbClr val="000000"/>
                </a:solidFill>
                <a:latin typeface="Galdeano"/>
              </a:rPr>
              <a:t>d2c</a:t>
            </a:r>
            <a:r>
              <a:rPr lang="en-US" altLang="zh-CN" sz="2800" dirty="0">
                <a:solidFill>
                  <a:srgbClr val="000000"/>
                </a:solidFill>
                <a:latin typeface="Galdeano"/>
              </a:rPr>
              <a:t> read (</a:t>
            </a:r>
            <a:r>
              <a:rPr lang="en-US" altLang="zh-CN" sz="2800" dirty="0" err="1">
                <a:solidFill>
                  <a:srgbClr val="000000"/>
                </a:solidFill>
                <a:latin typeface="Galdeano"/>
              </a:rPr>
              <a:t>usec</a:t>
            </a:r>
            <a:r>
              <a:rPr lang="en-US" altLang="zh-CN" sz="2800" dirty="0">
                <a:solidFill>
                  <a:srgbClr val="000000"/>
                </a:solidFill>
                <a:latin typeface="Galdeano"/>
              </a:rPr>
              <a:t>): num 5, min 269, max 693, sum 2292, </a:t>
            </a:r>
            <a:r>
              <a:rPr lang="en-US" altLang="zh-CN" sz="2800" dirty="0" err="1">
                <a:solidFill>
                  <a:srgbClr val="000000"/>
                </a:solidFill>
                <a:latin typeface="Galdeano"/>
              </a:rPr>
              <a:t>squ</a:t>
            </a:r>
            <a:r>
              <a:rPr lang="en-US" altLang="zh-CN" sz="2800" dirty="0">
                <a:solidFill>
                  <a:srgbClr val="000000"/>
                </a:solidFill>
                <a:latin typeface="Galdeano"/>
              </a:rPr>
              <a:t> 1154232, avg 458.4, var 20715.8</a:t>
            </a:r>
          </a:p>
          <a:p>
            <a:pPr algn="l"/>
            <a:r>
              <a:rPr lang="en-US" altLang="zh-CN" sz="2800" dirty="0" err="1">
                <a:solidFill>
                  <a:srgbClr val="000000"/>
                </a:solidFill>
                <a:latin typeface="Galdeano"/>
              </a:rPr>
              <a:t>d2c</a:t>
            </a:r>
            <a:r>
              <a:rPr lang="en-US" altLang="zh-CN" sz="2800" dirty="0">
                <a:solidFill>
                  <a:srgbClr val="000000"/>
                </a:solidFill>
                <a:latin typeface="Galdeano"/>
              </a:rPr>
              <a:t> write (</a:t>
            </a:r>
            <a:r>
              <a:rPr lang="en-US" altLang="zh-CN" sz="2800" dirty="0" err="1">
                <a:solidFill>
                  <a:srgbClr val="000000"/>
                </a:solidFill>
                <a:latin typeface="Galdeano"/>
              </a:rPr>
              <a:t>usec</a:t>
            </a:r>
            <a:r>
              <a:rPr lang="en-US" altLang="zh-CN" sz="2800" dirty="0">
                <a:solidFill>
                  <a:srgbClr val="000000"/>
                </a:solidFill>
                <a:latin typeface="Galdeano"/>
              </a:rPr>
              <a:t>): num 574, min 211, max 21733705, sum 136276774, </a:t>
            </a:r>
            <a:r>
              <a:rPr lang="en-US" altLang="zh-CN" sz="2800" dirty="0" err="1">
                <a:solidFill>
                  <a:srgbClr val="000000"/>
                </a:solidFill>
                <a:latin typeface="Galdeano"/>
              </a:rPr>
              <a:t>squ</a:t>
            </a:r>
            <a:r>
              <a:rPr lang="en-US" altLang="zh-CN" sz="2800" dirty="0">
                <a:solidFill>
                  <a:srgbClr val="000000"/>
                </a:solidFill>
                <a:latin typeface="Galdeano"/>
              </a:rPr>
              <a:t> 2370505493621902, avg 237416.0, var 4073434162752.7</a:t>
            </a:r>
          </a:p>
          <a:p>
            <a:pPr algn="l"/>
            <a:r>
              <a:rPr lang="en-US" altLang="zh-CN" sz="2800" dirty="0">
                <a:solidFill>
                  <a:srgbClr val="000000"/>
                </a:solidFill>
                <a:latin typeface="Galdeano"/>
              </a:rPr>
              <a:t>throughput read (bytes/msec): num 5, min 47284, max 121814, sum 395134, </a:t>
            </a:r>
            <a:r>
              <a:rPr lang="en-US" altLang="zh-CN" sz="2800" dirty="0" err="1">
                <a:solidFill>
                  <a:srgbClr val="000000"/>
                </a:solidFill>
                <a:latin typeface="Galdeano"/>
              </a:rPr>
              <a:t>squ</a:t>
            </a:r>
            <a:r>
              <a:rPr lang="en-US" altLang="zh-CN" sz="2800" dirty="0">
                <a:solidFill>
                  <a:srgbClr val="000000"/>
                </a:solidFill>
                <a:latin typeface="Galdeano"/>
              </a:rPr>
              <a:t> 34409763578, avg 79026.8, var 636717597.4</a:t>
            </a:r>
          </a:p>
          <a:p>
            <a:pPr algn="l"/>
            <a:r>
              <a:rPr lang="en-US" altLang="zh-CN" sz="2800" dirty="0">
                <a:solidFill>
                  <a:srgbClr val="000000"/>
                </a:solidFill>
                <a:latin typeface="Galdeano"/>
              </a:rPr>
              <a:t>throughput write (bytes/msec): num 574, min 1, max 155298, sum 45712017, </a:t>
            </a:r>
            <a:r>
              <a:rPr lang="en-US" altLang="zh-CN" sz="2800" dirty="0" err="1">
                <a:solidFill>
                  <a:srgbClr val="000000"/>
                </a:solidFill>
                <a:latin typeface="Galdeano"/>
              </a:rPr>
              <a:t>squ</a:t>
            </a:r>
            <a:r>
              <a:rPr lang="en-US" altLang="zh-CN" sz="2800" dirty="0">
                <a:solidFill>
                  <a:srgbClr val="000000"/>
                </a:solidFill>
                <a:latin typeface="Galdeano"/>
              </a:rPr>
              <a:t> 3931246993393, avg 79637.7, var 506705423.2</a:t>
            </a:r>
          </a:p>
          <a:p>
            <a:pPr algn="l"/>
            <a:r>
              <a:rPr lang="en-US" altLang="zh-CN" sz="2800" dirty="0">
                <a:solidFill>
                  <a:srgbClr val="000000"/>
                </a:solidFill>
                <a:latin typeface="Galdeano"/>
              </a:rPr>
              <a:t>sizes histogram (bytes):</a:t>
            </a:r>
          </a:p>
          <a:p>
            <a:pPr algn="l"/>
            <a:r>
              <a:rPr lang="en-US" altLang="zh-CN" sz="2800" dirty="0">
                <a:solidFill>
                  <a:srgbClr val="000000"/>
                </a:solidFill>
                <a:latin typeface="Galdeano"/>
              </a:rPr>
              <a:t>            0:     0         1024:     0         2048:     0         4096:     0</a:t>
            </a:r>
          </a:p>
          <a:p>
            <a:pPr algn="l"/>
            <a:r>
              <a:rPr lang="en-US" altLang="zh-CN" sz="2800" dirty="0">
                <a:solidFill>
                  <a:srgbClr val="000000"/>
                </a:solidFill>
                <a:latin typeface="Galdeano"/>
              </a:rPr>
              <a:t>         8192:     0        16384:     0        32768:   579        65536:     0</a:t>
            </a:r>
          </a:p>
          <a:p>
            <a:pPr algn="l"/>
            <a:r>
              <a:rPr lang="en-US" altLang="zh-CN" sz="2800" dirty="0">
                <a:solidFill>
                  <a:srgbClr val="000000"/>
                </a:solidFill>
                <a:latin typeface="Galdeano"/>
              </a:rPr>
              <a:t>       131072:     0       262144:     0       524288:     0      1048576:     0</a:t>
            </a:r>
          </a:p>
          <a:p>
            <a:pPr algn="l"/>
            <a:r>
              <a:rPr lang="en-US" altLang="zh-CN" sz="2800" dirty="0">
                <a:solidFill>
                  <a:srgbClr val="000000"/>
                </a:solidFill>
                <a:latin typeface="Galdeano"/>
              </a:rPr>
              <a:t>      2097152:     0      4194304:     0      8388608:     0    &gt; 8388608:     0</a:t>
            </a:r>
          </a:p>
          <a:p>
            <a:pPr algn="l"/>
            <a:r>
              <a:rPr lang="en-US" altLang="zh-CN" sz="2800" dirty="0" err="1">
                <a:solidFill>
                  <a:srgbClr val="000000"/>
                </a:solidFill>
                <a:latin typeface="Galdeano"/>
              </a:rPr>
              <a:t>d2c</a:t>
            </a:r>
            <a:r>
              <a:rPr lang="en-US" altLang="zh-CN" sz="2800" dirty="0">
                <a:solidFill>
                  <a:srgbClr val="000000"/>
                </a:solidFill>
                <a:latin typeface="Galdeano"/>
              </a:rPr>
              <a:t> histogram (</a:t>
            </a:r>
            <a:r>
              <a:rPr lang="en-US" altLang="zh-CN" sz="2800" dirty="0" err="1">
                <a:solidFill>
                  <a:srgbClr val="000000"/>
                </a:solidFill>
                <a:latin typeface="Galdeano"/>
              </a:rPr>
              <a:t>usec</a:t>
            </a:r>
            <a:r>
              <a:rPr lang="en-US" altLang="zh-CN" sz="2800" dirty="0">
                <a:solidFill>
                  <a:srgbClr val="000000"/>
                </a:solidFill>
                <a:latin typeface="Galdeano"/>
              </a:rPr>
              <a:t>):</a:t>
            </a:r>
          </a:p>
          <a:p>
            <a:pPr algn="l"/>
            <a:r>
              <a:rPr lang="en-US" altLang="zh-CN" sz="2800" dirty="0">
                <a:solidFill>
                  <a:srgbClr val="000000"/>
                </a:solidFill>
                <a:latin typeface="Galdeano"/>
              </a:rPr>
              <a:t>            0:     0            8:     0           16:     0           32:     0</a:t>
            </a:r>
          </a:p>
          <a:p>
            <a:pPr algn="l"/>
            <a:r>
              <a:rPr lang="en-US" altLang="zh-CN" sz="2800" dirty="0">
                <a:solidFill>
                  <a:srgbClr val="000000"/>
                </a:solidFill>
                <a:latin typeface="Galdeano"/>
              </a:rPr>
              <a:t>           64:     0          128:     0          256:     3          512:   486</a:t>
            </a:r>
          </a:p>
          <a:p>
            <a:pPr algn="l"/>
            <a:r>
              <a:rPr lang="en-US" altLang="zh-CN" sz="2800" dirty="0">
                <a:solidFill>
                  <a:srgbClr val="000000"/>
                </a:solidFill>
                <a:latin typeface="Galdeano"/>
              </a:rPr>
              <a:t>         1024:    62         2048:     9         4096:     7         8192:     4</a:t>
            </a:r>
          </a:p>
          <a:p>
            <a:pPr algn="l"/>
            <a:r>
              <a:rPr lang="en-US" altLang="zh-CN" sz="2800" dirty="0">
                <a:solidFill>
                  <a:srgbClr val="000000"/>
                </a:solidFill>
                <a:latin typeface="Galdeano"/>
              </a:rPr>
              <a:t>        16384:     0        32768:     0        65536:     0       131072:     0</a:t>
            </a:r>
          </a:p>
          <a:p>
            <a:pPr algn="l"/>
            <a:r>
              <a:rPr lang="en-US" altLang="zh-CN" sz="2800" dirty="0">
                <a:solidFill>
                  <a:srgbClr val="000000"/>
                </a:solidFill>
                <a:latin typeface="Galdeano"/>
              </a:rPr>
              <a:t>       262144:     0       524288:     0      1048576:     0      2097152:     0</a:t>
            </a:r>
          </a:p>
          <a:p>
            <a:pPr algn="l"/>
            <a:r>
              <a:rPr lang="en-US" altLang="zh-CN" sz="2800" dirty="0">
                <a:solidFill>
                  <a:srgbClr val="000000"/>
                </a:solidFill>
                <a:latin typeface="Galdeano"/>
              </a:rPr>
              <a:t>      4194304:     0      8388608:     0     16777216:     4     33554432:     4</a:t>
            </a:r>
          </a:p>
          <a:p>
            <a:pPr algn="l"/>
            <a:r>
              <a:rPr lang="en-US" altLang="zh-CN" sz="2800" dirty="0">
                <a:solidFill>
                  <a:srgbClr val="000000"/>
                </a:solidFill>
                <a:latin typeface="Galdeano"/>
              </a:rPr>
              <a:t>    &gt;33554432:     0</a:t>
            </a:r>
          </a:p>
          <a:p>
            <a:pPr algn="l"/>
            <a:r>
              <a:rPr lang="en-US" altLang="zh-CN" sz="2800" dirty="0">
                <a:solidFill>
                  <a:srgbClr val="000000"/>
                </a:solidFill>
                <a:latin typeface="Galdeano"/>
              </a:rPr>
              <a:t>bidirectional requests: 0</a:t>
            </a:r>
            <a:endParaRPr lang="zh-CN" altLang="en-US" sz="2800" b="0" i="0" dirty="0">
              <a:solidFill>
                <a:srgbClr val="000000"/>
              </a:solidFill>
              <a:effectLst/>
              <a:latin typeface="Galdeano"/>
            </a:endParaRPr>
          </a:p>
        </p:txBody>
      </p:sp>
    </p:spTree>
    <p:extLst>
      <p:ext uri="{BB962C8B-B14F-4D97-AF65-F5344CB8AC3E}">
        <p14:creationId xmlns:p14="http://schemas.microsoft.com/office/powerpoint/2010/main" val="1221198879"/>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使用</a:t>
            </a:r>
            <a:r>
              <a:rPr lang="en-US" altLang="zh-CN" sz="8000" dirty="0">
                <a:ea typeface="Alibaba PuHuiTi B" panose="00020600040101010101" pitchFamily="18" charset="-122"/>
              </a:rPr>
              <a:t>FIO</a:t>
            </a:r>
            <a:r>
              <a:rPr lang="zh-CN" altLang="en-US" sz="8000" dirty="0">
                <a:ea typeface="Alibaba PuHuiTi B" panose="00020600040101010101" pitchFamily="18" charset="-122"/>
              </a:rPr>
              <a:t>，异地重放</a:t>
            </a:r>
            <a:r>
              <a:rPr lang="en-US" altLang="zh-CN" sz="8000" dirty="0">
                <a:ea typeface="Alibaba PuHuiTi B" panose="00020600040101010101" pitchFamily="18" charset="-122"/>
              </a:rPr>
              <a:t>BIN</a:t>
            </a:r>
            <a:r>
              <a:rPr lang="zh-CN" altLang="en-US" sz="8000" dirty="0">
                <a:ea typeface="Alibaba PuHuiTi B" panose="00020600040101010101" pitchFamily="18" charset="-122"/>
              </a:rPr>
              <a:t>文件</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85025"/>
            <a:ext cx="22373167"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注意，有可能损坏目前盘上已有数据。</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fio</a:t>
            </a:r>
            <a:r>
              <a:rPr lang="en-US" altLang="zh-CN" sz="3200" dirty="0">
                <a:solidFill>
                  <a:srgbClr val="000000"/>
                </a:solidFill>
                <a:latin typeface="Galdeano"/>
              </a:rPr>
              <a:t>  --name=replay --filename=/dev/dm-7 --thread --direct=1 --</a:t>
            </a:r>
            <a:r>
              <a:rPr lang="en-US" altLang="zh-CN" sz="3200" dirty="0" err="1">
                <a:solidFill>
                  <a:srgbClr val="000000"/>
                </a:solidFill>
                <a:latin typeface="Galdeano"/>
              </a:rPr>
              <a:t>read_iolog</a:t>
            </a:r>
            <a:r>
              <a:rPr lang="en-US" altLang="zh-CN" sz="3200" dirty="0">
                <a:solidFill>
                  <a:srgbClr val="000000"/>
                </a:solidFill>
                <a:latin typeface="Galdeano"/>
              </a:rPr>
              <a:t>=dm-</a:t>
            </a:r>
            <a:r>
              <a:rPr lang="en-US" altLang="zh-CN" sz="3200" dirty="0" err="1">
                <a:solidFill>
                  <a:srgbClr val="000000"/>
                </a:solidFill>
                <a:latin typeface="Galdeano"/>
              </a:rPr>
              <a:t>5.bin</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使用</a:t>
            </a:r>
            <a:r>
              <a:rPr lang="en-US" altLang="zh-CN" sz="3200" dirty="0" err="1">
                <a:solidFill>
                  <a:srgbClr val="000000"/>
                </a:solidFill>
                <a:latin typeface="Galdeano"/>
              </a:rPr>
              <a:t>strace</a:t>
            </a:r>
            <a:r>
              <a:rPr lang="zh-CN" altLang="en-US" sz="3200" dirty="0">
                <a:solidFill>
                  <a:srgbClr val="000000"/>
                </a:solidFill>
                <a:latin typeface="Galdeano"/>
              </a:rPr>
              <a:t>跟踪查看当时主机上</a:t>
            </a:r>
            <a:r>
              <a:rPr lang="en-US" altLang="zh-CN" sz="3200" dirty="0">
                <a:solidFill>
                  <a:srgbClr val="000000"/>
                </a:solidFill>
                <a:latin typeface="Galdeano"/>
              </a:rPr>
              <a:t>IO</a:t>
            </a:r>
            <a:r>
              <a:rPr lang="zh-CN" altLang="en-US" sz="3200" dirty="0">
                <a:solidFill>
                  <a:srgbClr val="000000"/>
                </a:solidFill>
                <a:latin typeface="Galdeano"/>
              </a:rPr>
              <a:t>行为：</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strace</a:t>
            </a:r>
            <a:r>
              <a:rPr lang="en-US" altLang="zh-CN" sz="3200" dirty="0">
                <a:solidFill>
                  <a:srgbClr val="000000"/>
                </a:solidFill>
                <a:latin typeface="Galdeano"/>
              </a:rPr>
              <a:t> -o  </a:t>
            </a:r>
            <a:r>
              <a:rPr lang="en-US" altLang="zh-CN" sz="3200" dirty="0" err="1">
                <a:solidFill>
                  <a:srgbClr val="000000"/>
                </a:solidFill>
                <a:latin typeface="Galdeano"/>
              </a:rPr>
              <a:t>strace.out</a:t>
            </a:r>
            <a:r>
              <a:rPr lang="en-US" altLang="zh-CN" sz="3200" dirty="0">
                <a:solidFill>
                  <a:srgbClr val="000000"/>
                </a:solidFill>
                <a:latin typeface="Galdeano"/>
              </a:rPr>
              <a:t> </a:t>
            </a:r>
            <a:r>
              <a:rPr lang="en-US" altLang="zh-CN" sz="3200" dirty="0" err="1">
                <a:solidFill>
                  <a:srgbClr val="000000"/>
                </a:solidFill>
                <a:latin typeface="Galdeano"/>
              </a:rPr>
              <a:t>fio</a:t>
            </a:r>
            <a:r>
              <a:rPr lang="en-US" altLang="zh-CN" sz="3200" dirty="0">
                <a:solidFill>
                  <a:srgbClr val="000000"/>
                </a:solidFill>
                <a:latin typeface="Galdeano"/>
              </a:rPr>
              <a:t>  --name=replay --filename=/dev/dm-7 --thread --direct=1 --</a:t>
            </a:r>
            <a:r>
              <a:rPr lang="en-US" altLang="zh-CN" sz="3200" dirty="0" err="1">
                <a:solidFill>
                  <a:srgbClr val="000000"/>
                </a:solidFill>
                <a:latin typeface="Galdeano"/>
              </a:rPr>
              <a:t>read_iolog</a:t>
            </a:r>
            <a:r>
              <a:rPr lang="en-US" altLang="zh-CN" sz="3200" dirty="0">
                <a:solidFill>
                  <a:srgbClr val="000000"/>
                </a:solidFill>
                <a:latin typeface="Galdeano"/>
              </a:rPr>
              <a:t>=dm-</a:t>
            </a:r>
            <a:r>
              <a:rPr lang="en-US" altLang="zh-CN" sz="3200" dirty="0" err="1">
                <a:solidFill>
                  <a:srgbClr val="000000"/>
                </a:solidFill>
                <a:latin typeface="Galdeano"/>
              </a:rPr>
              <a:t>5.bin</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err="1">
              <a:solidFill>
                <a:srgbClr val="000000"/>
              </a:solidFill>
              <a:latin typeface="Galdeano"/>
            </a:endParaRPr>
          </a:p>
        </p:txBody>
      </p:sp>
    </p:spTree>
    <p:extLst>
      <p:ext uri="{BB962C8B-B14F-4D97-AF65-F5344CB8AC3E}">
        <p14:creationId xmlns:p14="http://schemas.microsoft.com/office/powerpoint/2010/main" val="54695078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监控脚本</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85025"/>
            <a:ext cx="22373167" cy="79714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blkmon.sh</a:t>
            </a:r>
            <a:r>
              <a:rPr lang="zh-CN" altLang="en-US" sz="3200" dirty="0">
                <a:solidFill>
                  <a:srgbClr val="000000"/>
                </a:solidFill>
                <a:latin typeface="Galdeano"/>
              </a:rPr>
              <a:t>：</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服务器可以在需要时候运行监控脚本获取合并后的</a:t>
            </a:r>
            <a:r>
              <a:rPr lang="en-US" altLang="zh-CN" sz="3200" dirty="0">
                <a:solidFill>
                  <a:srgbClr val="000000"/>
                </a:solidFill>
                <a:latin typeface="Galdeano"/>
              </a:rPr>
              <a:t>BIN</a:t>
            </a:r>
            <a:r>
              <a:rPr lang="zh-CN" altLang="en-US" sz="3200" dirty="0">
                <a:solidFill>
                  <a:srgbClr val="000000"/>
                </a:solidFill>
                <a:latin typeface="Galdeano"/>
              </a:rPr>
              <a:t>文件用于解析。</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这里监控</a:t>
            </a:r>
            <a:r>
              <a:rPr lang="en-US" altLang="zh-CN" sz="3200" dirty="0">
                <a:solidFill>
                  <a:srgbClr val="000000"/>
                </a:solidFill>
                <a:latin typeface="Galdeano"/>
              </a:rPr>
              <a:t>3</a:t>
            </a:r>
            <a:r>
              <a:rPr lang="zh-CN" altLang="en-US" sz="3200" dirty="0">
                <a:solidFill>
                  <a:srgbClr val="000000"/>
                </a:solidFill>
                <a:latin typeface="Galdeano"/>
              </a:rPr>
              <a:t>个盘空格分隔，监控</a:t>
            </a:r>
            <a:r>
              <a:rPr lang="en-US" altLang="zh-CN" sz="3200" dirty="0">
                <a:solidFill>
                  <a:srgbClr val="000000"/>
                </a:solidFill>
                <a:latin typeface="Galdeano"/>
              </a:rPr>
              <a:t>10</a:t>
            </a:r>
            <a:r>
              <a:rPr lang="zh-CN" altLang="en-US" sz="3200" dirty="0">
                <a:solidFill>
                  <a:srgbClr val="000000"/>
                </a:solidFill>
                <a:latin typeface="Galdeano"/>
              </a:rPr>
              <a:t>秒，一般不要超过</a:t>
            </a:r>
            <a:r>
              <a:rPr lang="en-US" altLang="zh-CN" sz="3200" dirty="0">
                <a:solidFill>
                  <a:srgbClr val="000000"/>
                </a:solidFill>
                <a:latin typeface="Galdeano"/>
              </a:rPr>
              <a:t>60</a:t>
            </a:r>
            <a:r>
              <a:rPr lang="zh-CN" altLang="en-US" sz="3200" dirty="0">
                <a:solidFill>
                  <a:srgbClr val="000000"/>
                </a:solidFill>
                <a:latin typeface="Galdeano"/>
              </a:rPr>
              <a:t>秒，文件太大，解析太慢。</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blktrace</a:t>
            </a:r>
            <a:r>
              <a:rPr lang="en-US" altLang="zh-CN" sz="3200" b="0" i="0" dirty="0">
                <a:solidFill>
                  <a:srgbClr val="000000"/>
                </a:solidFill>
                <a:effectLst/>
                <a:latin typeface="Galdeano"/>
              </a:rPr>
              <a:t> -d /dev/dm-4 /dev/dm-5 /dev/dm-6 -w 10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这里分别按盘分别合并成</a:t>
            </a:r>
            <a:r>
              <a:rPr lang="en-US" altLang="zh-CN" sz="3200" dirty="0">
                <a:solidFill>
                  <a:srgbClr val="000000"/>
                </a:solidFill>
                <a:latin typeface="Galdeano"/>
              </a:rPr>
              <a:t>2</a:t>
            </a:r>
            <a:r>
              <a:rPr lang="zh-CN" altLang="en-US" sz="3200" dirty="0">
                <a:solidFill>
                  <a:srgbClr val="000000"/>
                </a:solidFill>
                <a:latin typeface="Galdeano"/>
              </a:rPr>
              <a:t>进制文件，只需要保留</a:t>
            </a:r>
            <a:r>
              <a:rPr lang="en-US" altLang="zh-CN" sz="3200" dirty="0">
                <a:solidFill>
                  <a:srgbClr val="000000"/>
                </a:solidFill>
                <a:latin typeface="Galdeano"/>
              </a:rPr>
              <a:t>bin</a:t>
            </a:r>
            <a:r>
              <a:rPr lang="zh-CN" altLang="en-US" sz="3200" dirty="0">
                <a:solidFill>
                  <a:srgbClr val="000000"/>
                </a:solidFill>
                <a:latin typeface="Galdeano"/>
              </a:rPr>
              <a:t>文件用于后面解析。</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blkparse</a:t>
            </a:r>
            <a:r>
              <a:rPr lang="en-US" altLang="zh-CN" sz="3200" b="0" i="0" dirty="0">
                <a:solidFill>
                  <a:srgbClr val="000000"/>
                </a:solidFill>
                <a:effectLst/>
                <a:latin typeface="Galdeano"/>
              </a:rPr>
              <a:t> -</a:t>
            </a:r>
            <a:r>
              <a:rPr lang="en-US" altLang="zh-CN" sz="3200" b="0" i="0" dirty="0" err="1">
                <a:solidFill>
                  <a:srgbClr val="000000"/>
                </a:solidFill>
                <a:effectLst/>
                <a:latin typeface="Galdeano"/>
              </a:rPr>
              <a:t>i</a:t>
            </a:r>
            <a:r>
              <a:rPr lang="en-US" altLang="zh-CN" sz="3200" b="0" i="0" dirty="0">
                <a:solidFill>
                  <a:srgbClr val="000000"/>
                </a:solidFill>
                <a:effectLst/>
                <a:latin typeface="Galdeano"/>
              </a:rPr>
              <a:t> dm-4 -d dm-</a:t>
            </a:r>
            <a:r>
              <a:rPr lang="en-US" altLang="zh-CN" sz="3200" b="0" i="0" dirty="0" err="1">
                <a:solidFill>
                  <a:srgbClr val="000000"/>
                </a:solidFill>
                <a:effectLst/>
                <a:latin typeface="Galdeano"/>
              </a:rPr>
              <a:t>4.bin</a:t>
            </a:r>
            <a:r>
              <a:rPr lang="en-US" altLang="zh-CN" sz="3200" b="0" i="0" dirty="0">
                <a:solidFill>
                  <a:srgbClr val="000000"/>
                </a:solidFill>
                <a:effectLst/>
                <a:latin typeface="Galdeano"/>
              </a:rPr>
              <a:t> &gt; /dev/null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blkparse</a:t>
            </a:r>
            <a:r>
              <a:rPr lang="en-US" altLang="zh-CN" sz="3200" b="0" i="0" dirty="0">
                <a:solidFill>
                  <a:srgbClr val="000000"/>
                </a:solidFill>
                <a:effectLst/>
                <a:latin typeface="Galdeano"/>
              </a:rPr>
              <a:t> -</a:t>
            </a:r>
            <a:r>
              <a:rPr lang="en-US" altLang="zh-CN" sz="3200" b="0" i="0" dirty="0" err="1">
                <a:solidFill>
                  <a:srgbClr val="000000"/>
                </a:solidFill>
                <a:effectLst/>
                <a:latin typeface="Galdeano"/>
              </a:rPr>
              <a:t>i</a:t>
            </a:r>
            <a:r>
              <a:rPr lang="en-US" altLang="zh-CN" sz="3200" b="0" i="0" dirty="0">
                <a:solidFill>
                  <a:srgbClr val="000000"/>
                </a:solidFill>
                <a:effectLst/>
                <a:latin typeface="Galdeano"/>
              </a:rPr>
              <a:t> dm-5 -d dm-</a:t>
            </a:r>
            <a:r>
              <a:rPr lang="en-US" altLang="zh-CN" sz="3200" b="0" i="0" dirty="0" err="1">
                <a:solidFill>
                  <a:srgbClr val="000000"/>
                </a:solidFill>
                <a:effectLst/>
                <a:latin typeface="Galdeano"/>
              </a:rPr>
              <a:t>5.bin</a:t>
            </a:r>
            <a:r>
              <a:rPr lang="en-US" altLang="zh-CN" sz="3200" b="0" i="0" dirty="0">
                <a:solidFill>
                  <a:srgbClr val="000000"/>
                </a:solidFill>
                <a:effectLst/>
                <a:latin typeface="Galdeano"/>
              </a:rPr>
              <a:t> &gt; /dev/null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blkparse</a:t>
            </a:r>
            <a:r>
              <a:rPr lang="en-US" altLang="zh-CN" sz="3200" b="0" i="0" dirty="0">
                <a:solidFill>
                  <a:srgbClr val="000000"/>
                </a:solidFill>
                <a:effectLst/>
                <a:latin typeface="Galdeano"/>
              </a:rPr>
              <a:t> -</a:t>
            </a:r>
            <a:r>
              <a:rPr lang="en-US" altLang="zh-CN" sz="3200" b="0" i="0" dirty="0" err="1">
                <a:solidFill>
                  <a:srgbClr val="000000"/>
                </a:solidFill>
                <a:effectLst/>
                <a:latin typeface="Galdeano"/>
              </a:rPr>
              <a:t>i</a:t>
            </a:r>
            <a:r>
              <a:rPr lang="en-US" altLang="zh-CN" sz="3200" b="0" i="0" dirty="0">
                <a:solidFill>
                  <a:srgbClr val="000000"/>
                </a:solidFill>
                <a:effectLst/>
                <a:latin typeface="Galdeano"/>
              </a:rPr>
              <a:t> dm-6 -d dm-</a:t>
            </a:r>
            <a:r>
              <a:rPr lang="en-US" altLang="zh-CN" sz="3200" b="0" i="0" dirty="0" err="1">
                <a:solidFill>
                  <a:srgbClr val="000000"/>
                </a:solidFill>
                <a:effectLst/>
                <a:latin typeface="Galdeano"/>
              </a:rPr>
              <a:t>6.bin</a:t>
            </a:r>
            <a:r>
              <a:rPr lang="en-US" altLang="zh-CN" sz="3200" b="0" i="0" dirty="0">
                <a:solidFill>
                  <a:srgbClr val="000000"/>
                </a:solidFill>
                <a:effectLst/>
                <a:latin typeface="Galdeano"/>
              </a:rPr>
              <a:t> &gt; /dev/null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合并后，删除按</a:t>
            </a:r>
            <a:r>
              <a:rPr lang="en-US" altLang="zh-CN" sz="3200" dirty="0">
                <a:solidFill>
                  <a:srgbClr val="000000"/>
                </a:solidFill>
                <a:latin typeface="Galdeano"/>
              </a:rPr>
              <a:t>CPU</a:t>
            </a:r>
            <a:r>
              <a:rPr lang="zh-CN" altLang="en-US" sz="3200" dirty="0">
                <a:solidFill>
                  <a:srgbClr val="000000"/>
                </a:solidFill>
                <a:latin typeface="Galdeano"/>
              </a:rPr>
              <a:t>监控文件。</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find . -name "*.</a:t>
            </a:r>
            <a:r>
              <a:rPr lang="en-US" altLang="zh-CN" sz="3200" b="0" i="0" dirty="0" err="1">
                <a:solidFill>
                  <a:srgbClr val="000000"/>
                </a:solidFill>
                <a:effectLst/>
                <a:latin typeface="Galdeano"/>
              </a:rPr>
              <a:t>blktrace</a:t>
            </a:r>
            <a:r>
              <a:rPr lang="en-US" altLang="zh-CN" sz="3200" b="0" i="0" dirty="0">
                <a:solidFill>
                  <a:srgbClr val="000000"/>
                </a:solidFill>
                <a:effectLst/>
                <a:latin typeface="Galdeano"/>
              </a:rPr>
              <a:t>.*" -exec rm -rf {} \;</a:t>
            </a:r>
            <a:endParaRPr lang="zh-CN" altLang="en-US" sz="3200" b="0" i="0" dirty="0">
              <a:solidFill>
                <a:srgbClr val="000000"/>
              </a:solidFill>
              <a:effectLst/>
              <a:latin typeface="Galdeano"/>
            </a:endParaRPr>
          </a:p>
        </p:txBody>
      </p:sp>
    </p:spTree>
    <p:extLst>
      <p:ext uri="{BB962C8B-B14F-4D97-AF65-F5344CB8AC3E}">
        <p14:creationId xmlns:p14="http://schemas.microsoft.com/office/powerpoint/2010/main" val="145086618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解析脚本</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85025"/>
            <a:ext cx="22373167"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blkreport.sh</a:t>
            </a:r>
            <a:r>
              <a:rPr lang="zh-CN" altLang="en-US" sz="3200" dirty="0">
                <a:solidFill>
                  <a:srgbClr val="000000"/>
                </a:solidFill>
                <a:latin typeface="Galdeano"/>
              </a:rPr>
              <a:t>：</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解析脚本可以运行在与监控脚本不同服务器，只需要拷贝需要解析的</a:t>
            </a:r>
            <a:r>
              <a:rPr lang="en-US" altLang="zh-CN" sz="3200" dirty="0">
                <a:solidFill>
                  <a:srgbClr val="000000"/>
                </a:solidFill>
                <a:latin typeface="Galdeano"/>
              </a:rPr>
              <a:t>BIN</a:t>
            </a:r>
            <a:r>
              <a:rPr lang="zh-CN" altLang="en-US" sz="3200" dirty="0">
                <a:solidFill>
                  <a:srgbClr val="000000"/>
                </a:solidFill>
                <a:latin typeface="Galdeano"/>
              </a:rPr>
              <a:t>文件放在同一目录用于解析。例如</a:t>
            </a:r>
            <a:r>
              <a:rPr lang="en-US" altLang="zh-CN" sz="3200" dirty="0">
                <a:solidFill>
                  <a:srgbClr val="000000"/>
                </a:solidFill>
                <a:latin typeface="Galdeano"/>
              </a:rPr>
              <a:t>dm-</a:t>
            </a:r>
            <a:r>
              <a:rPr lang="en-US" altLang="zh-CN" sz="3200" dirty="0" err="1">
                <a:solidFill>
                  <a:srgbClr val="000000"/>
                </a:solidFill>
                <a:latin typeface="Galdeano"/>
              </a:rPr>
              <a:t>4.bin</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解析结果将</a:t>
            </a:r>
            <a:r>
              <a:rPr lang="en-US" altLang="zh-CN" sz="3200" dirty="0">
                <a:solidFill>
                  <a:srgbClr val="000000"/>
                </a:solidFill>
                <a:latin typeface="Galdeano"/>
              </a:rPr>
              <a:t>BTT</a:t>
            </a:r>
            <a:r>
              <a:rPr lang="zh-CN" altLang="en-US" sz="3200" dirty="0">
                <a:solidFill>
                  <a:srgbClr val="000000"/>
                </a:solidFill>
                <a:latin typeface="Galdeano"/>
              </a:rPr>
              <a:t>结果和一些数据作图后合并为一个解析日期的</a:t>
            </a:r>
            <a:r>
              <a:rPr lang="en-US" altLang="zh-CN" sz="3200" dirty="0">
                <a:solidFill>
                  <a:srgbClr val="000000"/>
                </a:solidFill>
                <a:latin typeface="Galdeano"/>
              </a:rPr>
              <a:t>PDF</a:t>
            </a:r>
            <a:r>
              <a:rPr lang="zh-CN" altLang="en-US" sz="3200" dirty="0">
                <a:solidFill>
                  <a:srgbClr val="000000"/>
                </a:solidFill>
                <a:latin typeface="Galdeano"/>
              </a:rPr>
              <a:t>文件，便于查看保存。</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解析</a:t>
            </a:r>
            <a:r>
              <a:rPr lang="en-US" altLang="zh-CN" sz="3200" dirty="0">
                <a:solidFill>
                  <a:srgbClr val="000000"/>
                </a:solidFill>
                <a:latin typeface="Galdeano"/>
              </a:rPr>
              <a:t>dm-</a:t>
            </a:r>
            <a:r>
              <a:rPr lang="en-US" altLang="zh-CN" sz="3200" dirty="0" err="1">
                <a:solidFill>
                  <a:srgbClr val="000000"/>
                </a:solidFill>
                <a:latin typeface="Galdeano"/>
              </a:rPr>
              <a:t>4.bin</a:t>
            </a:r>
            <a:r>
              <a:rPr lang="en-US" altLang="zh-CN" sz="3200" dirty="0">
                <a:solidFill>
                  <a:srgbClr val="000000"/>
                </a:solidFill>
                <a:latin typeface="Galdeano"/>
              </a:rPr>
              <a:t>:</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python3</a:t>
            </a:r>
            <a:r>
              <a:rPr lang="en-US" altLang="zh-CN" sz="3200" dirty="0">
                <a:solidFill>
                  <a:srgbClr val="000000"/>
                </a:solidFill>
                <a:latin typeface="Galdeano"/>
              </a:rPr>
              <a:t> </a:t>
            </a:r>
            <a:r>
              <a:rPr lang="en-US" altLang="zh-CN" sz="3200" dirty="0" err="1">
                <a:solidFill>
                  <a:srgbClr val="000000"/>
                </a:solidFill>
                <a:latin typeface="Galdeano"/>
              </a:rPr>
              <a:t>blkreport.py</a:t>
            </a:r>
            <a:r>
              <a:rPr lang="en-US" altLang="zh-CN" sz="3200" dirty="0">
                <a:solidFill>
                  <a:srgbClr val="000000"/>
                </a:solidFill>
                <a:latin typeface="Galdeano"/>
              </a:rPr>
              <a:t> -d dm-4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删除解析中间文件：</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a:solidFill>
                  <a:srgbClr val="000000"/>
                </a:solidFill>
                <a:latin typeface="Galdeano"/>
              </a:rPr>
              <a:t>find . -regex '.*\.</a:t>
            </a:r>
            <a:r>
              <a:rPr lang="en-US" altLang="zh-CN" sz="3200" dirty="0" err="1">
                <a:solidFill>
                  <a:srgbClr val="000000"/>
                </a:solidFill>
                <a:latin typeface="Galdeano"/>
              </a:rPr>
              <a:t>png</a:t>
            </a:r>
            <a:r>
              <a:rPr lang="en-US" altLang="zh-CN" sz="3200" dirty="0">
                <a:solidFill>
                  <a:srgbClr val="000000"/>
                </a:solidFill>
                <a:latin typeface="Galdeano"/>
              </a:rPr>
              <a:t>\|.*\.result\|.*\.md'  -exec rm -rf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gen_png.sh</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b="0" i="0" dirty="0">
                <a:solidFill>
                  <a:srgbClr val="000000"/>
                </a:solidFill>
                <a:effectLst/>
                <a:latin typeface="Galdeano"/>
              </a:rPr>
              <a:t>使用</a:t>
            </a:r>
            <a:r>
              <a:rPr lang="en-US" altLang="zh-CN" sz="3200" b="0" i="0" dirty="0" err="1">
                <a:solidFill>
                  <a:srgbClr val="000000"/>
                </a:solidFill>
                <a:effectLst/>
                <a:latin typeface="Galdeano"/>
              </a:rPr>
              <a:t>btt</a:t>
            </a:r>
            <a:r>
              <a:rPr lang="zh-CN" altLang="en-US" sz="3200" b="0" i="0" dirty="0">
                <a:solidFill>
                  <a:srgbClr val="000000"/>
                </a:solidFill>
                <a:effectLst/>
                <a:latin typeface="Galdeano"/>
              </a:rPr>
              <a:t>解析</a:t>
            </a:r>
            <a:r>
              <a:rPr lang="en-US" altLang="zh-CN" sz="3200" b="0" i="0" dirty="0">
                <a:solidFill>
                  <a:srgbClr val="000000"/>
                </a:solidFill>
                <a:effectLst/>
                <a:latin typeface="Galdeano"/>
              </a:rPr>
              <a:t>bin,</a:t>
            </a:r>
            <a:r>
              <a:rPr lang="zh-CN" altLang="en-US" sz="3200" b="0" i="0" dirty="0">
                <a:solidFill>
                  <a:srgbClr val="000000"/>
                </a:solidFill>
                <a:effectLst/>
                <a:latin typeface="Galdeano"/>
              </a:rPr>
              <a:t>并使用</a:t>
            </a:r>
            <a:r>
              <a:rPr lang="en-US" altLang="zh-CN" sz="3200" b="0" i="0" dirty="0" err="1">
                <a:solidFill>
                  <a:srgbClr val="000000"/>
                </a:solidFill>
                <a:effectLst/>
                <a:latin typeface="Galdeano"/>
              </a:rPr>
              <a:t>gnuplot</a:t>
            </a:r>
            <a:r>
              <a:rPr lang="zh-CN" altLang="en-US" sz="3200" b="0" i="0" dirty="0">
                <a:solidFill>
                  <a:srgbClr val="000000"/>
                </a:solidFill>
                <a:effectLst/>
                <a:latin typeface="Galdeano"/>
              </a:rPr>
              <a:t>生成图形，</a:t>
            </a:r>
            <a:r>
              <a:rPr lang="en-US" altLang="zh-CN" sz="3200" b="0" i="0" dirty="0" err="1">
                <a:solidFill>
                  <a:srgbClr val="000000"/>
                </a:solidFill>
                <a:effectLst/>
                <a:latin typeface="Galdeano"/>
              </a:rPr>
              <a:t>gnuplot</a:t>
            </a:r>
            <a:r>
              <a:rPr lang="zh-CN" altLang="en-US" sz="3200" b="0" i="0" dirty="0">
                <a:solidFill>
                  <a:srgbClr val="000000"/>
                </a:solidFill>
                <a:effectLst/>
                <a:latin typeface="Galdeano"/>
              </a:rPr>
              <a:t>需要安装：</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yum install </a:t>
            </a:r>
            <a:r>
              <a:rPr lang="en-US" altLang="zh-CN" sz="3200" b="0" i="0" dirty="0" err="1">
                <a:solidFill>
                  <a:srgbClr val="000000"/>
                </a:solidFill>
                <a:effectLst/>
                <a:latin typeface="Galdeano"/>
              </a:rPr>
              <a:t>gnuplot</a:t>
            </a:r>
            <a:r>
              <a:rPr lang="en-US" altLang="zh-CN" sz="3200" b="0" i="0" dirty="0">
                <a:solidFill>
                  <a:srgbClr val="000000"/>
                </a:solidFill>
                <a:effectLst/>
                <a:latin typeface="Galdeano"/>
              </a:rPr>
              <a:t> -y</a:t>
            </a: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sz="3200" b="0" i="0" dirty="0">
              <a:solidFill>
                <a:srgbClr val="000000"/>
              </a:solidFill>
              <a:effectLst/>
              <a:latin typeface="Galdeano"/>
            </a:endParaRPr>
          </a:p>
        </p:txBody>
      </p:sp>
    </p:spTree>
    <p:extLst>
      <p:ext uri="{BB962C8B-B14F-4D97-AF65-F5344CB8AC3E}">
        <p14:creationId xmlns:p14="http://schemas.microsoft.com/office/powerpoint/2010/main" val="427084662"/>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zh-CN" altLang="en-US" sz="8000" dirty="0">
                <a:ea typeface="Alibaba PuHuiTi B" panose="00020600040101010101" pitchFamily="18" charset="-122"/>
              </a:rPr>
              <a:t>解析脚本</a:t>
            </a:r>
          </a:p>
        </p:txBody>
      </p:sp>
      <p:sp>
        <p:nvSpPr>
          <p:cNvPr id="3" name="文本框 2">
            <a:extLst>
              <a:ext uri="{FF2B5EF4-FFF2-40B4-BE49-F238E27FC236}">
                <a16:creationId xmlns:a16="http://schemas.microsoft.com/office/drawing/2014/main" id="{BC2C121A-8595-B3DF-B284-5C153837D220}"/>
              </a:ext>
            </a:extLst>
          </p:cNvPr>
          <p:cNvSpPr txBox="1"/>
          <p:nvPr/>
        </p:nvSpPr>
        <p:spPr>
          <a:xfrm>
            <a:off x="1385410" y="2085025"/>
            <a:ext cx="21660858" cy="944874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blkreport.py</a:t>
            </a:r>
            <a:r>
              <a:rPr lang="zh-CN" altLang="en-US" sz="3200" b="0" i="0" dirty="0">
                <a:solidFill>
                  <a:srgbClr val="000000"/>
                </a:solidFill>
                <a:effectLst/>
                <a:latin typeface="Galdeano"/>
              </a:rPr>
              <a:t>使用</a:t>
            </a:r>
            <a:r>
              <a:rPr lang="en-US" altLang="zh-CN" sz="3200" b="0" i="0" dirty="0" err="1">
                <a:solidFill>
                  <a:srgbClr val="000000"/>
                </a:solidFill>
                <a:effectLst/>
                <a:latin typeface="Galdeano"/>
              </a:rPr>
              <a:t>pandoc</a:t>
            </a:r>
            <a:r>
              <a:rPr lang="zh-CN" altLang="en-US" sz="3200" b="0" i="0" dirty="0">
                <a:solidFill>
                  <a:srgbClr val="000000"/>
                </a:solidFill>
                <a:effectLst/>
                <a:latin typeface="Galdeano"/>
              </a:rPr>
              <a:t>将文档合并成</a:t>
            </a:r>
            <a:r>
              <a:rPr lang="en-US" altLang="zh-CN" sz="3200" b="0" i="0" dirty="0">
                <a:solidFill>
                  <a:srgbClr val="000000"/>
                </a:solidFill>
                <a:effectLst/>
                <a:latin typeface="Galdeano"/>
              </a:rPr>
              <a:t>PDF</a:t>
            </a:r>
            <a:r>
              <a:rPr lang="zh-CN" altLang="en-US" sz="3200" b="0" i="0" dirty="0">
                <a:solidFill>
                  <a:srgbClr val="000000"/>
                </a:solidFill>
                <a:effectLst/>
                <a:latin typeface="Galdeano"/>
              </a:rPr>
              <a:t>，需要下载安装</a:t>
            </a:r>
            <a:r>
              <a:rPr lang="en-US" altLang="zh-CN" sz="3200" b="0" i="0" dirty="0" err="1">
                <a:solidFill>
                  <a:srgbClr val="000000"/>
                </a:solidFill>
                <a:effectLst/>
                <a:latin typeface="Galdeano"/>
              </a:rPr>
              <a:t>pandoc</a:t>
            </a:r>
            <a:r>
              <a:rPr lang="en-US" altLang="zh-CN" sz="3200" b="0" i="0" dirty="0">
                <a:solidFill>
                  <a:srgbClr val="000000"/>
                </a:solidFill>
                <a:effectLst/>
                <a:latin typeface="Galdeano"/>
              </a:rPr>
              <a:t> </a:t>
            </a:r>
            <a:r>
              <a:rPr lang="zh-CN" altLang="en-US" sz="3200" b="0" i="0" dirty="0">
                <a:solidFill>
                  <a:srgbClr val="000000"/>
                </a:solidFill>
                <a:effectLst/>
                <a:latin typeface="Galdeano"/>
              </a:rPr>
              <a:t>：</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a:solidFill>
                  <a:srgbClr val="000000"/>
                </a:solidFill>
                <a:latin typeface="Galdeano"/>
                <a:hlinkClick r:id="rId2"/>
              </a:rPr>
              <a:t>https://</a:t>
            </a:r>
            <a:r>
              <a:rPr lang="en-US" altLang="zh-CN" sz="3200" dirty="0" err="1">
                <a:solidFill>
                  <a:srgbClr val="000000"/>
                </a:solidFill>
                <a:latin typeface="Galdeano"/>
                <a:hlinkClick r:id="rId2"/>
              </a:rPr>
              <a:t>github.com</a:t>
            </a:r>
            <a:r>
              <a:rPr lang="en-US" altLang="zh-CN" sz="3200" dirty="0">
                <a:solidFill>
                  <a:srgbClr val="000000"/>
                </a:solidFill>
                <a:latin typeface="Galdeano"/>
                <a:hlinkClick r:id="rId2"/>
              </a:rPr>
              <a:t>/</a:t>
            </a:r>
            <a:r>
              <a:rPr lang="en-US" altLang="zh-CN" sz="3200" dirty="0" err="1">
                <a:solidFill>
                  <a:srgbClr val="000000"/>
                </a:solidFill>
                <a:latin typeface="Galdeano"/>
                <a:hlinkClick r:id="rId2"/>
              </a:rPr>
              <a:t>jgm</a:t>
            </a:r>
            <a:r>
              <a:rPr lang="en-US" altLang="zh-CN" sz="3200" dirty="0">
                <a:solidFill>
                  <a:srgbClr val="000000"/>
                </a:solidFill>
                <a:latin typeface="Galdeano"/>
                <a:hlinkClick r:id="rId2"/>
              </a:rPr>
              <a:t>/</a:t>
            </a:r>
            <a:r>
              <a:rPr lang="en-US" altLang="zh-CN" sz="3200" dirty="0" err="1">
                <a:solidFill>
                  <a:srgbClr val="000000"/>
                </a:solidFill>
                <a:latin typeface="Galdeano"/>
                <a:hlinkClick r:id="rId2"/>
              </a:rPr>
              <a:t>pandoc</a:t>
            </a:r>
            <a:r>
              <a:rPr lang="en-US" altLang="zh-CN" sz="3200" dirty="0">
                <a:solidFill>
                  <a:srgbClr val="000000"/>
                </a:solidFill>
                <a:latin typeface="Galdeano"/>
                <a:hlinkClick r:id="rId2"/>
              </a:rPr>
              <a:t>/releases/download/2.19.2/</a:t>
            </a:r>
            <a:r>
              <a:rPr lang="en-US" altLang="zh-CN" sz="3200" dirty="0" err="1">
                <a:solidFill>
                  <a:srgbClr val="000000"/>
                </a:solidFill>
                <a:latin typeface="Galdeano"/>
                <a:hlinkClick r:id="rId2"/>
              </a:rPr>
              <a:t>pandoc</a:t>
            </a:r>
            <a:r>
              <a:rPr lang="en-US" altLang="zh-CN" sz="3200" dirty="0">
                <a:solidFill>
                  <a:srgbClr val="000000"/>
                </a:solidFill>
                <a:latin typeface="Galdeano"/>
                <a:hlinkClick r:id="rId2"/>
              </a:rPr>
              <a:t>-2.19.2-</a:t>
            </a:r>
            <a:r>
              <a:rPr lang="en-US" altLang="zh-CN" sz="3200" dirty="0" err="1">
                <a:solidFill>
                  <a:srgbClr val="000000"/>
                </a:solidFill>
                <a:latin typeface="Galdeano"/>
                <a:hlinkClick r:id="rId2"/>
              </a:rPr>
              <a:t>linux</a:t>
            </a:r>
            <a:r>
              <a:rPr lang="en-US" altLang="zh-CN" sz="3200" dirty="0">
                <a:solidFill>
                  <a:srgbClr val="000000"/>
                </a:solidFill>
                <a:latin typeface="Galdeano"/>
                <a:hlinkClick r:id="rId2"/>
              </a:rPr>
              <a:t>-</a:t>
            </a:r>
            <a:r>
              <a:rPr lang="en-US" altLang="zh-CN" sz="3200" dirty="0" err="1">
                <a:solidFill>
                  <a:srgbClr val="000000"/>
                </a:solidFill>
                <a:latin typeface="Galdeano"/>
                <a:hlinkClick r:id="rId2"/>
              </a:rPr>
              <a:t>amd64.tar.gz</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tar </a:t>
            </a:r>
            <a:r>
              <a:rPr lang="en-US" altLang="zh-CN" sz="3200" b="0" i="0" dirty="0" err="1">
                <a:solidFill>
                  <a:srgbClr val="000000"/>
                </a:solidFill>
                <a:effectLst/>
                <a:latin typeface="Galdeano"/>
              </a:rPr>
              <a:t>xvzf</a:t>
            </a:r>
            <a:r>
              <a:rPr lang="en-US" altLang="zh-CN" sz="3200" b="0" i="0" dirty="0">
                <a:solidFill>
                  <a:srgbClr val="000000"/>
                </a:solidFill>
                <a:effectLst/>
                <a:latin typeface="Galdeano"/>
              </a:rPr>
              <a:t> </a:t>
            </a:r>
            <a:r>
              <a:rPr lang="en-US" altLang="zh-CN" sz="3200" b="0" i="0" dirty="0" err="1">
                <a:solidFill>
                  <a:srgbClr val="000000"/>
                </a:solidFill>
                <a:effectLst/>
                <a:latin typeface="Galdeano"/>
              </a:rPr>
              <a:t>pandoc</a:t>
            </a:r>
            <a:r>
              <a:rPr lang="en-US" altLang="zh-CN" sz="3200" b="0" i="0" dirty="0">
                <a:solidFill>
                  <a:srgbClr val="000000"/>
                </a:solidFill>
                <a:effectLst/>
                <a:latin typeface="Galdeano"/>
              </a:rPr>
              <a:t>-2.19.2-</a:t>
            </a:r>
            <a:r>
              <a:rPr lang="en-US" altLang="zh-CN" sz="3200" b="0" i="0" dirty="0" err="1">
                <a:solidFill>
                  <a:srgbClr val="000000"/>
                </a:solidFill>
                <a:effectLst/>
                <a:latin typeface="Galdeano"/>
              </a:rPr>
              <a:t>linux</a:t>
            </a:r>
            <a:r>
              <a:rPr lang="en-US" altLang="zh-CN" sz="3200" b="0" i="0" dirty="0">
                <a:solidFill>
                  <a:srgbClr val="000000"/>
                </a:solidFill>
                <a:effectLst/>
                <a:latin typeface="Galdeano"/>
              </a:rPr>
              <a:t>-</a:t>
            </a:r>
            <a:r>
              <a:rPr lang="en-US" altLang="zh-CN" sz="3200" b="0" i="0" dirty="0" err="1">
                <a:solidFill>
                  <a:srgbClr val="000000"/>
                </a:solidFill>
                <a:effectLst/>
                <a:latin typeface="Galdeano"/>
              </a:rPr>
              <a:t>amd64.tar.gz</a:t>
            </a:r>
            <a:r>
              <a:rPr lang="en-US" altLang="zh-CN" sz="3200" b="0" i="0" dirty="0">
                <a:solidFill>
                  <a:srgbClr val="000000"/>
                </a:solidFill>
                <a:effectLst/>
                <a:latin typeface="Galdeano"/>
              </a:rPr>
              <a:t> --strip-components 1 -C /</a:t>
            </a:r>
            <a:r>
              <a:rPr lang="en-US" altLang="zh-CN" sz="3200" b="0" i="0" dirty="0" err="1">
                <a:solidFill>
                  <a:srgbClr val="000000"/>
                </a:solidFill>
                <a:effectLst/>
                <a:latin typeface="Galdeano"/>
              </a:rPr>
              <a:t>usr</a:t>
            </a:r>
            <a:r>
              <a:rPr lang="en-US" altLang="zh-CN" sz="3200" b="0" i="0" dirty="0">
                <a:solidFill>
                  <a:srgbClr val="000000"/>
                </a:solidFill>
                <a:effectLst/>
                <a:latin typeface="Galdeano"/>
              </a:rPr>
              <a:t>/local/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pandoc</a:t>
            </a:r>
            <a:r>
              <a:rPr lang="en-US" altLang="zh-CN" sz="3200" b="0" i="0" dirty="0">
                <a:solidFill>
                  <a:srgbClr val="000000"/>
                </a:solidFill>
                <a:effectLst/>
                <a:latin typeface="Galdeano"/>
              </a:rPr>
              <a:t> -v</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ln -s /</a:t>
            </a:r>
            <a:r>
              <a:rPr lang="en-US" altLang="zh-CN" sz="3200" b="0" i="0" dirty="0" err="1">
                <a:solidFill>
                  <a:srgbClr val="000000"/>
                </a:solidFill>
                <a:effectLst/>
                <a:latin typeface="Galdeano"/>
              </a:rPr>
              <a:t>usr</a:t>
            </a:r>
            <a:r>
              <a:rPr lang="en-US" altLang="zh-CN" sz="3200" b="0" i="0" dirty="0">
                <a:solidFill>
                  <a:srgbClr val="000000"/>
                </a:solidFill>
                <a:effectLst/>
                <a:latin typeface="Galdeano"/>
              </a:rPr>
              <a:t>/local/bin/</a:t>
            </a:r>
            <a:r>
              <a:rPr lang="en-US" altLang="zh-CN" sz="3200" b="0" i="0" dirty="0" err="1">
                <a:solidFill>
                  <a:srgbClr val="000000"/>
                </a:solidFill>
                <a:effectLst/>
                <a:latin typeface="Galdeano"/>
              </a:rPr>
              <a:t>pandoc</a:t>
            </a:r>
            <a:r>
              <a:rPr lang="en-US" altLang="zh-CN" sz="3200" b="0" i="0" dirty="0">
                <a:solidFill>
                  <a:srgbClr val="000000"/>
                </a:solidFill>
                <a:effectLst/>
                <a:latin typeface="Galdeano"/>
              </a:rPr>
              <a:t> /</a:t>
            </a:r>
            <a:r>
              <a:rPr lang="en-US" altLang="zh-CN" sz="3200" b="0" i="0" dirty="0" err="1">
                <a:solidFill>
                  <a:srgbClr val="000000"/>
                </a:solidFill>
                <a:effectLst/>
                <a:latin typeface="Galdeano"/>
              </a:rPr>
              <a:t>usr</a:t>
            </a:r>
            <a:r>
              <a:rPr lang="en-US" altLang="zh-CN" sz="3200" b="0" i="0" dirty="0">
                <a:solidFill>
                  <a:srgbClr val="000000"/>
                </a:solidFill>
                <a:effectLst/>
                <a:latin typeface="Galdeano"/>
              </a:rPr>
              <a:t>/bin/</a:t>
            </a:r>
            <a:r>
              <a:rPr lang="en-US" altLang="zh-CN" sz="3200" b="0" i="0" dirty="0" err="1">
                <a:solidFill>
                  <a:srgbClr val="000000"/>
                </a:solidFill>
                <a:effectLst/>
                <a:latin typeface="Galdeano"/>
              </a:rPr>
              <a:t>pandoc</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For PDF output, you’ll need LaTeX.</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yum install </a:t>
            </a:r>
            <a:r>
              <a:rPr lang="en-US" altLang="zh-CN" sz="3200" b="0" i="0" dirty="0" err="1">
                <a:solidFill>
                  <a:srgbClr val="000000"/>
                </a:solidFill>
                <a:effectLst/>
                <a:latin typeface="Galdeano"/>
              </a:rPr>
              <a:t>texlive</a:t>
            </a:r>
            <a:r>
              <a:rPr lang="en-US" altLang="zh-CN" sz="3200" b="0" i="0" dirty="0">
                <a:solidFill>
                  <a:srgbClr val="000000"/>
                </a:solidFill>
                <a:effectLst/>
                <a:latin typeface="Galdeano"/>
              </a:rPr>
              <a:t> –y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-------LaTeX Error: File `</a:t>
            </a:r>
            <a:r>
              <a:rPr lang="en-US" altLang="zh-CN" sz="3200" b="0" i="0" dirty="0" err="1">
                <a:solidFill>
                  <a:srgbClr val="000000"/>
                </a:solidFill>
                <a:effectLst/>
                <a:latin typeface="Galdeano"/>
              </a:rPr>
              <a:t>translator.sty</a:t>
            </a:r>
            <a:r>
              <a:rPr lang="en-US" altLang="zh-CN" sz="3200" b="0" i="0" dirty="0">
                <a:solidFill>
                  <a:srgbClr val="000000"/>
                </a:solidFill>
                <a:effectLst/>
                <a:latin typeface="Galdeano"/>
              </a:rPr>
              <a:t>' not found.</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https://</a:t>
            </a:r>
            <a:r>
              <a:rPr lang="en-US" altLang="zh-CN" sz="3200" b="0" i="0" dirty="0" err="1">
                <a:solidFill>
                  <a:srgbClr val="000000"/>
                </a:solidFill>
                <a:effectLst/>
                <a:latin typeface="Galdeano"/>
              </a:rPr>
              <a:t>ctan.org</a:t>
            </a:r>
            <a:r>
              <a:rPr lang="en-US" altLang="zh-CN" sz="3200" b="0" i="0" dirty="0">
                <a:solidFill>
                  <a:srgbClr val="000000"/>
                </a:solidFill>
                <a:effectLst/>
                <a:latin typeface="Galdeano"/>
              </a:rPr>
              <a:t>/</a:t>
            </a:r>
            <a:r>
              <a:rPr lang="en-US" altLang="zh-CN" sz="3200" b="0" i="0" dirty="0" err="1">
                <a:solidFill>
                  <a:srgbClr val="000000"/>
                </a:solidFill>
                <a:effectLst/>
                <a:latin typeface="Galdeano"/>
              </a:rPr>
              <a:t>search?phrase</a:t>
            </a:r>
            <a:r>
              <a:rPr lang="en-US" altLang="zh-CN" sz="3200" b="0" i="0" dirty="0">
                <a:solidFill>
                  <a:srgbClr val="000000"/>
                </a:solidFill>
                <a:effectLst/>
                <a:latin typeface="Galdeano"/>
              </a:rPr>
              <a:t>=translator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unzip -d /</a:t>
            </a:r>
            <a:r>
              <a:rPr lang="en-US" altLang="zh-CN" sz="3200" b="0" i="0" dirty="0" err="1">
                <a:solidFill>
                  <a:srgbClr val="000000"/>
                </a:solidFill>
                <a:effectLst/>
                <a:latin typeface="Galdeano"/>
              </a:rPr>
              <a:t>usr</a:t>
            </a:r>
            <a:r>
              <a:rPr lang="en-US" altLang="zh-CN" sz="3200" b="0" i="0" dirty="0">
                <a:solidFill>
                  <a:srgbClr val="000000"/>
                </a:solidFill>
                <a:effectLst/>
                <a:latin typeface="Galdeano"/>
              </a:rPr>
              <a:t>/share/</a:t>
            </a:r>
            <a:r>
              <a:rPr lang="en-US" altLang="zh-CN" sz="3200" b="0" i="0" dirty="0" err="1">
                <a:solidFill>
                  <a:srgbClr val="000000"/>
                </a:solidFill>
                <a:effectLst/>
                <a:latin typeface="Galdeano"/>
              </a:rPr>
              <a:t>texlive</a:t>
            </a:r>
            <a:r>
              <a:rPr lang="en-US" altLang="zh-CN" sz="3200" b="0" i="0" dirty="0">
                <a:solidFill>
                  <a:srgbClr val="000000"/>
                </a:solidFill>
                <a:effectLst/>
                <a:latin typeface="Galdeano"/>
              </a:rPr>
              <a:t>/</a:t>
            </a:r>
            <a:r>
              <a:rPr lang="en-US" altLang="zh-CN" sz="3200" b="0" i="0" dirty="0" err="1">
                <a:solidFill>
                  <a:srgbClr val="000000"/>
                </a:solidFill>
                <a:effectLst/>
                <a:latin typeface="Galdeano"/>
              </a:rPr>
              <a:t>texmf-dist</a:t>
            </a:r>
            <a:r>
              <a:rPr lang="en-US" altLang="zh-CN" sz="3200" b="0" i="0" dirty="0">
                <a:solidFill>
                  <a:srgbClr val="000000"/>
                </a:solidFill>
                <a:effectLst/>
                <a:latin typeface="Galdeano"/>
              </a:rPr>
              <a:t>/</a:t>
            </a:r>
            <a:r>
              <a:rPr lang="en-US" altLang="zh-CN" sz="3200" b="0" i="0" dirty="0" err="1">
                <a:solidFill>
                  <a:srgbClr val="000000"/>
                </a:solidFill>
                <a:effectLst/>
                <a:latin typeface="Galdeano"/>
              </a:rPr>
              <a:t>tex</a:t>
            </a:r>
            <a:r>
              <a:rPr lang="en-US" altLang="zh-CN" sz="3200" b="0" i="0" dirty="0">
                <a:solidFill>
                  <a:srgbClr val="000000"/>
                </a:solidFill>
                <a:effectLst/>
                <a:latin typeface="Galdeano"/>
              </a:rPr>
              <a:t>/latex/ </a:t>
            </a:r>
            <a:r>
              <a:rPr lang="en-US" altLang="zh-CN" sz="3200" b="0" i="0" dirty="0" err="1">
                <a:solidFill>
                  <a:srgbClr val="000000"/>
                </a:solidFill>
                <a:effectLst/>
                <a:latin typeface="Galdeano"/>
              </a:rPr>
              <a:t>translator.zip</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a:t>
            </a:r>
            <a:r>
              <a:rPr lang="en-US" altLang="zh-CN" sz="3200" b="0" i="0" dirty="0" err="1">
                <a:solidFill>
                  <a:srgbClr val="000000"/>
                </a:solidFill>
                <a:effectLst/>
                <a:latin typeface="Galdeano"/>
              </a:rPr>
              <a:t>psutil</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pip install </a:t>
            </a:r>
            <a:r>
              <a:rPr lang="en-US" altLang="zh-CN" sz="3200" b="0" i="0" dirty="0" err="1">
                <a:solidFill>
                  <a:srgbClr val="000000"/>
                </a:solidFill>
                <a:effectLst/>
                <a:latin typeface="Galdeano"/>
              </a:rPr>
              <a:t>psutil</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000000"/>
                </a:solidFill>
                <a:latin typeface="Galdeano"/>
              </a:rPr>
              <a:t>解析脚本需要</a:t>
            </a:r>
            <a:r>
              <a:rPr lang="en-US" altLang="zh-CN" sz="3200" dirty="0" err="1">
                <a:solidFill>
                  <a:srgbClr val="000000"/>
                </a:solidFill>
                <a:latin typeface="Galdeano"/>
              </a:rPr>
              <a:t>python3</a:t>
            </a:r>
            <a:r>
              <a:rPr lang="zh-CN" altLang="en-US" sz="3200" dirty="0">
                <a:solidFill>
                  <a:srgbClr val="000000"/>
                </a:solidFill>
                <a:latin typeface="Galdeano"/>
              </a:rPr>
              <a:t>环境，建议安装一台方便的机器集中解析，监控机器只需要安装</a:t>
            </a:r>
            <a:r>
              <a:rPr lang="en-US" altLang="zh-CN" sz="3200" dirty="0" err="1"/>
              <a:t>blktrace</a:t>
            </a:r>
            <a:r>
              <a:rPr lang="zh-CN" altLang="en-US" sz="3200" dirty="0"/>
              <a:t>，获取合并后的</a:t>
            </a:r>
            <a:r>
              <a:rPr lang="en-US" altLang="zh-CN" sz="3200" dirty="0"/>
              <a:t>bin</a:t>
            </a:r>
            <a:r>
              <a:rPr lang="zh-CN" altLang="en-US" sz="3200" dirty="0"/>
              <a:t>文件。</a:t>
            </a:r>
            <a:endParaRPr lang="zh-CN" altLang="en-US" sz="3200" b="0" i="0" dirty="0">
              <a:solidFill>
                <a:srgbClr val="000000"/>
              </a:solidFill>
              <a:effectLst/>
              <a:latin typeface="Galdeano"/>
            </a:endParaRPr>
          </a:p>
        </p:txBody>
      </p:sp>
    </p:spTree>
    <p:extLst>
      <p:ext uri="{BB962C8B-B14F-4D97-AF65-F5344CB8AC3E}">
        <p14:creationId xmlns:p14="http://schemas.microsoft.com/office/powerpoint/2010/main" val="243007066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8000" dirty="0" err="1">
                <a:ea typeface="Alibaba PuHuiTi B" panose="00020600040101010101" pitchFamily="18" charset="-122"/>
              </a:rPr>
              <a:t>iowatcher</a:t>
            </a:r>
            <a:endParaRPr lang="zh-CN" altLang="en-US" sz="8000"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966491"/>
            <a:ext cx="21660858" cy="1215717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zh-CN" sz="3200" b="0" i="0" dirty="0">
                <a:solidFill>
                  <a:srgbClr val="000000"/>
                </a:solidFill>
                <a:effectLst/>
                <a:latin typeface="Galdeano"/>
              </a:rPr>
              <a:t>http://masoncoding.com/iowatcher/</a:t>
            </a:r>
          </a:p>
          <a:p>
            <a:pPr marL="0" marR="0" lvl="0" indent="0" algn="l" defTabSz="914400" rtl="0" eaLnBrk="0" fontAlgn="base" latinLnBrk="0" hangingPunct="0">
              <a:lnSpc>
                <a:spcPct val="100000"/>
              </a:lnSpc>
              <a:spcBef>
                <a:spcPct val="0"/>
              </a:spcBef>
              <a:spcAft>
                <a:spcPct val="0"/>
              </a:spcAft>
              <a:buClrTx/>
              <a:buSzTx/>
              <a:buFontTx/>
              <a:buNone/>
              <a:tabLst/>
            </a:pPr>
            <a:r>
              <a:rPr lang="de-DE" altLang="zh-CN" sz="3200" b="0" i="0" dirty="0">
                <a:solidFill>
                  <a:srgbClr val="000000"/>
                </a:solidFill>
                <a:effectLst/>
                <a:latin typeface="Galdeano"/>
              </a:rPr>
              <a:t>iowatcher -t dm-5.bin -o dm-5.svg</a:t>
            </a:r>
          </a:p>
          <a:p>
            <a:pPr marL="0" marR="0" lvl="0" indent="0" algn="l" defTabSz="914400" rtl="0" eaLnBrk="0" fontAlgn="base" latinLnBrk="0" hangingPunct="0">
              <a:lnSpc>
                <a:spcPct val="100000"/>
              </a:lnSpc>
              <a:spcBef>
                <a:spcPct val="0"/>
              </a:spcBef>
              <a:spcAft>
                <a:spcPct val="0"/>
              </a:spcAft>
              <a:buClrTx/>
              <a:buSzTx/>
              <a:buFontTx/>
              <a:buNone/>
              <a:tabLst/>
            </a:pPr>
            <a:r>
              <a:rPr lang="de-DE" altLang="zh-CN" sz="3200" b="0" i="0" dirty="0">
                <a:solidFill>
                  <a:srgbClr val="000000"/>
                </a:solidFill>
                <a:effectLst/>
                <a:latin typeface="Galdeano"/>
              </a:rPr>
              <a:t>iowatcher -t dm-5.bin -t dm-6.bin -l dm-5 -l dm-6 -o dm.svg</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-d, --device &lt;device&gt;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Controls which device you are tracing. You can only trace one device at a time for now. It is sent directly to </a:t>
            </a:r>
            <a:r>
              <a:rPr lang="en-US" altLang="zh-CN" sz="1600" dirty="0" err="1">
                <a:solidFill>
                  <a:srgbClr val="000000"/>
                </a:solidFill>
                <a:latin typeface="Galdeano"/>
              </a:rPr>
              <a:t>blktrace</a:t>
            </a:r>
            <a:r>
              <a:rPr lang="en-US" altLang="zh-CN" sz="1600" dirty="0">
                <a:solidFill>
                  <a:srgbClr val="000000"/>
                </a:solidFill>
                <a:latin typeface="Galdeano"/>
              </a:rPr>
              <a:t>, and only needed when you are making a new trace.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-D, --</a:t>
            </a:r>
            <a:r>
              <a:rPr lang="en-US" altLang="zh-CN" sz="1600" dirty="0" err="1">
                <a:solidFill>
                  <a:srgbClr val="000000"/>
                </a:solidFill>
                <a:latin typeface="Galdeano"/>
              </a:rPr>
              <a:t>blktrace</a:t>
            </a:r>
            <a:r>
              <a:rPr lang="en-US" altLang="zh-CN" sz="1600" dirty="0">
                <a:solidFill>
                  <a:srgbClr val="000000"/>
                </a:solidFill>
                <a:latin typeface="Galdeano"/>
              </a:rPr>
              <a:t>-destination &lt;destination&gt;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Destination for </a:t>
            </a:r>
            <a:r>
              <a:rPr lang="en-US" altLang="zh-CN" sz="1600" dirty="0" err="1">
                <a:solidFill>
                  <a:srgbClr val="000000"/>
                </a:solidFill>
                <a:latin typeface="Galdeano"/>
              </a:rPr>
              <a:t>blktrace</a:t>
            </a:r>
            <a:r>
              <a:rPr lang="en-US" altLang="zh-CN" sz="1600" dirty="0">
                <a:solidFill>
                  <a:srgbClr val="000000"/>
                </a:solidFill>
                <a:latin typeface="Galdea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-p, --prog &lt;program&gt;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Program to run while </a:t>
            </a:r>
            <a:r>
              <a:rPr lang="en-US" altLang="zh-CN" sz="1600" dirty="0" err="1">
                <a:solidFill>
                  <a:srgbClr val="000000"/>
                </a:solidFill>
                <a:latin typeface="Galdeano"/>
              </a:rPr>
              <a:t>blktrace</a:t>
            </a:r>
            <a:r>
              <a:rPr lang="en-US" altLang="zh-CN" sz="1600" dirty="0">
                <a:solidFill>
                  <a:srgbClr val="000000"/>
                </a:solidFill>
                <a:latin typeface="Galdeano"/>
              </a:rPr>
              <a:t> is run.</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-K, --keep-movie-</a:t>
            </a:r>
            <a:r>
              <a:rPr lang="en-US" altLang="zh-CN" sz="1600" dirty="0" err="1">
                <a:solidFill>
                  <a:srgbClr val="000000"/>
                </a:solidFill>
                <a:latin typeface="Galdeano"/>
              </a:rPr>
              <a:t>svgs</a:t>
            </a:r>
            <a:endParaRPr lang="en-US" altLang="zh-CN" sz="16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Keep the SVG files generated for movie mode.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-t, --trace &lt;</a:t>
            </a:r>
            <a:r>
              <a:rPr lang="en-US" altLang="zh-CN" sz="1600" dirty="0" err="1">
                <a:solidFill>
                  <a:srgbClr val="000000"/>
                </a:solidFill>
                <a:latin typeface="Galdeano"/>
              </a:rPr>
              <a:t>file|directory</a:t>
            </a:r>
            <a:r>
              <a:rPr lang="en-US" altLang="zh-CN" sz="1600" dirty="0">
                <a:solidFill>
                  <a:srgbClr val="000000"/>
                </a:solidFill>
                <a:latin typeface="Galdea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Controls the name of the </a:t>
            </a:r>
            <a:r>
              <a:rPr lang="en-US" altLang="zh-CN" sz="1600" dirty="0" err="1">
                <a:solidFill>
                  <a:srgbClr val="000000"/>
                </a:solidFill>
                <a:latin typeface="Galdeano"/>
              </a:rPr>
              <a:t>blktrace</a:t>
            </a:r>
            <a:r>
              <a:rPr lang="en-US" altLang="zh-CN" sz="1600" dirty="0">
                <a:solidFill>
                  <a:srgbClr val="000000"/>
                </a:solidFill>
                <a:latin typeface="Galdeano"/>
              </a:rPr>
              <a:t> file. </a:t>
            </a:r>
            <a:r>
              <a:rPr lang="en-US" altLang="zh-CN" sz="1600" dirty="0" err="1">
                <a:solidFill>
                  <a:srgbClr val="000000"/>
                </a:solidFill>
                <a:latin typeface="Galdeano"/>
              </a:rPr>
              <a:t>iowatcher</a:t>
            </a:r>
            <a:r>
              <a:rPr lang="en-US" altLang="zh-CN" sz="1600" dirty="0">
                <a:solidFill>
                  <a:srgbClr val="000000"/>
                </a:solidFill>
                <a:latin typeface="Galdeano"/>
              </a:rPr>
              <a:t> uses a dump from </a:t>
            </a:r>
            <a:r>
              <a:rPr lang="en-US" altLang="zh-CN" sz="1600" dirty="0" err="1">
                <a:solidFill>
                  <a:srgbClr val="000000"/>
                </a:solidFill>
                <a:latin typeface="Galdeano"/>
              </a:rPr>
              <a:t>blkparse</a:t>
            </a:r>
            <a:r>
              <a:rPr lang="en-US" altLang="zh-CN" sz="1600" dirty="0">
                <a:solidFill>
                  <a:srgbClr val="000000"/>
                </a:solidFill>
                <a:latin typeface="Galdeano"/>
              </a:rPr>
              <a:t>, so -t tries to guess the name of the corresponding per CPU </a:t>
            </a:r>
            <a:r>
              <a:rPr lang="en-US" altLang="zh-CN" sz="1600" dirty="0" err="1">
                <a:solidFill>
                  <a:srgbClr val="000000"/>
                </a:solidFill>
                <a:latin typeface="Galdeano"/>
              </a:rPr>
              <a:t>blktrace</a:t>
            </a:r>
            <a:r>
              <a:rPr lang="en-US" altLang="zh-CN" sz="1600" dirty="0">
                <a:solidFill>
                  <a:srgbClr val="000000"/>
                </a:solidFill>
                <a:latin typeface="Galdeano"/>
              </a:rPr>
              <a:t> data files if the dump file doesn't already exist. If you want more than one trace in a given graph, you can specify -t more than once. If a directory is specified, </a:t>
            </a:r>
            <a:r>
              <a:rPr lang="en-US" altLang="zh-CN" sz="1600" dirty="0" err="1">
                <a:solidFill>
                  <a:srgbClr val="000000"/>
                </a:solidFill>
                <a:latin typeface="Galdeano"/>
              </a:rPr>
              <a:t>iowatcher</a:t>
            </a:r>
            <a:r>
              <a:rPr lang="en-US" altLang="zh-CN" sz="1600" dirty="0">
                <a:solidFill>
                  <a:srgbClr val="000000"/>
                </a:solidFill>
                <a:latin typeface="Galdeano"/>
              </a:rPr>
              <a:t> will use the name of the directory as the base name of the dump file and all trace files found inside the directory will be processed.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-l, --label &lt;label&gt;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Sets a label in the graph for a trace file. The labels are added in the same order the trace files are added.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-m, --movie [</a:t>
            </a:r>
            <a:r>
              <a:rPr lang="en-US" altLang="zh-CN" sz="1600" dirty="0" err="1">
                <a:solidFill>
                  <a:srgbClr val="000000"/>
                </a:solidFill>
                <a:latin typeface="Galdeano"/>
              </a:rPr>
              <a:t>spindle|rect</a:t>
            </a:r>
            <a:r>
              <a:rPr lang="en-US" altLang="zh-CN" sz="1600" dirty="0">
                <a:solidFill>
                  <a:srgbClr val="000000"/>
                </a:solidFill>
                <a:latin typeface="Galdea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Create a movie. The file format depends on the extension used in the -o filename.* option. If you specify an .</a:t>
            </a:r>
            <a:r>
              <a:rPr lang="en-US" altLang="zh-CN" sz="1600" dirty="0" err="1">
                <a:solidFill>
                  <a:srgbClr val="000000"/>
                </a:solidFill>
                <a:latin typeface="Galdeano"/>
              </a:rPr>
              <a:t>ogv</a:t>
            </a:r>
            <a:r>
              <a:rPr lang="en-US" altLang="zh-CN" sz="1600" dirty="0">
                <a:solidFill>
                  <a:srgbClr val="000000"/>
                </a:solidFill>
                <a:latin typeface="Galdeano"/>
              </a:rPr>
              <a:t> or .</a:t>
            </a:r>
            <a:r>
              <a:rPr lang="en-US" altLang="zh-CN" sz="1600" dirty="0" err="1">
                <a:solidFill>
                  <a:srgbClr val="000000"/>
                </a:solidFill>
                <a:latin typeface="Galdeano"/>
              </a:rPr>
              <a:t>ogg</a:t>
            </a:r>
            <a:r>
              <a:rPr lang="en-US" altLang="zh-CN" sz="1600" dirty="0">
                <a:solidFill>
                  <a:srgbClr val="000000"/>
                </a:solidFill>
                <a:latin typeface="Galdeano"/>
              </a:rPr>
              <a:t> extension, the result will be </a:t>
            </a:r>
            <a:r>
              <a:rPr lang="en-US" altLang="zh-CN" sz="1600" dirty="0" err="1">
                <a:solidFill>
                  <a:srgbClr val="000000"/>
                </a:solidFill>
                <a:latin typeface="Galdeano"/>
              </a:rPr>
              <a:t>Ogg</a:t>
            </a:r>
            <a:r>
              <a:rPr lang="en-US" altLang="zh-CN" sz="1600" dirty="0">
                <a:solidFill>
                  <a:srgbClr val="000000"/>
                </a:solidFill>
                <a:latin typeface="Galdeano"/>
              </a:rPr>
              <a:t> Theora video, if </a:t>
            </a:r>
            <a:r>
              <a:rPr lang="en-US" altLang="zh-CN" sz="1600" dirty="0" err="1">
                <a:solidFill>
                  <a:srgbClr val="000000"/>
                </a:solidFill>
                <a:latin typeface="Galdeano"/>
              </a:rPr>
              <a:t>png2theora</a:t>
            </a:r>
            <a:r>
              <a:rPr lang="en-US" altLang="zh-CN" sz="1600" dirty="0">
                <a:solidFill>
                  <a:srgbClr val="000000"/>
                </a:solidFill>
                <a:latin typeface="Galdeano"/>
              </a:rPr>
              <a:t> is available. If you use an .</a:t>
            </a:r>
            <a:r>
              <a:rPr lang="en-US" altLang="zh-CN" sz="1600" dirty="0" err="1">
                <a:solidFill>
                  <a:srgbClr val="000000"/>
                </a:solidFill>
                <a:latin typeface="Galdeano"/>
              </a:rPr>
              <a:t>mp4</a:t>
            </a:r>
            <a:r>
              <a:rPr lang="en-US" altLang="zh-CN" sz="1600" dirty="0">
                <a:solidFill>
                  <a:srgbClr val="000000"/>
                </a:solidFill>
                <a:latin typeface="Galdeano"/>
              </a:rPr>
              <a:t> extension, the result will be an </a:t>
            </a:r>
            <a:r>
              <a:rPr lang="en-US" altLang="zh-CN" sz="1600" dirty="0" err="1">
                <a:solidFill>
                  <a:srgbClr val="000000"/>
                </a:solidFill>
                <a:latin typeface="Galdeano"/>
              </a:rPr>
              <a:t>mp4</a:t>
            </a:r>
            <a:r>
              <a:rPr lang="en-US" altLang="zh-CN" sz="1600" dirty="0">
                <a:solidFill>
                  <a:srgbClr val="000000"/>
                </a:solidFill>
                <a:latin typeface="Galdeano"/>
              </a:rPr>
              <a:t> video if </a:t>
            </a:r>
            <a:r>
              <a:rPr lang="en-US" altLang="zh-CN" sz="1600" dirty="0" err="1">
                <a:solidFill>
                  <a:srgbClr val="000000"/>
                </a:solidFill>
                <a:latin typeface="Galdeano"/>
              </a:rPr>
              <a:t>ffmpeg</a:t>
            </a:r>
            <a:r>
              <a:rPr lang="en-US" altLang="zh-CN" sz="1600" dirty="0">
                <a:solidFill>
                  <a:srgbClr val="000000"/>
                </a:solidFill>
                <a:latin typeface="Galdeano"/>
              </a:rPr>
              <a:t> is available. You can use any other extension, but the end result will be an </a:t>
            </a:r>
            <a:r>
              <a:rPr lang="en-US" altLang="zh-CN" sz="1600" dirty="0" err="1">
                <a:solidFill>
                  <a:srgbClr val="000000"/>
                </a:solidFill>
                <a:latin typeface="Galdeano"/>
              </a:rPr>
              <a:t>mp4</a:t>
            </a:r>
            <a:r>
              <a:rPr lang="en-US" altLang="zh-CN" sz="1600" dirty="0">
                <a:solidFill>
                  <a:srgbClr val="000000"/>
                </a:solidFill>
                <a:latin typeface="Galdeano"/>
              </a:rPr>
              <a:t>. You can use --movie=spindle or --movie=</a:t>
            </a:r>
            <a:r>
              <a:rPr lang="en-US" altLang="zh-CN" sz="1600" dirty="0" err="1">
                <a:solidFill>
                  <a:srgbClr val="000000"/>
                </a:solidFill>
                <a:latin typeface="Galdeano"/>
              </a:rPr>
              <a:t>rect</a:t>
            </a:r>
            <a:r>
              <a:rPr lang="en-US" altLang="zh-CN" sz="1600" dirty="0">
                <a:solidFill>
                  <a:srgbClr val="000000"/>
                </a:solidFill>
                <a:latin typeface="Galdeano"/>
              </a:rPr>
              <a:t>, which changes the style of the IO mapping.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-T, --title &lt;title&gt;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Set a title to be placed at the top of the 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-o, --output &lt;file&gt;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Output filename (default: </a:t>
            </a:r>
            <a:r>
              <a:rPr lang="en-US" altLang="zh-CN" sz="1600" dirty="0" err="1">
                <a:solidFill>
                  <a:srgbClr val="000000"/>
                </a:solidFill>
                <a:latin typeface="Galdeano"/>
              </a:rPr>
              <a:t>trace.svg</a:t>
            </a:r>
            <a:r>
              <a:rPr lang="en-US" altLang="zh-CN" sz="1600" dirty="0">
                <a:solidFill>
                  <a:srgbClr val="000000"/>
                </a:solidFill>
                <a:latin typeface="Galdea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-r, --rolling &lt;seconds&gt;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Control the duration for the rolling average. </a:t>
            </a:r>
            <a:r>
              <a:rPr lang="en-US" altLang="zh-CN" sz="1600" dirty="0" err="1">
                <a:solidFill>
                  <a:srgbClr val="000000"/>
                </a:solidFill>
                <a:latin typeface="Galdeano"/>
              </a:rPr>
              <a:t>iowatcher</a:t>
            </a:r>
            <a:r>
              <a:rPr lang="en-US" altLang="zh-CN" sz="1600" dirty="0">
                <a:solidFill>
                  <a:srgbClr val="000000"/>
                </a:solidFill>
                <a:latin typeface="Galdeano"/>
              </a:rPr>
              <a:t> tries to smooth out bumpy graphs by averaging the current second with seconds from the past. Larger numbers here give you flatter graphs.</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-h, --height &lt;height&gt;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Set the height of each 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-w, --width &lt;width&gt;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Set the width of each 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-c, --columns &lt;columns&gt;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Numbers of columns in graph output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-x, --</a:t>
            </a:r>
            <a:r>
              <a:rPr lang="en-US" altLang="zh-CN" sz="1600" dirty="0" err="1">
                <a:solidFill>
                  <a:srgbClr val="000000"/>
                </a:solidFill>
                <a:latin typeface="Galdeano"/>
              </a:rPr>
              <a:t>xzoom</a:t>
            </a:r>
            <a:r>
              <a:rPr lang="en-US" altLang="zh-CN" sz="1600" dirty="0">
                <a:solidFill>
                  <a:srgbClr val="000000"/>
                </a:solidFill>
                <a:latin typeface="Galdeano"/>
              </a:rPr>
              <a:t> &lt;</a:t>
            </a:r>
            <a:r>
              <a:rPr lang="en-US" altLang="zh-CN" sz="1600" dirty="0" err="1">
                <a:solidFill>
                  <a:srgbClr val="000000"/>
                </a:solidFill>
                <a:latin typeface="Galdeano"/>
              </a:rPr>
              <a:t>min:max</a:t>
            </a:r>
            <a:r>
              <a:rPr lang="en-US" altLang="zh-CN" sz="1600" dirty="0">
                <a:solidFill>
                  <a:srgbClr val="000000"/>
                </a:solidFill>
                <a:latin typeface="Galdea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Limit processed time range to </a:t>
            </a:r>
            <a:r>
              <a:rPr lang="en-US" altLang="zh-CN" sz="1600" dirty="0" err="1">
                <a:solidFill>
                  <a:srgbClr val="000000"/>
                </a:solidFill>
                <a:latin typeface="Galdeano"/>
              </a:rPr>
              <a:t>min:max</a:t>
            </a:r>
            <a:endParaRPr lang="en-US" altLang="zh-CN" sz="16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-y, --</a:t>
            </a:r>
            <a:r>
              <a:rPr lang="en-US" altLang="zh-CN" sz="1600" dirty="0" err="1">
                <a:solidFill>
                  <a:srgbClr val="000000"/>
                </a:solidFill>
                <a:latin typeface="Galdeano"/>
              </a:rPr>
              <a:t>yzoom</a:t>
            </a:r>
            <a:r>
              <a:rPr lang="en-US" altLang="zh-CN" sz="1600" dirty="0">
                <a:solidFill>
                  <a:srgbClr val="000000"/>
                </a:solidFill>
                <a:latin typeface="Galdeano"/>
              </a:rPr>
              <a:t> &lt;</a:t>
            </a:r>
            <a:r>
              <a:rPr lang="en-US" altLang="zh-CN" sz="1600" dirty="0" err="1">
                <a:solidFill>
                  <a:srgbClr val="000000"/>
                </a:solidFill>
                <a:latin typeface="Galdeano"/>
              </a:rPr>
              <a:t>min:max</a:t>
            </a:r>
            <a:r>
              <a:rPr lang="en-US" altLang="zh-CN" sz="1600" dirty="0">
                <a:solidFill>
                  <a:srgbClr val="000000"/>
                </a:solidFill>
                <a:latin typeface="Galdea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Limit processed sectors to </a:t>
            </a:r>
            <a:r>
              <a:rPr lang="en-US" altLang="zh-CN" sz="1600" dirty="0" err="1">
                <a:solidFill>
                  <a:srgbClr val="000000"/>
                </a:solidFill>
                <a:latin typeface="Galdeano"/>
              </a:rPr>
              <a:t>min:max</a:t>
            </a:r>
            <a:endParaRPr lang="en-US" altLang="zh-CN" sz="16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-a, --io-plot-action &lt;action&gt;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Plot given action (one of </a:t>
            </a:r>
            <a:r>
              <a:rPr lang="en-US" altLang="zh-CN" sz="1600" dirty="0" err="1">
                <a:solidFill>
                  <a:srgbClr val="000000"/>
                </a:solidFill>
                <a:latin typeface="Galdeano"/>
              </a:rPr>
              <a:t>Q,D,C</a:t>
            </a:r>
            <a:r>
              <a:rPr lang="en-US" altLang="zh-CN" sz="1600" dirty="0">
                <a:solidFill>
                  <a:srgbClr val="000000"/>
                </a:solidFill>
                <a:latin typeface="Galdeano"/>
              </a:rPr>
              <a:t>) in IO 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-P, --per-process-io</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Distinguish between processes in IO graph</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-O, --only-graph &lt;graph&gt;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Add a single graph to the output (see GRAPHS). By default all the graphs are included, but with -O you get only the graphs you ask for. -O may be used more than once.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-N, --no-graph &lt;type&gt;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Remove a single graph from the output (see GRAPHS). This may also be used more than once.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GRAPHS</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Choices for -O and -N are: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Galdeano"/>
              </a:rPr>
              <a:t>io, </a:t>
            </a:r>
            <a:r>
              <a:rPr lang="en-US" altLang="zh-CN" sz="1600" dirty="0" err="1">
                <a:solidFill>
                  <a:srgbClr val="000000"/>
                </a:solidFill>
                <a:latin typeface="Galdeano"/>
              </a:rPr>
              <a:t>tput</a:t>
            </a:r>
            <a:r>
              <a:rPr lang="en-US" altLang="zh-CN" sz="1600" dirty="0">
                <a:solidFill>
                  <a:srgbClr val="000000"/>
                </a:solidFill>
                <a:latin typeface="Galdeano"/>
              </a:rPr>
              <a:t>, latency, </a:t>
            </a:r>
            <a:r>
              <a:rPr lang="en-US" altLang="zh-CN" sz="1600" dirty="0" err="1">
                <a:solidFill>
                  <a:srgbClr val="000000"/>
                </a:solidFill>
                <a:latin typeface="Galdeano"/>
              </a:rPr>
              <a:t>queue_depth</a:t>
            </a:r>
            <a:r>
              <a:rPr lang="en-US" altLang="zh-CN" sz="1600" dirty="0">
                <a:solidFill>
                  <a:srgbClr val="000000"/>
                </a:solidFill>
                <a:latin typeface="Galdeano"/>
              </a:rPr>
              <a:t>, </a:t>
            </a:r>
            <a:r>
              <a:rPr lang="en-US" altLang="zh-CN" sz="1600" dirty="0" err="1">
                <a:solidFill>
                  <a:srgbClr val="000000"/>
                </a:solidFill>
                <a:latin typeface="Galdeano"/>
              </a:rPr>
              <a:t>iops</a:t>
            </a:r>
            <a:r>
              <a:rPr lang="en-US" altLang="zh-CN" sz="1600" dirty="0">
                <a:solidFill>
                  <a:srgbClr val="000000"/>
                </a:solidFill>
                <a:latin typeface="Galdeano"/>
              </a:rPr>
              <a:t>, </a:t>
            </a:r>
            <a:r>
              <a:rPr lang="en-US" altLang="zh-CN" sz="1600" dirty="0" err="1">
                <a:solidFill>
                  <a:srgbClr val="000000"/>
                </a:solidFill>
                <a:latin typeface="Galdeano"/>
              </a:rPr>
              <a:t>cpu</a:t>
            </a:r>
            <a:r>
              <a:rPr lang="en-US" altLang="zh-CN" sz="1600" dirty="0">
                <a:solidFill>
                  <a:srgbClr val="000000"/>
                </a:solidFill>
                <a:latin typeface="Galdeano"/>
              </a:rPr>
              <a:t>-sys, </a:t>
            </a:r>
            <a:r>
              <a:rPr lang="en-US" altLang="zh-CN" sz="1600" dirty="0" err="1">
                <a:solidFill>
                  <a:srgbClr val="000000"/>
                </a:solidFill>
                <a:latin typeface="Galdeano"/>
              </a:rPr>
              <a:t>cpu</a:t>
            </a:r>
            <a:r>
              <a:rPr lang="en-US" altLang="zh-CN" sz="1600" dirty="0">
                <a:solidFill>
                  <a:srgbClr val="000000"/>
                </a:solidFill>
                <a:latin typeface="Galdeano"/>
              </a:rPr>
              <a:t>-io, </a:t>
            </a:r>
            <a:r>
              <a:rPr lang="en-US" altLang="zh-CN" sz="1600" dirty="0" err="1">
                <a:solidFill>
                  <a:srgbClr val="000000"/>
                </a:solidFill>
                <a:latin typeface="Galdeano"/>
              </a:rPr>
              <a:t>cpu-irq</a:t>
            </a:r>
            <a:r>
              <a:rPr lang="en-US" altLang="zh-CN" sz="1600" dirty="0">
                <a:solidFill>
                  <a:srgbClr val="000000"/>
                </a:solidFill>
                <a:latin typeface="Galdeano"/>
              </a:rPr>
              <a:t>, </a:t>
            </a:r>
            <a:r>
              <a:rPr lang="en-US" altLang="zh-CN" sz="1600" dirty="0" err="1">
                <a:solidFill>
                  <a:srgbClr val="000000"/>
                </a:solidFill>
                <a:latin typeface="Galdeano"/>
              </a:rPr>
              <a:t>cpu</a:t>
            </a:r>
            <a:r>
              <a:rPr lang="en-US" altLang="zh-CN" sz="1600" dirty="0">
                <a:solidFill>
                  <a:srgbClr val="000000"/>
                </a:solidFill>
                <a:latin typeface="Galdeano"/>
              </a:rPr>
              <a:t>-user, </a:t>
            </a:r>
            <a:r>
              <a:rPr lang="en-US" altLang="zh-CN" sz="1600" dirty="0" err="1">
                <a:solidFill>
                  <a:srgbClr val="000000"/>
                </a:solidFill>
                <a:latin typeface="Galdeano"/>
              </a:rPr>
              <a:t>cpu</a:t>
            </a:r>
            <a:r>
              <a:rPr lang="en-US" altLang="zh-CN" sz="1600" dirty="0">
                <a:solidFill>
                  <a:srgbClr val="000000"/>
                </a:solidFill>
                <a:latin typeface="Galdeano"/>
              </a:rPr>
              <a:t>-soft</a:t>
            </a:r>
            <a:endParaRPr lang="zh-CN" altLang="en-US" sz="1600" b="0" i="0" dirty="0">
              <a:solidFill>
                <a:srgbClr val="000000"/>
              </a:solidFill>
              <a:effectLst/>
              <a:latin typeface="Galdeano"/>
            </a:endParaRPr>
          </a:p>
        </p:txBody>
      </p:sp>
      <p:pic>
        <p:nvPicPr>
          <p:cNvPr id="4" name="图片 3">
            <a:extLst>
              <a:ext uri="{FF2B5EF4-FFF2-40B4-BE49-F238E27FC236}">
                <a16:creationId xmlns:a16="http://schemas.microsoft.com/office/drawing/2014/main" id="{E11FAEAF-54CE-CC6B-4298-8D5CEBF4967B}"/>
              </a:ext>
            </a:extLst>
          </p:cNvPr>
          <p:cNvPicPr>
            <a:picLocks noChangeAspect="1"/>
          </p:cNvPicPr>
          <p:nvPr/>
        </p:nvPicPr>
        <p:blipFill>
          <a:blip r:embed="rId2"/>
          <a:stretch>
            <a:fillRect/>
          </a:stretch>
        </p:blipFill>
        <p:spPr>
          <a:xfrm>
            <a:off x="16728212" y="0"/>
            <a:ext cx="7649438" cy="13545879"/>
          </a:xfrm>
          <a:prstGeom prst="rect">
            <a:avLst/>
          </a:prstGeom>
        </p:spPr>
      </p:pic>
    </p:spTree>
    <p:extLst>
      <p:ext uri="{BB962C8B-B14F-4D97-AF65-F5344CB8AC3E}">
        <p14:creationId xmlns:p14="http://schemas.microsoft.com/office/powerpoint/2010/main" val="123019340"/>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8000" dirty="0" err="1">
                <a:ea typeface="Alibaba PuHuiTi B" panose="00020600040101010101" pitchFamily="18" charset="-122"/>
              </a:rPr>
              <a:t>ioprof</a:t>
            </a:r>
            <a:endParaRPr lang="zh-CN" altLang="en-US" sz="8000"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2085025"/>
            <a:ext cx="21660858" cy="901785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hlinkClick r:id="rId2"/>
              </a:rPr>
              <a:t>https://</a:t>
            </a:r>
            <a:r>
              <a:rPr lang="en-US" altLang="zh-CN" sz="3200" b="0" i="0" dirty="0" err="1">
                <a:solidFill>
                  <a:srgbClr val="000000"/>
                </a:solidFill>
                <a:effectLst/>
                <a:latin typeface="Galdeano"/>
                <a:hlinkClick r:id="rId2"/>
              </a:rPr>
              <a:t>github.com</a:t>
            </a:r>
            <a:r>
              <a:rPr lang="en-US" altLang="zh-CN" sz="3200" b="0" i="0" dirty="0">
                <a:solidFill>
                  <a:srgbClr val="000000"/>
                </a:solidFill>
                <a:effectLst/>
                <a:latin typeface="Galdeano"/>
                <a:hlinkClick r:id="rId2"/>
              </a:rPr>
              <a:t>/intel/</a:t>
            </a:r>
            <a:r>
              <a:rPr lang="en-US" altLang="zh-CN" sz="3200" b="0" i="0" dirty="0" err="1">
                <a:solidFill>
                  <a:srgbClr val="000000"/>
                </a:solidFill>
                <a:effectLst/>
                <a:latin typeface="Galdeano"/>
                <a:hlinkClick r:id="rId2"/>
              </a:rPr>
              <a:t>ioprof</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algn="l">
              <a:buFont typeface="Arial" panose="020B0604020202020204" pitchFamily="34" charset="0"/>
              <a:buChar char="•"/>
            </a:pPr>
            <a:r>
              <a:rPr lang="en-US" altLang="zh-CN" sz="2800" b="0" i="0" dirty="0">
                <a:solidFill>
                  <a:srgbClr val="000000"/>
                </a:solidFill>
                <a:effectLst/>
                <a:latin typeface="Galdeano"/>
              </a:rPr>
              <a:t>I/O Histogram - Great for determining size of hot data for SSD caching</a:t>
            </a:r>
          </a:p>
          <a:p>
            <a:pPr algn="l">
              <a:buFont typeface="Arial" panose="020B0604020202020204" pitchFamily="34" charset="0"/>
              <a:buChar char="•"/>
            </a:pPr>
            <a:r>
              <a:rPr lang="en-US" altLang="zh-CN" sz="2800" b="0" i="0" dirty="0">
                <a:solidFill>
                  <a:srgbClr val="000000"/>
                </a:solidFill>
                <a:effectLst/>
                <a:latin typeface="Galdeano"/>
              </a:rPr>
              <a:t>I/O Heatmap - Useful visualization to “see” where the hot data resides</a:t>
            </a:r>
          </a:p>
          <a:p>
            <a:pPr algn="l">
              <a:buFont typeface="Arial" panose="020B0604020202020204" pitchFamily="34" charset="0"/>
              <a:buChar char="•"/>
            </a:pPr>
            <a:r>
              <a:rPr lang="en-US" altLang="zh-CN" sz="2800" b="0" i="0" dirty="0">
                <a:solidFill>
                  <a:srgbClr val="000000"/>
                </a:solidFill>
                <a:effectLst/>
                <a:latin typeface="Galdeano"/>
              </a:rPr>
              <a:t>I/O Size Stats - IOPS and bandwidth stats, which is useful for mixed workloads</a:t>
            </a:r>
          </a:p>
          <a:p>
            <a:pPr algn="l">
              <a:buFont typeface="Arial" panose="020B0604020202020204" pitchFamily="34" charset="0"/>
              <a:buChar char="•"/>
            </a:pPr>
            <a:r>
              <a:rPr lang="en-US" altLang="zh-CN" sz="2800" b="0" i="0" dirty="0">
                <a:solidFill>
                  <a:srgbClr val="000000"/>
                </a:solidFill>
                <a:effectLst/>
                <a:latin typeface="Galdeano"/>
              </a:rPr>
              <a:t>Top Files (opt) - Can ID top accessed files in </a:t>
            </a:r>
            <a:r>
              <a:rPr lang="en-US" altLang="zh-CN" sz="2800" b="0" i="0" dirty="0" err="1">
                <a:solidFill>
                  <a:srgbClr val="000000"/>
                </a:solidFill>
                <a:effectLst/>
                <a:latin typeface="Galdeano"/>
              </a:rPr>
              <a:t>EXT3</a:t>
            </a:r>
            <a:r>
              <a:rPr lang="en-US" altLang="zh-CN" sz="2800" b="0" i="0" dirty="0">
                <a:solidFill>
                  <a:srgbClr val="000000"/>
                </a:solidFill>
                <a:effectLst/>
                <a:latin typeface="Galdeano"/>
              </a:rPr>
              <a:t>/</a:t>
            </a:r>
            <a:r>
              <a:rPr lang="en-US" altLang="zh-CN" sz="2800" b="0" i="0" dirty="0" err="1">
                <a:solidFill>
                  <a:srgbClr val="000000"/>
                </a:solidFill>
                <a:effectLst/>
                <a:latin typeface="Galdeano"/>
              </a:rPr>
              <a:t>EXT4</a:t>
            </a:r>
            <a:r>
              <a:rPr lang="en-US" altLang="zh-CN" sz="2800" b="0" i="0" dirty="0">
                <a:solidFill>
                  <a:srgbClr val="000000"/>
                </a:solidFill>
                <a:effectLst/>
                <a:latin typeface="Galdeano"/>
              </a:rPr>
              <a:t> filesystems</a:t>
            </a:r>
          </a:p>
          <a:p>
            <a:pPr algn="l">
              <a:buFont typeface="Arial" panose="020B0604020202020204" pitchFamily="34" charset="0"/>
              <a:buChar char="•"/>
            </a:pPr>
            <a:r>
              <a:rPr lang="en-US" altLang="zh-CN" sz="2800" b="0" i="0" dirty="0" err="1">
                <a:solidFill>
                  <a:srgbClr val="000000"/>
                </a:solidFill>
                <a:effectLst/>
                <a:latin typeface="Galdeano"/>
              </a:rPr>
              <a:t>Zipf</a:t>
            </a:r>
            <a:r>
              <a:rPr lang="en-US" altLang="zh-CN" sz="2800" b="0" i="0" dirty="0">
                <a:solidFill>
                  <a:srgbClr val="000000"/>
                </a:solidFill>
                <a:effectLst/>
                <a:latin typeface="Galdeano"/>
              </a:rPr>
              <a:t> Theta - An estimate of Zipfian distribution theta</a:t>
            </a:r>
          </a:p>
          <a:p>
            <a:pPr algn="l">
              <a:buFont typeface="Arial" panose="020B0604020202020204" pitchFamily="34" charset="0"/>
              <a:buChar char="•"/>
            </a:pPr>
            <a:endParaRPr lang="en-US" altLang="zh-CN" sz="3200" dirty="0">
              <a:solidFill>
                <a:srgbClr val="000000"/>
              </a:solidFill>
              <a:latin typeface="Galdeano"/>
            </a:endParaRPr>
          </a:p>
          <a:p>
            <a:pPr algn="l"/>
            <a:r>
              <a:rPr lang="en-US" altLang="zh-CN" sz="3200" dirty="0">
                <a:solidFill>
                  <a:srgbClr val="000000"/>
                </a:solidFill>
                <a:latin typeface="Galdeano"/>
              </a:rPr>
              <a:t>./</a:t>
            </a:r>
            <a:r>
              <a:rPr lang="en-US" altLang="zh-CN" sz="3200" dirty="0" err="1">
                <a:solidFill>
                  <a:srgbClr val="000000"/>
                </a:solidFill>
                <a:latin typeface="Galdeano"/>
              </a:rPr>
              <a:t>ioprof.pl</a:t>
            </a:r>
            <a:r>
              <a:rPr lang="en-US" altLang="zh-CN" sz="3200" dirty="0">
                <a:solidFill>
                  <a:srgbClr val="000000"/>
                </a:solidFill>
                <a:latin typeface="Galdeano"/>
              </a:rPr>
              <a:t> -m trace -d /dev/dm-4 -r 60</a:t>
            </a:r>
          </a:p>
          <a:p>
            <a:pPr algn="l"/>
            <a:r>
              <a:rPr lang="en-US" altLang="zh-CN" sz="3200" dirty="0">
                <a:solidFill>
                  <a:srgbClr val="000000"/>
                </a:solidFill>
                <a:latin typeface="Galdeano"/>
              </a:rPr>
              <a:t>./</a:t>
            </a:r>
            <a:r>
              <a:rPr lang="en-US" altLang="zh-CN" sz="3200" dirty="0" err="1">
                <a:solidFill>
                  <a:srgbClr val="000000"/>
                </a:solidFill>
                <a:latin typeface="Galdeano"/>
              </a:rPr>
              <a:t>ioprof.pl</a:t>
            </a:r>
            <a:r>
              <a:rPr lang="en-US" altLang="zh-CN" sz="3200" dirty="0">
                <a:solidFill>
                  <a:srgbClr val="000000"/>
                </a:solidFill>
                <a:latin typeface="Galdeano"/>
              </a:rPr>
              <a:t> -m trace -d /dev/dm-5 -r 60</a:t>
            </a:r>
          </a:p>
          <a:p>
            <a:pPr algn="l"/>
            <a:r>
              <a:rPr lang="en-US" altLang="zh-CN" sz="3200" dirty="0">
                <a:solidFill>
                  <a:srgbClr val="000000"/>
                </a:solidFill>
                <a:latin typeface="Galdeano"/>
              </a:rPr>
              <a:t>./</a:t>
            </a:r>
            <a:r>
              <a:rPr lang="en-US" altLang="zh-CN" sz="3200" dirty="0" err="1">
                <a:solidFill>
                  <a:srgbClr val="000000"/>
                </a:solidFill>
                <a:latin typeface="Galdeano"/>
              </a:rPr>
              <a:t>ioprof.pl</a:t>
            </a:r>
            <a:r>
              <a:rPr lang="en-US" altLang="zh-CN" sz="3200" dirty="0">
                <a:solidFill>
                  <a:srgbClr val="000000"/>
                </a:solidFill>
                <a:latin typeface="Galdeano"/>
              </a:rPr>
              <a:t> -m trace -d /dev/dm-6 -r 60</a:t>
            </a:r>
          </a:p>
          <a:p>
            <a:pPr algn="l"/>
            <a:endParaRPr lang="en-US" altLang="zh-CN" sz="3200" dirty="0">
              <a:solidFill>
                <a:srgbClr val="000000"/>
              </a:solidFill>
              <a:latin typeface="Galdeano"/>
            </a:endParaRPr>
          </a:p>
          <a:p>
            <a:pPr algn="l"/>
            <a:r>
              <a:rPr lang="en-US" altLang="zh-CN" sz="3200" dirty="0">
                <a:solidFill>
                  <a:srgbClr val="000000"/>
                </a:solidFill>
                <a:latin typeface="Galdeano"/>
              </a:rPr>
              <a:t>./</a:t>
            </a:r>
            <a:r>
              <a:rPr lang="en-US" altLang="zh-CN" sz="3200" dirty="0" err="1">
                <a:solidFill>
                  <a:srgbClr val="000000"/>
                </a:solidFill>
                <a:latin typeface="Galdeano"/>
              </a:rPr>
              <a:t>ioprof.pl</a:t>
            </a:r>
            <a:r>
              <a:rPr lang="en-US" altLang="zh-CN" sz="3200" dirty="0">
                <a:solidFill>
                  <a:srgbClr val="000000"/>
                </a:solidFill>
                <a:latin typeface="Galdeano"/>
              </a:rPr>
              <a:t> -m post -t dm-</a:t>
            </a:r>
            <a:r>
              <a:rPr lang="en-US" altLang="zh-CN" sz="3200" dirty="0" err="1">
                <a:solidFill>
                  <a:srgbClr val="000000"/>
                </a:solidFill>
                <a:latin typeface="Galdeano"/>
              </a:rPr>
              <a:t>4.tar</a:t>
            </a:r>
            <a:r>
              <a:rPr lang="en-US" altLang="zh-CN" sz="3200" dirty="0">
                <a:solidFill>
                  <a:srgbClr val="000000"/>
                </a:solidFill>
                <a:latin typeface="Galdeano"/>
              </a:rPr>
              <a:t> -p</a:t>
            </a:r>
          </a:p>
          <a:p>
            <a:pPr algn="l"/>
            <a:r>
              <a:rPr lang="en-US" altLang="zh-CN" sz="3200" dirty="0">
                <a:solidFill>
                  <a:srgbClr val="000000"/>
                </a:solidFill>
                <a:latin typeface="Galdeano"/>
              </a:rPr>
              <a:t>./</a:t>
            </a:r>
            <a:r>
              <a:rPr lang="en-US" altLang="zh-CN" sz="3200" dirty="0" err="1">
                <a:solidFill>
                  <a:srgbClr val="000000"/>
                </a:solidFill>
                <a:latin typeface="Galdeano"/>
              </a:rPr>
              <a:t>ioprof.pl</a:t>
            </a:r>
            <a:r>
              <a:rPr lang="en-US" altLang="zh-CN" sz="3200" dirty="0">
                <a:solidFill>
                  <a:srgbClr val="000000"/>
                </a:solidFill>
                <a:latin typeface="Galdeano"/>
              </a:rPr>
              <a:t> -m post -t dm-</a:t>
            </a:r>
            <a:r>
              <a:rPr lang="en-US" altLang="zh-CN" sz="3200" dirty="0" err="1">
                <a:solidFill>
                  <a:srgbClr val="000000"/>
                </a:solidFill>
                <a:latin typeface="Galdeano"/>
              </a:rPr>
              <a:t>5.tar</a:t>
            </a:r>
            <a:r>
              <a:rPr lang="en-US" altLang="zh-CN" sz="3200" dirty="0">
                <a:solidFill>
                  <a:srgbClr val="000000"/>
                </a:solidFill>
                <a:latin typeface="Galdeano"/>
              </a:rPr>
              <a:t> -p</a:t>
            </a:r>
          </a:p>
          <a:p>
            <a:pPr algn="l"/>
            <a:r>
              <a:rPr lang="en-US" altLang="zh-CN" sz="3200" dirty="0">
                <a:solidFill>
                  <a:srgbClr val="000000"/>
                </a:solidFill>
                <a:latin typeface="Galdeano"/>
              </a:rPr>
              <a:t>./</a:t>
            </a:r>
            <a:r>
              <a:rPr lang="en-US" altLang="zh-CN" sz="3200" dirty="0" err="1">
                <a:solidFill>
                  <a:srgbClr val="000000"/>
                </a:solidFill>
                <a:latin typeface="Galdeano"/>
              </a:rPr>
              <a:t>ioprof.pl</a:t>
            </a:r>
            <a:r>
              <a:rPr lang="en-US" altLang="zh-CN" sz="3200" dirty="0">
                <a:solidFill>
                  <a:srgbClr val="000000"/>
                </a:solidFill>
                <a:latin typeface="Galdeano"/>
              </a:rPr>
              <a:t> -m post -t dm-</a:t>
            </a:r>
            <a:r>
              <a:rPr lang="en-US" altLang="zh-CN" sz="3200" dirty="0" err="1">
                <a:solidFill>
                  <a:srgbClr val="000000"/>
                </a:solidFill>
                <a:latin typeface="Galdeano"/>
              </a:rPr>
              <a:t>6.tar</a:t>
            </a:r>
            <a:r>
              <a:rPr lang="en-US" altLang="zh-CN" sz="3200" dirty="0">
                <a:solidFill>
                  <a:srgbClr val="000000"/>
                </a:solidFill>
                <a:latin typeface="Galdeano"/>
              </a:rPr>
              <a:t> -p</a:t>
            </a:r>
          </a:p>
          <a:p>
            <a:pPr algn="l"/>
            <a:endParaRPr lang="en-US" altLang="zh-CN" sz="3200" dirty="0">
              <a:solidFill>
                <a:srgbClr val="000000"/>
              </a:solidFill>
              <a:latin typeface="Galdeano"/>
            </a:endParaRPr>
          </a:p>
          <a:p>
            <a:pPr algn="l"/>
            <a:r>
              <a:rPr lang="zh-CN" altLang="en-US" sz="3200" dirty="0">
                <a:solidFill>
                  <a:srgbClr val="000000"/>
                </a:solidFill>
                <a:latin typeface="Galdeano"/>
              </a:rPr>
              <a:t>不建议使用，仅限于参阅</a:t>
            </a:r>
            <a:r>
              <a:rPr lang="en-US" altLang="zh-CN" sz="3200" dirty="0" err="1">
                <a:solidFill>
                  <a:srgbClr val="000000"/>
                </a:solidFill>
                <a:latin typeface="Galdeano"/>
              </a:rPr>
              <a:t>ioprof.py</a:t>
            </a:r>
            <a:r>
              <a:rPr lang="zh-CN" altLang="en-US" sz="3200" dirty="0">
                <a:solidFill>
                  <a:srgbClr val="000000"/>
                </a:solidFill>
                <a:latin typeface="Galdeano"/>
              </a:rPr>
              <a:t>源码</a:t>
            </a:r>
            <a:endParaRPr lang="en-US" altLang="zh-CN" sz="3200" dirty="0">
              <a:solidFill>
                <a:srgbClr val="000000"/>
              </a:solidFill>
              <a:latin typeface="Galdeano"/>
            </a:endParaRPr>
          </a:p>
          <a:p>
            <a:pPr algn="l">
              <a:buFont typeface="Arial" panose="020B0604020202020204" pitchFamily="34" charset="0"/>
              <a:buChar char="•"/>
            </a:pPr>
            <a:endParaRPr lang="en-US" altLang="zh-CN" sz="2800" dirty="0">
              <a:solidFill>
                <a:srgbClr val="000000"/>
              </a:solidFill>
              <a:latin typeface="Galdeano"/>
            </a:endParaRPr>
          </a:p>
          <a:p>
            <a:pPr algn="l">
              <a:buFont typeface="Arial" panose="020B0604020202020204" pitchFamily="34" charset="0"/>
              <a:buChar char="•"/>
            </a:pPr>
            <a:endParaRPr lang="en-US" altLang="zh-CN" sz="2800" b="0" i="0" dirty="0">
              <a:solidFill>
                <a:srgbClr val="000000"/>
              </a:solidFill>
              <a:effectLst/>
              <a:latin typeface="Galdeano"/>
            </a:endParaRPr>
          </a:p>
        </p:txBody>
      </p:sp>
    </p:spTree>
    <p:extLst>
      <p:ext uri="{BB962C8B-B14F-4D97-AF65-F5344CB8AC3E}">
        <p14:creationId xmlns:p14="http://schemas.microsoft.com/office/powerpoint/2010/main" val="203578892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a:bodyPr>
          <a:lstStyle/>
          <a:p>
            <a:r>
              <a:rPr lang="en-US" altLang="zh-CN" sz="8000" dirty="0" err="1">
                <a:ea typeface="Alibaba PuHuiTi B" panose="00020600040101010101" pitchFamily="18" charset="-122"/>
              </a:rPr>
              <a:t>seekwatcher</a:t>
            </a:r>
            <a:endParaRPr lang="zh-CN" altLang="en-US" sz="8000"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6" y="2372891"/>
            <a:ext cx="11988914" cy="89562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hlinkClick r:id="rId2"/>
              </a:rPr>
              <a:t>https://</a:t>
            </a:r>
            <a:r>
              <a:rPr lang="en-US" altLang="zh-CN" sz="3200" b="0" i="0" dirty="0" err="1">
                <a:solidFill>
                  <a:srgbClr val="000000"/>
                </a:solidFill>
                <a:effectLst/>
                <a:latin typeface="Galdeano"/>
                <a:hlinkClick r:id="rId2"/>
              </a:rPr>
              <a:t>github.com</a:t>
            </a:r>
            <a:r>
              <a:rPr lang="en-US" altLang="zh-CN" sz="3200" b="0" i="0" dirty="0">
                <a:solidFill>
                  <a:srgbClr val="000000"/>
                </a:solidFill>
                <a:effectLst/>
                <a:latin typeface="Galdeano"/>
                <a:hlinkClick r:id="rId2"/>
              </a:rPr>
              <a:t>/</a:t>
            </a:r>
            <a:r>
              <a:rPr lang="en-US" altLang="zh-CN" sz="3200" b="0" i="0" dirty="0" err="1">
                <a:solidFill>
                  <a:srgbClr val="000000"/>
                </a:solidFill>
                <a:effectLst/>
                <a:latin typeface="Galdeano"/>
                <a:hlinkClick r:id="rId2"/>
              </a:rPr>
              <a:t>trofi</a:t>
            </a:r>
            <a:r>
              <a:rPr lang="en-US" altLang="zh-CN" sz="3200" b="0" i="0" dirty="0">
                <a:solidFill>
                  <a:srgbClr val="000000"/>
                </a:solidFill>
                <a:effectLst/>
                <a:latin typeface="Galdeano"/>
                <a:hlinkClick r:id="rId2"/>
              </a:rPr>
              <a:t>/</a:t>
            </a:r>
            <a:r>
              <a:rPr lang="en-US" altLang="zh-CN" sz="3200" b="0" i="0" dirty="0" err="1">
                <a:solidFill>
                  <a:srgbClr val="000000"/>
                </a:solidFill>
                <a:effectLst/>
                <a:latin typeface="Galdeano"/>
                <a:hlinkClick r:id="rId2"/>
              </a:rPr>
              <a:t>seekwatcher</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pip3</a:t>
            </a:r>
            <a:r>
              <a:rPr lang="en-US" altLang="zh-CN" sz="3200" b="0" i="0" dirty="0">
                <a:solidFill>
                  <a:srgbClr val="000000"/>
                </a:solidFill>
                <a:effectLst/>
                <a:latin typeface="Galdeano"/>
              </a:rPr>
              <a:t> install </a:t>
            </a:r>
            <a:r>
              <a:rPr lang="en-US" altLang="zh-CN" sz="3200" b="0" i="0" dirty="0" err="1">
                <a:solidFill>
                  <a:srgbClr val="000000"/>
                </a:solidFill>
                <a:effectLst/>
                <a:latin typeface="Galdeano"/>
              </a:rPr>
              <a:t>numpy</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pip3</a:t>
            </a:r>
            <a:r>
              <a:rPr lang="en-US" altLang="zh-CN" sz="3200" b="0" i="0" dirty="0">
                <a:solidFill>
                  <a:srgbClr val="000000"/>
                </a:solidFill>
                <a:effectLst/>
                <a:latin typeface="Galdeano"/>
              </a:rPr>
              <a:t> install </a:t>
            </a:r>
            <a:r>
              <a:rPr lang="en-US" altLang="zh-CN" sz="3200" b="0" i="0" dirty="0" err="1">
                <a:solidFill>
                  <a:srgbClr val="000000"/>
                </a:solidFill>
                <a:effectLst/>
                <a:latin typeface="Galdeano"/>
              </a:rPr>
              <a:t>Cython</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yum -y install </a:t>
            </a:r>
            <a:r>
              <a:rPr lang="en-US" altLang="zh-CN" sz="3200" b="0" i="0" dirty="0" err="1">
                <a:solidFill>
                  <a:srgbClr val="000000"/>
                </a:solidFill>
                <a:effectLst/>
                <a:latin typeface="Galdeano"/>
              </a:rPr>
              <a:t>libjpeg</a:t>
            </a:r>
            <a:r>
              <a:rPr lang="en-US" altLang="zh-CN" sz="3200" b="0" i="0" dirty="0">
                <a:solidFill>
                  <a:srgbClr val="000000"/>
                </a:solidFill>
                <a:effectLst/>
                <a:latin typeface="Galdeano"/>
              </a:rPr>
              <a:t>-turbo-</a:t>
            </a:r>
            <a:r>
              <a:rPr lang="en-US" altLang="zh-CN" sz="3200" b="0" i="0" dirty="0" err="1">
                <a:solidFill>
                  <a:srgbClr val="000000"/>
                </a:solidFill>
                <a:effectLst/>
                <a:latin typeface="Galdeano"/>
              </a:rPr>
              <a:t>devel</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yum -y install </a:t>
            </a:r>
            <a:r>
              <a:rPr lang="en-US" altLang="zh-CN" sz="3200" b="0" i="0" dirty="0" err="1">
                <a:solidFill>
                  <a:srgbClr val="000000"/>
                </a:solidFill>
                <a:effectLst/>
                <a:latin typeface="Galdeano"/>
              </a:rPr>
              <a:t>python3-devel</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pip3</a:t>
            </a:r>
            <a:r>
              <a:rPr lang="en-US" altLang="zh-CN" sz="3200" b="0" i="0" dirty="0">
                <a:solidFill>
                  <a:srgbClr val="000000"/>
                </a:solidFill>
                <a:effectLst/>
                <a:latin typeface="Galdeano"/>
              </a:rPr>
              <a:t> install Pillow</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err="1">
                <a:solidFill>
                  <a:srgbClr val="000000"/>
                </a:solidFill>
                <a:effectLst/>
                <a:latin typeface="Galdeano"/>
              </a:rPr>
              <a:t>pip3</a:t>
            </a:r>
            <a:r>
              <a:rPr lang="en-US" altLang="zh-CN" sz="3200" b="0" i="0" dirty="0">
                <a:solidFill>
                  <a:srgbClr val="000000"/>
                </a:solidFill>
                <a:effectLst/>
                <a:latin typeface="Galdeano"/>
              </a:rPr>
              <a:t> install matplotlib</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zh-CN" sz="3200" b="0" i="0" dirty="0">
                <a:solidFill>
                  <a:srgbClr val="000000"/>
                </a:solidFill>
                <a:effectLst/>
                <a:latin typeface="Galdeano"/>
              </a:rPr>
              <a:t>ln -s /usr/bin/python3.6 /usr/bin/python</a:t>
            </a:r>
            <a:endParaRPr lang="en-US" altLang="zh-CN" sz="3200" b="0" i="0" dirty="0">
              <a:solidFill>
                <a:srgbClr val="000000"/>
              </a:solidFill>
              <a:effectLst/>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b="0" i="0" dirty="0">
                <a:solidFill>
                  <a:srgbClr val="000000"/>
                </a:solidFill>
                <a:effectLst/>
                <a:latin typeface="Galdeano"/>
              </a:rPr>
              <a:t>python </a:t>
            </a:r>
            <a:r>
              <a:rPr lang="en-US" altLang="zh-CN" sz="3200" b="0" i="0" dirty="0" err="1">
                <a:solidFill>
                  <a:srgbClr val="000000"/>
                </a:solidFill>
                <a:effectLst/>
                <a:latin typeface="Galdeano"/>
              </a:rPr>
              <a:t>setup.py</a:t>
            </a:r>
            <a:r>
              <a:rPr lang="en-US" altLang="zh-CN" sz="3200" b="0" i="0" dirty="0">
                <a:solidFill>
                  <a:srgbClr val="000000"/>
                </a:solidFill>
                <a:effectLst/>
                <a:latin typeface="Galdeano"/>
              </a:rPr>
              <a:t> install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blktrace</a:t>
            </a:r>
            <a:r>
              <a:rPr lang="en-US" altLang="zh-CN" sz="3200" dirty="0">
                <a:solidFill>
                  <a:srgbClr val="000000"/>
                </a:solidFill>
                <a:latin typeface="Galdeano"/>
              </a:rPr>
              <a:t> -d /dev/dm-4 /dev/dm-5 /dev/dm-6 -w 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seekwatcher</a:t>
            </a:r>
            <a:r>
              <a:rPr lang="en-US" altLang="zh-CN" sz="3200" dirty="0">
                <a:solidFill>
                  <a:srgbClr val="000000"/>
                </a:solidFill>
                <a:latin typeface="Galdeano"/>
              </a:rPr>
              <a:t> -t dm-4 -o dm-</a:t>
            </a:r>
            <a:r>
              <a:rPr lang="en-US" altLang="zh-CN" sz="3200" dirty="0" err="1">
                <a:solidFill>
                  <a:srgbClr val="000000"/>
                </a:solidFill>
                <a:latin typeface="Galdeano"/>
              </a:rPr>
              <a:t>4.png</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seekwatcher</a:t>
            </a:r>
            <a:r>
              <a:rPr lang="en-US" altLang="zh-CN" sz="3200" dirty="0">
                <a:solidFill>
                  <a:srgbClr val="000000"/>
                </a:solidFill>
                <a:latin typeface="Galdeano"/>
              </a:rPr>
              <a:t> -t dm-5 -o dm-</a:t>
            </a:r>
            <a:r>
              <a:rPr lang="en-US" altLang="zh-CN" sz="3200" dirty="0" err="1">
                <a:solidFill>
                  <a:srgbClr val="000000"/>
                </a:solidFill>
                <a:latin typeface="Galdeano"/>
              </a:rPr>
              <a:t>5.png</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seekwatcher</a:t>
            </a:r>
            <a:r>
              <a:rPr lang="en-US" altLang="zh-CN" sz="3200" dirty="0">
                <a:solidFill>
                  <a:srgbClr val="000000"/>
                </a:solidFill>
                <a:latin typeface="Galdeano"/>
              </a:rPr>
              <a:t> -t dm-6 -o dm-</a:t>
            </a:r>
            <a:r>
              <a:rPr lang="en-US" altLang="zh-CN" sz="3200" dirty="0" err="1">
                <a:solidFill>
                  <a:srgbClr val="000000"/>
                </a:solidFill>
                <a:latin typeface="Galdeano"/>
              </a:rPr>
              <a:t>6.png</a:t>
            </a: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dirty="0">
              <a:solidFill>
                <a:srgbClr val="000000"/>
              </a:solidFill>
              <a:latin typeface="Galdea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err="1">
                <a:solidFill>
                  <a:srgbClr val="000000"/>
                </a:solidFill>
                <a:latin typeface="Galdeano"/>
              </a:rPr>
              <a:t>seekwatcher</a:t>
            </a:r>
            <a:r>
              <a:rPr lang="en-US" altLang="zh-CN" sz="3200" dirty="0">
                <a:solidFill>
                  <a:srgbClr val="000000"/>
                </a:solidFill>
                <a:latin typeface="Galdeano"/>
              </a:rPr>
              <a:t> -t dm-4 -t dm-5 -t dm-6 -l dm-4 -l dm-5 -l dm-6 -o dm-</a:t>
            </a:r>
            <a:r>
              <a:rPr lang="en-US" altLang="zh-CN" sz="3200" dirty="0" err="1">
                <a:solidFill>
                  <a:srgbClr val="000000"/>
                </a:solidFill>
                <a:latin typeface="Galdeano"/>
              </a:rPr>
              <a:t>456.png</a:t>
            </a:r>
            <a:endParaRPr lang="en-US" altLang="zh-CN" sz="3200" dirty="0">
              <a:solidFill>
                <a:srgbClr val="000000"/>
              </a:solidFill>
              <a:latin typeface="Galdeano"/>
            </a:endParaRPr>
          </a:p>
        </p:txBody>
      </p:sp>
      <p:pic>
        <p:nvPicPr>
          <p:cNvPr id="4" name="图片 3" descr="图片包含 图示&#10;&#10;描述已自动生成">
            <a:extLst>
              <a:ext uri="{FF2B5EF4-FFF2-40B4-BE49-F238E27FC236}">
                <a16:creationId xmlns:a16="http://schemas.microsoft.com/office/drawing/2014/main" id="{3011D1AF-38C7-5A79-3CBA-55B76C147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0590" y="97337"/>
            <a:ext cx="10817061" cy="13521326"/>
          </a:xfrm>
          <a:prstGeom prst="rect">
            <a:avLst/>
          </a:prstGeom>
        </p:spPr>
      </p:pic>
    </p:spTree>
    <p:extLst>
      <p:ext uri="{BB962C8B-B14F-4D97-AF65-F5344CB8AC3E}">
        <p14:creationId xmlns:p14="http://schemas.microsoft.com/office/powerpoint/2010/main" val="583496753"/>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normAutofit fontScale="90000"/>
          </a:bodyPr>
          <a:lstStyle/>
          <a:p>
            <a:r>
              <a:rPr lang="en-US" altLang="zh-CN" sz="7400" dirty="0" err="1">
                <a:ea typeface="Alibaba PuHuiTi B" panose="00020600040101010101" pitchFamily="18" charset="-122"/>
              </a:rPr>
              <a:t>blktrace</a:t>
            </a:r>
            <a:r>
              <a:rPr lang="zh-CN" altLang="en-US" sz="7400" dirty="0">
                <a:ea typeface="Alibaba PuHuiTi B" panose="00020600040101010101" pitchFamily="18" charset="-122"/>
              </a:rPr>
              <a:t>的原理</a:t>
            </a:r>
            <a:br>
              <a:rPr lang="zh-CN" altLang="en-US" sz="1600" b="1" i="0" dirty="0">
                <a:solidFill>
                  <a:srgbClr val="000000"/>
                </a:solidFill>
                <a:effectLst/>
                <a:latin typeface="Cuprum"/>
              </a:rPr>
            </a:br>
            <a:endParaRPr lang="zh-CN" altLang="en-US" sz="7464" dirty="0">
              <a:latin typeface="Alibaba PuHuiTi B" panose="00020600040101010101" pitchFamily="18" charset="-122"/>
              <a:ea typeface="Alibaba PuHuiTi B" panose="00020600040101010101" pitchFamily="18" charset="-122"/>
              <a:cs typeface="Alibaba PuHuiTi B" panose="00020600040101010101" pitchFamily="18" charset="-122"/>
            </a:endParaRPr>
          </a:p>
        </p:txBody>
      </p:sp>
      <p:pic>
        <p:nvPicPr>
          <p:cNvPr id="1026" name="Picture 2">
            <a:extLst>
              <a:ext uri="{FF2B5EF4-FFF2-40B4-BE49-F238E27FC236}">
                <a16:creationId xmlns:a16="http://schemas.microsoft.com/office/drawing/2014/main" id="{0663E6CA-4775-479C-61C7-DAB20DAB952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184792" y="0"/>
            <a:ext cx="9701213" cy="13716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2E795CB-E27C-9145-8E1C-00975A357274}"/>
              </a:ext>
            </a:extLst>
          </p:cNvPr>
          <p:cNvSpPr txBox="1"/>
          <p:nvPr/>
        </p:nvSpPr>
        <p:spPr>
          <a:xfrm>
            <a:off x="1452723" y="1799782"/>
            <a:ext cx="12184910" cy="3416320"/>
          </a:xfrm>
          <a:prstGeom prst="rect">
            <a:avLst/>
          </a:prstGeom>
          <a:noFill/>
        </p:spPr>
        <p:txBody>
          <a:bodyPr wrap="square">
            <a:spAutoFit/>
          </a:bodyPr>
          <a:lstStyle/>
          <a:p>
            <a:r>
              <a:rPr lang="en-US" altLang="zh-CN" dirty="0" err="1"/>
              <a:t>blktrace</a:t>
            </a:r>
            <a:r>
              <a:rPr lang="zh-CN" altLang="en-US" dirty="0"/>
              <a:t>在</a:t>
            </a:r>
            <a:r>
              <a:rPr lang="en-US" altLang="zh-CN" dirty="0"/>
              <a:t>block layer</a:t>
            </a:r>
            <a:r>
              <a:rPr lang="zh-CN" altLang="en-US" dirty="0"/>
              <a:t>采集了每一个</a:t>
            </a:r>
            <a:r>
              <a:rPr lang="en-US" altLang="zh-CN" dirty="0"/>
              <a:t>I/O</a:t>
            </a:r>
            <a:r>
              <a:rPr lang="zh-CN" altLang="en-US" dirty="0"/>
              <a:t>的数据，可以用于完成一些非常深入的分析任务。</a:t>
            </a:r>
            <a:r>
              <a:rPr lang="en-US" altLang="zh-CN" dirty="0"/>
              <a:t>s</a:t>
            </a:r>
            <a:r>
              <a:rPr lang="en-US" altLang="zh-CN" b="0" i="0" dirty="0">
                <a:solidFill>
                  <a:srgbClr val="000000"/>
                </a:solidFill>
                <a:effectLst/>
                <a:latin typeface="Galdeano"/>
              </a:rPr>
              <a:t>ervice time</a:t>
            </a:r>
            <a:r>
              <a:rPr lang="zh-CN" altLang="en-US" b="0" i="0" dirty="0">
                <a:solidFill>
                  <a:srgbClr val="000000"/>
                </a:solidFill>
                <a:effectLst/>
                <a:latin typeface="Galdeano"/>
              </a:rPr>
              <a:t>才是衡量磁盘性能的核心指标和直接指标。</a:t>
            </a:r>
            <a:r>
              <a:rPr lang="en-US" altLang="zh-CN" b="0" i="0" dirty="0" err="1">
                <a:solidFill>
                  <a:srgbClr val="000000"/>
                </a:solidFill>
                <a:effectLst/>
                <a:latin typeface="Galdeano"/>
              </a:rPr>
              <a:t>iostat</a:t>
            </a:r>
            <a:r>
              <a:rPr lang="zh-CN" altLang="en-US" b="0" i="0" dirty="0">
                <a:solidFill>
                  <a:srgbClr val="000000"/>
                </a:solidFill>
                <a:effectLst/>
                <a:latin typeface="Galdeano"/>
              </a:rPr>
              <a:t>无法提供这个指标，但是</a:t>
            </a:r>
            <a:r>
              <a:rPr lang="en-US" altLang="zh-CN" b="0" i="0" dirty="0" err="1">
                <a:solidFill>
                  <a:srgbClr val="000000"/>
                </a:solidFill>
                <a:effectLst/>
                <a:latin typeface="Galdeano"/>
              </a:rPr>
              <a:t>blktrace</a:t>
            </a:r>
            <a:r>
              <a:rPr lang="zh-CN" altLang="en-US" b="0" i="0" dirty="0">
                <a:solidFill>
                  <a:srgbClr val="000000"/>
                </a:solidFill>
                <a:effectLst/>
                <a:latin typeface="Galdeano"/>
              </a:rPr>
              <a:t>可以。</a:t>
            </a:r>
            <a:endParaRPr lang="zh-CN" altLang="en-US" dirty="0"/>
          </a:p>
          <a:p>
            <a:endParaRPr lang="en-US" altLang="zh-CN" b="0" i="0" dirty="0">
              <a:solidFill>
                <a:srgbClr val="000000"/>
              </a:solidFill>
              <a:effectLst/>
              <a:latin typeface="Galdeano"/>
            </a:endParaRPr>
          </a:p>
          <a:p>
            <a:r>
              <a:rPr lang="zh-CN" altLang="en-US" b="0" i="0" dirty="0">
                <a:solidFill>
                  <a:srgbClr val="000000"/>
                </a:solidFill>
                <a:effectLst/>
                <a:latin typeface="Galdeano"/>
              </a:rPr>
              <a:t>一个</a:t>
            </a:r>
            <a:r>
              <a:rPr lang="en-US" altLang="zh-CN" b="0" i="0" dirty="0">
                <a:solidFill>
                  <a:srgbClr val="000000"/>
                </a:solidFill>
                <a:effectLst/>
                <a:latin typeface="Galdeano"/>
              </a:rPr>
              <a:t>I/O</a:t>
            </a:r>
            <a:r>
              <a:rPr lang="zh-CN" altLang="en-US" b="0" i="0" dirty="0">
                <a:solidFill>
                  <a:srgbClr val="000000"/>
                </a:solidFill>
                <a:effectLst/>
                <a:latin typeface="Galdeano"/>
              </a:rPr>
              <a:t>请求，从应用层到底层块设备，路径如下图所示：</a:t>
            </a:r>
            <a:endParaRPr lang="zh-CN" altLang="en-US" dirty="0"/>
          </a:p>
        </p:txBody>
      </p:sp>
    </p:spTree>
    <p:extLst>
      <p:ext uri="{BB962C8B-B14F-4D97-AF65-F5344CB8AC3E}">
        <p14:creationId xmlns:p14="http://schemas.microsoft.com/office/powerpoint/2010/main" val="259027211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blktrace</a:t>
            </a:r>
            <a:r>
              <a:rPr lang="zh-CN" altLang="en-US" sz="8000" dirty="0">
                <a:ea typeface="Alibaba PuHuiTi B" panose="00020600040101010101" pitchFamily="18" charset="-122"/>
              </a:rPr>
              <a:t>的原理</a:t>
            </a:r>
            <a:endParaRPr lang="zh-CN" altLang="en-US" sz="7464" dirty="0">
              <a:ea typeface="Alibaba PuHuiTi B" panose="00020600040101010101" pitchFamily="18" charset="-122"/>
            </a:endParaRPr>
          </a:p>
        </p:txBody>
      </p:sp>
      <p:pic>
        <p:nvPicPr>
          <p:cNvPr id="2050" name="Picture 2">
            <a:extLst>
              <a:ext uri="{FF2B5EF4-FFF2-40B4-BE49-F238E27FC236}">
                <a16:creationId xmlns:a16="http://schemas.microsoft.com/office/drawing/2014/main" id="{761E1AAC-FC78-901B-BF40-13E30BD88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745" y="194674"/>
            <a:ext cx="12924811" cy="1344144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47625DC-B603-03D1-5E9B-3240A2762FE5}"/>
              </a:ext>
            </a:extLst>
          </p:cNvPr>
          <p:cNvSpPr txBox="1"/>
          <p:nvPr/>
        </p:nvSpPr>
        <p:spPr>
          <a:xfrm>
            <a:off x="1333500" y="2251439"/>
            <a:ext cx="11298767" cy="9510296"/>
          </a:xfrm>
          <a:prstGeom prst="rect">
            <a:avLst/>
          </a:prstGeom>
          <a:noFill/>
        </p:spPr>
        <p:txBody>
          <a:bodyPr wrap="square">
            <a:spAutoFit/>
          </a:bodyPr>
          <a:lstStyle/>
          <a:p>
            <a:pPr algn="l"/>
            <a:r>
              <a:rPr lang="zh-CN" altLang="en-US" b="0" i="0" dirty="0">
                <a:solidFill>
                  <a:srgbClr val="000000"/>
                </a:solidFill>
                <a:effectLst/>
                <a:latin typeface="Galdeano"/>
              </a:rPr>
              <a:t>一个</a:t>
            </a:r>
            <a:r>
              <a:rPr lang="en-US" altLang="zh-CN" b="0" i="0" dirty="0">
                <a:solidFill>
                  <a:srgbClr val="000000"/>
                </a:solidFill>
                <a:effectLst/>
                <a:latin typeface="Galdeano"/>
              </a:rPr>
              <a:t>I/O</a:t>
            </a:r>
            <a:r>
              <a:rPr lang="zh-CN" altLang="en-US" b="0" i="0" dirty="0">
                <a:solidFill>
                  <a:srgbClr val="000000"/>
                </a:solidFill>
                <a:effectLst/>
                <a:latin typeface="Galdeano"/>
              </a:rPr>
              <a:t>请求进入</a:t>
            </a:r>
            <a:r>
              <a:rPr lang="en-US" altLang="zh-CN" b="0" i="0" dirty="0">
                <a:solidFill>
                  <a:srgbClr val="000000"/>
                </a:solidFill>
                <a:effectLst/>
                <a:latin typeface="Galdeano"/>
              </a:rPr>
              <a:t>block layer</a:t>
            </a:r>
            <a:r>
              <a:rPr lang="zh-CN" altLang="en-US" b="0" i="0" dirty="0">
                <a:solidFill>
                  <a:srgbClr val="000000"/>
                </a:solidFill>
                <a:effectLst/>
                <a:latin typeface="Galdeano"/>
              </a:rPr>
              <a:t>之后，可能会经历下面的过程：</a:t>
            </a:r>
            <a:endParaRPr lang="en-US" altLang="zh-CN" b="0" i="0" dirty="0">
              <a:solidFill>
                <a:srgbClr val="000000"/>
              </a:solidFill>
              <a:effectLst/>
              <a:latin typeface="Galdeano"/>
            </a:endParaRPr>
          </a:p>
          <a:p>
            <a:pPr algn="l"/>
            <a:endParaRPr lang="zh-CN" altLang="en-US" b="0" i="0" dirty="0">
              <a:solidFill>
                <a:srgbClr val="000000"/>
              </a:solidFill>
              <a:effectLst/>
              <a:latin typeface="Galdeano"/>
            </a:endParaRPr>
          </a:p>
          <a:p>
            <a:pPr algn="l">
              <a:buFont typeface="Arial" panose="020B0604020202020204" pitchFamily="34" charset="0"/>
              <a:buChar char="•"/>
            </a:pPr>
            <a:r>
              <a:rPr lang="en-US" altLang="zh-CN" b="0" i="0" dirty="0">
                <a:solidFill>
                  <a:srgbClr val="000000"/>
                </a:solidFill>
                <a:effectLst/>
                <a:latin typeface="Galdeano"/>
              </a:rPr>
              <a:t>Remap: </a:t>
            </a:r>
            <a:r>
              <a:rPr lang="zh-CN" altLang="en-US" b="0" i="0" dirty="0">
                <a:solidFill>
                  <a:srgbClr val="000000"/>
                </a:solidFill>
                <a:effectLst/>
                <a:latin typeface="Galdeano"/>
              </a:rPr>
              <a:t>可能被</a:t>
            </a:r>
            <a:r>
              <a:rPr lang="en-US" altLang="zh-CN" b="0" i="0" dirty="0">
                <a:solidFill>
                  <a:srgbClr val="000000"/>
                </a:solidFill>
                <a:effectLst/>
                <a:latin typeface="Galdeano"/>
              </a:rPr>
              <a:t>DM(Device Mapper)</a:t>
            </a:r>
            <a:r>
              <a:rPr lang="zh-CN" altLang="en-US" b="0" i="0" dirty="0">
                <a:solidFill>
                  <a:srgbClr val="000000"/>
                </a:solidFill>
                <a:effectLst/>
                <a:latin typeface="Galdeano"/>
              </a:rPr>
              <a:t>或</a:t>
            </a:r>
            <a:r>
              <a:rPr lang="en-US" altLang="zh-CN" b="0" i="0" dirty="0">
                <a:solidFill>
                  <a:srgbClr val="000000"/>
                </a:solidFill>
                <a:effectLst/>
                <a:latin typeface="Galdeano"/>
              </a:rPr>
              <a:t>MD(Multiple Device, Software RAID) remap</a:t>
            </a:r>
            <a:r>
              <a:rPr lang="zh-CN" altLang="en-US" b="0" i="0" dirty="0">
                <a:solidFill>
                  <a:srgbClr val="000000"/>
                </a:solidFill>
                <a:effectLst/>
                <a:latin typeface="Galdeano"/>
              </a:rPr>
              <a:t>到其它设备</a:t>
            </a:r>
            <a:endParaRPr lang="en-US" altLang="zh-CN" b="0" i="0" dirty="0">
              <a:solidFill>
                <a:srgbClr val="000000"/>
              </a:solidFill>
              <a:effectLst/>
              <a:latin typeface="Galdeano"/>
            </a:endParaRPr>
          </a:p>
          <a:p>
            <a:pPr algn="l">
              <a:buFont typeface="Arial" panose="020B0604020202020204" pitchFamily="34" charset="0"/>
              <a:buChar char="•"/>
            </a:pPr>
            <a:endParaRPr lang="zh-CN" altLang="en-US" b="0" i="0" dirty="0">
              <a:solidFill>
                <a:srgbClr val="000000"/>
              </a:solidFill>
              <a:effectLst/>
              <a:latin typeface="Galdeano"/>
            </a:endParaRPr>
          </a:p>
          <a:p>
            <a:pPr algn="l">
              <a:buFont typeface="Arial" panose="020B0604020202020204" pitchFamily="34" charset="0"/>
              <a:buChar char="•"/>
            </a:pPr>
            <a:r>
              <a:rPr lang="en-US" altLang="zh-CN" b="0" i="0" dirty="0">
                <a:solidFill>
                  <a:srgbClr val="000000"/>
                </a:solidFill>
                <a:effectLst/>
                <a:latin typeface="Galdeano"/>
              </a:rPr>
              <a:t>Split: </a:t>
            </a:r>
            <a:r>
              <a:rPr lang="zh-CN" altLang="en-US" b="0" i="0" dirty="0">
                <a:solidFill>
                  <a:srgbClr val="000000"/>
                </a:solidFill>
                <a:effectLst/>
                <a:latin typeface="Galdeano"/>
              </a:rPr>
              <a:t>可能会因为</a:t>
            </a:r>
            <a:r>
              <a:rPr lang="en-US" altLang="zh-CN" b="0" i="0" dirty="0">
                <a:solidFill>
                  <a:srgbClr val="000000"/>
                </a:solidFill>
                <a:effectLst/>
                <a:latin typeface="Galdeano"/>
              </a:rPr>
              <a:t>I/O</a:t>
            </a:r>
            <a:r>
              <a:rPr lang="zh-CN" altLang="en-US" b="0" i="0" dirty="0">
                <a:solidFill>
                  <a:srgbClr val="000000"/>
                </a:solidFill>
                <a:effectLst/>
                <a:latin typeface="Galdeano"/>
              </a:rPr>
              <a:t>请求与扇区边界未对齐、或者</a:t>
            </a:r>
            <a:r>
              <a:rPr lang="en-US" altLang="zh-CN" b="0" i="0" dirty="0">
                <a:solidFill>
                  <a:srgbClr val="000000"/>
                </a:solidFill>
                <a:effectLst/>
                <a:latin typeface="Galdeano"/>
              </a:rPr>
              <a:t>size</a:t>
            </a:r>
            <a:r>
              <a:rPr lang="zh-CN" altLang="en-US" b="0" i="0" dirty="0">
                <a:solidFill>
                  <a:srgbClr val="000000"/>
                </a:solidFill>
                <a:effectLst/>
                <a:latin typeface="Galdeano"/>
              </a:rPr>
              <a:t>太大而被分拆</a:t>
            </a:r>
            <a:r>
              <a:rPr lang="en-US" altLang="zh-CN" b="0" i="0" dirty="0">
                <a:solidFill>
                  <a:srgbClr val="000000"/>
                </a:solidFill>
                <a:effectLst/>
                <a:latin typeface="Galdeano"/>
              </a:rPr>
              <a:t>(split)</a:t>
            </a:r>
            <a:r>
              <a:rPr lang="zh-CN" altLang="en-US" b="0" i="0" dirty="0">
                <a:solidFill>
                  <a:srgbClr val="000000"/>
                </a:solidFill>
                <a:effectLst/>
                <a:latin typeface="Galdeano"/>
              </a:rPr>
              <a:t>成多个物理</a:t>
            </a:r>
            <a:r>
              <a:rPr lang="en-US" altLang="zh-CN" b="0" i="0" dirty="0">
                <a:solidFill>
                  <a:srgbClr val="000000"/>
                </a:solidFill>
                <a:effectLst/>
                <a:latin typeface="Galdeano"/>
              </a:rPr>
              <a:t>I/O</a:t>
            </a:r>
          </a:p>
          <a:p>
            <a:pPr algn="l">
              <a:buFont typeface="Arial" panose="020B0604020202020204" pitchFamily="34" charset="0"/>
              <a:buChar char="•"/>
            </a:pPr>
            <a:endParaRPr lang="en-US" altLang="zh-CN" b="0" i="0" dirty="0">
              <a:solidFill>
                <a:srgbClr val="000000"/>
              </a:solidFill>
              <a:effectLst/>
              <a:latin typeface="Galdeano"/>
            </a:endParaRPr>
          </a:p>
          <a:p>
            <a:pPr algn="l">
              <a:buFont typeface="Arial" panose="020B0604020202020204" pitchFamily="34" charset="0"/>
              <a:buChar char="•"/>
            </a:pPr>
            <a:r>
              <a:rPr lang="en-US" altLang="zh-CN" b="0" i="0" dirty="0">
                <a:solidFill>
                  <a:srgbClr val="000000"/>
                </a:solidFill>
                <a:effectLst/>
                <a:latin typeface="Galdeano"/>
              </a:rPr>
              <a:t>Merge: </a:t>
            </a:r>
            <a:r>
              <a:rPr lang="zh-CN" altLang="en-US" b="0" i="0" dirty="0">
                <a:solidFill>
                  <a:srgbClr val="000000"/>
                </a:solidFill>
                <a:effectLst/>
                <a:latin typeface="Galdeano"/>
              </a:rPr>
              <a:t>可能会因为与其它</a:t>
            </a:r>
            <a:r>
              <a:rPr lang="en-US" altLang="zh-CN" b="0" i="0" dirty="0">
                <a:solidFill>
                  <a:srgbClr val="000000"/>
                </a:solidFill>
                <a:effectLst/>
                <a:latin typeface="Galdeano"/>
              </a:rPr>
              <a:t>I/O</a:t>
            </a:r>
            <a:r>
              <a:rPr lang="zh-CN" altLang="en-US" b="0" i="0" dirty="0">
                <a:solidFill>
                  <a:srgbClr val="000000"/>
                </a:solidFill>
                <a:effectLst/>
                <a:latin typeface="Galdeano"/>
              </a:rPr>
              <a:t>请求的物理位置相邻而合并</a:t>
            </a:r>
            <a:r>
              <a:rPr lang="en-US" altLang="zh-CN" b="0" i="0" dirty="0">
                <a:solidFill>
                  <a:srgbClr val="000000"/>
                </a:solidFill>
                <a:effectLst/>
                <a:latin typeface="Galdeano"/>
              </a:rPr>
              <a:t>(merge)</a:t>
            </a:r>
            <a:r>
              <a:rPr lang="zh-CN" altLang="en-US" b="0" i="0" dirty="0">
                <a:solidFill>
                  <a:srgbClr val="000000"/>
                </a:solidFill>
                <a:effectLst/>
                <a:latin typeface="Galdeano"/>
              </a:rPr>
              <a:t>成一个</a:t>
            </a:r>
            <a:r>
              <a:rPr lang="en-US" altLang="zh-CN" b="0" i="0" dirty="0">
                <a:solidFill>
                  <a:srgbClr val="000000"/>
                </a:solidFill>
                <a:effectLst/>
                <a:latin typeface="Galdeano"/>
              </a:rPr>
              <a:t>I/O</a:t>
            </a:r>
          </a:p>
          <a:p>
            <a:pPr algn="l">
              <a:buFont typeface="Arial" panose="020B0604020202020204" pitchFamily="34" charset="0"/>
              <a:buChar char="•"/>
            </a:pPr>
            <a:endParaRPr lang="en-US" altLang="zh-CN" b="0" i="0" dirty="0">
              <a:solidFill>
                <a:srgbClr val="000000"/>
              </a:solidFill>
              <a:effectLst/>
              <a:latin typeface="Galdeano"/>
            </a:endParaRPr>
          </a:p>
          <a:p>
            <a:pPr algn="l">
              <a:buFont typeface="Arial" panose="020B0604020202020204" pitchFamily="34" charset="0"/>
              <a:buChar char="•"/>
            </a:pPr>
            <a:r>
              <a:rPr lang="zh-CN" altLang="en-US" b="0" i="0" dirty="0">
                <a:solidFill>
                  <a:srgbClr val="000000"/>
                </a:solidFill>
                <a:effectLst/>
                <a:latin typeface="Galdeano"/>
              </a:rPr>
              <a:t>被</a:t>
            </a:r>
            <a:r>
              <a:rPr lang="en-US" altLang="zh-CN" b="0" i="0" dirty="0">
                <a:solidFill>
                  <a:srgbClr val="000000"/>
                </a:solidFill>
                <a:effectLst/>
                <a:latin typeface="Galdeano"/>
              </a:rPr>
              <a:t>IO Scheduler</a:t>
            </a:r>
            <a:r>
              <a:rPr lang="zh-CN" altLang="en-US" b="0" i="0" dirty="0">
                <a:solidFill>
                  <a:srgbClr val="000000"/>
                </a:solidFill>
                <a:effectLst/>
                <a:latin typeface="Galdeano"/>
              </a:rPr>
              <a:t>依照调度策略发送给</a:t>
            </a:r>
            <a:r>
              <a:rPr lang="en-US" altLang="zh-CN" b="0" i="0" dirty="0">
                <a:solidFill>
                  <a:srgbClr val="000000"/>
                </a:solidFill>
                <a:effectLst/>
                <a:latin typeface="Galdeano"/>
              </a:rPr>
              <a:t>driver</a:t>
            </a:r>
          </a:p>
          <a:p>
            <a:pPr algn="l">
              <a:buFont typeface="Arial" panose="020B0604020202020204" pitchFamily="34" charset="0"/>
              <a:buChar char="•"/>
            </a:pPr>
            <a:endParaRPr lang="en-US" altLang="zh-CN" b="0" i="0" dirty="0">
              <a:solidFill>
                <a:srgbClr val="000000"/>
              </a:solidFill>
              <a:effectLst/>
              <a:latin typeface="Galdeano"/>
            </a:endParaRPr>
          </a:p>
          <a:p>
            <a:pPr algn="l">
              <a:buFont typeface="Arial" panose="020B0604020202020204" pitchFamily="34" charset="0"/>
              <a:buChar char="•"/>
            </a:pPr>
            <a:r>
              <a:rPr lang="zh-CN" altLang="en-US" b="0" i="0" dirty="0">
                <a:solidFill>
                  <a:srgbClr val="000000"/>
                </a:solidFill>
                <a:effectLst/>
                <a:latin typeface="Galdeano"/>
              </a:rPr>
              <a:t>被</a:t>
            </a:r>
            <a:r>
              <a:rPr lang="en-US" altLang="zh-CN" b="0" i="0" dirty="0">
                <a:solidFill>
                  <a:srgbClr val="000000"/>
                </a:solidFill>
                <a:effectLst/>
                <a:latin typeface="Galdeano"/>
              </a:rPr>
              <a:t>driver</a:t>
            </a:r>
            <a:r>
              <a:rPr lang="zh-CN" altLang="en-US" b="0" i="0" dirty="0">
                <a:solidFill>
                  <a:srgbClr val="000000"/>
                </a:solidFill>
                <a:effectLst/>
                <a:latin typeface="Galdeano"/>
              </a:rPr>
              <a:t>提交给硬件，经过</a:t>
            </a:r>
            <a:r>
              <a:rPr lang="en-US" altLang="zh-CN" b="0" i="0" dirty="0" err="1">
                <a:solidFill>
                  <a:srgbClr val="000000"/>
                </a:solidFill>
                <a:effectLst/>
                <a:latin typeface="Galdeano"/>
              </a:rPr>
              <a:t>HBA</a:t>
            </a:r>
            <a:r>
              <a:rPr lang="zh-CN" altLang="en-US" b="0" i="0" dirty="0">
                <a:solidFill>
                  <a:srgbClr val="000000"/>
                </a:solidFill>
                <a:effectLst/>
                <a:latin typeface="Galdeano"/>
              </a:rPr>
              <a:t>、电缆（光纤、网线等）、交换机（</a:t>
            </a:r>
            <a:r>
              <a:rPr lang="en-US" altLang="zh-CN" b="0" i="0" dirty="0">
                <a:solidFill>
                  <a:srgbClr val="000000"/>
                </a:solidFill>
                <a:effectLst/>
                <a:latin typeface="Galdeano"/>
              </a:rPr>
              <a:t>SAN</a:t>
            </a:r>
            <a:r>
              <a:rPr lang="zh-CN" altLang="en-US" b="0" i="0" dirty="0">
                <a:solidFill>
                  <a:srgbClr val="000000"/>
                </a:solidFill>
                <a:effectLst/>
                <a:latin typeface="Galdeano"/>
              </a:rPr>
              <a:t>或网络）、最后到达存储设备，设备完成</a:t>
            </a:r>
            <a:r>
              <a:rPr lang="en-US" altLang="zh-CN" b="0" i="0" dirty="0">
                <a:solidFill>
                  <a:srgbClr val="000000"/>
                </a:solidFill>
                <a:effectLst/>
                <a:latin typeface="Galdeano"/>
              </a:rPr>
              <a:t>IO</a:t>
            </a:r>
            <a:r>
              <a:rPr lang="zh-CN" altLang="en-US" b="0" i="0" dirty="0">
                <a:solidFill>
                  <a:srgbClr val="000000"/>
                </a:solidFill>
                <a:effectLst/>
                <a:latin typeface="Galdeano"/>
              </a:rPr>
              <a:t>请求之后再把结果发回。</a:t>
            </a:r>
          </a:p>
        </p:txBody>
      </p:sp>
    </p:spTree>
    <p:extLst>
      <p:ext uri="{BB962C8B-B14F-4D97-AF65-F5344CB8AC3E}">
        <p14:creationId xmlns:p14="http://schemas.microsoft.com/office/powerpoint/2010/main" val="180005796"/>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blktrace</a:t>
            </a:r>
            <a:r>
              <a:rPr lang="zh-CN" altLang="en-US" sz="8000" dirty="0">
                <a:ea typeface="Alibaba PuHuiTi B" panose="00020600040101010101" pitchFamily="18" charset="-122"/>
              </a:rPr>
              <a:t>的原理</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2251439"/>
            <a:ext cx="10519833" cy="646331"/>
          </a:xfrm>
          <a:prstGeom prst="rect">
            <a:avLst/>
          </a:prstGeom>
          <a:noFill/>
        </p:spPr>
        <p:txBody>
          <a:bodyPr wrap="square">
            <a:spAutoFit/>
          </a:bodyPr>
          <a:lstStyle/>
          <a:p>
            <a:pPr algn="l"/>
            <a:r>
              <a:rPr lang="en-US" altLang="zh-CN" b="0" i="0" dirty="0" err="1">
                <a:solidFill>
                  <a:srgbClr val="000000"/>
                </a:solidFill>
                <a:effectLst/>
                <a:latin typeface="Galdeano"/>
              </a:rPr>
              <a:t>blktrace</a:t>
            </a:r>
            <a:r>
              <a:rPr lang="en-US" altLang="zh-CN" b="0" i="0" dirty="0">
                <a:solidFill>
                  <a:srgbClr val="000000"/>
                </a:solidFill>
                <a:effectLst/>
                <a:latin typeface="Galdeano"/>
              </a:rPr>
              <a:t> </a:t>
            </a:r>
            <a:r>
              <a:rPr lang="zh-CN" altLang="en-US" b="0" i="0" dirty="0">
                <a:solidFill>
                  <a:srgbClr val="000000"/>
                </a:solidFill>
                <a:effectLst/>
                <a:latin typeface="Galdeano"/>
              </a:rPr>
              <a:t>能够记录下</a:t>
            </a:r>
            <a:r>
              <a:rPr lang="en-US" altLang="zh-CN" b="0" i="0" dirty="0">
                <a:solidFill>
                  <a:srgbClr val="000000"/>
                </a:solidFill>
                <a:effectLst/>
                <a:latin typeface="Galdeano"/>
              </a:rPr>
              <a:t>IO</a:t>
            </a:r>
            <a:r>
              <a:rPr lang="zh-CN" altLang="en-US" b="0" i="0" dirty="0">
                <a:solidFill>
                  <a:srgbClr val="000000"/>
                </a:solidFill>
                <a:effectLst/>
                <a:latin typeface="Galdeano"/>
              </a:rPr>
              <a:t>所经历的各个步骤</a:t>
            </a:r>
            <a:r>
              <a:rPr lang="en-US" altLang="zh-CN" b="0" i="0" dirty="0">
                <a:solidFill>
                  <a:srgbClr val="000000"/>
                </a:solidFill>
                <a:effectLst/>
                <a:latin typeface="Galdeano"/>
              </a:rPr>
              <a:t>:</a:t>
            </a:r>
            <a:endParaRPr lang="zh-CN" altLang="en-US" b="0" i="0" dirty="0">
              <a:solidFill>
                <a:srgbClr val="000000"/>
              </a:solidFill>
              <a:effectLst/>
              <a:latin typeface="Galdeano"/>
            </a:endParaRPr>
          </a:p>
        </p:txBody>
      </p:sp>
      <p:pic>
        <p:nvPicPr>
          <p:cNvPr id="3074" name="Picture 2">
            <a:extLst>
              <a:ext uri="{FF2B5EF4-FFF2-40B4-BE49-F238E27FC236}">
                <a16:creationId xmlns:a16="http://schemas.microsoft.com/office/drawing/2014/main" id="{D2B1FEB7-A140-6087-E174-B0C1D87EBAE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9467" y="2961109"/>
            <a:ext cx="19604025" cy="1030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4694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blktrace</a:t>
            </a:r>
            <a:r>
              <a:rPr lang="zh-CN" altLang="en-US" sz="8000" dirty="0">
                <a:ea typeface="Alibaba PuHuiTi B" panose="00020600040101010101" pitchFamily="18" charset="-122"/>
              </a:rPr>
              <a:t>的原理</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7571991"/>
            <a:ext cx="22373167" cy="5078313"/>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000000"/>
                </a:solidFill>
                <a:effectLst/>
                <a:latin typeface="Galdeano"/>
              </a:rPr>
              <a:t>第一个字段：</a:t>
            </a:r>
            <a:r>
              <a:rPr lang="en-US" altLang="zh-CN" b="0" i="0" dirty="0">
                <a:solidFill>
                  <a:srgbClr val="000000"/>
                </a:solidFill>
                <a:effectLst/>
                <a:latin typeface="Galdeano"/>
              </a:rPr>
              <a:t>8,0 </a:t>
            </a:r>
            <a:r>
              <a:rPr lang="zh-CN" altLang="en-US" b="0" i="0" dirty="0">
                <a:solidFill>
                  <a:srgbClr val="000000"/>
                </a:solidFill>
                <a:effectLst/>
                <a:latin typeface="Galdeano"/>
              </a:rPr>
              <a:t>这个字段是设备号 </a:t>
            </a:r>
            <a:r>
              <a:rPr lang="en-US" altLang="zh-CN" b="0" i="0" dirty="0">
                <a:solidFill>
                  <a:srgbClr val="000000"/>
                </a:solidFill>
                <a:effectLst/>
                <a:latin typeface="Galdeano"/>
              </a:rPr>
              <a:t>major device ID</a:t>
            </a:r>
            <a:r>
              <a:rPr lang="zh-CN" altLang="en-US" b="0" i="0" dirty="0">
                <a:solidFill>
                  <a:srgbClr val="000000"/>
                </a:solidFill>
                <a:effectLst/>
                <a:latin typeface="Galdeano"/>
              </a:rPr>
              <a:t>和</a:t>
            </a:r>
            <a:r>
              <a:rPr lang="en-US" altLang="zh-CN" b="0" i="0" dirty="0">
                <a:solidFill>
                  <a:srgbClr val="000000"/>
                </a:solidFill>
                <a:effectLst/>
                <a:latin typeface="Galdeano"/>
              </a:rPr>
              <a:t>minor device ID</a:t>
            </a:r>
            <a:r>
              <a:rPr lang="zh-CN" altLang="en-US" b="0" i="0" dirty="0">
                <a:solidFill>
                  <a:srgbClr val="000000"/>
                </a:solidFill>
                <a:effectLst/>
                <a:latin typeface="Galdeano"/>
              </a:rPr>
              <a:t>。</a:t>
            </a:r>
          </a:p>
          <a:p>
            <a:pPr algn="l">
              <a:buFont typeface="Arial" panose="020B0604020202020204" pitchFamily="34" charset="0"/>
              <a:buChar char="•"/>
            </a:pPr>
            <a:r>
              <a:rPr lang="zh-CN" altLang="en-US" b="0" i="0" dirty="0">
                <a:solidFill>
                  <a:srgbClr val="000000"/>
                </a:solidFill>
                <a:effectLst/>
                <a:latin typeface="Galdeano"/>
              </a:rPr>
              <a:t>第二个字段：</a:t>
            </a:r>
            <a:r>
              <a:rPr lang="en-US" altLang="zh-CN" b="0" i="0" dirty="0">
                <a:solidFill>
                  <a:srgbClr val="000000"/>
                </a:solidFill>
                <a:effectLst/>
                <a:latin typeface="Galdeano"/>
              </a:rPr>
              <a:t>3 </a:t>
            </a:r>
            <a:r>
              <a:rPr lang="zh-CN" altLang="en-US" b="0" i="0" dirty="0">
                <a:solidFill>
                  <a:srgbClr val="000000"/>
                </a:solidFill>
                <a:effectLst/>
                <a:latin typeface="Galdeano"/>
              </a:rPr>
              <a:t>表示</a:t>
            </a:r>
            <a:r>
              <a:rPr lang="en-US" altLang="zh-CN" b="0" i="0" dirty="0">
                <a:solidFill>
                  <a:srgbClr val="000000"/>
                </a:solidFill>
                <a:effectLst/>
                <a:latin typeface="Galdeano"/>
              </a:rPr>
              <a:t>CPU</a:t>
            </a:r>
          </a:p>
          <a:p>
            <a:pPr algn="l">
              <a:buFont typeface="Arial" panose="020B0604020202020204" pitchFamily="34" charset="0"/>
              <a:buChar char="•"/>
            </a:pPr>
            <a:r>
              <a:rPr lang="zh-CN" altLang="en-US" b="0" i="0" dirty="0">
                <a:solidFill>
                  <a:srgbClr val="000000"/>
                </a:solidFill>
                <a:effectLst/>
                <a:latin typeface="Galdeano"/>
              </a:rPr>
              <a:t>第三个字段：</a:t>
            </a:r>
            <a:r>
              <a:rPr lang="en-US" altLang="zh-CN" b="0" i="0" dirty="0">
                <a:solidFill>
                  <a:srgbClr val="000000"/>
                </a:solidFill>
                <a:effectLst/>
                <a:latin typeface="Galdeano"/>
              </a:rPr>
              <a:t>11 </a:t>
            </a:r>
            <a:r>
              <a:rPr lang="zh-CN" altLang="en-US" b="0" i="0" dirty="0">
                <a:solidFill>
                  <a:srgbClr val="000000"/>
                </a:solidFill>
                <a:effectLst/>
                <a:latin typeface="Galdeano"/>
              </a:rPr>
              <a:t>序列号</a:t>
            </a:r>
          </a:p>
          <a:p>
            <a:pPr algn="l">
              <a:buFont typeface="Arial" panose="020B0604020202020204" pitchFamily="34" charset="0"/>
              <a:buChar char="•"/>
            </a:pPr>
            <a:r>
              <a:rPr lang="zh-CN" altLang="en-US" b="0" i="0" dirty="0">
                <a:solidFill>
                  <a:srgbClr val="000000"/>
                </a:solidFill>
                <a:effectLst/>
                <a:latin typeface="Galdeano"/>
              </a:rPr>
              <a:t>第四个字段：</a:t>
            </a:r>
            <a:r>
              <a:rPr lang="en-US" altLang="zh-CN" b="0" i="0" dirty="0">
                <a:solidFill>
                  <a:srgbClr val="000000"/>
                </a:solidFill>
                <a:effectLst/>
                <a:latin typeface="Galdeano"/>
              </a:rPr>
              <a:t>0.009507758 Time Stamp</a:t>
            </a:r>
            <a:r>
              <a:rPr lang="zh-CN" altLang="en-US" b="0" i="0" dirty="0">
                <a:solidFill>
                  <a:srgbClr val="000000"/>
                </a:solidFill>
                <a:effectLst/>
                <a:latin typeface="Galdeano"/>
              </a:rPr>
              <a:t>是时间偏移</a:t>
            </a:r>
          </a:p>
          <a:p>
            <a:pPr algn="l">
              <a:buFont typeface="Arial" panose="020B0604020202020204" pitchFamily="34" charset="0"/>
              <a:buChar char="•"/>
            </a:pPr>
            <a:r>
              <a:rPr lang="zh-CN" altLang="en-US" b="0" i="0" dirty="0">
                <a:solidFill>
                  <a:srgbClr val="000000"/>
                </a:solidFill>
                <a:effectLst/>
                <a:latin typeface="Galdeano"/>
              </a:rPr>
              <a:t>第五个字段：</a:t>
            </a:r>
            <a:r>
              <a:rPr lang="en-US" altLang="zh-CN" b="0" i="0" dirty="0" err="1">
                <a:solidFill>
                  <a:srgbClr val="000000"/>
                </a:solidFill>
                <a:effectLst/>
                <a:latin typeface="Galdeano"/>
              </a:rPr>
              <a:t>PID</a:t>
            </a:r>
            <a:r>
              <a:rPr lang="en-US" altLang="zh-CN" b="0" i="0" dirty="0">
                <a:solidFill>
                  <a:srgbClr val="000000"/>
                </a:solidFill>
                <a:effectLst/>
                <a:latin typeface="Galdeano"/>
              </a:rPr>
              <a:t> </a:t>
            </a:r>
            <a:r>
              <a:rPr lang="zh-CN" altLang="en-US" b="0" i="0" dirty="0">
                <a:solidFill>
                  <a:srgbClr val="000000"/>
                </a:solidFill>
                <a:effectLst/>
                <a:latin typeface="Galdeano"/>
              </a:rPr>
              <a:t>本次</a:t>
            </a:r>
            <a:r>
              <a:rPr lang="en-US" altLang="zh-CN" b="0" i="0" dirty="0">
                <a:solidFill>
                  <a:srgbClr val="000000"/>
                </a:solidFill>
                <a:effectLst/>
                <a:latin typeface="Galdeano"/>
              </a:rPr>
              <a:t>IO</a:t>
            </a:r>
            <a:r>
              <a:rPr lang="zh-CN" altLang="en-US" b="0" i="0" dirty="0">
                <a:solidFill>
                  <a:srgbClr val="000000"/>
                </a:solidFill>
                <a:effectLst/>
                <a:latin typeface="Galdeano"/>
              </a:rPr>
              <a:t>对应的进程</a:t>
            </a:r>
            <a:r>
              <a:rPr lang="en-US" altLang="zh-CN" b="0" i="0" dirty="0">
                <a:solidFill>
                  <a:srgbClr val="000000"/>
                </a:solidFill>
                <a:effectLst/>
                <a:latin typeface="Galdeano"/>
              </a:rPr>
              <a:t>ID</a:t>
            </a:r>
          </a:p>
          <a:p>
            <a:pPr algn="l">
              <a:buFont typeface="Arial" panose="020B0604020202020204" pitchFamily="34" charset="0"/>
              <a:buChar char="•"/>
            </a:pPr>
            <a:r>
              <a:rPr lang="zh-CN" altLang="en-US" b="0" i="0" dirty="0">
                <a:solidFill>
                  <a:srgbClr val="000000"/>
                </a:solidFill>
                <a:effectLst/>
                <a:latin typeface="Galdeano"/>
              </a:rPr>
              <a:t>第六个字段：</a:t>
            </a:r>
            <a:r>
              <a:rPr lang="en-US" altLang="zh-CN" b="0" i="0" dirty="0">
                <a:solidFill>
                  <a:srgbClr val="000000"/>
                </a:solidFill>
                <a:effectLst/>
                <a:latin typeface="Galdeano"/>
              </a:rPr>
              <a:t>Event</a:t>
            </a:r>
            <a:r>
              <a:rPr lang="zh-CN" altLang="en-US" b="0" i="0" dirty="0">
                <a:solidFill>
                  <a:srgbClr val="000000"/>
                </a:solidFill>
                <a:effectLst/>
                <a:latin typeface="Galdeano"/>
              </a:rPr>
              <a:t>，这个字段非常重要，反映了</a:t>
            </a:r>
            <a:r>
              <a:rPr lang="en-US" altLang="zh-CN" b="0" i="0" dirty="0">
                <a:solidFill>
                  <a:srgbClr val="000000"/>
                </a:solidFill>
                <a:effectLst/>
                <a:latin typeface="Galdeano"/>
              </a:rPr>
              <a:t>IO</a:t>
            </a:r>
            <a:r>
              <a:rPr lang="zh-CN" altLang="en-US" b="0" i="0" dirty="0">
                <a:solidFill>
                  <a:srgbClr val="000000"/>
                </a:solidFill>
                <a:effectLst/>
                <a:latin typeface="Galdeano"/>
              </a:rPr>
              <a:t>进行到了那一步</a:t>
            </a:r>
          </a:p>
          <a:p>
            <a:pPr algn="l">
              <a:buFont typeface="Arial" panose="020B0604020202020204" pitchFamily="34" charset="0"/>
              <a:buChar char="•"/>
            </a:pPr>
            <a:r>
              <a:rPr lang="zh-CN" altLang="en-US" b="0" i="0" dirty="0">
                <a:solidFill>
                  <a:srgbClr val="000000"/>
                </a:solidFill>
                <a:effectLst/>
                <a:latin typeface="Galdeano"/>
              </a:rPr>
              <a:t>第七个字段：</a:t>
            </a:r>
            <a:r>
              <a:rPr lang="en-US" altLang="zh-CN" b="0" i="0" dirty="0">
                <a:solidFill>
                  <a:srgbClr val="000000"/>
                </a:solidFill>
                <a:effectLst/>
                <a:latin typeface="Galdeano"/>
              </a:rPr>
              <a:t>R</a:t>
            </a:r>
            <a:r>
              <a:rPr lang="zh-CN" altLang="en-US" b="0" i="0" dirty="0">
                <a:solidFill>
                  <a:srgbClr val="000000"/>
                </a:solidFill>
                <a:effectLst/>
                <a:latin typeface="Galdeano"/>
              </a:rPr>
              <a:t>表示 </a:t>
            </a:r>
            <a:r>
              <a:rPr lang="en-US" altLang="zh-CN" b="0" i="0" dirty="0">
                <a:solidFill>
                  <a:srgbClr val="000000"/>
                </a:solidFill>
                <a:effectLst/>
                <a:latin typeface="Galdeano"/>
              </a:rPr>
              <a:t>Read</a:t>
            </a:r>
            <a:r>
              <a:rPr lang="zh-CN" altLang="en-US" b="0" i="0" dirty="0">
                <a:solidFill>
                  <a:srgbClr val="000000"/>
                </a:solidFill>
                <a:effectLst/>
                <a:latin typeface="Galdeano"/>
              </a:rPr>
              <a:t>， </a:t>
            </a:r>
            <a:r>
              <a:rPr lang="en-US" altLang="zh-CN" b="0" i="0" dirty="0">
                <a:solidFill>
                  <a:srgbClr val="000000"/>
                </a:solidFill>
                <a:effectLst/>
                <a:latin typeface="Galdeano"/>
              </a:rPr>
              <a:t>W</a:t>
            </a:r>
            <a:r>
              <a:rPr lang="zh-CN" altLang="en-US" b="0" i="0" dirty="0">
                <a:solidFill>
                  <a:srgbClr val="000000"/>
                </a:solidFill>
                <a:effectLst/>
                <a:latin typeface="Galdeano"/>
              </a:rPr>
              <a:t>是</a:t>
            </a:r>
            <a:r>
              <a:rPr lang="en-US" altLang="zh-CN" b="0" i="0" dirty="0">
                <a:solidFill>
                  <a:srgbClr val="000000"/>
                </a:solidFill>
                <a:effectLst/>
                <a:latin typeface="Galdeano"/>
              </a:rPr>
              <a:t>Write</a:t>
            </a:r>
            <a:r>
              <a:rPr lang="zh-CN" altLang="en-US" b="0" i="0" dirty="0">
                <a:solidFill>
                  <a:srgbClr val="000000"/>
                </a:solidFill>
                <a:effectLst/>
                <a:latin typeface="Galdeano"/>
              </a:rPr>
              <a:t>，</a:t>
            </a:r>
            <a:r>
              <a:rPr lang="en-US" altLang="zh-CN" b="0" i="0" dirty="0">
                <a:solidFill>
                  <a:srgbClr val="000000"/>
                </a:solidFill>
                <a:effectLst/>
                <a:latin typeface="Galdeano"/>
              </a:rPr>
              <a:t>D</a:t>
            </a:r>
            <a:r>
              <a:rPr lang="zh-CN" altLang="en-US" b="0" i="0" dirty="0">
                <a:solidFill>
                  <a:srgbClr val="000000"/>
                </a:solidFill>
                <a:effectLst/>
                <a:latin typeface="Galdeano"/>
              </a:rPr>
              <a:t>表示</a:t>
            </a:r>
            <a:r>
              <a:rPr lang="en-US" altLang="zh-CN" b="0" i="0" dirty="0">
                <a:solidFill>
                  <a:srgbClr val="000000"/>
                </a:solidFill>
                <a:effectLst/>
                <a:latin typeface="Galdeano"/>
              </a:rPr>
              <a:t>block</a:t>
            </a:r>
            <a:r>
              <a:rPr lang="zh-CN" altLang="en-US" b="0" i="0" dirty="0">
                <a:solidFill>
                  <a:srgbClr val="000000"/>
                </a:solidFill>
                <a:effectLst/>
                <a:latin typeface="Galdeano"/>
              </a:rPr>
              <a:t>，</a:t>
            </a:r>
            <a:r>
              <a:rPr lang="en-US" altLang="zh-CN" b="0" i="0" dirty="0">
                <a:solidFill>
                  <a:srgbClr val="000000"/>
                </a:solidFill>
                <a:effectLst/>
                <a:latin typeface="Galdeano"/>
              </a:rPr>
              <a:t>B</a:t>
            </a:r>
            <a:r>
              <a:rPr lang="zh-CN" altLang="en-US" b="0" i="0" dirty="0">
                <a:solidFill>
                  <a:srgbClr val="000000"/>
                </a:solidFill>
                <a:effectLst/>
                <a:latin typeface="Galdeano"/>
              </a:rPr>
              <a:t>表示</a:t>
            </a:r>
            <a:r>
              <a:rPr lang="en-US" altLang="zh-CN" b="0" i="0" dirty="0">
                <a:solidFill>
                  <a:srgbClr val="000000"/>
                </a:solidFill>
                <a:effectLst/>
                <a:latin typeface="Galdeano"/>
              </a:rPr>
              <a:t>Barrier Operation</a:t>
            </a:r>
          </a:p>
          <a:p>
            <a:pPr algn="l">
              <a:buFont typeface="Arial" panose="020B0604020202020204" pitchFamily="34" charset="0"/>
              <a:buChar char="•"/>
            </a:pPr>
            <a:r>
              <a:rPr lang="zh-CN" altLang="en-US" b="0" i="0" dirty="0">
                <a:solidFill>
                  <a:srgbClr val="000000"/>
                </a:solidFill>
                <a:effectLst/>
                <a:latin typeface="Galdeano"/>
              </a:rPr>
              <a:t>第八个字段：</a:t>
            </a:r>
            <a:r>
              <a:rPr lang="en-US" altLang="zh-CN" b="0" i="0" dirty="0">
                <a:solidFill>
                  <a:srgbClr val="000000"/>
                </a:solidFill>
                <a:effectLst/>
                <a:latin typeface="Galdeano"/>
              </a:rPr>
              <a:t>223490+56</a:t>
            </a:r>
            <a:r>
              <a:rPr lang="zh-CN" altLang="en-US" b="0" i="0" dirty="0">
                <a:solidFill>
                  <a:srgbClr val="000000"/>
                </a:solidFill>
                <a:effectLst/>
                <a:latin typeface="Galdeano"/>
              </a:rPr>
              <a:t>，表示的是起始</a:t>
            </a:r>
            <a:r>
              <a:rPr lang="en-US" altLang="zh-CN" b="0" i="0" dirty="0">
                <a:solidFill>
                  <a:srgbClr val="000000"/>
                </a:solidFill>
                <a:effectLst/>
                <a:latin typeface="Galdeano"/>
              </a:rPr>
              <a:t>block number </a:t>
            </a:r>
            <a:r>
              <a:rPr lang="zh-CN" altLang="en-US" b="0" i="0" dirty="0">
                <a:solidFill>
                  <a:srgbClr val="000000"/>
                </a:solidFill>
                <a:effectLst/>
                <a:latin typeface="Galdeano"/>
              </a:rPr>
              <a:t>和 </a:t>
            </a:r>
            <a:r>
              <a:rPr lang="en-US" altLang="zh-CN" b="0" i="0" dirty="0">
                <a:solidFill>
                  <a:srgbClr val="000000"/>
                </a:solidFill>
                <a:effectLst/>
                <a:latin typeface="Galdeano"/>
              </a:rPr>
              <a:t>number of blocks</a:t>
            </a:r>
            <a:r>
              <a:rPr lang="zh-CN" altLang="en-US" b="0" i="0" dirty="0">
                <a:solidFill>
                  <a:srgbClr val="000000"/>
                </a:solidFill>
                <a:effectLst/>
                <a:latin typeface="Galdeano"/>
              </a:rPr>
              <a:t>，即我们常说的</a:t>
            </a:r>
            <a:r>
              <a:rPr lang="en-US" altLang="zh-CN" b="0" i="0" dirty="0">
                <a:solidFill>
                  <a:srgbClr val="000000"/>
                </a:solidFill>
                <a:effectLst/>
                <a:latin typeface="Galdeano"/>
              </a:rPr>
              <a:t>Offset </a:t>
            </a:r>
            <a:r>
              <a:rPr lang="zh-CN" altLang="en-US" b="0" i="0" dirty="0">
                <a:solidFill>
                  <a:srgbClr val="000000"/>
                </a:solidFill>
                <a:effectLst/>
                <a:latin typeface="Galdeano"/>
              </a:rPr>
              <a:t>和 </a:t>
            </a:r>
            <a:r>
              <a:rPr lang="en-US" altLang="zh-CN" b="0" i="0" dirty="0">
                <a:solidFill>
                  <a:srgbClr val="000000"/>
                </a:solidFill>
                <a:effectLst/>
                <a:latin typeface="Galdeano"/>
              </a:rPr>
              <a:t>Size</a:t>
            </a:r>
          </a:p>
          <a:p>
            <a:pPr algn="l">
              <a:buFont typeface="Arial" panose="020B0604020202020204" pitchFamily="34" charset="0"/>
              <a:buChar char="•"/>
            </a:pPr>
            <a:r>
              <a:rPr lang="zh-CN" altLang="en-US" b="0" i="0" dirty="0">
                <a:solidFill>
                  <a:srgbClr val="000000"/>
                </a:solidFill>
                <a:effectLst/>
                <a:latin typeface="Galdeano"/>
              </a:rPr>
              <a:t>第九个字段： 进程名</a:t>
            </a:r>
          </a:p>
        </p:txBody>
      </p:sp>
      <p:pic>
        <p:nvPicPr>
          <p:cNvPr id="4098" name="Picture 2">
            <a:extLst>
              <a:ext uri="{FF2B5EF4-FFF2-40B4-BE49-F238E27FC236}">
                <a16:creationId xmlns:a16="http://schemas.microsoft.com/office/drawing/2014/main" id="{36CD4204-99AA-BF92-C21F-7B6D98110D2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568267" y="0"/>
            <a:ext cx="14980757" cy="755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65281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blktrace</a:t>
            </a:r>
            <a:r>
              <a:rPr lang="zh-CN" altLang="en-US" sz="8000" dirty="0">
                <a:ea typeface="Alibaba PuHuiTi B" panose="00020600040101010101" pitchFamily="18" charset="-122"/>
              </a:rPr>
              <a:t>的原理</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333500" y="1833278"/>
            <a:ext cx="22373167" cy="11172289"/>
          </a:xfrm>
          <a:prstGeom prst="rect">
            <a:avLst/>
          </a:prstGeom>
          <a:noFill/>
        </p:spPr>
        <p:txBody>
          <a:bodyPr wrap="square">
            <a:spAutoFit/>
          </a:bodyPr>
          <a:lstStyle/>
          <a:p>
            <a:pPr algn="l"/>
            <a:r>
              <a:rPr lang="zh-CN" altLang="en-US" b="0" i="0" dirty="0">
                <a:solidFill>
                  <a:srgbClr val="000000"/>
                </a:solidFill>
                <a:effectLst/>
                <a:latin typeface="Galdeano"/>
              </a:rPr>
              <a:t>其中第六个字段非常有用：每一个字母都代表了</a:t>
            </a:r>
            <a:r>
              <a:rPr lang="en-US" altLang="zh-CN" b="0" i="0" dirty="0">
                <a:solidFill>
                  <a:srgbClr val="000000"/>
                </a:solidFill>
                <a:effectLst/>
                <a:latin typeface="Galdeano"/>
              </a:rPr>
              <a:t>IO</a:t>
            </a:r>
            <a:r>
              <a:rPr lang="zh-CN" altLang="en-US" b="0" i="0" dirty="0">
                <a:solidFill>
                  <a:srgbClr val="000000"/>
                </a:solidFill>
                <a:effectLst/>
                <a:latin typeface="Galdeano"/>
              </a:rPr>
              <a:t>请求所经历的某个阶段。</a:t>
            </a:r>
            <a:r>
              <a:rPr lang="en-US" altLang="zh-CN" b="0" i="0" dirty="0">
                <a:solidFill>
                  <a:srgbClr val="000000"/>
                </a:solidFill>
                <a:effectLst/>
                <a:latin typeface="Menlo"/>
              </a:rPr>
              <a:t>Q – </a:t>
            </a:r>
            <a:r>
              <a:rPr lang="zh-CN" altLang="en-US" b="0" i="0" dirty="0">
                <a:solidFill>
                  <a:srgbClr val="000000"/>
                </a:solidFill>
                <a:effectLst/>
                <a:latin typeface="Menlo"/>
              </a:rPr>
              <a:t>即将生成</a:t>
            </a:r>
            <a:r>
              <a:rPr lang="en-US" altLang="zh-CN" b="0" i="0" dirty="0">
                <a:solidFill>
                  <a:srgbClr val="000000"/>
                </a:solidFill>
                <a:effectLst/>
                <a:latin typeface="Menlo"/>
              </a:rPr>
              <a:t>IO</a:t>
            </a:r>
            <a:r>
              <a:rPr lang="zh-CN" altLang="en-US" b="0" i="0" dirty="0">
                <a:solidFill>
                  <a:srgbClr val="000000"/>
                </a:solidFill>
                <a:effectLst/>
                <a:latin typeface="Menlo"/>
              </a:rPr>
              <a:t>请求</a:t>
            </a:r>
            <a:r>
              <a:rPr lang="en-US" altLang="zh-CN" b="0" i="0" dirty="0">
                <a:solidFill>
                  <a:srgbClr val="000000"/>
                </a:solidFill>
                <a:effectLst/>
                <a:latin typeface="Menlo"/>
              </a:rPr>
              <a:t>,G – IO</a:t>
            </a:r>
            <a:r>
              <a:rPr lang="zh-CN" altLang="en-US" b="0" i="0" dirty="0">
                <a:solidFill>
                  <a:srgbClr val="000000"/>
                </a:solidFill>
                <a:effectLst/>
                <a:latin typeface="Menlo"/>
              </a:rPr>
              <a:t>请求生成</a:t>
            </a:r>
            <a:endParaRPr lang="en-US" altLang="zh-CN" b="0" i="0" dirty="0">
              <a:solidFill>
                <a:srgbClr val="000000"/>
              </a:solidFill>
              <a:effectLst/>
              <a:latin typeface="Menlo"/>
            </a:endParaRPr>
          </a:p>
          <a:p>
            <a:pPr algn="l"/>
            <a:r>
              <a:rPr lang="en-US" altLang="zh-CN" b="0" i="0" dirty="0">
                <a:solidFill>
                  <a:srgbClr val="000000"/>
                </a:solidFill>
                <a:effectLst/>
                <a:latin typeface="Menlo"/>
              </a:rPr>
              <a:t> I – IO</a:t>
            </a:r>
            <a:r>
              <a:rPr lang="zh-CN" altLang="en-US" b="0" i="0" dirty="0">
                <a:solidFill>
                  <a:srgbClr val="000000"/>
                </a:solidFill>
                <a:effectLst/>
                <a:latin typeface="Menlo"/>
              </a:rPr>
              <a:t>请求进入</a:t>
            </a:r>
            <a:r>
              <a:rPr lang="en-US" altLang="zh-CN" b="0" i="0" dirty="0">
                <a:solidFill>
                  <a:srgbClr val="000000"/>
                </a:solidFill>
                <a:effectLst/>
                <a:latin typeface="Menlo"/>
              </a:rPr>
              <a:t>IO Scheduler</a:t>
            </a:r>
            <a:r>
              <a:rPr lang="zh-CN" altLang="en-US" b="0" i="0" dirty="0">
                <a:solidFill>
                  <a:srgbClr val="000000"/>
                </a:solidFill>
                <a:effectLst/>
                <a:latin typeface="Menlo"/>
              </a:rPr>
              <a:t>队列</a:t>
            </a:r>
            <a:r>
              <a:rPr lang="en-US" altLang="zh-CN" b="0" i="0" dirty="0">
                <a:solidFill>
                  <a:srgbClr val="000000"/>
                </a:solidFill>
                <a:effectLst/>
                <a:latin typeface="Menlo"/>
              </a:rPr>
              <a:t>,D – IO</a:t>
            </a:r>
            <a:r>
              <a:rPr lang="zh-CN" altLang="en-US" b="0" i="0" dirty="0">
                <a:solidFill>
                  <a:srgbClr val="000000"/>
                </a:solidFill>
                <a:effectLst/>
                <a:latin typeface="Menlo"/>
              </a:rPr>
              <a:t>请求进入</a:t>
            </a:r>
            <a:r>
              <a:rPr lang="en-US" altLang="zh-CN" b="0" i="0" dirty="0">
                <a:solidFill>
                  <a:srgbClr val="000000"/>
                </a:solidFill>
                <a:effectLst/>
                <a:latin typeface="Menlo"/>
              </a:rPr>
              <a:t>driver ,C – IO</a:t>
            </a:r>
            <a:r>
              <a:rPr lang="zh-CN" altLang="en-US" b="0" i="0" dirty="0">
                <a:solidFill>
                  <a:srgbClr val="000000"/>
                </a:solidFill>
                <a:effectLst/>
                <a:latin typeface="Menlo"/>
              </a:rPr>
              <a:t>请求执行完毕</a:t>
            </a:r>
            <a:r>
              <a:rPr lang="en-US" altLang="zh-CN" b="0" i="0" dirty="0">
                <a:solidFill>
                  <a:srgbClr val="000000"/>
                </a:solidFill>
                <a:effectLst/>
                <a:latin typeface="Menlo"/>
              </a:rPr>
              <a:t>.</a:t>
            </a:r>
          </a:p>
          <a:p>
            <a:pPr algn="l"/>
            <a:endParaRPr lang="en-US" altLang="zh-CN" b="0" i="0" dirty="0">
              <a:solidFill>
                <a:srgbClr val="000000"/>
              </a:solidFill>
              <a:effectLst/>
              <a:latin typeface="Galdeano"/>
            </a:endParaRPr>
          </a:p>
          <a:p>
            <a:pPr algn="l"/>
            <a:r>
              <a:rPr lang="en-US" altLang="zh-CN" b="0" i="0" dirty="0">
                <a:solidFill>
                  <a:srgbClr val="000000"/>
                </a:solidFill>
                <a:effectLst/>
                <a:latin typeface="Galdeano"/>
              </a:rPr>
              <a:t>Q---------&gt;G---------------&gt;I---------&gt;M-------------------------&gt;D--------------------------------------&gt;C</a:t>
            </a:r>
          </a:p>
          <a:p>
            <a:pPr algn="l"/>
            <a:r>
              <a:rPr lang="en-US" altLang="zh-CN" b="0" i="0" dirty="0">
                <a:solidFill>
                  <a:srgbClr val="000000"/>
                </a:solidFill>
                <a:effectLst/>
                <a:latin typeface="Galdeano"/>
              </a:rPr>
              <a:t> |-Q time-|-Insert time-|</a:t>
            </a:r>
          </a:p>
          <a:p>
            <a:pPr algn="l"/>
            <a:r>
              <a:rPr lang="en-US" altLang="zh-CN" b="0" i="0" dirty="0">
                <a:solidFill>
                  <a:srgbClr val="000000"/>
                </a:solidFill>
                <a:effectLst/>
                <a:latin typeface="Galdeano"/>
              </a:rPr>
              <a:t> |----------- merge time -------------|-merge with other IO|</a:t>
            </a:r>
          </a:p>
          <a:p>
            <a:pPr algn="l"/>
            <a:r>
              <a:rPr lang="en-US" altLang="zh-CN" b="0" i="0" dirty="0">
                <a:solidFill>
                  <a:srgbClr val="000000"/>
                </a:solidFill>
                <a:effectLst/>
                <a:latin typeface="Galdeano"/>
              </a:rPr>
              <a:t> |----------------scheduler time time----------------------------|---</a:t>
            </a:r>
            <a:r>
              <a:rPr lang="en-US" altLang="zh-CN" b="0" i="0" dirty="0" err="1">
                <a:solidFill>
                  <a:srgbClr val="000000"/>
                </a:solidFill>
                <a:effectLst/>
                <a:latin typeface="Galdeano"/>
              </a:rPr>
              <a:t>driver,adapter,storagetime</a:t>
            </a:r>
            <a:r>
              <a:rPr lang="en-US" altLang="zh-CN" b="0" i="0" dirty="0">
                <a:solidFill>
                  <a:srgbClr val="000000"/>
                </a:solidFill>
                <a:effectLst/>
                <a:latin typeface="Galdeano"/>
              </a:rPr>
              <a:t>--|</a:t>
            </a:r>
          </a:p>
          <a:p>
            <a:pPr algn="l"/>
            <a:r>
              <a:rPr lang="en-US" altLang="zh-CN" b="0" i="0" dirty="0">
                <a:solidFill>
                  <a:srgbClr val="000000"/>
                </a:solidFill>
                <a:effectLst/>
                <a:latin typeface="Galdeano"/>
              </a:rPr>
              <a:t> </a:t>
            </a:r>
          </a:p>
          <a:p>
            <a:pPr algn="l"/>
            <a:r>
              <a:rPr lang="en-US" altLang="zh-CN" b="0" i="0" dirty="0">
                <a:solidFill>
                  <a:srgbClr val="000000"/>
                </a:solidFill>
                <a:effectLst/>
                <a:latin typeface="Galdeano"/>
              </a:rPr>
              <a:t> |--------------------------------- await time in </a:t>
            </a:r>
            <a:r>
              <a:rPr lang="en-US" altLang="zh-CN" b="0" i="0" dirty="0" err="1">
                <a:solidFill>
                  <a:srgbClr val="000000"/>
                </a:solidFill>
                <a:effectLst/>
                <a:latin typeface="Galdeano"/>
              </a:rPr>
              <a:t>iostat</a:t>
            </a:r>
            <a:r>
              <a:rPr lang="en-US" altLang="zh-CN" b="0" i="0" dirty="0">
                <a:solidFill>
                  <a:srgbClr val="000000"/>
                </a:solidFill>
                <a:effectLst/>
                <a:latin typeface="Galdeano"/>
              </a:rPr>
              <a:t> output -------------------------------------------|</a:t>
            </a:r>
          </a:p>
          <a:p>
            <a:pPr algn="l"/>
            <a:endParaRPr lang="zh-CN" altLang="en-US" b="0" i="0" dirty="0">
              <a:solidFill>
                <a:srgbClr val="000000"/>
              </a:solidFill>
              <a:effectLst/>
              <a:latin typeface="Galdeano"/>
            </a:endParaRPr>
          </a:p>
          <a:p>
            <a:pPr algn="l"/>
            <a:r>
              <a:rPr lang="en-US" altLang="zh-CN" b="0" i="0" dirty="0" err="1">
                <a:solidFill>
                  <a:srgbClr val="000000"/>
                </a:solidFill>
                <a:effectLst/>
                <a:latin typeface="Galdeano"/>
              </a:rPr>
              <a:t>Q2Q</a:t>
            </a:r>
            <a:r>
              <a:rPr lang="en-US" altLang="zh-CN" b="0" i="0" dirty="0">
                <a:solidFill>
                  <a:srgbClr val="000000"/>
                </a:solidFill>
                <a:effectLst/>
                <a:latin typeface="Galdeano"/>
              </a:rPr>
              <a:t> — time between requests sent to the block layer</a:t>
            </a:r>
          </a:p>
          <a:p>
            <a:pPr algn="l"/>
            <a:r>
              <a:rPr lang="en-US" altLang="zh-CN" b="0" i="0" dirty="0" err="1">
                <a:solidFill>
                  <a:srgbClr val="000000"/>
                </a:solidFill>
                <a:effectLst/>
                <a:latin typeface="Galdeano"/>
              </a:rPr>
              <a:t>Q2G</a:t>
            </a:r>
            <a:r>
              <a:rPr lang="en-US" altLang="zh-CN" b="0" i="0" dirty="0">
                <a:solidFill>
                  <a:srgbClr val="000000"/>
                </a:solidFill>
                <a:effectLst/>
                <a:latin typeface="Galdeano"/>
              </a:rPr>
              <a:t> — time from a block I/O is queued to the time it gets a request allocated for it</a:t>
            </a:r>
          </a:p>
          <a:p>
            <a:pPr algn="l"/>
            <a:r>
              <a:rPr lang="en-US" altLang="zh-CN" b="0" i="0" dirty="0" err="1">
                <a:solidFill>
                  <a:srgbClr val="000000"/>
                </a:solidFill>
                <a:effectLst/>
                <a:latin typeface="Galdeano"/>
              </a:rPr>
              <a:t>G2I</a:t>
            </a:r>
            <a:r>
              <a:rPr lang="en-US" altLang="zh-CN" b="0" i="0" dirty="0">
                <a:solidFill>
                  <a:srgbClr val="000000"/>
                </a:solidFill>
                <a:effectLst/>
                <a:latin typeface="Galdeano"/>
              </a:rPr>
              <a:t> — time from a request is allocated to the time it is Inserted into the device's queue</a:t>
            </a:r>
          </a:p>
          <a:p>
            <a:pPr algn="l"/>
            <a:r>
              <a:rPr lang="en-US" altLang="zh-CN" b="0" i="0" dirty="0" err="1">
                <a:solidFill>
                  <a:srgbClr val="000000"/>
                </a:solidFill>
                <a:effectLst/>
                <a:latin typeface="Galdeano"/>
              </a:rPr>
              <a:t>Q2M</a:t>
            </a:r>
            <a:r>
              <a:rPr lang="en-US" altLang="zh-CN" b="0" i="0" dirty="0">
                <a:solidFill>
                  <a:srgbClr val="000000"/>
                </a:solidFill>
                <a:effectLst/>
                <a:latin typeface="Galdeano"/>
              </a:rPr>
              <a:t> — time from a block I/O is queued to the time it gets merged with an existing request</a:t>
            </a:r>
          </a:p>
          <a:p>
            <a:pPr algn="l"/>
            <a:r>
              <a:rPr lang="en-US" altLang="zh-CN" b="0" i="0" dirty="0" err="1">
                <a:solidFill>
                  <a:srgbClr val="000000"/>
                </a:solidFill>
                <a:effectLst/>
                <a:latin typeface="Galdeano"/>
              </a:rPr>
              <a:t>I2D</a:t>
            </a:r>
            <a:r>
              <a:rPr lang="en-US" altLang="zh-CN" b="0" i="0" dirty="0">
                <a:solidFill>
                  <a:srgbClr val="000000"/>
                </a:solidFill>
                <a:effectLst/>
                <a:latin typeface="Galdeano"/>
              </a:rPr>
              <a:t> — time from a request is inserted into the device's queue to the time it is actually issued to the device</a:t>
            </a:r>
          </a:p>
          <a:p>
            <a:pPr algn="l"/>
            <a:r>
              <a:rPr lang="en-US" altLang="zh-CN" b="0" i="0" dirty="0" err="1">
                <a:solidFill>
                  <a:srgbClr val="000000"/>
                </a:solidFill>
                <a:effectLst/>
                <a:latin typeface="Galdeano"/>
              </a:rPr>
              <a:t>M2D</a:t>
            </a:r>
            <a:r>
              <a:rPr lang="en-US" altLang="zh-CN" b="0" i="0" dirty="0">
                <a:solidFill>
                  <a:srgbClr val="000000"/>
                </a:solidFill>
                <a:effectLst/>
                <a:latin typeface="Galdeano"/>
              </a:rPr>
              <a:t> — time from a block I/O is merged with an exiting request until the request is issued to the device</a:t>
            </a:r>
          </a:p>
          <a:p>
            <a:pPr algn="l"/>
            <a:r>
              <a:rPr lang="en-US" altLang="zh-CN" b="0" i="0" dirty="0" err="1">
                <a:solidFill>
                  <a:srgbClr val="000000"/>
                </a:solidFill>
                <a:effectLst/>
                <a:latin typeface="Galdeano"/>
              </a:rPr>
              <a:t>D2C</a:t>
            </a:r>
            <a:r>
              <a:rPr lang="en-US" altLang="zh-CN" b="0" i="0" dirty="0">
                <a:solidFill>
                  <a:srgbClr val="000000"/>
                </a:solidFill>
                <a:effectLst/>
                <a:latin typeface="Galdeano"/>
              </a:rPr>
              <a:t> — service time of the request by the device</a:t>
            </a:r>
          </a:p>
          <a:p>
            <a:pPr algn="l"/>
            <a:r>
              <a:rPr lang="en-US" altLang="zh-CN" b="0" i="0" dirty="0" err="1">
                <a:solidFill>
                  <a:srgbClr val="000000"/>
                </a:solidFill>
                <a:effectLst/>
                <a:latin typeface="Galdeano"/>
              </a:rPr>
              <a:t>Q2C</a:t>
            </a:r>
            <a:r>
              <a:rPr lang="en-US" altLang="zh-CN" b="0" i="0" dirty="0">
                <a:solidFill>
                  <a:srgbClr val="000000"/>
                </a:solidFill>
                <a:effectLst/>
                <a:latin typeface="Galdeano"/>
              </a:rPr>
              <a:t> — total time spent in the block layer for a request</a:t>
            </a:r>
          </a:p>
          <a:p>
            <a:pPr algn="l"/>
            <a:endParaRPr lang="en-US" altLang="zh-CN" b="0" i="0" dirty="0">
              <a:solidFill>
                <a:srgbClr val="000000"/>
              </a:solidFill>
              <a:effectLst/>
              <a:latin typeface="Galdeano"/>
            </a:endParaRPr>
          </a:p>
          <a:p>
            <a:pPr algn="l"/>
            <a:endParaRPr lang="zh-CN" altLang="en-US" b="0" i="0" dirty="0">
              <a:solidFill>
                <a:srgbClr val="000000"/>
              </a:solidFill>
              <a:effectLst/>
              <a:latin typeface="Galdeano"/>
            </a:endParaRPr>
          </a:p>
        </p:txBody>
      </p:sp>
    </p:spTree>
    <p:extLst>
      <p:ext uri="{BB962C8B-B14F-4D97-AF65-F5344CB8AC3E}">
        <p14:creationId xmlns:p14="http://schemas.microsoft.com/office/powerpoint/2010/main" val="1128771825"/>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blktrace</a:t>
            </a:r>
            <a:r>
              <a:rPr lang="zh-CN" altLang="en-US" sz="8000" dirty="0">
                <a:ea typeface="Alibaba PuHuiTi B" panose="00020600040101010101" pitchFamily="18" charset="-122"/>
              </a:rPr>
              <a:t>的原理</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261533" y="2019545"/>
            <a:ext cx="22373167" cy="9510296"/>
          </a:xfrm>
          <a:prstGeom prst="rect">
            <a:avLst/>
          </a:prstGeom>
          <a:noFill/>
        </p:spPr>
        <p:txBody>
          <a:bodyPr wrap="square">
            <a:spAutoFit/>
          </a:bodyPr>
          <a:lstStyle/>
          <a:p>
            <a:pPr algn="l"/>
            <a:r>
              <a:rPr lang="zh-CN" altLang="en-US" b="0" i="0" dirty="0">
                <a:solidFill>
                  <a:srgbClr val="000000"/>
                </a:solidFill>
                <a:effectLst/>
                <a:latin typeface="Galdeano"/>
              </a:rPr>
              <a:t>注意：整个</a:t>
            </a:r>
            <a:r>
              <a:rPr lang="en-US" altLang="zh-CN" b="0" i="0" dirty="0">
                <a:solidFill>
                  <a:srgbClr val="000000"/>
                </a:solidFill>
                <a:effectLst/>
                <a:latin typeface="Galdeano"/>
              </a:rPr>
              <a:t>IO</a:t>
            </a:r>
            <a:r>
              <a:rPr lang="zh-CN" altLang="en-US" b="0" i="0" dirty="0">
                <a:solidFill>
                  <a:srgbClr val="000000"/>
                </a:solidFill>
                <a:effectLst/>
                <a:latin typeface="Galdeano"/>
              </a:rPr>
              <a:t>路径，分成很多段，每一段开始的时候，都会有一个时间戳，根据上一段开始的时间和下一段开始的时间，就可以得到</a:t>
            </a:r>
            <a:r>
              <a:rPr lang="en-US" altLang="zh-CN" b="0" i="0" dirty="0">
                <a:solidFill>
                  <a:srgbClr val="000000"/>
                </a:solidFill>
                <a:effectLst/>
                <a:latin typeface="Galdeano"/>
              </a:rPr>
              <a:t>IO </a:t>
            </a:r>
            <a:r>
              <a:rPr lang="zh-CN" altLang="en-US" b="0" i="0" dirty="0">
                <a:solidFill>
                  <a:srgbClr val="000000"/>
                </a:solidFill>
                <a:effectLst/>
                <a:latin typeface="Galdeano"/>
              </a:rPr>
              <a:t>路径各段花费的时间。</a:t>
            </a:r>
            <a:endParaRPr lang="en-US" altLang="zh-CN" b="0" i="0" dirty="0">
              <a:solidFill>
                <a:srgbClr val="000000"/>
              </a:solidFill>
              <a:effectLst/>
              <a:latin typeface="Galdeano"/>
            </a:endParaRPr>
          </a:p>
          <a:p>
            <a:pPr algn="l"/>
            <a:endParaRPr lang="zh-CN" altLang="en-US" b="0" i="0" dirty="0">
              <a:solidFill>
                <a:srgbClr val="000000"/>
              </a:solidFill>
              <a:effectLst/>
              <a:latin typeface="Galdeano"/>
            </a:endParaRPr>
          </a:p>
          <a:p>
            <a:pPr algn="l"/>
            <a:r>
              <a:rPr lang="en-US" altLang="zh-CN" b="0" i="0" dirty="0">
                <a:solidFill>
                  <a:srgbClr val="000000"/>
                </a:solidFill>
                <a:effectLst/>
                <a:latin typeface="Galdeano"/>
              </a:rPr>
              <a:t>service time</a:t>
            </a:r>
            <a:r>
              <a:rPr lang="zh-CN" altLang="en-US" b="0" i="0" dirty="0">
                <a:solidFill>
                  <a:srgbClr val="000000"/>
                </a:solidFill>
                <a:effectLst/>
                <a:latin typeface="Galdeano"/>
              </a:rPr>
              <a:t> 反应块设备处理能力的指标，就是从</a:t>
            </a:r>
            <a:r>
              <a:rPr lang="en-US" altLang="zh-CN" b="0" i="0" dirty="0">
                <a:solidFill>
                  <a:srgbClr val="000000"/>
                </a:solidFill>
                <a:effectLst/>
                <a:latin typeface="Galdeano"/>
              </a:rPr>
              <a:t>D</a:t>
            </a:r>
            <a:r>
              <a:rPr lang="zh-CN" altLang="en-US" b="0" i="0" dirty="0">
                <a:solidFill>
                  <a:srgbClr val="000000"/>
                </a:solidFill>
                <a:effectLst/>
                <a:latin typeface="Galdeano"/>
              </a:rPr>
              <a:t>到</a:t>
            </a:r>
            <a:r>
              <a:rPr lang="en-US" altLang="zh-CN" b="0" i="0" dirty="0">
                <a:solidFill>
                  <a:srgbClr val="000000"/>
                </a:solidFill>
                <a:effectLst/>
                <a:latin typeface="Galdeano"/>
              </a:rPr>
              <a:t>C</a:t>
            </a:r>
            <a:r>
              <a:rPr lang="zh-CN" altLang="en-US" b="0" i="0" dirty="0">
                <a:solidFill>
                  <a:srgbClr val="000000"/>
                </a:solidFill>
                <a:effectLst/>
                <a:latin typeface="Galdeano"/>
              </a:rPr>
              <a:t>所花费的时间，简称</a:t>
            </a:r>
            <a:r>
              <a:rPr lang="en-US" altLang="zh-CN" b="0" i="0" dirty="0" err="1">
                <a:solidFill>
                  <a:srgbClr val="000000"/>
                </a:solidFill>
                <a:effectLst/>
                <a:latin typeface="Galdeano"/>
              </a:rPr>
              <a:t>D2C</a:t>
            </a:r>
            <a:r>
              <a:rPr lang="zh-CN" altLang="en-US" b="0" i="0" dirty="0">
                <a:solidFill>
                  <a:srgbClr val="000000"/>
                </a:solidFill>
                <a:effectLst/>
                <a:latin typeface="Galdeano"/>
              </a:rPr>
              <a:t>。</a:t>
            </a:r>
            <a:endParaRPr lang="en-US" altLang="zh-CN" b="0" i="0" dirty="0">
              <a:solidFill>
                <a:srgbClr val="000000"/>
              </a:solidFill>
              <a:effectLst/>
              <a:latin typeface="Galdeano"/>
            </a:endParaRPr>
          </a:p>
          <a:p>
            <a:r>
              <a:rPr lang="en-US" altLang="zh-CN" b="0" i="0" dirty="0" err="1">
                <a:solidFill>
                  <a:srgbClr val="000000"/>
                </a:solidFill>
                <a:effectLst/>
                <a:latin typeface="Galdeano"/>
              </a:rPr>
              <a:t>D2C</a:t>
            </a:r>
            <a:r>
              <a:rPr lang="en-US" altLang="zh-CN" b="0" i="0" dirty="0">
                <a:solidFill>
                  <a:srgbClr val="000000"/>
                </a:solidFill>
                <a:effectLst/>
                <a:latin typeface="Galdeano"/>
              </a:rPr>
              <a:t> </a:t>
            </a:r>
            <a:r>
              <a:rPr lang="zh-CN" altLang="en-US" b="0" i="0" dirty="0">
                <a:solidFill>
                  <a:srgbClr val="000000"/>
                </a:solidFill>
                <a:effectLst/>
                <a:latin typeface="Galdeano"/>
              </a:rPr>
              <a:t>的 </a:t>
            </a:r>
            <a:r>
              <a:rPr lang="en-US" altLang="zh-CN" b="0" i="0" dirty="0">
                <a:solidFill>
                  <a:srgbClr val="000000"/>
                </a:solidFill>
                <a:effectLst/>
                <a:latin typeface="Galdeano"/>
              </a:rPr>
              <a:t>AVG </a:t>
            </a:r>
            <a:r>
              <a:rPr lang="zh-CN" altLang="en-US" b="0" i="0" dirty="0">
                <a:solidFill>
                  <a:srgbClr val="000000"/>
                </a:solidFill>
                <a:effectLst/>
                <a:latin typeface="Galdeano"/>
              </a:rPr>
              <a:t>越大，代表设备越慢，延迟越高。 </a:t>
            </a:r>
            <a:r>
              <a:rPr lang="en-US" altLang="zh-CN" b="0" i="0" dirty="0" err="1">
                <a:solidFill>
                  <a:srgbClr val="000000"/>
                </a:solidFill>
                <a:effectLst/>
                <a:latin typeface="Galdeano"/>
              </a:rPr>
              <a:t>D2C</a:t>
            </a:r>
            <a:r>
              <a:rPr lang="en-US" altLang="zh-CN" b="0" i="0" dirty="0">
                <a:solidFill>
                  <a:srgbClr val="000000"/>
                </a:solidFill>
                <a:effectLst/>
                <a:latin typeface="Galdeano"/>
              </a:rPr>
              <a:t> </a:t>
            </a:r>
            <a:r>
              <a:rPr lang="zh-CN" altLang="en-US" b="0" i="0" dirty="0">
                <a:solidFill>
                  <a:srgbClr val="000000"/>
                </a:solidFill>
                <a:effectLst/>
                <a:latin typeface="Galdeano"/>
              </a:rPr>
              <a:t>的 </a:t>
            </a:r>
            <a:r>
              <a:rPr lang="en-US" altLang="zh-CN" b="0" i="0" dirty="0">
                <a:solidFill>
                  <a:srgbClr val="000000"/>
                </a:solidFill>
                <a:effectLst/>
                <a:latin typeface="Galdeano"/>
              </a:rPr>
              <a:t>MAX </a:t>
            </a:r>
            <a:r>
              <a:rPr lang="zh-CN" altLang="en-US" b="0" i="0" dirty="0">
                <a:solidFill>
                  <a:srgbClr val="000000"/>
                </a:solidFill>
                <a:effectLst/>
                <a:latin typeface="Galdeano"/>
              </a:rPr>
              <a:t>越大，代表设备的 </a:t>
            </a:r>
            <a:r>
              <a:rPr lang="en-US" altLang="zh-CN" b="0" i="0" dirty="0">
                <a:solidFill>
                  <a:srgbClr val="000000"/>
                </a:solidFill>
                <a:effectLst/>
                <a:latin typeface="Galdeano"/>
              </a:rPr>
              <a:t>tail latency </a:t>
            </a:r>
            <a:r>
              <a:rPr lang="zh-CN" altLang="en-US" b="0" i="0" dirty="0">
                <a:solidFill>
                  <a:srgbClr val="000000"/>
                </a:solidFill>
                <a:effectLst/>
                <a:latin typeface="Galdeano"/>
              </a:rPr>
              <a:t>越高。 </a:t>
            </a:r>
            <a:r>
              <a:rPr lang="en-US" altLang="zh-CN" b="0" i="0" dirty="0">
                <a:solidFill>
                  <a:srgbClr val="000000"/>
                </a:solidFill>
                <a:effectLst/>
                <a:latin typeface="Galdeano"/>
              </a:rPr>
              <a:t>N </a:t>
            </a:r>
            <a:r>
              <a:rPr lang="zh-CN" altLang="en-US" b="0" i="0" dirty="0">
                <a:solidFill>
                  <a:srgbClr val="000000"/>
                </a:solidFill>
                <a:effectLst/>
                <a:latin typeface="Galdeano"/>
              </a:rPr>
              <a:t>代表 </a:t>
            </a:r>
            <a:r>
              <a:rPr lang="en-US" altLang="zh-CN" b="0" i="0" dirty="0" err="1">
                <a:solidFill>
                  <a:srgbClr val="000000"/>
                </a:solidFill>
                <a:effectLst/>
                <a:latin typeface="Galdeano"/>
              </a:rPr>
              <a:t>btt</a:t>
            </a:r>
            <a:r>
              <a:rPr lang="en-US" altLang="zh-CN" b="0" i="0" dirty="0">
                <a:solidFill>
                  <a:srgbClr val="000000"/>
                </a:solidFill>
                <a:effectLst/>
                <a:latin typeface="Galdeano"/>
              </a:rPr>
              <a:t> </a:t>
            </a:r>
            <a:r>
              <a:rPr lang="zh-CN" altLang="en-US" b="0" i="0" dirty="0">
                <a:solidFill>
                  <a:srgbClr val="000000"/>
                </a:solidFill>
                <a:effectLst/>
                <a:latin typeface="Galdeano"/>
              </a:rPr>
              <a:t>统计到的 </a:t>
            </a:r>
            <a:r>
              <a:rPr lang="en-US" altLang="zh-CN" b="0" i="0" dirty="0" err="1">
                <a:solidFill>
                  <a:srgbClr val="000000"/>
                </a:solidFill>
                <a:effectLst/>
                <a:latin typeface="Galdeano"/>
              </a:rPr>
              <a:t>D2C</a:t>
            </a:r>
            <a:r>
              <a:rPr lang="en-US" altLang="zh-CN" b="0" i="0" dirty="0">
                <a:solidFill>
                  <a:srgbClr val="000000"/>
                </a:solidFill>
                <a:effectLst/>
                <a:latin typeface="Galdeano"/>
              </a:rPr>
              <a:t> </a:t>
            </a:r>
            <a:r>
              <a:rPr lang="zh-CN" altLang="en-US" b="0" i="0" dirty="0">
                <a:solidFill>
                  <a:srgbClr val="000000"/>
                </a:solidFill>
                <a:effectLst/>
                <a:latin typeface="Galdeano"/>
              </a:rPr>
              <a:t>的 </a:t>
            </a:r>
            <a:r>
              <a:rPr lang="en-US" altLang="zh-CN" b="0" i="0" dirty="0">
                <a:solidFill>
                  <a:srgbClr val="000000"/>
                </a:solidFill>
                <a:effectLst/>
                <a:latin typeface="Galdeano"/>
              </a:rPr>
              <a:t>IO </a:t>
            </a:r>
            <a:r>
              <a:rPr lang="zh-CN" altLang="en-US" b="0" i="0" dirty="0">
                <a:solidFill>
                  <a:srgbClr val="000000"/>
                </a:solidFill>
                <a:effectLst/>
                <a:latin typeface="Galdeano"/>
              </a:rPr>
              <a:t>个数。</a:t>
            </a:r>
          </a:p>
          <a:p>
            <a:pPr algn="l"/>
            <a:endParaRPr lang="en-US" altLang="zh-CN" b="0" i="0" dirty="0">
              <a:solidFill>
                <a:srgbClr val="000000"/>
              </a:solidFill>
              <a:effectLst/>
              <a:latin typeface="Galdeano"/>
            </a:endParaRPr>
          </a:p>
          <a:p>
            <a:pPr algn="l"/>
            <a:r>
              <a:rPr lang="zh-CN" altLang="en-US" b="0" i="0" dirty="0">
                <a:solidFill>
                  <a:srgbClr val="000000"/>
                </a:solidFill>
                <a:effectLst/>
                <a:latin typeface="Galdeano"/>
              </a:rPr>
              <a:t>而</a:t>
            </a:r>
            <a:r>
              <a:rPr lang="en-US" altLang="zh-CN" b="0" i="0" dirty="0" err="1">
                <a:solidFill>
                  <a:srgbClr val="000000"/>
                </a:solidFill>
                <a:effectLst/>
                <a:latin typeface="Galdeano"/>
              </a:rPr>
              <a:t>iostat</a:t>
            </a:r>
            <a:r>
              <a:rPr lang="zh-CN" altLang="en-US" b="0" i="0" dirty="0">
                <a:solidFill>
                  <a:srgbClr val="000000"/>
                </a:solidFill>
                <a:effectLst/>
                <a:latin typeface="Galdeano"/>
              </a:rPr>
              <a:t>输出中的</a:t>
            </a:r>
            <a:r>
              <a:rPr lang="en-US" altLang="zh-CN" b="0" i="0" dirty="0">
                <a:solidFill>
                  <a:srgbClr val="000000"/>
                </a:solidFill>
                <a:effectLst/>
                <a:latin typeface="Galdeano"/>
              </a:rPr>
              <a:t>await</a:t>
            </a:r>
            <a:r>
              <a:rPr lang="zh-CN" altLang="en-US" b="0" i="0" dirty="0">
                <a:solidFill>
                  <a:srgbClr val="000000"/>
                </a:solidFill>
                <a:effectLst/>
                <a:latin typeface="Galdeano"/>
              </a:rPr>
              <a:t>，即整个</a:t>
            </a:r>
            <a:r>
              <a:rPr lang="en-US" altLang="zh-CN" b="0" i="0" dirty="0">
                <a:solidFill>
                  <a:srgbClr val="000000"/>
                </a:solidFill>
                <a:effectLst/>
                <a:latin typeface="Galdeano"/>
              </a:rPr>
              <a:t>IO</a:t>
            </a:r>
            <a:r>
              <a:rPr lang="zh-CN" altLang="en-US" b="0" i="0" dirty="0">
                <a:solidFill>
                  <a:srgbClr val="000000"/>
                </a:solidFill>
                <a:effectLst/>
                <a:latin typeface="Galdeano"/>
              </a:rPr>
              <a:t>从生成请求到</a:t>
            </a:r>
            <a:r>
              <a:rPr lang="en-US" altLang="zh-CN" b="0" i="0" dirty="0">
                <a:solidFill>
                  <a:srgbClr val="000000"/>
                </a:solidFill>
                <a:effectLst/>
                <a:latin typeface="Galdeano"/>
              </a:rPr>
              <a:t>IO</a:t>
            </a:r>
            <a:r>
              <a:rPr lang="zh-CN" altLang="en-US" b="0" i="0" dirty="0">
                <a:solidFill>
                  <a:srgbClr val="000000"/>
                </a:solidFill>
                <a:effectLst/>
                <a:latin typeface="Galdeano"/>
              </a:rPr>
              <a:t>请求执行完毕，即从</a:t>
            </a:r>
            <a:r>
              <a:rPr lang="en-US" altLang="zh-CN" b="0" i="0" dirty="0">
                <a:solidFill>
                  <a:srgbClr val="000000"/>
                </a:solidFill>
                <a:effectLst/>
                <a:latin typeface="Galdeano"/>
              </a:rPr>
              <a:t>Q</a:t>
            </a:r>
            <a:r>
              <a:rPr lang="zh-CN" altLang="en-US" b="0" i="0" dirty="0">
                <a:solidFill>
                  <a:srgbClr val="000000"/>
                </a:solidFill>
                <a:effectLst/>
                <a:latin typeface="Galdeano"/>
              </a:rPr>
              <a:t>到</a:t>
            </a:r>
            <a:r>
              <a:rPr lang="en-US" altLang="zh-CN" b="0" i="0" dirty="0">
                <a:solidFill>
                  <a:srgbClr val="000000"/>
                </a:solidFill>
                <a:effectLst/>
                <a:latin typeface="Galdeano"/>
              </a:rPr>
              <a:t>C</a:t>
            </a:r>
            <a:r>
              <a:rPr lang="zh-CN" altLang="en-US" b="0" i="0" dirty="0">
                <a:solidFill>
                  <a:srgbClr val="000000"/>
                </a:solidFill>
                <a:effectLst/>
                <a:latin typeface="Galdeano"/>
              </a:rPr>
              <a:t>所花费的时间，我们简称</a:t>
            </a:r>
            <a:r>
              <a:rPr lang="en-US" altLang="zh-CN" b="0" i="0" dirty="0" err="1">
                <a:solidFill>
                  <a:srgbClr val="000000"/>
                </a:solidFill>
                <a:effectLst/>
                <a:latin typeface="Galdeano"/>
              </a:rPr>
              <a:t>Q2C</a:t>
            </a:r>
            <a:r>
              <a:rPr lang="zh-CN" altLang="en-US" b="0" i="0" dirty="0">
                <a:solidFill>
                  <a:srgbClr val="000000"/>
                </a:solidFill>
                <a:effectLst/>
                <a:latin typeface="Galdeano"/>
              </a:rPr>
              <a:t>。</a:t>
            </a:r>
            <a:endParaRPr lang="en-US" altLang="zh-CN" b="0" i="0" dirty="0">
              <a:solidFill>
                <a:srgbClr val="000000"/>
              </a:solidFill>
              <a:effectLst/>
              <a:latin typeface="Galdeano"/>
            </a:endParaRPr>
          </a:p>
          <a:p>
            <a:pPr algn="l"/>
            <a:endParaRPr lang="en-US" altLang="zh-CN" dirty="0">
              <a:solidFill>
                <a:srgbClr val="000000"/>
              </a:solidFill>
              <a:latin typeface="Galdeano"/>
            </a:endParaRPr>
          </a:p>
          <a:p>
            <a:pPr algn="l"/>
            <a:r>
              <a:rPr lang="en-US" altLang="zh-CN" b="0" i="0" dirty="0" err="1">
                <a:solidFill>
                  <a:srgbClr val="000000"/>
                </a:solidFill>
                <a:effectLst/>
                <a:latin typeface="Galdeano"/>
              </a:rPr>
              <a:t>Q2C</a:t>
            </a:r>
            <a:r>
              <a:rPr lang="en-US" altLang="zh-CN" b="0" i="0" dirty="0">
                <a:solidFill>
                  <a:srgbClr val="000000"/>
                </a:solidFill>
                <a:effectLst/>
                <a:latin typeface="Galdeano"/>
              </a:rPr>
              <a:t> - </a:t>
            </a:r>
            <a:r>
              <a:rPr lang="en-US" altLang="zh-CN" b="0" i="0" dirty="0" err="1">
                <a:solidFill>
                  <a:srgbClr val="000000"/>
                </a:solidFill>
                <a:effectLst/>
                <a:latin typeface="Galdeano"/>
              </a:rPr>
              <a:t>D2C</a:t>
            </a:r>
            <a:r>
              <a:rPr lang="en-US" altLang="zh-CN" b="0" i="0" dirty="0">
                <a:solidFill>
                  <a:srgbClr val="000000"/>
                </a:solidFill>
                <a:effectLst/>
                <a:latin typeface="Galdeano"/>
              </a:rPr>
              <a:t> </a:t>
            </a:r>
            <a:r>
              <a:rPr lang="zh-CN" altLang="en-US" b="0" i="0" dirty="0">
                <a:solidFill>
                  <a:srgbClr val="000000"/>
                </a:solidFill>
                <a:effectLst/>
                <a:latin typeface="Galdeano"/>
              </a:rPr>
              <a:t>就代表了内核软件栈引入的延迟</a:t>
            </a:r>
            <a:endParaRPr lang="en-US" altLang="zh-CN" b="0" i="0" dirty="0">
              <a:solidFill>
                <a:srgbClr val="000000"/>
              </a:solidFill>
              <a:effectLst/>
              <a:latin typeface="Galdeano"/>
            </a:endParaRPr>
          </a:p>
          <a:p>
            <a:pPr algn="l"/>
            <a:endParaRPr lang="en-US" altLang="zh-CN" b="0" i="0" dirty="0">
              <a:solidFill>
                <a:srgbClr val="000000"/>
              </a:solidFill>
              <a:effectLst/>
              <a:latin typeface="Galdeano"/>
            </a:endParaRPr>
          </a:p>
          <a:p>
            <a:pPr algn="l"/>
            <a:r>
              <a:rPr lang="zh-CN" altLang="en-US" b="0" i="0" dirty="0">
                <a:solidFill>
                  <a:srgbClr val="000000"/>
                </a:solidFill>
                <a:effectLst/>
                <a:latin typeface="Galdeano"/>
              </a:rPr>
              <a:t>我们知道</a:t>
            </a:r>
            <a:r>
              <a:rPr lang="en-US" altLang="zh-CN" b="0" i="0" dirty="0">
                <a:solidFill>
                  <a:srgbClr val="000000"/>
                </a:solidFill>
                <a:effectLst/>
                <a:latin typeface="Galdeano"/>
              </a:rPr>
              <a:t>Linux </a:t>
            </a:r>
            <a:r>
              <a:rPr lang="zh-CN" altLang="en-US" b="0" i="0" dirty="0">
                <a:solidFill>
                  <a:srgbClr val="000000"/>
                </a:solidFill>
                <a:effectLst/>
                <a:latin typeface="Galdeano"/>
              </a:rPr>
              <a:t>有</a:t>
            </a:r>
            <a:r>
              <a:rPr lang="en-US" altLang="zh-CN" b="0" i="0" dirty="0">
                <a:solidFill>
                  <a:srgbClr val="000000"/>
                </a:solidFill>
                <a:effectLst/>
                <a:latin typeface="Galdeano"/>
              </a:rPr>
              <a:t>I/O scheduler</a:t>
            </a:r>
            <a:r>
              <a:rPr lang="zh-CN" altLang="en-US" b="0" i="0" dirty="0">
                <a:solidFill>
                  <a:srgbClr val="000000"/>
                </a:solidFill>
                <a:effectLst/>
                <a:latin typeface="Galdeano"/>
              </a:rPr>
              <a:t>，调度器的效率如何，</a:t>
            </a:r>
            <a:r>
              <a:rPr lang="en-US" altLang="zh-CN" b="0" i="0" dirty="0" err="1">
                <a:solidFill>
                  <a:srgbClr val="000000"/>
                </a:solidFill>
                <a:effectLst/>
                <a:latin typeface="Galdeano"/>
              </a:rPr>
              <a:t>I2D</a:t>
            </a:r>
            <a:r>
              <a:rPr lang="zh-CN" altLang="en-US" b="0" i="0" dirty="0">
                <a:solidFill>
                  <a:srgbClr val="000000"/>
                </a:solidFill>
                <a:effectLst/>
                <a:latin typeface="Galdeano"/>
              </a:rPr>
              <a:t>是重要的指标。</a:t>
            </a:r>
            <a:endParaRPr lang="en-US" altLang="zh-CN" b="0" i="0" dirty="0">
              <a:solidFill>
                <a:srgbClr val="000000"/>
              </a:solidFill>
              <a:effectLst/>
              <a:latin typeface="Galdeano"/>
            </a:endParaRPr>
          </a:p>
          <a:p>
            <a:pPr algn="l"/>
            <a:endParaRPr lang="en-US" altLang="zh-CN" b="0" i="0" dirty="0">
              <a:solidFill>
                <a:srgbClr val="000000"/>
              </a:solidFill>
              <a:effectLst/>
              <a:latin typeface="Galdeano"/>
            </a:endParaRPr>
          </a:p>
          <a:p>
            <a:pPr algn="l"/>
            <a:r>
              <a:rPr lang="en-US" altLang="zh-CN" b="0" i="0" dirty="0">
                <a:solidFill>
                  <a:srgbClr val="000000"/>
                </a:solidFill>
                <a:effectLst/>
                <a:latin typeface="Galdeano"/>
              </a:rPr>
              <a:t>offset</a:t>
            </a:r>
            <a:r>
              <a:rPr lang="zh-CN" altLang="en-US" b="0" i="0" dirty="0">
                <a:solidFill>
                  <a:srgbClr val="000000"/>
                </a:solidFill>
                <a:effectLst/>
                <a:latin typeface="Galdeano"/>
              </a:rPr>
              <a:t>，我们能拿到某一段时间里，应用程序都访问了整个块设备的那些</a:t>
            </a:r>
            <a:r>
              <a:rPr lang="en-US" altLang="zh-CN" b="0" i="0" dirty="0">
                <a:solidFill>
                  <a:srgbClr val="000000"/>
                </a:solidFill>
                <a:effectLst/>
                <a:latin typeface="Galdeano"/>
              </a:rPr>
              <a:t>block</a:t>
            </a:r>
            <a:r>
              <a:rPr lang="zh-CN" altLang="en-US" b="0" i="0" dirty="0">
                <a:solidFill>
                  <a:srgbClr val="000000"/>
                </a:solidFill>
                <a:effectLst/>
                <a:latin typeface="Galdeano"/>
              </a:rPr>
              <a:t>，从而绘制出块设备访问轨迹图。</a:t>
            </a:r>
          </a:p>
          <a:p>
            <a:pPr algn="l"/>
            <a:endParaRPr lang="en-US" altLang="zh-CN" b="0" i="0" dirty="0">
              <a:solidFill>
                <a:srgbClr val="000000"/>
              </a:solidFill>
              <a:effectLst/>
              <a:latin typeface="Galdeano"/>
            </a:endParaRPr>
          </a:p>
          <a:p>
            <a:pPr algn="l"/>
            <a:r>
              <a:rPr lang="en-US" altLang="zh-CN" b="0" i="0" dirty="0">
                <a:solidFill>
                  <a:srgbClr val="000000"/>
                </a:solidFill>
                <a:effectLst/>
                <a:latin typeface="Galdeano"/>
              </a:rPr>
              <a:t>size</a:t>
            </a:r>
            <a:r>
              <a:rPr lang="zh-CN" altLang="en-US" b="0" i="0" dirty="0">
                <a:solidFill>
                  <a:srgbClr val="000000"/>
                </a:solidFill>
                <a:effectLst/>
                <a:latin typeface="Galdeano"/>
              </a:rPr>
              <a:t>和</a:t>
            </a:r>
            <a:r>
              <a:rPr lang="en-US" altLang="zh-CN" b="0" i="0" dirty="0">
                <a:solidFill>
                  <a:srgbClr val="000000"/>
                </a:solidFill>
                <a:effectLst/>
                <a:latin typeface="Galdeano"/>
              </a:rPr>
              <a:t>Read or Write</a:t>
            </a:r>
            <a:r>
              <a:rPr lang="zh-CN" altLang="en-US" b="0" i="0" dirty="0">
                <a:solidFill>
                  <a:srgbClr val="000000"/>
                </a:solidFill>
                <a:effectLst/>
                <a:latin typeface="Galdeano"/>
              </a:rPr>
              <a:t>，我们可以知道</a:t>
            </a:r>
            <a:r>
              <a:rPr lang="en-US" altLang="zh-CN" b="0" i="0" dirty="0">
                <a:solidFill>
                  <a:srgbClr val="000000"/>
                </a:solidFill>
                <a:effectLst/>
                <a:latin typeface="Galdeano"/>
              </a:rPr>
              <a:t>IO size</a:t>
            </a:r>
            <a:r>
              <a:rPr lang="zh-CN" altLang="en-US" b="0" i="0" dirty="0">
                <a:solidFill>
                  <a:srgbClr val="000000"/>
                </a:solidFill>
                <a:effectLst/>
                <a:latin typeface="Galdeano"/>
              </a:rPr>
              <a:t>的分布直方图。</a:t>
            </a:r>
          </a:p>
          <a:p>
            <a:pPr algn="l"/>
            <a:endParaRPr lang="zh-CN" altLang="en-US" b="0" i="0" dirty="0">
              <a:solidFill>
                <a:srgbClr val="000000"/>
              </a:solidFill>
              <a:effectLst/>
              <a:latin typeface="Galdeano"/>
            </a:endParaRPr>
          </a:p>
        </p:txBody>
      </p:sp>
    </p:spTree>
    <p:extLst>
      <p:ext uri="{BB962C8B-B14F-4D97-AF65-F5344CB8AC3E}">
        <p14:creationId xmlns:p14="http://schemas.microsoft.com/office/powerpoint/2010/main" val="227670636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idx="4294967295"/>
          </p:nvPr>
        </p:nvSpPr>
        <p:spPr>
          <a:xfrm>
            <a:off x="1571675" y="194674"/>
            <a:ext cx="13203925" cy="2056765"/>
          </a:xfrm>
        </p:spPr>
        <p:txBody>
          <a:bodyPr/>
          <a:lstStyle/>
          <a:p>
            <a:r>
              <a:rPr lang="en-US" altLang="zh-CN" sz="8000" dirty="0" err="1">
                <a:ea typeface="Alibaba PuHuiTi B" panose="00020600040101010101" pitchFamily="18" charset="-122"/>
              </a:rPr>
              <a:t>Blktrace</a:t>
            </a:r>
            <a:r>
              <a:rPr lang="zh-CN" altLang="en-US" sz="8000" dirty="0">
                <a:ea typeface="Alibaba PuHuiTi B" panose="00020600040101010101" pitchFamily="18" charset="-122"/>
              </a:rPr>
              <a:t>使用</a:t>
            </a:r>
            <a:endParaRPr lang="zh-CN" altLang="en-US" sz="7464" dirty="0">
              <a:ea typeface="Alibaba PuHuiTi B" panose="00020600040101010101" pitchFamily="18" charset="-122"/>
            </a:endParaRPr>
          </a:p>
        </p:txBody>
      </p:sp>
      <p:sp>
        <p:nvSpPr>
          <p:cNvPr id="3" name="文本框 2">
            <a:extLst>
              <a:ext uri="{FF2B5EF4-FFF2-40B4-BE49-F238E27FC236}">
                <a16:creationId xmlns:a16="http://schemas.microsoft.com/office/drawing/2014/main" id="{BC2C121A-8595-B3DF-B284-5C153837D220}"/>
              </a:ext>
            </a:extLst>
          </p:cNvPr>
          <p:cNvSpPr txBox="1"/>
          <p:nvPr/>
        </p:nvSpPr>
        <p:spPr>
          <a:xfrm>
            <a:off x="1571675" y="1769401"/>
            <a:ext cx="14277925" cy="11726287"/>
          </a:xfrm>
          <a:prstGeom prst="rect">
            <a:avLst/>
          </a:prstGeom>
          <a:noFill/>
        </p:spPr>
        <p:txBody>
          <a:bodyPr wrap="square">
            <a:spAutoFit/>
          </a:bodyPr>
          <a:lstStyle/>
          <a:p>
            <a:pPr algn="l"/>
            <a:r>
              <a:rPr lang="en-US" altLang="zh-CN" dirty="0">
                <a:solidFill>
                  <a:srgbClr val="000000"/>
                </a:solidFill>
                <a:latin typeface="Galdeano"/>
              </a:rPr>
              <a:t>$ </a:t>
            </a:r>
            <a:r>
              <a:rPr lang="en-US" altLang="zh-CN" dirty="0" err="1">
                <a:solidFill>
                  <a:srgbClr val="000000"/>
                </a:solidFill>
                <a:latin typeface="Galdeano"/>
              </a:rPr>
              <a:t>blktrace</a:t>
            </a:r>
            <a:r>
              <a:rPr lang="en-US" altLang="zh-CN" dirty="0">
                <a:solidFill>
                  <a:srgbClr val="000000"/>
                </a:solidFill>
                <a:latin typeface="Galdeano"/>
              </a:rPr>
              <a:t> -d &lt;dev&gt; [ -r </a:t>
            </a:r>
            <a:r>
              <a:rPr lang="en-US" altLang="zh-CN" dirty="0" err="1">
                <a:solidFill>
                  <a:srgbClr val="000000"/>
                </a:solidFill>
                <a:latin typeface="Galdeano"/>
              </a:rPr>
              <a:t>debug_path</a:t>
            </a:r>
            <a:r>
              <a:rPr lang="en-US" altLang="zh-CN" dirty="0">
                <a:solidFill>
                  <a:srgbClr val="000000"/>
                </a:solidFill>
                <a:latin typeface="Galdeano"/>
              </a:rPr>
              <a:t> ] [ -o output ] [ -k ] [ -w time ]</a:t>
            </a:r>
          </a:p>
          <a:p>
            <a:pPr algn="l"/>
            <a:r>
              <a:rPr lang="en-US" altLang="zh-CN" dirty="0">
                <a:solidFill>
                  <a:srgbClr val="000000"/>
                </a:solidFill>
                <a:latin typeface="Galdeano"/>
              </a:rPr>
              <a:t>		    [ -a action ] [ -A action mask ]</a:t>
            </a:r>
          </a:p>
          <a:p>
            <a:pPr algn="l"/>
            <a:endParaRPr lang="en-US" altLang="zh-CN" dirty="0">
              <a:solidFill>
                <a:srgbClr val="000000"/>
              </a:solidFill>
              <a:latin typeface="Galdeano"/>
            </a:endParaRPr>
          </a:p>
          <a:p>
            <a:pPr algn="l"/>
            <a:r>
              <a:rPr lang="en-US" altLang="zh-CN" dirty="0">
                <a:solidFill>
                  <a:srgbClr val="000000"/>
                </a:solidFill>
                <a:latin typeface="Galdeano"/>
              </a:rPr>
              <a:t>	-d Use specified device. May also be given last after options.</a:t>
            </a:r>
          </a:p>
          <a:p>
            <a:pPr algn="l"/>
            <a:r>
              <a:rPr lang="en-US" altLang="zh-CN" dirty="0">
                <a:solidFill>
                  <a:srgbClr val="000000"/>
                </a:solidFill>
                <a:latin typeface="Galdeano"/>
              </a:rPr>
              <a:t>	-r Path to mounted </a:t>
            </a:r>
            <a:r>
              <a:rPr lang="en-US" altLang="zh-CN" dirty="0" err="1">
                <a:solidFill>
                  <a:srgbClr val="000000"/>
                </a:solidFill>
                <a:latin typeface="Galdeano"/>
              </a:rPr>
              <a:t>debugfs</a:t>
            </a:r>
            <a:r>
              <a:rPr lang="en-US" altLang="zh-CN" dirty="0">
                <a:solidFill>
                  <a:srgbClr val="000000"/>
                </a:solidFill>
                <a:latin typeface="Galdeano"/>
              </a:rPr>
              <a:t>, defaults to /sys/kernel/debug.</a:t>
            </a:r>
          </a:p>
          <a:p>
            <a:pPr algn="l"/>
            <a:r>
              <a:rPr lang="en-US" altLang="zh-CN" dirty="0">
                <a:solidFill>
                  <a:srgbClr val="000000"/>
                </a:solidFill>
                <a:latin typeface="Galdeano"/>
              </a:rPr>
              <a:t>	-o File(s) to send output to.</a:t>
            </a:r>
          </a:p>
          <a:p>
            <a:pPr algn="l"/>
            <a:r>
              <a:rPr lang="en-US" altLang="zh-CN" dirty="0">
                <a:solidFill>
                  <a:srgbClr val="000000"/>
                </a:solidFill>
                <a:latin typeface="Galdeano"/>
              </a:rPr>
              <a:t>	-D Directory to prepend to output file names.</a:t>
            </a:r>
          </a:p>
          <a:p>
            <a:pPr algn="l"/>
            <a:r>
              <a:rPr lang="en-US" altLang="zh-CN" dirty="0">
                <a:solidFill>
                  <a:srgbClr val="000000"/>
                </a:solidFill>
                <a:latin typeface="Galdeano"/>
              </a:rPr>
              <a:t>	-k Kill running trace.</a:t>
            </a:r>
          </a:p>
          <a:p>
            <a:pPr algn="l"/>
            <a:r>
              <a:rPr lang="en-US" altLang="zh-CN" dirty="0">
                <a:solidFill>
                  <a:srgbClr val="000000"/>
                </a:solidFill>
                <a:latin typeface="Galdeano"/>
              </a:rPr>
              <a:t>	-w Stop after defined time, in seconds.</a:t>
            </a:r>
          </a:p>
          <a:p>
            <a:pPr algn="l"/>
            <a:r>
              <a:rPr lang="en-US" altLang="zh-CN" dirty="0">
                <a:solidFill>
                  <a:srgbClr val="000000"/>
                </a:solidFill>
                <a:latin typeface="Galdeano"/>
              </a:rPr>
              <a:t>	-a Only trace specific actions (use more -a options to add actions).</a:t>
            </a:r>
          </a:p>
          <a:p>
            <a:pPr algn="l"/>
            <a:r>
              <a:rPr lang="en-US" altLang="zh-CN" dirty="0">
                <a:solidFill>
                  <a:srgbClr val="000000"/>
                </a:solidFill>
                <a:latin typeface="Galdeano"/>
              </a:rPr>
              <a:t>	   Available actions are:</a:t>
            </a:r>
          </a:p>
          <a:p>
            <a:pPr algn="l"/>
            <a:r>
              <a:rPr lang="en-US" altLang="zh-CN" dirty="0">
                <a:solidFill>
                  <a:srgbClr val="000000"/>
                </a:solidFill>
                <a:latin typeface="Galdeano"/>
              </a:rPr>
              <a:t>		READ</a:t>
            </a:r>
          </a:p>
          <a:p>
            <a:pPr algn="l"/>
            <a:r>
              <a:rPr lang="en-US" altLang="zh-CN" dirty="0">
                <a:solidFill>
                  <a:srgbClr val="000000"/>
                </a:solidFill>
                <a:latin typeface="Galdeano"/>
              </a:rPr>
              <a:t>		WRITE</a:t>
            </a:r>
          </a:p>
          <a:p>
            <a:pPr algn="l"/>
            <a:r>
              <a:rPr lang="en-US" altLang="zh-CN" dirty="0">
                <a:solidFill>
                  <a:srgbClr val="000000"/>
                </a:solidFill>
                <a:latin typeface="Galdeano"/>
              </a:rPr>
              <a:t>		BARRIER</a:t>
            </a:r>
          </a:p>
          <a:p>
            <a:pPr algn="l"/>
            <a:r>
              <a:rPr lang="en-US" altLang="zh-CN" dirty="0">
                <a:solidFill>
                  <a:srgbClr val="000000"/>
                </a:solidFill>
                <a:latin typeface="Galdeano"/>
              </a:rPr>
              <a:t>		SYNC</a:t>
            </a:r>
          </a:p>
          <a:p>
            <a:pPr algn="l"/>
            <a:r>
              <a:rPr lang="en-US" altLang="zh-CN" dirty="0">
                <a:solidFill>
                  <a:srgbClr val="000000"/>
                </a:solidFill>
                <a:latin typeface="Galdeano"/>
              </a:rPr>
              <a:t>		QUEUE</a:t>
            </a:r>
          </a:p>
          <a:p>
            <a:pPr algn="l"/>
            <a:r>
              <a:rPr lang="en-US" altLang="zh-CN" dirty="0">
                <a:solidFill>
                  <a:srgbClr val="000000"/>
                </a:solidFill>
                <a:latin typeface="Galdeano"/>
              </a:rPr>
              <a:t>		REQUEUE</a:t>
            </a:r>
          </a:p>
          <a:p>
            <a:pPr algn="l"/>
            <a:r>
              <a:rPr lang="en-US" altLang="zh-CN" dirty="0">
                <a:solidFill>
                  <a:srgbClr val="000000"/>
                </a:solidFill>
                <a:latin typeface="Galdeano"/>
              </a:rPr>
              <a:t>		ISSUE</a:t>
            </a:r>
          </a:p>
          <a:p>
            <a:pPr algn="l"/>
            <a:r>
              <a:rPr lang="en-US" altLang="zh-CN" dirty="0">
                <a:solidFill>
                  <a:srgbClr val="000000"/>
                </a:solidFill>
                <a:latin typeface="Galdeano"/>
              </a:rPr>
              <a:t>		COMPLETE</a:t>
            </a:r>
          </a:p>
          <a:p>
            <a:pPr algn="l"/>
            <a:r>
              <a:rPr lang="en-US" altLang="zh-CN" dirty="0">
                <a:solidFill>
                  <a:srgbClr val="000000"/>
                </a:solidFill>
                <a:latin typeface="Galdeano"/>
              </a:rPr>
              <a:t>		FS</a:t>
            </a:r>
          </a:p>
          <a:p>
            <a:pPr algn="l"/>
            <a:r>
              <a:rPr lang="en-US" altLang="zh-CN" dirty="0">
                <a:solidFill>
                  <a:srgbClr val="000000"/>
                </a:solidFill>
                <a:latin typeface="Galdeano"/>
              </a:rPr>
              <a:t>		PC</a:t>
            </a:r>
          </a:p>
        </p:txBody>
      </p:sp>
      <p:sp>
        <p:nvSpPr>
          <p:cNvPr id="6" name="文本框 5">
            <a:extLst>
              <a:ext uri="{FF2B5EF4-FFF2-40B4-BE49-F238E27FC236}">
                <a16:creationId xmlns:a16="http://schemas.microsoft.com/office/drawing/2014/main" id="{B988A5B2-8F28-47DE-6C56-0B0D77CFDEDB}"/>
              </a:ext>
            </a:extLst>
          </p:cNvPr>
          <p:cNvSpPr txBox="1"/>
          <p:nvPr/>
        </p:nvSpPr>
        <p:spPr>
          <a:xfrm>
            <a:off x="10442704" y="7632544"/>
            <a:ext cx="13501030" cy="5078313"/>
          </a:xfrm>
          <a:prstGeom prst="rect">
            <a:avLst/>
          </a:prstGeom>
          <a:noFill/>
        </p:spPr>
        <p:txBody>
          <a:bodyPr wrap="square">
            <a:spAutoFit/>
          </a:bodyPr>
          <a:lstStyle/>
          <a:p>
            <a:pPr algn="l"/>
            <a:r>
              <a:rPr lang="en-US" altLang="zh-CN" dirty="0">
                <a:solidFill>
                  <a:srgbClr val="000000"/>
                </a:solidFill>
                <a:latin typeface="Galdeano"/>
              </a:rPr>
              <a:t>-A Give the trace mask directly as a number.</a:t>
            </a:r>
          </a:p>
          <a:p>
            <a:pPr algn="l"/>
            <a:endParaRPr lang="en-US" altLang="zh-CN" dirty="0">
              <a:solidFill>
                <a:srgbClr val="000000"/>
              </a:solidFill>
              <a:latin typeface="Galdeano"/>
            </a:endParaRPr>
          </a:p>
          <a:p>
            <a:pPr algn="l"/>
            <a:r>
              <a:rPr lang="en-US" altLang="zh-CN" dirty="0">
                <a:solidFill>
                  <a:srgbClr val="000000"/>
                </a:solidFill>
                <a:latin typeface="Galdeano"/>
              </a:rPr>
              <a:t>	-b Sub buffer size in KiB.</a:t>
            </a:r>
          </a:p>
          <a:p>
            <a:pPr algn="l"/>
            <a:r>
              <a:rPr lang="en-US" altLang="zh-CN" dirty="0">
                <a:solidFill>
                  <a:srgbClr val="000000"/>
                </a:solidFill>
                <a:latin typeface="Galdeano"/>
              </a:rPr>
              <a:t>	-n Number of sub buffers.</a:t>
            </a:r>
          </a:p>
          <a:p>
            <a:pPr algn="l"/>
            <a:r>
              <a:rPr lang="en-US" altLang="zh-CN" dirty="0">
                <a:solidFill>
                  <a:srgbClr val="000000"/>
                </a:solidFill>
                <a:latin typeface="Galdeano"/>
              </a:rPr>
              <a:t>	-l Run in network listen mode (</a:t>
            </a:r>
            <a:r>
              <a:rPr lang="en-US" altLang="zh-CN" dirty="0" err="1">
                <a:solidFill>
                  <a:srgbClr val="000000"/>
                </a:solidFill>
                <a:latin typeface="Galdeano"/>
              </a:rPr>
              <a:t>blktrace</a:t>
            </a:r>
            <a:r>
              <a:rPr lang="en-US" altLang="zh-CN" dirty="0">
                <a:solidFill>
                  <a:srgbClr val="000000"/>
                </a:solidFill>
                <a:latin typeface="Galdeano"/>
              </a:rPr>
              <a:t> server)</a:t>
            </a:r>
          </a:p>
          <a:p>
            <a:pPr algn="l"/>
            <a:r>
              <a:rPr lang="en-US" altLang="zh-CN" dirty="0">
                <a:solidFill>
                  <a:srgbClr val="000000"/>
                </a:solidFill>
                <a:latin typeface="Galdeano"/>
              </a:rPr>
              <a:t>	-h Run in network client mode, connecting to the given host</a:t>
            </a:r>
          </a:p>
          <a:p>
            <a:pPr algn="l"/>
            <a:r>
              <a:rPr lang="en-US" altLang="zh-CN" dirty="0">
                <a:solidFill>
                  <a:srgbClr val="000000"/>
                </a:solidFill>
                <a:latin typeface="Galdeano"/>
              </a:rPr>
              <a:t>	-p Network port to use (default 8462)</a:t>
            </a:r>
          </a:p>
          <a:p>
            <a:pPr algn="l"/>
            <a:r>
              <a:rPr lang="en-US" altLang="zh-CN" dirty="0">
                <a:solidFill>
                  <a:srgbClr val="000000"/>
                </a:solidFill>
                <a:latin typeface="Galdeano"/>
              </a:rPr>
              <a:t>	-s Disable network client use of </a:t>
            </a:r>
            <a:r>
              <a:rPr lang="en-US" altLang="zh-CN" dirty="0" err="1">
                <a:solidFill>
                  <a:srgbClr val="000000"/>
                </a:solidFill>
                <a:latin typeface="Galdeano"/>
              </a:rPr>
              <a:t>sendfile</a:t>
            </a:r>
            <a:r>
              <a:rPr lang="en-US" altLang="zh-CN" dirty="0">
                <a:solidFill>
                  <a:srgbClr val="000000"/>
                </a:solidFill>
                <a:latin typeface="Galdeano"/>
              </a:rPr>
              <a:t>() to transfer data</a:t>
            </a:r>
          </a:p>
          <a:p>
            <a:pPr algn="l"/>
            <a:r>
              <a:rPr lang="en-US" altLang="zh-CN" dirty="0">
                <a:solidFill>
                  <a:srgbClr val="000000"/>
                </a:solidFill>
                <a:latin typeface="Galdeano"/>
              </a:rPr>
              <a:t>	-V Print program version info.</a:t>
            </a:r>
          </a:p>
        </p:txBody>
      </p:sp>
    </p:spTree>
    <p:extLst>
      <p:ext uri="{BB962C8B-B14F-4D97-AF65-F5344CB8AC3E}">
        <p14:creationId xmlns:p14="http://schemas.microsoft.com/office/powerpoint/2010/main" val="2583998044"/>
      </p:ext>
    </p:extLst>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theme/theme1.xml><?xml version="1.0" encoding="utf-8"?>
<a:theme xmlns:a="http://schemas.openxmlformats.org/drawingml/2006/main" name="Office Theme">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33694</TotalTime>
  <Words>4431</Words>
  <Application>Microsoft Office PowerPoint</Application>
  <PresentationFormat>自定义</PresentationFormat>
  <Paragraphs>399</Paragraphs>
  <Slides>28</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28</vt:i4>
      </vt:variant>
    </vt:vector>
  </HeadingPairs>
  <TitlesOfParts>
    <vt:vector size="43" baseType="lpstr">
      <vt:lpstr>Alibaba PuHuiTi B</vt:lpstr>
      <vt:lpstr>Cuprum</vt:lpstr>
      <vt:lpstr>Galdeano</vt:lpstr>
      <vt:lpstr>Menlo</vt:lpstr>
      <vt:lpstr>Monaco</vt:lpstr>
      <vt:lpstr>PingFang SC</vt:lpstr>
      <vt:lpstr>等线</vt:lpstr>
      <vt:lpstr>等线 Light</vt:lpstr>
      <vt:lpstr>Arial</vt:lpstr>
      <vt:lpstr>Calibri</vt:lpstr>
      <vt:lpstr>Consolas</vt:lpstr>
      <vt:lpstr>Lato Light</vt:lpstr>
      <vt:lpstr>Source Sans Pro</vt:lpstr>
      <vt:lpstr>Office Theme</vt:lpstr>
      <vt:lpstr>自定义设计方案</vt:lpstr>
      <vt:lpstr>PowerPoint 演示文稿</vt:lpstr>
      <vt:lpstr>安装</vt:lpstr>
      <vt:lpstr>blktrace的原理 </vt:lpstr>
      <vt:lpstr>blktrace的原理</vt:lpstr>
      <vt:lpstr>blktrace的原理</vt:lpstr>
      <vt:lpstr>blktrace的原理</vt:lpstr>
      <vt:lpstr>blktrace的原理</vt:lpstr>
      <vt:lpstr>blktrace的原理</vt:lpstr>
      <vt:lpstr>Blktrace使用</vt:lpstr>
      <vt:lpstr>Blktrace使用</vt:lpstr>
      <vt:lpstr>blkparse使用</vt:lpstr>
      <vt:lpstr>blkparse使用</vt:lpstr>
      <vt:lpstr>blkparse使用</vt:lpstr>
      <vt:lpstr>btt参数说明</vt:lpstr>
      <vt:lpstr>平均时间</vt:lpstr>
      <vt:lpstr>设备损耗</vt:lpstr>
      <vt:lpstr>设备合并信息</vt:lpstr>
      <vt:lpstr>磁盘寻道讯息</vt:lpstr>
      <vt:lpstr>请求队列阻塞信息</vt:lpstr>
      <vt:lpstr>队列中IO调度</vt:lpstr>
      <vt:lpstr>blkiomon使用</vt:lpstr>
      <vt:lpstr>使用FIO，异地重放BIN文件</vt:lpstr>
      <vt:lpstr>监控脚本</vt:lpstr>
      <vt:lpstr>解析脚本</vt:lpstr>
      <vt:lpstr>解析脚本</vt:lpstr>
      <vt:lpstr>iowatcher</vt:lpstr>
      <vt:lpstr>ioprof</vt:lpstr>
      <vt:lpstr>seekwatcher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 1</dc:creator>
  <cp:keywords/>
  <dc:description/>
  <cp:lastModifiedBy>Daniel Wang</cp:lastModifiedBy>
  <cp:revision>2521</cp:revision>
  <dcterms:created xsi:type="dcterms:W3CDTF">2014-11-12T21:47:38Z</dcterms:created>
  <dcterms:modified xsi:type="dcterms:W3CDTF">2023-08-17T05:43:13Z</dcterms:modified>
  <cp:category/>
</cp:coreProperties>
</file>