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  <p:sldMasterId id="2147484445" r:id="rId2"/>
  </p:sldMasterIdLst>
  <p:notesMasterIdLst>
    <p:notesMasterId r:id="rId22"/>
  </p:notesMasterIdLst>
  <p:handoutMasterIdLst>
    <p:handoutMasterId r:id="rId23"/>
  </p:handoutMasterIdLst>
  <p:sldIdLst>
    <p:sldId id="683" r:id="rId3"/>
    <p:sldId id="12013" r:id="rId4"/>
    <p:sldId id="12024" r:id="rId5"/>
    <p:sldId id="12023" r:id="rId6"/>
    <p:sldId id="12014" r:id="rId7"/>
    <p:sldId id="12029" r:id="rId8"/>
    <p:sldId id="12030" r:id="rId9"/>
    <p:sldId id="12015" r:id="rId10"/>
    <p:sldId id="12016" r:id="rId11"/>
    <p:sldId id="12017" r:id="rId12"/>
    <p:sldId id="12018" r:id="rId13"/>
    <p:sldId id="12019" r:id="rId14"/>
    <p:sldId id="12020" r:id="rId15"/>
    <p:sldId id="12021" r:id="rId16"/>
    <p:sldId id="12022" r:id="rId17"/>
    <p:sldId id="12025" r:id="rId18"/>
    <p:sldId id="12026" r:id="rId19"/>
    <p:sldId id="12027" r:id="rId20"/>
    <p:sldId id="1202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EFFA"/>
    <a:srgbClr val="2683C6"/>
    <a:srgbClr val="C00000"/>
    <a:srgbClr val="F2F2F2"/>
    <a:srgbClr val="FFBDBD"/>
    <a:srgbClr val="EFF7A1"/>
    <a:srgbClr val="FFFFFF"/>
    <a:srgbClr val="F3D5A5"/>
    <a:srgbClr val="1D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5492" autoAdjust="0"/>
  </p:normalViewPr>
  <p:slideViewPr>
    <p:cSldViewPr snapToGrid="0" snapToObjects="1">
      <p:cViewPr varScale="1">
        <p:scale>
          <a:sx n="45" d="100"/>
          <a:sy n="45" d="100"/>
        </p:scale>
        <p:origin x="48" y="82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800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70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A7D21D-EAB0-4CF8-8182-96B6BA68E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F18A6-FBD1-4437-858F-463F93C9A7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900B-DB0A-42E1-888C-C080B4AF212C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9356E-E7E4-4C5E-A382-6CC718155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B01FA-F6CC-4171-8AA9-2DFCB4EB3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320B-4F5E-426E-810F-38CECF07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4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2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9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4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1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1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10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1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7BBB422-8B91-4FE6-A091-9441734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41852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1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76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8778-F6E1-4467-87D5-3EE5E3C1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3238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98EC2-DB1D-4E16-88CC-95CA8A8D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3238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9B6F-961A-4781-83F8-AB5D3DC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B7310-26E6-4374-9B81-497197A2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E7671-EB9B-4D7B-9A4A-27DC9D1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F89A-D87C-4F79-84EC-4D7B94B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0C91-2BC4-438B-A183-63765912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DCB9-7A08-4931-8FFB-C7E32C3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ABB-05F8-4D1E-8A6E-AA01DB0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CA45-3F49-4EA4-AC9E-2C61CCA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8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213-3938-4008-AC36-4FDD0A6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F36FE-D168-46F5-9B8F-FB4B545D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CA9C-BB4E-44AD-8234-C32A494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A58AF-DCB1-46CF-8712-9F767C2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77E23-C5F7-4675-9735-1A561FF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7E64-94FD-430E-977B-E5F50BD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97189-C9C6-438F-9793-0DDC04EB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C56E-D124-42E8-B77F-AA51DD0B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5025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089D9-6B25-48E0-B9FE-4A2F42E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9ADE0-7F70-43FC-AFE8-9203E15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AB6D-1779-45F8-ADE3-846A334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9856-6051-4829-92B5-250BBCC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2485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2680D-4714-4AFC-A827-B9B2267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24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44C90-5676-4927-9710-77B38DF3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24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9E5CE-03A6-45E6-969C-AA986F38B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225" y="3362325"/>
            <a:ext cx="103632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8D53-80CD-42FC-A007-EB9A06D0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225" y="5010150"/>
            <a:ext cx="103632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171A4-2B28-48FF-B73F-8FFBFDD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E411B-3632-4B67-8659-DA2AE35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33850C-D917-474A-B5F8-98B9282E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585F-B6C7-4DE5-94AC-F3A0220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AB920-610D-4CBF-B9BB-4B64690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8920A-4021-4A1D-858D-072476B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D8F5A-DB07-43D2-A82C-264B486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23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7457C-17CB-46EE-8173-DE5F986F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87AB5-23F2-48D6-A7BC-C783539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6AD0D-4025-4275-B8B4-DA1794C8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6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BF04-E24D-4B05-A8ED-48D42BE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869E4-8921-4928-B4AF-5F2B1187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E8D28-20FE-4DD1-AE79-85D7A85D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9621F-EE3F-45F1-8545-BB7947E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3720-254B-400E-8720-3E2FD01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8E4C5-01AE-4ADC-8687-FC40AEA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1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3E24-233C-4923-B07F-567570A1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2091A-63DD-4073-A26F-1B24DB64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0D866-4564-48ED-8302-F857A9CF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BD323-9A09-4ED9-8033-BAC1954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33A7-558B-424E-BC44-2CC51AB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5BCA-8863-4361-931C-EEBCE70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98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1756-D9C2-4705-A4A1-69B265E2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62FD-CDEF-4A43-93F0-D43C6E1B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2937-929D-482A-B4D3-808711F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DA70-A498-45D5-9F41-92070582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0922-E4A0-4BB8-9BE7-900B2B1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1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27D20-5C40-42C0-94A0-197724E3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038" y="730250"/>
            <a:ext cx="5256212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D17E4-B423-4E5B-BFCD-70D60423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16238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E2F9-277C-44B8-9148-A1290FB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DD931-A63C-4559-88D5-F3CFAD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7951F-1F1C-49A5-88FF-2CD7EF3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928070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35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6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755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72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5478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908514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378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50457-E1EF-4E2F-916E-09038CB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969BF-56CF-4417-AAFD-96459B4C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14036-926E-41F8-960A-9D992B0CE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564F-89D2-4651-805B-3E8465FE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A558C-94D0-41FE-A08B-A0E0DC35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/>
        </p:nvSpPr>
        <p:spPr>
          <a:xfrm rot="16200000" flipH="1">
            <a:off x="11442709" y="741099"/>
            <a:ext cx="13761007" cy="12268777"/>
          </a:xfrm>
          <a:prstGeom prst="flowChartManualInpu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algn="ctr" defTabSz="1087636">
              <a:lnSpc>
                <a:spcPts val="6000"/>
              </a:lnSpc>
            </a:pPr>
            <a:endParaRPr lang="zh-TW" altLang="en-US" sz="96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843407" y="5511093"/>
            <a:ext cx="6793593" cy="1278915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sz="4400" b="1" i="0" dirty="0" err="1">
                <a:solidFill>
                  <a:srgbClr val="222226"/>
                </a:solidFill>
                <a:effectLst/>
                <a:latin typeface="PingFang SC"/>
              </a:rPr>
              <a:t>ioping</a:t>
            </a:r>
            <a:endParaRPr lang="zh-CN" altLang="en-US" sz="4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822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6682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</a:t>
            </a:r>
            <a:r>
              <a:rPr lang="zh-CN" altLang="en-US" sz="7464" dirty="0">
                <a:ea typeface="Alibaba PuHuiTi B" panose="00020600040101010101" pitchFamily="18" charset="-122"/>
              </a:rPr>
              <a:t>获取磁盘每秒顺序速度（</a:t>
            </a:r>
            <a:r>
              <a:rPr lang="en-US" altLang="zh-CN" sz="7464" dirty="0">
                <a:ea typeface="Alibaba PuHuiTi B" panose="00020600040101010101" pitchFamily="18" charset="-122"/>
              </a:rPr>
              <a:t>bytes</a:t>
            </a:r>
            <a:r>
              <a:rPr lang="zh-CN" altLang="en-US" sz="7464" dirty="0">
                <a:ea typeface="Alibaba PuHuiTi B" panose="00020600040101010101" pitchFamily="18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</a:t>
            </a:r>
            <a:r>
              <a:rPr lang="en-US" altLang="zh-CN" dirty="0" err="1">
                <a:latin typeface="-apple-system"/>
              </a:rPr>
              <a:t>RLB</a:t>
            </a:r>
            <a:r>
              <a:rPr lang="en-US" altLang="zh-CN" dirty="0">
                <a:latin typeface="-apple-system"/>
              </a:rPr>
              <a:t> /dev/dm-0 | awk '{</a:t>
            </a:r>
            <a:r>
              <a:rPr lang="en-US" altLang="zh-CN" dirty="0" err="1">
                <a:latin typeface="-apple-system"/>
              </a:rPr>
              <a:t>printf</a:t>
            </a:r>
            <a:r>
              <a:rPr lang="en-US" altLang="zh-CN" dirty="0">
                <a:latin typeface="-apple-system"/>
              </a:rPr>
              <a:t> "%s MB\</a:t>
            </a:r>
            <a:r>
              <a:rPr lang="en-US" altLang="zh-CN" dirty="0" err="1">
                <a:latin typeface="-apple-system"/>
              </a:rPr>
              <a:t>n",$4</a:t>
            </a:r>
            <a:r>
              <a:rPr lang="en-US" altLang="zh-CN" dirty="0">
                <a:latin typeface="-apple-system"/>
              </a:rPr>
              <a:t>/1024/1024}'</a:t>
            </a:r>
          </a:p>
          <a:p>
            <a:pPr algn="l"/>
            <a:r>
              <a:rPr lang="en-US" altLang="zh-CN" dirty="0">
                <a:latin typeface="-apple-system"/>
              </a:rPr>
              <a:t>1770.43 MB</a:t>
            </a:r>
          </a:p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</a:t>
            </a:r>
            <a:r>
              <a:rPr lang="en-US" altLang="zh-CN" dirty="0" err="1">
                <a:latin typeface="-apple-system"/>
              </a:rPr>
              <a:t>RLB</a:t>
            </a:r>
            <a:r>
              <a:rPr lang="en-US" altLang="zh-CN" dirty="0">
                <a:latin typeface="-apple-system"/>
              </a:rPr>
              <a:t> /dev/dm-7 | awk '{</a:t>
            </a:r>
            <a:r>
              <a:rPr lang="en-US" altLang="zh-CN" dirty="0" err="1">
                <a:latin typeface="-apple-system"/>
              </a:rPr>
              <a:t>printf</a:t>
            </a:r>
            <a:r>
              <a:rPr lang="en-US" altLang="zh-CN" dirty="0">
                <a:latin typeface="-apple-system"/>
              </a:rPr>
              <a:t> "%s MB\</a:t>
            </a:r>
            <a:r>
              <a:rPr lang="en-US" altLang="zh-CN" dirty="0" err="1">
                <a:latin typeface="-apple-system"/>
              </a:rPr>
              <a:t>n",$4</a:t>
            </a:r>
            <a:r>
              <a:rPr lang="en-US" altLang="zh-CN" dirty="0">
                <a:latin typeface="-apple-system"/>
              </a:rPr>
              <a:t>/1024/1024}'</a:t>
            </a:r>
          </a:p>
          <a:p>
            <a:pPr algn="l"/>
            <a:r>
              <a:rPr lang="en-US" altLang="zh-CN" dirty="0">
                <a:latin typeface="-apple-system"/>
              </a:rPr>
              <a:t>290.322 MB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6682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--raw </a:t>
            </a:r>
            <a:r>
              <a:rPr lang="zh-CN" altLang="en-US" sz="7464" dirty="0">
                <a:ea typeface="Alibaba PuHuiTi B" panose="00020600040101010101" pitchFamily="18" charset="-122"/>
              </a:rPr>
              <a:t>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-p 100 -c 10 -</a:t>
            </a:r>
            <a:r>
              <a:rPr lang="en-US" altLang="zh-CN" dirty="0" err="1">
                <a:latin typeface="-apple-system"/>
              </a:rPr>
              <a:t>i</a:t>
            </a:r>
            <a:r>
              <a:rPr lang="en-US" altLang="zh-CN" dirty="0">
                <a:latin typeface="-apple-system"/>
              </a:rPr>
              <a:t> 0 /dev/dm-0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request=1 time=44.4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request=2 time=38.6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request=3 time=28.8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request=4 time=32.1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request=5 time=91.3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request=6 time=27.7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request=7 time=30.3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request=8 time=26.9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request=9 time=73.6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request=10 time=94.3 us (slow)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/dev/dm-0 (block device 70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443.7 us, 36 KiB read, 20.3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79.2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587.4 us, 40 KiB, 17.0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66.5 MiB/s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26.9 us / 49.3 us / 94.3 us / 26.9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603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6682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--raw </a:t>
            </a:r>
            <a:r>
              <a:rPr lang="zh-CN" altLang="en-US" sz="7464" dirty="0">
                <a:ea typeface="Alibaba PuHuiTi B" panose="00020600040101010101" pitchFamily="18" charset="-122"/>
              </a:rPr>
              <a:t>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-p 100 -c 10 -</a:t>
            </a:r>
            <a:r>
              <a:rPr lang="en-US" altLang="zh-CN" dirty="0" err="1">
                <a:latin typeface="-apple-system"/>
              </a:rPr>
              <a:t>i</a:t>
            </a:r>
            <a:r>
              <a:rPr lang="en-US" altLang="zh-CN" dirty="0">
                <a:latin typeface="-apple-system"/>
              </a:rPr>
              <a:t> 0 /dev/dm-7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request=1 time=250.2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request=2 time=146.9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request=3 time=155.7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request=4 time=144.6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request=5 time=265.4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request=6 time=175.1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request=7 time=174.7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request=8 time=140.1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request=9 time=233.2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request=10 time=160.1 us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/dev/dm-7 (block device 94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1.60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, 36 KiB read, 5.64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22.0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1.93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, 40 KiB, 5.18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20.2 MiB/s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140.1 us / 177.3 us / 265.4 us / 40.9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815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 fontScale="90000"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</a:t>
            </a:r>
            <a:r>
              <a:rPr lang="zh-CN" altLang="en-US" sz="7464" dirty="0">
                <a:ea typeface="Alibaba PuHuiTi B" panose="00020600040101010101" pitchFamily="18" charset="-122"/>
              </a:rPr>
              <a:t>测试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4k</a:t>
            </a:r>
            <a:r>
              <a:rPr lang="zh-CN" altLang="en-US" sz="7464" dirty="0">
                <a:ea typeface="Alibaba PuHuiTi B" panose="00020600040101010101" pitchFamily="18" charset="-122"/>
              </a:rPr>
              <a:t>随机写（写测试必须使用目录或者文件）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452033" y="2251439"/>
            <a:ext cx="224028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dirty="0">
                <a:latin typeface="-apple-system"/>
              </a:rPr>
              <a:t>ioping -W -WWW -S 1G -D -c 100 . </a:t>
            </a:r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--- . (</a:t>
            </a:r>
            <a:r>
              <a:rPr lang="en-US" altLang="zh-CN" b="0" i="0" dirty="0" err="1">
                <a:effectLst/>
                <a:latin typeface="-apple-system"/>
              </a:rPr>
              <a:t>xfs</a:t>
            </a:r>
            <a:r>
              <a:rPr lang="en-US" altLang="zh-CN" b="0" i="0" dirty="0">
                <a:effectLst/>
                <a:latin typeface="-apple-system"/>
              </a:rPr>
              <a:t> /dev/dm-8) </a:t>
            </a:r>
            <a:r>
              <a:rPr lang="en-US" altLang="zh-CN" b="0" i="0" dirty="0" err="1">
                <a:effectLst/>
                <a:latin typeface="-apple-system"/>
              </a:rPr>
              <a:t>ioping</a:t>
            </a:r>
            <a:r>
              <a:rPr lang="en-US" altLang="zh-CN" b="0" i="0" dirty="0">
                <a:effectLst/>
                <a:latin typeface="-apple-system"/>
              </a:rPr>
              <a:t> statistics ---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99 requests completed in 64.6 </a:t>
            </a:r>
            <a:r>
              <a:rPr lang="en-US" altLang="zh-CN" b="0" i="0" dirty="0" err="1">
                <a:effectLst/>
                <a:latin typeface="-apple-system"/>
              </a:rPr>
              <a:t>ms</a:t>
            </a:r>
            <a:r>
              <a:rPr lang="en-US" altLang="zh-CN" b="0" i="0" dirty="0">
                <a:effectLst/>
                <a:latin typeface="-apple-system"/>
              </a:rPr>
              <a:t>, 396 KiB written, 1.53 k </a:t>
            </a:r>
            <a:r>
              <a:rPr lang="en-US" altLang="zh-CN" b="0" i="0" dirty="0" err="1">
                <a:effectLst/>
                <a:latin typeface="-apple-system"/>
              </a:rPr>
              <a:t>iops</a:t>
            </a:r>
            <a:r>
              <a:rPr lang="en-US" altLang="zh-CN" b="0" i="0" dirty="0">
                <a:effectLst/>
                <a:latin typeface="-apple-system"/>
              </a:rPr>
              <a:t>, 5.99 MiB/s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generated 100 requests in 1.65 min, 400 KiB, 1 </a:t>
            </a:r>
            <a:r>
              <a:rPr lang="en-US" altLang="zh-CN" b="0" i="0" dirty="0" err="1">
                <a:effectLst/>
                <a:latin typeface="-apple-system"/>
              </a:rPr>
              <a:t>iops</a:t>
            </a:r>
            <a:r>
              <a:rPr lang="en-US" altLang="zh-CN" b="0" i="0" dirty="0">
                <a:effectLst/>
                <a:latin typeface="-apple-system"/>
              </a:rPr>
              <a:t>, 4.04 KiB/s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min/avg/max/</a:t>
            </a:r>
            <a:r>
              <a:rPr lang="en-US" altLang="zh-CN" b="0" i="0" dirty="0" err="1">
                <a:effectLst/>
                <a:latin typeface="-apple-system"/>
              </a:rPr>
              <a:t>mdev</a:t>
            </a:r>
            <a:r>
              <a:rPr lang="en-US" altLang="zh-CN" b="0" i="0" dirty="0">
                <a:effectLst/>
                <a:latin typeface="-apple-system"/>
              </a:rPr>
              <a:t> = 501.9 us / 652.5 us / 927.0 us / 83.4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--- . (</a:t>
            </a:r>
            <a:r>
              <a:rPr lang="en-US" altLang="zh-CN" b="0" i="0" dirty="0" err="1">
                <a:effectLst/>
                <a:latin typeface="-apple-system"/>
              </a:rPr>
              <a:t>xfs</a:t>
            </a:r>
            <a:r>
              <a:rPr lang="en-US" altLang="zh-CN" b="0" i="0" dirty="0">
                <a:effectLst/>
                <a:latin typeface="-apple-system"/>
              </a:rPr>
              <a:t> /dev/dm-0) </a:t>
            </a:r>
            <a:r>
              <a:rPr lang="en-US" altLang="zh-CN" b="0" i="0" dirty="0" err="1">
                <a:effectLst/>
                <a:latin typeface="-apple-system"/>
              </a:rPr>
              <a:t>ioping</a:t>
            </a:r>
            <a:r>
              <a:rPr lang="en-US" altLang="zh-CN" b="0" i="0" dirty="0">
                <a:effectLst/>
                <a:latin typeface="-apple-system"/>
              </a:rPr>
              <a:t> statistics ---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99 requests completed in 2.49 </a:t>
            </a:r>
            <a:r>
              <a:rPr lang="en-US" altLang="zh-CN" b="0" i="0" dirty="0" err="1">
                <a:effectLst/>
                <a:latin typeface="-apple-system"/>
              </a:rPr>
              <a:t>ms</a:t>
            </a:r>
            <a:r>
              <a:rPr lang="en-US" altLang="zh-CN" b="0" i="0" dirty="0">
                <a:effectLst/>
                <a:latin typeface="-apple-system"/>
              </a:rPr>
              <a:t>, 396 KiB written, 39.8 k </a:t>
            </a:r>
            <a:r>
              <a:rPr lang="en-US" altLang="zh-CN" b="0" i="0" dirty="0" err="1">
                <a:effectLst/>
                <a:latin typeface="-apple-system"/>
              </a:rPr>
              <a:t>iops</a:t>
            </a:r>
            <a:r>
              <a:rPr lang="en-US" altLang="zh-CN" b="0" i="0" dirty="0">
                <a:effectLst/>
                <a:latin typeface="-apple-system"/>
              </a:rPr>
              <a:t>, 155.3 MiB/s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generated 100 requests in 1.65 min, 400 KiB, 1 </a:t>
            </a:r>
            <a:r>
              <a:rPr lang="en-US" altLang="zh-CN" b="0" i="0" dirty="0" err="1">
                <a:effectLst/>
                <a:latin typeface="-apple-system"/>
              </a:rPr>
              <a:t>iops</a:t>
            </a:r>
            <a:r>
              <a:rPr lang="en-US" altLang="zh-CN" b="0" i="0" dirty="0">
                <a:effectLst/>
                <a:latin typeface="-apple-system"/>
              </a:rPr>
              <a:t>, 4.04 KiB/s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min/avg/max/</a:t>
            </a:r>
            <a:r>
              <a:rPr lang="en-US" altLang="zh-CN" b="0" i="0" dirty="0" err="1">
                <a:effectLst/>
                <a:latin typeface="-apple-system"/>
              </a:rPr>
              <a:t>mdev</a:t>
            </a:r>
            <a:r>
              <a:rPr lang="en-US" altLang="zh-CN" b="0" i="0" dirty="0">
                <a:effectLst/>
                <a:latin typeface="-apple-system"/>
              </a:rPr>
              <a:t> = 23.3 us / 25.1 us / 32.1 us / 1.34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84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</a:t>
            </a:r>
            <a:r>
              <a:rPr lang="zh-CN" altLang="en-US" sz="7464" dirty="0">
                <a:ea typeface="Alibaba PuHuiTi B" panose="00020600040101010101" pitchFamily="18" charset="-122"/>
              </a:rPr>
              <a:t>测试顺序读（读可以测试设备）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2437706"/>
            <a:ext cx="22402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dirty="0">
                <a:latin typeface="-apple-system"/>
              </a:rPr>
              <a:t>ioping -L -D -S 1G -c 100 .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--- . (xfs /dev/dm-8) ioping statistics ---</a:t>
            </a:r>
          </a:p>
          <a:p>
            <a:pPr algn="l"/>
            <a:r>
              <a:rPr lang="pl-PL" altLang="zh-CN" dirty="0">
                <a:latin typeface="-apple-system"/>
              </a:rPr>
              <a:t>99 requests completed in 97.5 ms, 24.8 MiB read, 1.01 k iops, 253.9 MiB/s</a:t>
            </a:r>
          </a:p>
          <a:p>
            <a:pPr algn="l"/>
            <a:r>
              <a:rPr lang="pl-PL" altLang="zh-CN" dirty="0">
                <a:latin typeface="-apple-system"/>
              </a:rPr>
              <a:t>generated 100 requests in 1.65 min, 25 MiB, 1 iops, 258.6 KiB/s</a:t>
            </a:r>
          </a:p>
          <a:p>
            <a:pPr algn="l"/>
            <a:r>
              <a:rPr lang="pl-PL" altLang="zh-CN" dirty="0">
                <a:latin typeface="-apple-system"/>
              </a:rPr>
              <a:t>min/avg/max/mdev = 691.8 us / 984.7 us / 1.92 ms / 295.4 us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--- . (xfs /dev/dm-0) ioping statistics ---</a:t>
            </a:r>
          </a:p>
          <a:p>
            <a:pPr algn="l"/>
            <a:r>
              <a:rPr lang="pl-PL" altLang="zh-CN" dirty="0">
                <a:latin typeface="-apple-system"/>
              </a:rPr>
              <a:t>99 requests completed in 22.0 ms, 24.8 MiB read, 4.50 k iops, 1.10 GiB/s</a:t>
            </a:r>
          </a:p>
          <a:p>
            <a:pPr algn="l"/>
            <a:r>
              <a:rPr lang="pl-PL" altLang="zh-CN" dirty="0">
                <a:latin typeface="-apple-system"/>
              </a:rPr>
              <a:t>generated 100 requests in 1.65 min, 25 MiB, 1 iops, 258.6 KiB/s</a:t>
            </a:r>
          </a:p>
          <a:p>
            <a:pPr algn="l"/>
            <a:r>
              <a:rPr lang="pl-PL" altLang="zh-CN" dirty="0">
                <a:latin typeface="-apple-system"/>
              </a:rPr>
              <a:t>min/avg/max/mdev = 99.7 us / 222.4 us / 296.6 us / 52.9 us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52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其它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2386905"/>
            <a:ext cx="22402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dirty="0">
                <a:latin typeface="-apple-system"/>
              </a:rPr>
              <a:t>-A </a:t>
            </a:r>
            <a:r>
              <a:rPr lang="zh-CN" altLang="en-US" dirty="0">
                <a:latin typeface="-apple-system"/>
              </a:rPr>
              <a:t>异步</a:t>
            </a:r>
            <a:r>
              <a:rPr lang="pl-PL" altLang="zh-CN" dirty="0">
                <a:latin typeface="-apple-system"/>
              </a:rPr>
              <a:t>IO</a:t>
            </a:r>
          </a:p>
          <a:p>
            <a:pPr algn="l"/>
            <a:r>
              <a:rPr lang="pl-PL" altLang="zh-CN" dirty="0">
                <a:latin typeface="-apple-system"/>
              </a:rPr>
              <a:t>ioping -c 10 -A /dev/dm-7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-C cached I/O (no cache flush/drop)</a:t>
            </a:r>
          </a:p>
          <a:p>
            <a:pPr algn="l"/>
            <a:r>
              <a:rPr lang="pl-PL" altLang="zh-CN" dirty="0">
                <a:latin typeface="-apple-system"/>
              </a:rPr>
              <a:t>ioping -c 10 -C /dev/dm-7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-D direct I/O (O_DIRECT)</a:t>
            </a:r>
          </a:p>
          <a:p>
            <a:pPr algn="l"/>
            <a:r>
              <a:rPr lang="pl-PL" altLang="zh-CN" dirty="0">
                <a:latin typeface="-apple-system"/>
              </a:rPr>
              <a:t>ioping -c 10 -D /dev/dm-7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-G read-write ping-pong mode</a:t>
            </a:r>
          </a:p>
          <a:p>
            <a:pPr algn="l"/>
            <a:r>
              <a:rPr lang="pl-PL" altLang="zh-CN" dirty="0">
                <a:latin typeface="-apple-system"/>
              </a:rPr>
              <a:t>ioping -c 10 -G -WWW /dev/dm-7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-Y sync I/O (O_SYNC)</a:t>
            </a:r>
          </a:p>
          <a:p>
            <a:pPr algn="l"/>
            <a:r>
              <a:rPr lang="pl-PL" altLang="zh-CN" dirty="0">
                <a:latin typeface="-apple-system"/>
              </a:rPr>
              <a:t>ioping -c 10 -Y /dev/dm-7</a:t>
            </a:r>
          </a:p>
          <a:p>
            <a:pPr algn="l"/>
            <a:endParaRPr lang="pl-PL" altLang="zh-CN" dirty="0">
              <a:latin typeface="-apple-system"/>
            </a:endParaRPr>
          </a:p>
          <a:p>
            <a:pPr algn="l"/>
            <a:r>
              <a:rPr lang="pl-PL" altLang="zh-CN" dirty="0">
                <a:latin typeface="-apple-system"/>
              </a:rPr>
              <a:t>-y data sync I/O (O_DSYNC)</a:t>
            </a:r>
          </a:p>
          <a:p>
            <a:pPr algn="l"/>
            <a:r>
              <a:rPr lang="pl-PL" altLang="zh-CN" dirty="0">
                <a:latin typeface="-apple-system"/>
              </a:rPr>
              <a:t>ioping -c 10 -y /dev/dm-7</a:t>
            </a:r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12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评估</a:t>
            </a:r>
            <a:r>
              <a:rPr lang="en-US" altLang="zh-CN" sz="7464" dirty="0">
                <a:ea typeface="Alibaba PuHuiTi B" panose="00020600040101010101" pitchFamily="18" charset="-122"/>
              </a:rPr>
              <a:t>MySQL</a:t>
            </a:r>
            <a:r>
              <a:rPr lang="zh-CN" altLang="en-US" sz="7464" dirty="0">
                <a:ea typeface="Alibaba PuHuiTi B" panose="00020600040101010101" pitchFamily="18" charset="-122"/>
              </a:rPr>
              <a:t>工作负载的存储性能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989713"/>
            <a:ext cx="22402800" cy="1172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第一个是顺序同步写入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Innodb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日志文件。其中的任何暂停都将导致写事务提交暂停，随后所有事务的提交也将暂停。尽管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MySQL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支持组提交，但在任何时候只能处理一个这样的组提交操作。 </a:t>
            </a:r>
            <a:endParaRPr lang="en-US" altLang="zh-CN" b="0" i="0" dirty="0">
              <a:solidFill>
                <a:srgbClr val="101214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为了模拟对日志文件的写入，我们将使用一个中等大小的文件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64M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和顺序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4K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大小的写入来评估延迟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[root@test3 xfs]# ioping -S 64M -L -s 4k -W -c 10 .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request=1 time=462.7 us (warmup)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request=2 time=907.1 us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request=3 time=872.8 us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request=4 time=1.15 ms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request=5 time=1.02 ms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request=6 time=1.93 ms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request=7 time=1.10 ms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request=8 time=1.15 ms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request=9 time=956.1 us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4 KiB &gt;&gt;&gt; . (xfs /dev/dm-8): request=10 time=920.2 us (fast)</a:t>
            </a:r>
          </a:p>
          <a:p>
            <a:pPr algn="l"/>
            <a:endParaRPr lang="pl-PL" altLang="zh-CN" b="0" i="0" dirty="0">
              <a:solidFill>
                <a:srgbClr val="101214"/>
              </a:solidFill>
              <a:effectLst/>
              <a:latin typeface="PingFang SC"/>
            </a:endParaRP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--- . (xfs /dev/dm-8) ioping statistics ---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9 requests completed in 10.0 ms, 36 KiB written, 898 iops, 3.51 MiB/s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generated 10 requests in 9.00 s, 40 KiB, 1 iops, 4.44 KiB/s</a:t>
            </a:r>
          </a:p>
          <a:p>
            <a:pPr algn="l"/>
            <a:r>
              <a:rPr lang="pl-PL" altLang="zh-CN" b="0" i="0" dirty="0">
                <a:solidFill>
                  <a:srgbClr val="101214"/>
                </a:solidFill>
                <a:effectLst/>
                <a:latin typeface="PingFang SC"/>
              </a:rPr>
              <a:t>min/avg/max/mdev = 872.8 us / 1.11 ms / 1.93 ms / 307.0 us</a:t>
            </a:r>
          </a:p>
          <a:p>
            <a:pPr algn="l"/>
            <a:endParaRPr lang="zh-CN" altLang="en-US" b="0" i="0" dirty="0">
              <a:solidFill>
                <a:srgbClr val="101214"/>
              </a:solidFill>
              <a:effectLst/>
              <a:latin typeface="PingFang SC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682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评估</a:t>
            </a:r>
            <a:r>
              <a:rPr lang="en-US" altLang="zh-CN" sz="7464" dirty="0">
                <a:ea typeface="Alibaba PuHuiTi B" panose="00020600040101010101" pitchFamily="18" charset="-122"/>
              </a:rPr>
              <a:t>MySQL</a:t>
            </a:r>
            <a:r>
              <a:rPr lang="zh-CN" altLang="en-US" sz="7464" dirty="0">
                <a:ea typeface="Alibaba PuHuiTi B" panose="00020600040101010101" pitchFamily="18" charset="-122"/>
              </a:rPr>
              <a:t>工作负载的存储性能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709572"/>
            <a:ext cx="22402800" cy="1228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第二种是随机读，通过异步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提交，通常使用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DirectIO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操作。这对于处理一般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密集型查询是至关重要的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选择、更新、删除和最 有可能的插入将在从存储中获取这些数据时传递它们。这样的获取是延迟敏感的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因为它们必须在查询执行期间完成，所以不能延迟。</a:t>
            </a:r>
          </a:p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对于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Read 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测试，我们最好使用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16K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IOs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(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InnoDB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默认页面大小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，通过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O_DIRECT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模式的异步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提交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[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root@test3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]#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ioping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-A -D -s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16k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 -c 10 .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request=1 time=3.55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(warmup)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request=2 time=3.47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request=3 time=3.26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request=4 time=512.1 us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request=5 time=530.4 us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request=6 time=1.07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request=7 time=520.3 us (fast)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request=8 time=3.21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request=9 time=559.8 us (fast)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16 KiB &lt;&lt;&lt;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/dev/dm-8): request=10 time=590.4 us (fast)</a:t>
            </a:r>
          </a:p>
          <a:p>
            <a:pPr algn="l"/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--- . (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xfs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/dev/dm-8)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ioping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statistics ---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9 requests completed in 13.7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, 144 KiB read, 656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iops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, 10.3 MiB/s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generated 10 requests in 9.00 s, 160 KiB, 1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iops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, 17.8 KiB/s</a:t>
            </a:r>
          </a:p>
          <a:p>
            <a:pPr algn="l"/>
            <a:r>
              <a:rPr lang="en-US" altLang="zh-CN" dirty="0">
                <a:solidFill>
                  <a:srgbClr val="101214"/>
                </a:solidFill>
                <a:latin typeface="PingFang SC"/>
              </a:rPr>
              <a:t>min/avg/max/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mdev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= 512.1 us / 1.52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 3.47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 / 1.27 </a:t>
            </a:r>
            <a:r>
              <a:rPr lang="en-US" altLang="zh-CN" dirty="0" err="1">
                <a:solidFill>
                  <a:srgbClr val="101214"/>
                </a:solidFill>
                <a:latin typeface="PingFang SC"/>
              </a:rPr>
              <a:t>ms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endParaRPr lang="en-US" altLang="zh-CN" b="0" i="0" dirty="0">
              <a:solidFill>
                <a:srgbClr val="101214"/>
              </a:solidFill>
              <a:effectLst/>
              <a:latin typeface="PingFang SC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82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评估</a:t>
            </a:r>
            <a:r>
              <a:rPr lang="en-US" altLang="zh-CN" sz="7464" dirty="0">
                <a:ea typeface="Alibaba PuHuiTi B" panose="00020600040101010101" pitchFamily="18" charset="-122"/>
              </a:rPr>
              <a:t>MySQL</a:t>
            </a:r>
            <a:r>
              <a:rPr lang="zh-CN" altLang="en-US" sz="7464" dirty="0">
                <a:ea typeface="Alibaba PuHuiTi B" panose="00020600040101010101" pitchFamily="18" charset="-122"/>
              </a:rPr>
              <a:t>工作负载的存储性能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3098105"/>
            <a:ext cx="1959499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上面的测试是在空闲实例上执行的，因此它们显示了您所期望的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最佳的可能延迟。如果在具有实际工作负载的系统上运行类似的测试，您可能会看到明显更多的差异。让我们继续使用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sysbench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工具来模拟一些额外的负载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</a:p>
          <a:p>
            <a:pPr algn="l"/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algn="l"/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sysbench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fileio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--threads=1 --time=600 --file-num=1 --file-test-mode=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rndrw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prepare</a:t>
            </a:r>
          </a:p>
          <a:p>
            <a:pPr algn="l"/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sysbench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fileio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--threads=1 --time=600 --file-num=1 --file-test-mode=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rndrw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 run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b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</a:b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这模拟了系统上相对较轻的负载。对于较重的负载，可以创建较大的文件集和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/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或将线程数从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增加到更高的值。</a:t>
            </a:r>
          </a:p>
          <a:p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请注意，即使是这样微不足道的后台负载，您也可以看到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10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倍左右的异常值，这些异常值会影响查询和事务延迟。</a:t>
            </a:r>
            <a:br>
              <a:rPr lang="zh-CN" altLang="en-US" dirty="0"/>
            </a:b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93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1135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评估</a:t>
            </a:r>
            <a:r>
              <a:rPr lang="en-US" altLang="zh-CN" sz="7464" dirty="0">
                <a:ea typeface="Alibaba PuHuiTi B" panose="00020600040101010101" pitchFamily="18" charset="-122"/>
              </a:rPr>
              <a:t>MySQL</a:t>
            </a:r>
            <a:r>
              <a:rPr lang="zh-CN" altLang="en-US" sz="7464" dirty="0">
                <a:ea typeface="Alibaba PuHuiTi B" panose="00020600040101010101" pitchFamily="18" charset="-122"/>
              </a:rPr>
              <a:t>工作负载的存储性能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878905"/>
            <a:ext cx="19594993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如果您不仅想定期运行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ioping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来检查您的存储现在是否运行良好，而且还想使用它进行监视，以便在存储延迟由于任何原因出现峰值时获得警报，该怎么办呢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?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为此，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ioping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支持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-B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选项。它抑制了所有花哨的人工输出，只打印原始数据。它还允许您提供以秒为单位的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ping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间隔，如果您想运行足够多的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ping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以使数据具有统计意义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但检查时间不会太长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，这是很方便的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:</a:t>
            </a:r>
          </a:p>
          <a:p>
            <a:pPr algn="l"/>
            <a:r>
              <a:rPr lang="pl-PL" altLang="zh-CN" dirty="0"/>
              <a:t>[root@test3 xfs]# ioping -k -B -S64M -L -s4k -W -c 100 -i 0.1 .</a:t>
            </a:r>
          </a:p>
          <a:p>
            <a:pPr algn="l"/>
            <a:r>
              <a:rPr lang="pl-PL" altLang="zh-CN" dirty="0"/>
              <a:t>99 93794489 1055 4323324 572179 </a:t>
            </a:r>
            <a:r>
              <a:rPr lang="pl-PL" altLang="zh-CN" dirty="0">
                <a:solidFill>
                  <a:srgbClr val="FF0000"/>
                </a:solidFill>
              </a:rPr>
              <a:t>947419</a:t>
            </a:r>
            <a:r>
              <a:rPr lang="pl-PL" altLang="zh-CN" dirty="0"/>
              <a:t> </a:t>
            </a:r>
            <a:r>
              <a:rPr lang="pl-PL" altLang="zh-CN" dirty="0">
                <a:solidFill>
                  <a:srgbClr val="FF0000"/>
                </a:solidFill>
              </a:rPr>
              <a:t>1255569</a:t>
            </a:r>
            <a:r>
              <a:rPr lang="pl-PL" altLang="zh-CN" dirty="0"/>
              <a:t> </a:t>
            </a:r>
            <a:r>
              <a:rPr lang="pl-PL" altLang="zh-CN" dirty="0">
                <a:solidFill>
                  <a:srgbClr val="FF0000"/>
                </a:solidFill>
              </a:rPr>
              <a:t>121398</a:t>
            </a:r>
            <a:r>
              <a:rPr lang="pl-PL" altLang="zh-CN" dirty="0"/>
              <a:t> 100 9900803323</a:t>
            </a:r>
            <a:endParaRPr lang="en-US" altLang="zh-CN" dirty="0"/>
          </a:p>
          <a:p>
            <a:pPr algn="l"/>
            <a:r>
              <a:rPr lang="pl-PL" altLang="zh-CN" dirty="0"/>
              <a:t>(1) (2)</a:t>
            </a:r>
            <a:r>
              <a:rPr lang="en-US" altLang="zh-CN" dirty="0"/>
              <a:t>             </a:t>
            </a:r>
            <a:r>
              <a:rPr lang="pl-PL" altLang="zh-CN" dirty="0"/>
              <a:t> (3) </a:t>
            </a:r>
            <a:r>
              <a:rPr lang="en-US" altLang="zh-CN" dirty="0"/>
              <a:t>    </a:t>
            </a:r>
            <a:r>
              <a:rPr lang="pl-PL" altLang="zh-CN" dirty="0"/>
              <a:t>(4) </a:t>
            </a:r>
            <a:r>
              <a:rPr lang="en-US" altLang="zh-CN" dirty="0"/>
              <a:t>           </a:t>
            </a:r>
            <a:r>
              <a:rPr lang="pl-PL" altLang="zh-CN" dirty="0"/>
              <a:t>(5) </a:t>
            </a:r>
            <a:r>
              <a:rPr lang="en-US" altLang="zh-CN" dirty="0"/>
              <a:t>        </a:t>
            </a:r>
            <a:r>
              <a:rPr lang="pl-PL" altLang="zh-CN" dirty="0"/>
              <a:t>(6) </a:t>
            </a:r>
            <a:r>
              <a:rPr lang="en-US" altLang="zh-CN" dirty="0"/>
              <a:t>         </a:t>
            </a:r>
            <a:r>
              <a:rPr lang="pl-PL" altLang="zh-CN" dirty="0"/>
              <a:t>(7) </a:t>
            </a:r>
            <a:r>
              <a:rPr lang="en-US" altLang="zh-CN" dirty="0"/>
              <a:t>          </a:t>
            </a:r>
            <a:r>
              <a:rPr lang="pl-PL" altLang="zh-CN" dirty="0"/>
              <a:t>(8)</a:t>
            </a:r>
            <a:r>
              <a:rPr lang="en-US" altLang="zh-CN" dirty="0"/>
              <a:t>          </a:t>
            </a:r>
            <a:r>
              <a:rPr lang="pl-PL" altLang="zh-CN" dirty="0"/>
              <a:t> (9) </a:t>
            </a:r>
            <a:r>
              <a:rPr lang="en-US" altLang="zh-CN" dirty="0"/>
              <a:t>  </a:t>
            </a:r>
            <a:r>
              <a:rPr lang="pl-PL" altLang="zh-CN" dirty="0"/>
              <a:t>(10)</a:t>
            </a:r>
          </a:p>
          <a:p>
            <a:pPr algn="l"/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要进行监视，您需要查看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7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8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它们指定以纳秒为单位的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IO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请求的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avg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max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101214"/>
                </a:solidFill>
                <a:effectLst/>
                <a:latin typeface="PingFang SC"/>
              </a:rPr>
              <a:t>stdev</a:t>
            </a:r>
            <a:r>
              <a:rPr lang="zh-CN" altLang="en-US" b="0" i="0" dirty="0">
                <a:solidFill>
                  <a:srgbClr val="101214"/>
                </a:solidFill>
                <a:effectLst/>
                <a:latin typeface="PingFang SC"/>
              </a:rPr>
              <a:t>统计信息</a:t>
            </a:r>
            <a:endParaRPr lang="en-US" altLang="zh-CN" b="0" i="0" dirty="0">
              <a:solidFill>
                <a:srgbClr val="101214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(1) </a:t>
            </a:r>
            <a:r>
              <a:rPr lang="zh-CN" altLang="en-US" b="0" i="0" dirty="0">
                <a:effectLst/>
                <a:latin typeface="-apple-system"/>
              </a:rPr>
              <a:t>请求次数统计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       </a:t>
            </a:r>
            <a:r>
              <a:rPr lang="en-US" altLang="zh-CN" b="0" i="0" dirty="0">
                <a:effectLst/>
                <a:latin typeface="-apple-system"/>
              </a:rPr>
              <a:t>(2) </a:t>
            </a:r>
            <a:r>
              <a:rPr lang="zh-CN" altLang="en-US" b="0" i="0" dirty="0">
                <a:effectLst/>
                <a:latin typeface="-apple-system"/>
              </a:rPr>
              <a:t>运行时间        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(3) </a:t>
            </a:r>
            <a:r>
              <a:rPr lang="zh-CN" altLang="en-US" b="0" i="0" dirty="0">
                <a:effectLst/>
                <a:latin typeface="-apple-system"/>
              </a:rPr>
              <a:t>每秒的请求次数  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en-US" altLang="zh-CN" b="0" i="0" dirty="0" err="1">
                <a:effectLst/>
                <a:latin typeface="-apple-system"/>
              </a:rPr>
              <a:t>iops</a:t>
            </a:r>
            <a:r>
              <a:rPr lang="en-US" altLang="zh-CN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(4) </a:t>
            </a:r>
            <a:r>
              <a:rPr lang="zh-CN" altLang="en-US" b="0" i="0" dirty="0">
                <a:effectLst/>
                <a:latin typeface="-apple-system"/>
              </a:rPr>
              <a:t>传输速度       </a:t>
            </a:r>
            <a:r>
              <a:rPr lang="en-US" altLang="zh-CN" b="0" i="0" dirty="0">
                <a:effectLst/>
                <a:latin typeface="-apple-system"/>
              </a:rPr>
              <a:t>(bytes/sec)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(5) </a:t>
            </a:r>
            <a:r>
              <a:rPr lang="zh-CN" altLang="en-US" b="0" i="0" dirty="0">
                <a:effectLst/>
                <a:latin typeface="-apple-system"/>
              </a:rPr>
              <a:t>最低的请求时长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(6) </a:t>
            </a:r>
            <a:r>
              <a:rPr lang="zh-CN" altLang="en-US" b="0" i="0" dirty="0">
                <a:effectLst/>
                <a:latin typeface="-apple-system"/>
              </a:rPr>
              <a:t>平均请求时长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(7) </a:t>
            </a:r>
            <a:r>
              <a:rPr lang="zh-CN" altLang="en-US" b="0" i="0" dirty="0">
                <a:effectLst/>
                <a:latin typeface="-apple-system"/>
              </a:rPr>
              <a:t>最大的请求时长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(8) request time standard deviation 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(9) </a:t>
            </a:r>
            <a:r>
              <a:rPr lang="zh-CN" altLang="en-US" b="0" i="0" dirty="0">
                <a:effectLst/>
                <a:latin typeface="-apple-system"/>
              </a:rPr>
              <a:t>总的请求数       </a:t>
            </a:r>
            <a:r>
              <a:rPr lang="en-US" altLang="zh-CN" b="0" i="0" dirty="0">
                <a:effectLst/>
                <a:latin typeface="-apple-system"/>
              </a:rPr>
              <a:t>(including too slow and too fast)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   (10) </a:t>
            </a:r>
            <a:r>
              <a:rPr lang="zh-CN" altLang="en-US" b="0" i="0" dirty="0">
                <a:effectLst/>
                <a:latin typeface="-apple-system"/>
              </a:rPr>
              <a:t>总的运行时长  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984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1228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一个实时显示磁盘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延时的工具，以类似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ping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的输出一样展示输出结果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-c count 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stop after count requests.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 interval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Set time between requests to interval(Default 1s).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-l </a:t>
            </a:r>
            <a:r>
              <a:rPr lang="zh-CN" altLang="en-US" b="0" i="0" dirty="0">
                <a:effectLst/>
                <a:latin typeface="-apple-system"/>
              </a:rPr>
              <a:t>速度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    </a:t>
            </a:r>
            <a:r>
              <a:rPr lang="en-US" altLang="zh-CN" b="0" i="0" dirty="0">
                <a:effectLst/>
                <a:latin typeface="-apple-system"/>
              </a:rPr>
              <a:t>default size(-s size)/speed = interval(-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en-US" altLang="zh-CN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</a:t>
            </a:r>
            <a:r>
              <a:rPr lang="zh-CN" altLang="en-US" b="0" i="0" dirty="0">
                <a:effectLst/>
                <a:latin typeface="-apple-system"/>
              </a:rPr>
              <a:t>如果</a:t>
            </a:r>
            <a:r>
              <a:rPr lang="en-US" altLang="zh-CN" b="0" i="0" dirty="0">
                <a:effectLst/>
                <a:latin typeface="-apple-system"/>
              </a:rPr>
              <a:t>size=</a:t>
            </a:r>
            <a:r>
              <a:rPr lang="en-US" altLang="zh-CN" b="0" i="0" dirty="0" err="1">
                <a:effectLst/>
                <a:latin typeface="-apple-system"/>
              </a:rPr>
              <a:t>4k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如果要实现</a:t>
            </a:r>
            <a:r>
              <a:rPr lang="en-US" altLang="zh-CN" b="0" i="0" dirty="0" err="1">
                <a:effectLst/>
                <a:latin typeface="-apple-system"/>
              </a:rPr>
              <a:t>80iops</a:t>
            </a:r>
            <a:r>
              <a:rPr lang="zh-CN" altLang="en-US" b="0" i="0" dirty="0">
                <a:effectLst/>
                <a:latin typeface="-apple-system"/>
              </a:rPr>
              <a:t>则</a:t>
            </a:r>
            <a:r>
              <a:rPr lang="en-US" altLang="zh-CN" b="0" i="0" dirty="0">
                <a:effectLst/>
                <a:latin typeface="-apple-system"/>
              </a:rPr>
              <a:t>-l </a:t>
            </a:r>
            <a:r>
              <a:rPr lang="en-US" altLang="zh-CN" b="0" i="0" dirty="0" err="1">
                <a:effectLst/>
                <a:latin typeface="-apple-system"/>
              </a:rPr>
              <a:t>320k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-L </a:t>
            </a:r>
            <a:r>
              <a:rPr lang="zh-CN" altLang="en-US" b="0" i="0" dirty="0">
                <a:effectLst/>
                <a:latin typeface="-apple-system"/>
              </a:rPr>
              <a:t>顺序，同时每次操作块大小会变成</a:t>
            </a:r>
            <a:r>
              <a:rPr lang="en-US" altLang="zh-CN" b="0" i="0" dirty="0" err="1">
                <a:effectLst/>
                <a:latin typeface="-apple-system"/>
              </a:rPr>
              <a:t>256k</a:t>
            </a:r>
            <a:r>
              <a:rPr lang="en-US" altLang="zh-CN" b="0" i="0" dirty="0">
                <a:effectLst/>
                <a:latin typeface="-apple-system"/>
              </a:rPr>
              <a:t>.(</a:t>
            </a:r>
            <a:r>
              <a:rPr lang="zh-CN" altLang="en-US" b="0" i="0" dirty="0">
                <a:effectLst/>
                <a:latin typeface="-apple-system"/>
              </a:rPr>
              <a:t>即</a:t>
            </a:r>
            <a:r>
              <a:rPr lang="en-US" altLang="zh-CN" b="0" i="0" dirty="0">
                <a:effectLst/>
                <a:latin typeface="-apple-system"/>
              </a:rPr>
              <a:t>-s </a:t>
            </a:r>
            <a:r>
              <a:rPr lang="en-US" altLang="zh-CN" b="0" i="0" dirty="0" err="1">
                <a:effectLst/>
                <a:latin typeface="-apple-system"/>
              </a:rPr>
              <a:t>256k</a:t>
            </a:r>
            <a:r>
              <a:rPr lang="zh-CN" altLang="en-US" b="0" i="0" dirty="0">
                <a:effectLst/>
                <a:latin typeface="-apple-system"/>
              </a:rPr>
              <a:t>）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-D </a:t>
            </a:r>
            <a:r>
              <a:rPr lang="en-US" altLang="zh-CN" b="0" i="0" dirty="0" err="1">
                <a:effectLst/>
                <a:latin typeface="-apple-system"/>
              </a:rPr>
              <a:t>Derect</a:t>
            </a:r>
            <a:r>
              <a:rPr lang="en-US" altLang="zh-CN" b="0" i="0" dirty="0">
                <a:effectLst/>
                <a:latin typeface="-apple-system"/>
              </a:rPr>
              <a:t> IO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-s size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</a:t>
            </a:r>
            <a:r>
              <a:rPr lang="zh-CN" altLang="en-US" b="0" i="0" dirty="0">
                <a:effectLst/>
                <a:latin typeface="-apple-system"/>
              </a:rPr>
              <a:t>指定请求数据块的大小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默认</a:t>
            </a:r>
            <a:r>
              <a:rPr lang="en-US" altLang="zh-CN" b="0" i="0" dirty="0">
                <a:effectLst/>
                <a:latin typeface="-apple-system"/>
              </a:rPr>
              <a:t>:</a:t>
            </a:r>
            <a:r>
              <a:rPr lang="en-US" altLang="zh-CN" b="0" i="0" dirty="0" err="1">
                <a:effectLst/>
                <a:latin typeface="-apple-system"/>
              </a:rPr>
              <a:t>4k</a:t>
            </a:r>
            <a:r>
              <a:rPr lang="en-US" altLang="zh-CN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</a:t>
            </a:r>
            <a:r>
              <a:rPr lang="en-US" altLang="zh-CN" b="0" i="0" dirty="0" err="1">
                <a:effectLst/>
                <a:latin typeface="-apple-system"/>
              </a:rPr>
              <a:t>4k</a:t>
            </a:r>
            <a:r>
              <a:rPr lang="zh-CN" altLang="en-US" b="0" i="0" dirty="0">
                <a:effectLst/>
                <a:latin typeface="-apple-system"/>
              </a:rPr>
              <a:t>时那么平均每次读写的扇区就是</a:t>
            </a:r>
            <a:r>
              <a:rPr lang="en-US" altLang="zh-CN" b="0" i="0" dirty="0">
                <a:effectLst/>
                <a:latin typeface="-apple-system"/>
              </a:rPr>
              <a:t>8</a:t>
            </a:r>
            <a:r>
              <a:rPr lang="zh-CN" altLang="en-US" b="0" i="0" dirty="0">
                <a:effectLst/>
                <a:latin typeface="-apple-system"/>
              </a:rPr>
              <a:t>个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-S </a:t>
            </a:r>
            <a:r>
              <a:rPr lang="en-US" altLang="zh-CN" b="0" i="0" dirty="0" err="1">
                <a:effectLst/>
                <a:latin typeface="-apple-system"/>
              </a:rPr>
              <a:t>wsize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    </a:t>
            </a:r>
            <a:r>
              <a:rPr lang="zh-CN" altLang="en-US" b="0" i="0" dirty="0">
                <a:effectLst/>
                <a:latin typeface="-apple-system"/>
              </a:rPr>
              <a:t>指定工作路径的大小，如果不指定，默认是</a:t>
            </a:r>
            <a:r>
              <a:rPr lang="en-US" altLang="zh-CN" b="0" i="0" dirty="0" err="1">
                <a:effectLst/>
                <a:latin typeface="-apple-system"/>
              </a:rPr>
              <a:t>1m</a:t>
            </a:r>
            <a:r>
              <a:rPr lang="zh-CN" altLang="en-US" b="0" i="0" dirty="0">
                <a:effectLst/>
                <a:latin typeface="-apple-system"/>
              </a:rPr>
              <a:t>的，也就是</a:t>
            </a:r>
            <a:r>
              <a:rPr lang="en-US" altLang="zh-CN" b="0" i="0" dirty="0">
                <a:effectLst/>
                <a:latin typeface="-apple-system"/>
              </a:rPr>
              <a:t>io</a:t>
            </a:r>
            <a:r>
              <a:rPr lang="zh-CN" altLang="en-US" b="0" i="0" dirty="0">
                <a:effectLst/>
                <a:latin typeface="-apple-system"/>
              </a:rPr>
              <a:t>会只在这个</a:t>
            </a:r>
            <a:r>
              <a:rPr lang="en-US" altLang="zh-CN" b="0" i="0" dirty="0" err="1">
                <a:effectLst/>
                <a:latin typeface="-apple-system"/>
              </a:rPr>
              <a:t>1m</a:t>
            </a:r>
            <a:r>
              <a:rPr lang="zh-CN" altLang="en-US" b="0" i="0" dirty="0">
                <a:effectLst/>
                <a:latin typeface="-apple-system"/>
              </a:rPr>
              <a:t>的块上执行，指定该参数执行</a:t>
            </a:r>
            <a:r>
              <a:rPr lang="en-US" altLang="zh-CN" b="0" i="0" dirty="0" err="1">
                <a:effectLst/>
                <a:latin typeface="-apple-system"/>
              </a:rPr>
              <a:t>ioping</a:t>
            </a:r>
            <a:r>
              <a:rPr lang="zh-CN" altLang="en-US" b="0" i="0" dirty="0">
                <a:effectLst/>
                <a:latin typeface="-apple-system"/>
              </a:rPr>
              <a:t>会先创建一个指定大小的块文件，再开始读写。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-W </a:t>
            </a:r>
            <a:r>
              <a:rPr lang="zh-CN" altLang="en-US" b="0" i="0" dirty="0">
                <a:effectLst/>
                <a:latin typeface="-apple-system"/>
              </a:rPr>
              <a:t>写</a:t>
            </a:r>
            <a:r>
              <a:rPr lang="en-US" altLang="zh-CN" b="0" i="0" dirty="0">
                <a:effectLst/>
                <a:latin typeface="-apple-system"/>
              </a:rPr>
              <a:t>io</a:t>
            </a:r>
            <a:r>
              <a:rPr lang="zh-CN" altLang="en-US" b="0" i="0" dirty="0">
                <a:effectLst/>
                <a:latin typeface="-apple-system"/>
              </a:rPr>
              <a:t>。会从</a:t>
            </a:r>
            <a:r>
              <a:rPr lang="en-US" altLang="zh-CN" b="0" i="0" dirty="0">
                <a:effectLst/>
                <a:latin typeface="-apple-system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磁道开始写，要与</a:t>
            </a:r>
            <a:r>
              <a:rPr lang="en-US" altLang="zh-CN" b="0" i="0" dirty="0">
                <a:effectLst/>
                <a:latin typeface="-apple-system"/>
              </a:rPr>
              <a:t>-WWW</a:t>
            </a:r>
            <a:r>
              <a:rPr lang="zh-CN" altLang="en-US" b="0" i="0" dirty="0">
                <a:effectLst/>
                <a:latin typeface="-apple-system"/>
              </a:rPr>
              <a:t>一起使用。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-G </a:t>
            </a:r>
            <a:r>
              <a:rPr lang="zh-CN" altLang="en-US" b="0" i="0" dirty="0">
                <a:effectLst/>
                <a:latin typeface="-apple-system"/>
              </a:rPr>
              <a:t>混合读写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-k </a:t>
            </a:r>
            <a:r>
              <a:rPr lang="zh-CN" altLang="en-US" b="0" i="0" dirty="0">
                <a:effectLst/>
                <a:latin typeface="-apple-system"/>
              </a:rPr>
              <a:t>在使用目录做测试时，保留</a:t>
            </a:r>
            <a:r>
              <a:rPr lang="en-US" altLang="zh-CN" b="0" i="0" dirty="0" err="1">
                <a:effectLst/>
                <a:latin typeface="-apple-system"/>
              </a:rPr>
              <a:t>ioping.tmp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-S </a:t>
            </a:r>
            <a:r>
              <a:rPr lang="zh-CN" altLang="en-US" b="0" i="0" dirty="0">
                <a:effectLst/>
                <a:latin typeface="-apple-system"/>
              </a:rPr>
              <a:t>创建的文件，默认会完成测试后自动删除）。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-Y sync IO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011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—</a:t>
            </a:r>
            <a:r>
              <a:rPr lang="zh-CN" altLang="en-US" sz="7464" dirty="0">
                <a:ea typeface="Alibaba PuHuiTi B" panose="00020600040101010101" pitchFamily="18" charset="-122"/>
              </a:rPr>
              <a:t>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Installing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on a Debian/Ubuntu/Mint Linux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apt-get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Arch Linux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pacman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-S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Fedora Linux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dnf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macOS Unix system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 brew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on a FreeBSD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 pkg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centos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yum install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ioping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-y</a:t>
            </a:r>
            <a:endParaRPr lang="en-US" altLang="zh-CN" sz="2800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Getting help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CN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111111"/>
                </a:solidFill>
                <a:effectLst/>
                <a:latin typeface="Menlo"/>
              </a:rPr>
              <a:t>man 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enlo"/>
              </a:rPr>
              <a:t>ioping</a:t>
            </a:r>
            <a:endParaRPr lang="en-US" altLang="zh-CN" b="0" i="0" dirty="0">
              <a:solidFill>
                <a:srgbClr val="111111"/>
              </a:solidFill>
              <a:effectLst/>
              <a:latin typeface="Menlo"/>
            </a:endParaRPr>
          </a:p>
          <a:p>
            <a:pPr algn="l"/>
            <a:r>
              <a:rPr lang="en-US" altLang="zh-CN" b="0" i="0" dirty="0" err="1">
                <a:solidFill>
                  <a:srgbClr val="111111"/>
                </a:solidFill>
                <a:effectLst/>
                <a:latin typeface="Menlo"/>
              </a:rPr>
              <a:t>ioping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enlo"/>
              </a:rPr>
              <a:t> -h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85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-apple-system"/>
              </a:rPr>
              <a:t>yum install </a:t>
            </a:r>
            <a:r>
              <a:rPr lang="en-US" altLang="zh-CN" b="0" i="0" dirty="0" err="1">
                <a:effectLst/>
                <a:latin typeface="-apple-system"/>
              </a:rPr>
              <a:t>ioping</a:t>
            </a:r>
            <a:r>
              <a:rPr lang="en-US" altLang="zh-CN" b="0" i="0" dirty="0">
                <a:effectLst/>
                <a:latin typeface="-apple-system"/>
              </a:rPr>
              <a:t> –y</a:t>
            </a:r>
          </a:p>
          <a:p>
            <a:pPr algn="l"/>
            <a:r>
              <a:rPr lang="en-US" altLang="zh-CN" b="0" i="0" dirty="0" err="1">
                <a:effectLst/>
                <a:latin typeface="-apple-system"/>
              </a:rPr>
              <a:t>ll</a:t>
            </a:r>
            <a:r>
              <a:rPr lang="en-US" altLang="zh-CN" b="0" i="0" dirty="0">
                <a:effectLst/>
                <a:latin typeface="-apple-system"/>
              </a:rPr>
              <a:t> /dev/mapper</a:t>
            </a:r>
          </a:p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-c 10 -s </a:t>
            </a:r>
            <a:r>
              <a:rPr lang="en-US" altLang="zh-CN" dirty="0" err="1">
                <a:latin typeface="-apple-system"/>
              </a:rPr>
              <a:t>4k</a:t>
            </a:r>
            <a:r>
              <a:rPr lang="en-US" altLang="zh-CN" dirty="0">
                <a:latin typeface="-apple-system"/>
              </a:rPr>
              <a:t> /dev/dm-0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request=1 time=51.3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request=2 time=41.8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request=3 time=38.6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request=4 time=34.5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request=5 time=33.5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request=6 time=36.9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request=7 time=35.2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request=8 time=36.9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request=9 time=31.8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/dev/dm-0 (block device 70 GiB): request=10 time=34.2 us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/dev/dm-0 (block device 70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323.5 us, 36 KiB read, 27.8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108.7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9.00 s, 40 KiB, 1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4.44 KiB/s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31.8 us /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35.9 us </a:t>
            </a:r>
            <a:r>
              <a:rPr lang="en-US" altLang="zh-CN" dirty="0">
                <a:latin typeface="-apple-system"/>
              </a:rPr>
              <a:t>/ 41.8 us / 2.83 us</a:t>
            </a:r>
          </a:p>
          <a:p>
            <a:pPr algn="l"/>
            <a:r>
              <a:rPr lang="zh-CN" altLang="en-US" dirty="0">
                <a:latin typeface="-apple-system"/>
              </a:rPr>
              <a:t>可以看到本机</a:t>
            </a:r>
            <a:r>
              <a:rPr lang="en-US" altLang="zh-CN" dirty="0" err="1">
                <a:latin typeface="-apple-system"/>
              </a:rPr>
              <a:t>NVME</a:t>
            </a:r>
            <a:r>
              <a:rPr lang="en-US" altLang="zh-CN" dirty="0"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平均延时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35.9 us 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83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 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H710</a:t>
            </a:r>
            <a:r>
              <a:rPr lang="en-US" altLang="zh-CN" sz="7464" dirty="0">
                <a:ea typeface="Alibaba PuHuiTi B" panose="00020600040101010101" pitchFamily="18" charset="-122"/>
              </a:rPr>
              <a:t> FC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-c 10 -s </a:t>
            </a:r>
            <a:r>
              <a:rPr lang="en-US" altLang="zh-CN" dirty="0" err="1">
                <a:latin typeface="-apple-system"/>
              </a:rPr>
              <a:t>4k</a:t>
            </a:r>
            <a:r>
              <a:rPr lang="en-US" altLang="zh-CN" dirty="0">
                <a:latin typeface="-apple-system"/>
              </a:rPr>
              <a:t> /dev/dm-7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request=1 time=335.3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request=2 time=277.3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request=3 time=271.3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request=4 time=304.2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request=5 time=269.9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request=6 time=259.2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request=7 time=254.5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request=8 time=268.4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request=9 time=222.6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/dev/dm-7 (block device 94 GiB): request=10 time=275.3 us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/dev/dm-7 (block device 94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2.40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, 36 KiB read, 3.75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14.6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9.00 s, 40 KiB, 1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4.44 KiB/s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222.6 us /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267.0 us </a:t>
            </a:r>
            <a:r>
              <a:rPr lang="en-US" altLang="zh-CN" dirty="0">
                <a:latin typeface="-apple-system"/>
              </a:rPr>
              <a:t>/ 304.2 us / 20.5 us</a:t>
            </a:r>
          </a:p>
          <a:p>
            <a:pPr algn="l"/>
            <a:r>
              <a:rPr lang="zh-CN" altLang="en-US" dirty="0">
                <a:latin typeface="-apple-system"/>
              </a:rPr>
              <a:t>可以看到</a:t>
            </a:r>
            <a:r>
              <a:rPr lang="en-US" altLang="zh-CN" dirty="0" err="1">
                <a:latin typeface="-apple-system"/>
              </a:rPr>
              <a:t>H710FC</a:t>
            </a:r>
            <a:r>
              <a:rPr lang="zh-CN" altLang="en-US" dirty="0">
                <a:latin typeface="-apple-system"/>
              </a:rPr>
              <a:t>平均延时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267.0 us</a:t>
            </a:r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2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 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H710</a:t>
            </a:r>
            <a:r>
              <a:rPr lang="en-US" altLang="zh-CN" sz="7464" dirty="0">
                <a:ea typeface="Alibaba PuHuiTi B" panose="00020600040101010101" pitchFamily="18" charset="-122"/>
              </a:rPr>
              <a:t> 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10G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349037"/>
            <a:ext cx="2240280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root@test1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-c 10 -s </a:t>
            </a:r>
            <a:r>
              <a:rPr lang="en-US" altLang="zh-CN" dirty="0" err="1">
                <a:latin typeface="-apple-system"/>
              </a:rPr>
              <a:t>4k</a:t>
            </a:r>
            <a:r>
              <a:rPr lang="en-US" altLang="zh-CN" dirty="0">
                <a:latin typeface="-apple-system"/>
              </a:rPr>
              <a:t> /dev/dm-3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request=1 time=298.4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request=2 time=355.6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request=3 time=332.3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request=4 time=361.5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request=5 time=289.6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request=6 time=234.3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request=7 time=265.4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request=8 time=294.1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request=9 time=298.9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/dev/dm-3 (block device 2.73 TiB): request=10 time=262.3 us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/dev/dm-3 (block device 2.73 TiB)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2.69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, 36 KiB read, 3.34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13.0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9.00 s, 40 KiB, 1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4.44 KiB/s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234.3 us /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299.3 us </a:t>
            </a:r>
            <a:r>
              <a:rPr lang="en-US" altLang="zh-CN" dirty="0">
                <a:latin typeface="-apple-system"/>
              </a:rPr>
              <a:t>/ 361.5 us / 40.8 us</a:t>
            </a:r>
          </a:p>
          <a:p>
            <a:pPr algn="l"/>
            <a:r>
              <a:rPr lang="zh-CN" altLang="en-US" dirty="0">
                <a:latin typeface="-apple-system"/>
              </a:rPr>
              <a:t>可以看到</a:t>
            </a:r>
            <a:r>
              <a:rPr lang="en-US" altLang="zh-CN" dirty="0" err="1">
                <a:latin typeface="-apple-system"/>
              </a:rPr>
              <a:t>H710</a:t>
            </a:r>
            <a:r>
              <a:rPr lang="en-US" altLang="zh-CN" dirty="0">
                <a:latin typeface="-apple-system"/>
              </a:rPr>
              <a:t> </a:t>
            </a:r>
            <a:r>
              <a:rPr lang="en-US" altLang="zh-CN" dirty="0" err="1">
                <a:latin typeface="-apple-system"/>
              </a:rPr>
              <a:t>10G</a:t>
            </a:r>
            <a:r>
              <a:rPr lang="zh-CN" altLang="en-US" dirty="0">
                <a:latin typeface="-apple-system"/>
              </a:rPr>
              <a:t>平均延时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299.3 us 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49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Ioping-D1000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349037"/>
            <a:ext cx="22402800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root@test21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-c 10 -s </a:t>
            </a:r>
            <a:r>
              <a:rPr lang="en-US" altLang="zh-CN" dirty="0" err="1">
                <a:latin typeface="-apple-system"/>
              </a:rPr>
              <a:t>4k</a:t>
            </a:r>
            <a:r>
              <a:rPr lang="en-US" altLang="zh-CN" dirty="0">
                <a:latin typeface="-apple-system"/>
              </a:rPr>
              <a:t>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request=1 time=770.6 us (warmup)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request=2 time=1.27 </a:t>
            </a:r>
            <a:r>
              <a:rPr lang="en-US" altLang="zh-CN" dirty="0" err="1">
                <a:latin typeface="-apple-system"/>
              </a:rPr>
              <a:t>ms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request=3 time=1.22 </a:t>
            </a:r>
            <a:r>
              <a:rPr lang="en-US" altLang="zh-CN" dirty="0" err="1">
                <a:latin typeface="-apple-system"/>
              </a:rPr>
              <a:t>ms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request=4 time=1.28 </a:t>
            </a:r>
            <a:r>
              <a:rPr lang="en-US" altLang="zh-CN" dirty="0" err="1">
                <a:latin typeface="-apple-system"/>
              </a:rPr>
              <a:t>ms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request=5 time=1.24 </a:t>
            </a:r>
            <a:r>
              <a:rPr lang="en-US" altLang="zh-CN" dirty="0" err="1">
                <a:latin typeface="-apple-system"/>
              </a:rPr>
              <a:t>ms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request=6 time=389.9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request=7 time=419.0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request=8 time=388.5 us (fast)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request=9 time=901.9 us</a:t>
            </a:r>
          </a:p>
          <a:p>
            <a:pPr algn="l"/>
            <a:r>
              <a:rPr lang="en-US" altLang="zh-CN" dirty="0">
                <a:latin typeface="-apple-system"/>
              </a:rPr>
              <a:t>4 KiB &lt;&lt;&lt;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): request=10 time=1.42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 (slow)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</a:t>
            </a:r>
            <a:r>
              <a:rPr lang="en-US" altLang="zh-CN" dirty="0" err="1">
                <a:latin typeface="-apple-system"/>
              </a:rPr>
              <a:t>mnt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nfs</a:t>
            </a:r>
            <a:r>
              <a:rPr lang="en-US" altLang="zh-CN" dirty="0">
                <a:latin typeface="-apple-system"/>
              </a:rPr>
              <a:t> (</a:t>
            </a:r>
            <a:r>
              <a:rPr lang="en-US" altLang="zh-CN" dirty="0" err="1">
                <a:latin typeface="-apple-system"/>
              </a:rPr>
              <a:t>nfs4</a:t>
            </a:r>
            <a:r>
              <a:rPr lang="en-US" altLang="zh-CN" dirty="0">
                <a:latin typeface="-apple-system"/>
              </a:rPr>
              <a:t> 30.30.30.205:/</a:t>
            </a:r>
            <a:r>
              <a:rPr lang="en-US" altLang="zh-CN" dirty="0" err="1">
                <a:latin typeface="-apple-system"/>
              </a:rPr>
              <a:t>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file_bondtest</a:t>
            </a:r>
            <a:r>
              <a:rPr lang="en-US" altLang="zh-CN" dirty="0">
                <a:latin typeface="-apple-system"/>
              </a:rPr>
              <a:t>/</a:t>
            </a:r>
            <a:r>
              <a:rPr lang="en-US" altLang="zh-CN" dirty="0" err="1">
                <a:latin typeface="-apple-system"/>
              </a:rPr>
              <a:t>demo5</a:t>
            </a:r>
            <a:r>
              <a:rPr lang="en-US" altLang="zh-CN" dirty="0">
                <a:latin typeface="-apple-system"/>
              </a:rPr>
              <a:t>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9 requests completed in 8.54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, 36 KiB read, 1.05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4.12 MiB/s</a:t>
            </a:r>
          </a:p>
          <a:p>
            <a:pPr algn="l"/>
            <a:r>
              <a:rPr lang="en-US" altLang="zh-CN" dirty="0">
                <a:latin typeface="-apple-system"/>
              </a:rPr>
              <a:t>generated 10 requests in 9.00 s, 40 KiB, 1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4.44 KiB/s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388.5 us /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948.5 us </a:t>
            </a:r>
            <a:r>
              <a:rPr lang="en-US" altLang="zh-CN" dirty="0">
                <a:latin typeface="-apple-system"/>
              </a:rPr>
              <a:t>/ 1.42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 / 409.1 us</a:t>
            </a:r>
          </a:p>
          <a:p>
            <a:pPr algn="l"/>
            <a:r>
              <a:rPr lang="zh-CN" altLang="en-US" dirty="0">
                <a:latin typeface="-apple-system"/>
              </a:rPr>
              <a:t>可以看到</a:t>
            </a:r>
            <a:r>
              <a:rPr lang="en-US" altLang="zh-CN" dirty="0" err="1">
                <a:latin typeface="-apple-system"/>
              </a:rPr>
              <a:t>D1000</a:t>
            </a:r>
            <a:r>
              <a:rPr lang="zh-CN" altLang="en-US" dirty="0">
                <a:latin typeface="-apple-system"/>
              </a:rPr>
              <a:t>平均延时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948.5 us </a:t>
            </a:r>
            <a:endParaRPr lang="en-US" altLang="zh-CN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63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6682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</a:t>
            </a:r>
            <a:r>
              <a:rPr lang="zh-CN" altLang="en-US" sz="7464" dirty="0">
                <a:ea typeface="Alibaba PuHuiTi B" panose="00020600040101010101" pitchFamily="18" charset="-122"/>
              </a:rPr>
              <a:t>测试磁盘寻道速率</a:t>
            </a:r>
            <a:r>
              <a:rPr lang="en-US" altLang="zh-CN" sz="7464" dirty="0">
                <a:ea typeface="Alibaba PuHuiTi B" panose="00020600040101010101" pitchFamily="18" charset="-122"/>
              </a:rPr>
              <a:t>:</a:t>
            </a:r>
            <a:r>
              <a:rPr lang="zh-CN" altLang="en-US" sz="7464" dirty="0">
                <a:ea typeface="Alibaba PuHuiTi B" panose="00020600040101010101" pitchFamily="18" charset="-122"/>
              </a:rPr>
              <a:t>（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iops</a:t>
            </a:r>
            <a:r>
              <a:rPr lang="zh-CN" altLang="en-US" sz="7464" dirty="0">
                <a:ea typeface="Alibaba PuHuiTi B" panose="00020600040101010101" pitchFamily="18" charset="-122"/>
              </a:rPr>
              <a:t>，</a:t>
            </a:r>
            <a:r>
              <a:rPr lang="en-US" altLang="zh-CN" sz="7464" dirty="0">
                <a:ea typeface="Alibaba PuHuiTi B" panose="00020600040101010101" pitchFamily="18" charset="-122"/>
              </a:rPr>
              <a:t>avg</a:t>
            </a:r>
            <a:r>
              <a:rPr lang="zh-CN" altLang="en-US" sz="7464" dirty="0">
                <a:ea typeface="Alibaba PuHuiTi B" panose="00020600040101010101" pitchFamily="18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-R /dev/dm-0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/dev/dm-0 (block device 70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71.1 k requests completed in 2.85 s, 277.8 MiB read, 25.0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97.5 MiB/s</a:t>
            </a:r>
          </a:p>
          <a:p>
            <a:pPr algn="l"/>
            <a:r>
              <a:rPr lang="en-US" altLang="zh-CN" dirty="0">
                <a:latin typeface="-apple-system"/>
              </a:rPr>
              <a:t>generated 71.1 k requests in 3.00 s, 277.8 MiB, 23.7 k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iops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, 92.6 MiB/s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23.3 us /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40.0 us </a:t>
            </a:r>
            <a:r>
              <a:rPr lang="en-US" altLang="zh-CN" dirty="0">
                <a:latin typeface="-apple-system"/>
              </a:rPr>
              <a:t>/ 111.8 us / 22.7 us</a:t>
            </a:r>
          </a:p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-R /dev/dm-7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/dev/dm-7 (block device 94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19.6 k requests completed in 2.96 s, 76.5 MiB read, 6.62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25.9 MiB/s</a:t>
            </a:r>
          </a:p>
          <a:p>
            <a:pPr algn="l"/>
            <a:r>
              <a:rPr lang="en-US" altLang="zh-CN" dirty="0">
                <a:latin typeface="-apple-system"/>
              </a:rPr>
              <a:t>generated 19.6 k requests in 3.00 s, 76.5 MiB, 6.53 k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iops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, 25.5 MiB/s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65.6 us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/ 151.1 us </a:t>
            </a:r>
            <a:r>
              <a:rPr lang="en-US" altLang="zh-CN" dirty="0">
                <a:latin typeface="-apple-system"/>
              </a:rPr>
              <a:t>/ 14.1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 / 116.9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27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6682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Ioping</a:t>
            </a:r>
            <a:r>
              <a:rPr lang="en-US" altLang="zh-CN" sz="7464" dirty="0">
                <a:ea typeface="Alibaba PuHuiTi B" panose="00020600040101010101" pitchFamily="18" charset="-122"/>
              </a:rPr>
              <a:t>--</a:t>
            </a:r>
            <a:r>
              <a:rPr lang="zh-CN" altLang="en-US" sz="7464" dirty="0">
                <a:ea typeface="Alibaba PuHuiTi B" panose="00020600040101010101" pitchFamily="18" charset="-122"/>
              </a:rPr>
              <a:t>测试磁盘顺序速度： （ </a:t>
            </a:r>
            <a:r>
              <a:rPr lang="en-US" altLang="zh-CN" sz="7464" dirty="0">
                <a:ea typeface="Alibaba PuHuiTi B" panose="00020600040101010101" pitchFamily="18" charset="-122"/>
              </a:rPr>
              <a:t>MiB / s</a:t>
            </a:r>
            <a:r>
              <a:rPr lang="zh-CN" altLang="en-US" sz="7464" dirty="0">
                <a:ea typeface="Alibaba PuHuiTi B" panose="00020600040101010101" pitchFamily="18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</a:t>
            </a:r>
            <a:r>
              <a:rPr lang="en-US" altLang="zh-CN" dirty="0" err="1">
                <a:latin typeface="-apple-system"/>
              </a:rPr>
              <a:t>RL</a:t>
            </a:r>
            <a:r>
              <a:rPr lang="en-US" altLang="zh-CN" dirty="0">
                <a:latin typeface="-apple-system"/>
              </a:rPr>
              <a:t> /dev/dm-0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/dev/dm-0 (block device 70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19.2 k requests completed in 2.70 s, 4.69 GiB read, 7.10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1.73 GiB/s</a:t>
            </a:r>
          </a:p>
          <a:p>
            <a:pPr algn="l"/>
            <a:r>
              <a:rPr lang="en-US" altLang="zh-CN" dirty="0">
                <a:latin typeface="-apple-system"/>
              </a:rPr>
              <a:t>generated 19.2 k requests in 3.00 s, 4.69 GiB, 6.40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1.56 GiB/s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131.9 us / 140.8 us / 514.6 us / 7.32 us</a:t>
            </a:r>
          </a:p>
          <a:p>
            <a:pPr algn="l"/>
            <a:r>
              <a:rPr lang="en-US" altLang="zh-CN" dirty="0">
                <a:latin typeface="-apple-system"/>
              </a:rPr>
              <a:t>[</a:t>
            </a:r>
            <a:r>
              <a:rPr lang="en-US" altLang="zh-CN" dirty="0" err="1">
                <a:latin typeface="-apple-system"/>
              </a:rPr>
              <a:t>root@test3</a:t>
            </a:r>
            <a:r>
              <a:rPr lang="en-US" altLang="zh-CN" dirty="0">
                <a:latin typeface="-apple-system"/>
              </a:rPr>
              <a:t> ~]#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-</a:t>
            </a:r>
            <a:r>
              <a:rPr lang="en-US" altLang="zh-CN" dirty="0" err="1">
                <a:latin typeface="-apple-system"/>
              </a:rPr>
              <a:t>RL</a:t>
            </a:r>
            <a:r>
              <a:rPr lang="en-US" altLang="zh-CN" dirty="0">
                <a:latin typeface="-apple-system"/>
              </a:rPr>
              <a:t> /dev/dm-7</a:t>
            </a: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--- /dev/dm-7 (block device 94 GiB) </a:t>
            </a:r>
            <a:r>
              <a:rPr lang="en-US" altLang="zh-CN" dirty="0" err="1">
                <a:latin typeface="-apple-system"/>
              </a:rPr>
              <a:t>ioping</a:t>
            </a:r>
            <a:r>
              <a:rPr lang="en-US" altLang="zh-CN" dirty="0">
                <a:latin typeface="-apple-system"/>
              </a:rPr>
              <a:t> statistics ---</a:t>
            </a:r>
          </a:p>
          <a:p>
            <a:pPr algn="l"/>
            <a:r>
              <a:rPr lang="en-US" altLang="zh-CN" dirty="0">
                <a:latin typeface="-apple-system"/>
              </a:rPr>
              <a:t>4.24 k requests completed in 2.96 s, 1.03 GiB read, 1.43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357.5 MiB/s</a:t>
            </a:r>
          </a:p>
          <a:p>
            <a:pPr algn="l"/>
            <a:r>
              <a:rPr lang="en-US" altLang="zh-CN" dirty="0">
                <a:latin typeface="-apple-system"/>
              </a:rPr>
              <a:t>generated 4.24 k requests in 3.00 s, 1.03 GiB, 1.41 k </a:t>
            </a:r>
            <a:r>
              <a:rPr lang="en-US" altLang="zh-CN" dirty="0" err="1">
                <a:latin typeface="-apple-system"/>
              </a:rPr>
              <a:t>iops</a:t>
            </a:r>
            <a:r>
              <a:rPr lang="en-US" altLang="zh-CN" dirty="0">
                <a:latin typeface="-apple-system"/>
              </a:rPr>
              <a:t>, 352.9 MiB/s</a:t>
            </a:r>
          </a:p>
          <a:p>
            <a:pPr algn="l"/>
            <a:r>
              <a:rPr lang="en-US" altLang="zh-CN" dirty="0">
                <a:latin typeface="-apple-system"/>
              </a:rPr>
              <a:t>min/avg/max/</a:t>
            </a:r>
            <a:r>
              <a:rPr lang="en-US" altLang="zh-CN" dirty="0" err="1">
                <a:latin typeface="-apple-system"/>
              </a:rPr>
              <a:t>mdev</a:t>
            </a:r>
            <a:r>
              <a:rPr lang="en-US" altLang="zh-CN" dirty="0">
                <a:latin typeface="-apple-system"/>
              </a:rPr>
              <a:t> = 523.2 us / 699.4 us / 12.5 </a:t>
            </a:r>
            <a:r>
              <a:rPr lang="en-US" altLang="zh-CN" dirty="0" err="1">
                <a:latin typeface="-apple-system"/>
              </a:rPr>
              <a:t>ms</a:t>
            </a:r>
            <a:r>
              <a:rPr lang="en-US" altLang="zh-CN" dirty="0">
                <a:latin typeface="-apple-system"/>
              </a:rPr>
              <a:t> / 398.8 us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21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33456</TotalTime>
  <Words>4293</Words>
  <Application>Microsoft Office PowerPoint</Application>
  <PresentationFormat>自定义</PresentationFormat>
  <Paragraphs>314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-apple-system</vt:lpstr>
      <vt:lpstr>Menlo</vt:lpstr>
      <vt:lpstr>PingFang SC</vt:lpstr>
      <vt:lpstr>等线</vt:lpstr>
      <vt:lpstr>等线 Light</vt:lpstr>
      <vt:lpstr>Microsoft Yahei</vt:lpstr>
      <vt:lpstr>Arial</vt:lpstr>
      <vt:lpstr>Calibri</vt:lpstr>
      <vt:lpstr>Lato Light</vt:lpstr>
      <vt:lpstr>Office Theme</vt:lpstr>
      <vt:lpstr>自定义设计方案</vt:lpstr>
      <vt:lpstr>PowerPoint 演示文稿</vt:lpstr>
      <vt:lpstr>ioping</vt:lpstr>
      <vt:lpstr>Ioping—安装</vt:lpstr>
      <vt:lpstr>ioping</vt:lpstr>
      <vt:lpstr>Ioping- H710 FC</vt:lpstr>
      <vt:lpstr>Ioping- H710 10G</vt:lpstr>
      <vt:lpstr>Ioping-D1000</vt:lpstr>
      <vt:lpstr>Ioping--测试磁盘寻道速率:（iops，avg）</vt:lpstr>
      <vt:lpstr>Ioping--测试磁盘顺序速度： （ MiB / s）</vt:lpstr>
      <vt:lpstr>Ioping--获取磁盘每秒顺序速度（bytes）</vt:lpstr>
      <vt:lpstr>Ioping--raw 统计</vt:lpstr>
      <vt:lpstr>Ioping--raw 统计</vt:lpstr>
      <vt:lpstr>Ioping--测试4k随机写（写测试必须使用目录或者文件）</vt:lpstr>
      <vt:lpstr>Ioping--测试顺序读（读可以测试设备）</vt:lpstr>
      <vt:lpstr>Ioping—其它</vt:lpstr>
      <vt:lpstr>Ioping—评估MySQL工作负载的存储性能</vt:lpstr>
      <vt:lpstr>Ioping—评估MySQL工作负载的存储性能</vt:lpstr>
      <vt:lpstr>Ioping—评估MySQL工作负载的存储性能</vt:lpstr>
      <vt:lpstr>Ioping—评估MySQL工作负载的存储性能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Daniel Wang</cp:lastModifiedBy>
  <cp:revision>2510</cp:revision>
  <dcterms:created xsi:type="dcterms:W3CDTF">2014-11-12T21:47:38Z</dcterms:created>
  <dcterms:modified xsi:type="dcterms:W3CDTF">2023-08-17T05:44:39Z</dcterms:modified>
  <cp:category/>
</cp:coreProperties>
</file>