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87"/>
    <p:restoredTop sz="96327"/>
  </p:normalViewPr>
  <p:slideViewPr>
    <p:cSldViewPr snapToGrid="0">
      <p:cViewPr varScale="1">
        <p:scale>
          <a:sx n="105" d="100"/>
          <a:sy n="105" d="100"/>
        </p:scale>
        <p:origin x="1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kinghua0629/learning_nanoGPT.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AAEB9-12F0-6306-3FCF-2A8137834B7C}"/>
              </a:ext>
            </a:extLst>
          </p:cNvPr>
          <p:cNvSpPr>
            <a:spLocks noGrp="1"/>
          </p:cNvSpPr>
          <p:nvPr>
            <p:ph type="ctrTitle"/>
          </p:nvPr>
        </p:nvSpPr>
        <p:spPr>
          <a:xfrm>
            <a:off x="3076832" y="1964267"/>
            <a:ext cx="8083293" cy="2421464"/>
          </a:xfrm>
        </p:spPr>
        <p:txBody>
          <a:bodyPr/>
          <a:lstStyle/>
          <a:p>
            <a:r>
              <a:rPr lang="zh-CN" altLang="en-US" dirty="0">
                <a:effectLst/>
                <a:latin typeface="Helvetica" pitchFamily="2" charset="0"/>
              </a:rPr>
              <a:t>人工智能模型的训练与应</a:t>
            </a:r>
            <a:r>
              <a:rPr lang="zh-CN" altLang="en-US" dirty="0">
                <a:latin typeface="Helvetica" pitchFamily="2" charset="0"/>
              </a:rPr>
              <a:t>用</a:t>
            </a:r>
            <a:endParaRPr kumimoji="1" lang="zh-CN" altLang="en-US" dirty="0"/>
          </a:p>
        </p:txBody>
      </p:sp>
      <p:sp>
        <p:nvSpPr>
          <p:cNvPr id="3" name="副标题 2">
            <a:extLst>
              <a:ext uri="{FF2B5EF4-FFF2-40B4-BE49-F238E27FC236}">
                <a16:creationId xmlns:a16="http://schemas.microsoft.com/office/drawing/2014/main" id="{03066E8E-DC78-102B-1E39-BB5EC90351C8}"/>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59127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F9F46-4B1C-4F7B-183D-3B98152738B4}"/>
              </a:ext>
            </a:extLst>
          </p:cNvPr>
          <p:cNvSpPr>
            <a:spLocks noGrp="1"/>
          </p:cNvSpPr>
          <p:nvPr>
            <p:ph type="title"/>
          </p:nvPr>
        </p:nvSpPr>
        <p:spPr/>
        <p:txBody>
          <a:bodyPr/>
          <a:lstStyle/>
          <a:p>
            <a:r>
              <a:rPr lang="en-US" altLang="zh-CN" dirty="0"/>
              <a:t>1.</a:t>
            </a:r>
            <a:r>
              <a:rPr lang="zh-CN" altLang="en-US" dirty="0"/>
              <a:t>课题研究背景</a:t>
            </a:r>
            <a:endParaRPr kumimoji="1" lang="zh-CN" altLang="en-US" dirty="0"/>
          </a:p>
        </p:txBody>
      </p:sp>
      <p:sp>
        <p:nvSpPr>
          <p:cNvPr id="3" name="内容占位符 2">
            <a:extLst>
              <a:ext uri="{FF2B5EF4-FFF2-40B4-BE49-F238E27FC236}">
                <a16:creationId xmlns:a16="http://schemas.microsoft.com/office/drawing/2014/main" id="{5B580FE5-AEF6-7712-1DDB-3F89E4380619}"/>
              </a:ext>
            </a:extLst>
          </p:cNvPr>
          <p:cNvSpPr>
            <a:spLocks noGrp="1"/>
          </p:cNvSpPr>
          <p:nvPr>
            <p:ph idx="1"/>
          </p:nvPr>
        </p:nvSpPr>
        <p:spPr>
          <a:xfrm>
            <a:off x="685801" y="2142067"/>
            <a:ext cx="10131425" cy="1856909"/>
          </a:xfrm>
        </p:spPr>
        <p:txBody>
          <a:bodyPr>
            <a:normAutofit/>
          </a:bodyPr>
          <a:lstStyle/>
          <a:p>
            <a:pPr marL="0" indent="0">
              <a:buNone/>
            </a:pPr>
            <a:r>
              <a:rPr lang="en-US" altLang="zh-CN" sz="2400" dirty="0"/>
              <a:t>	</a:t>
            </a:r>
            <a:r>
              <a:rPr lang="zh-CN" altLang="en-US" sz="2400" dirty="0"/>
              <a:t>自从</a:t>
            </a:r>
            <a:r>
              <a:rPr lang="en-US" altLang="zh-CN" sz="2400" dirty="0" err="1"/>
              <a:t>ChatGPT</a:t>
            </a:r>
            <a:r>
              <a:rPr lang="zh-CN" altLang="en-US" sz="2400" dirty="0"/>
              <a:t>在</a:t>
            </a:r>
            <a:r>
              <a:rPr lang="en-US" altLang="zh-CN" sz="2400" dirty="0"/>
              <a:t>2022</a:t>
            </a:r>
            <a:r>
              <a:rPr lang="zh-CN" altLang="en-US" sz="2400" dirty="0"/>
              <a:t>年</a:t>
            </a:r>
            <a:r>
              <a:rPr lang="en-US" altLang="zh-CN" sz="2400" dirty="0"/>
              <a:t>11</a:t>
            </a:r>
            <a:r>
              <a:rPr lang="zh-CN" altLang="en-US" sz="2400" dirty="0"/>
              <a:t>月底发布以来，人工智能的大模型逐渐进入普通人的生活中。现在在各大开源网站上，也有各种各样的优质开源模型。本课题主要是通过在</a:t>
            </a:r>
            <a:r>
              <a:rPr lang="en-US" altLang="zh-CN" sz="2400" dirty="0" err="1"/>
              <a:t>github</a:t>
            </a:r>
            <a:r>
              <a:rPr lang="zh-CN" altLang="en-US" sz="2400" dirty="0"/>
              <a:t>上开源的一个项目</a:t>
            </a:r>
            <a:r>
              <a:rPr lang="en-US" altLang="zh-CN" sz="2400" dirty="0" err="1"/>
              <a:t>nanoGPT</a:t>
            </a:r>
            <a:r>
              <a:rPr lang="zh-CN" altLang="en-US" sz="2400" dirty="0"/>
              <a:t>来训练一个自定义模型，并且探究人工智能模型在文章续写方面的应用。</a:t>
            </a:r>
            <a:endParaRPr kumimoji="1" lang="zh-CN" altLang="en-US" sz="2400" dirty="0"/>
          </a:p>
        </p:txBody>
      </p:sp>
    </p:spTree>
    <p:extLst>
      <p:ext uri="{BB962C8B-B14F-4D97-AF65-F5344CB8AC3E}">
        <p14:creationId xmlns:p14="http://schemas.microsoft.com/office/powerpoint/2010/main" val="117330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55F23-1E82-F156-F08B-0FEAA5F3166B}"/>
              </a:ext>
            </a:extLst>
          </p:cNvPr>
          <p:cNvSpPr>
            <a:spLocks noGrp="1"/>
          </p:cNvSpPr>
          <p:nvPr>
            <p:ph type="title"/>
          </p:nvPr>
        </p:nvSpPr>
        <p:spPr/>
        <p:txBody>
          <a:bodyPr/>
          <a:lstStyle/>
          <a:p>
            <a:r>
              <a:rPr kumimoji="1" lang="en-US" altLang="zh-CN" dirty="0"/>
              <a:t>2.</a:t>
            </a:r>
            <a:r>
              <a:rPr kumimoji="1" lang="zh-CN" altLang="en-US" dirty="0"/>
              <a:t>研究的具体任务</a:t>
            </a:r>
          </a:p>
        </p:txBody>
      </p:sp>
      <p:sp>
        <p:nvSpPr>
          <p:cNvPr id="3" name="内容占位符 2">
            <a:extLst>
              <a:ext uri="{FF2B5EF4-FFF2-40B4-BE49-F238E27FC236}">
                <a16:creationId xmlns:a16="http://schemas.microsoft.com/office/drawing/2014/main" id="{7B938657-EBF5-F94C-50B6-A4838F09F09B}"/>
              </a:ext>
            </a:extLst>
          </p:cNvPr>
          <p:cNvSpPr>
            <a:spLocks noGrp="1"/>
          </p:cNvSpPr>
          <p:nvPr>
            <p:ph idx="1"/>
          </p:nvPr>
        </p:nvSpPr>
        <p:spPr/>
        <p:txBody>
          <a:bodyPr/>
          <a:lstStyle/>
          <a:p>
            <a:pPr marL="0" indent="0" algn="just">
              <a:lnSpc>
                <a:spcPct val="150000"/>
              </a:lnSpc>
              <a:buNone/>
            </a:pPr>
            <a:r>
              <a:rPr lang="en-US" altLang="zh-CN" sz="2800" kern="100" dirty="0">
                <a:effectLst/>
                <a:ea typeface="宋体" panose="02010600030101010101" pitchFamily="2" charset="-122"/>
              </a:rPr>
              <a:t>1.</a:t>
            </a:r>
            <a:r>
              <a:rPr lang="zh-CN" altLang="zh-CN" sz="2800" kern="100" dirty="0">
                <a:effectLst/>
                <a:ea typeface="宋体" panose="02010600030101010101" pitchFamily="2" charset="-122"/>
              </a:rPr>
              <a:t>理解训练人工智能模型的原理和人工智能模型生成文本的原理</a:t>
            </a:r>
          </a:p>
          <a:p>
            <a:pPr marL="0" indent="0" algn="just">
              <a:lnSpc>
                <a:spcPct val="150000"/>
              </a:lnSpc>
              <a:buNone/>
            </a:pPr>
            <a:r>
              <a:rPr lang="en-US" altLang="zh-CN" sz="2800" kern="100" dirty="0">
                <a:effectLst/>
                <a:ea typeface="宋体" panose="02010600030101010101" pitchFamily="2" charset="-122"/>
              </a:rPr>
              <a:t>2.</a:t>
            </a:r>
            <a:r>
              <a:rPr lang="zh-CN" altLang="zh-CN" sz="2800" kern="100" dirty="0">
                <a:effectLst/>
                <a:ea typeface="宋体" panose="02010600030101010101" pitchFamily="2" charset="-122"/>
              </a:rPr>
              <a:t>尝试自己制作并训练一个人工智能模型，并测试其在不同条件下的效果</a:t>
            </a:r>
          </a:p>
          <a:p>
            <a:endParaRPr kumimoji="1" lang="zh-CN" altLang="en-US" dirty="0"/>
          </a:p>
        </p:txBody>
      </p:sp>
    </p:spTree>
    <p:extLst>
      <p:ext uri="{BB962C8B-B14F-4D97-AF65-F5344CB8AC3E}">
        <p14:creationId xmlns:p14="http://schemas.microsoft.com/office/powerpoint/2010/main" val="29368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AEA27-9746-54A3-585D-7F96CFF5FE65}"/>
              </a:ext>
            </a:extLst>
          </p:cNvPr>
          <p:cNvSpPr>
            <a:spLocks noGrp="1"/>
          </p:cNvSpPr>
          <p:nvPr>
            <p:ph type="title"/>
          </p:nvPr>
        </p:nvSpPr>
        <p:spPr/>
        <p:txBody>
          <a:bodyPr/>
          <a:lstStyle/>
          <a:p>
            <a:r>
              <a:rPr lang="en-US" altLang="zh-CN" dirty="0"/>
              <a:t>2.</a:t>
            </a:r>
            <a:r>
              <a:rPr lang="zh-CN" altLang="en-US" dirty="0"/>
              <a:t>实验材料和研究方法</a:t>
            </a:r>
            <a:endParaRPr kumimoji="1" lang="zh-CN" altLang="en-US" dirty="0"/>
          </a:p>
        </p:txBody>
      </p:sp>
      <p:sp>
        <p:nvSpPr>
          <p:cNvPr id="3" name="内容占位符 2">
            <a:extLst>
              <a:ext uri="{FF2B5EF4-FFF2-40B4-BE49-F238E27FC236}">
                <a16:creationId xmlns:a16="http://schemas.microsoft.com/office/drawing/2014/main" id="{1DE792D1-C50E-62CA-F15F-86CF91CEE906}"/>
              </a:ext>
            </a:extLst>
          </p:cNvPr>
          <p:cNvSpPr>
            <a:spLocks noGrp="1"/>
          </p:cNvSpPr>
          <p:nvPr>
            <p:ph idx="1"/>
          </p:nvPr>
        </p:nvSpPr>
        <p:spPr>
          <a:xfrm>
            <a:off x="685801" y="1621537"/>
            <a:ext cx="10131425" cy="4169664"/>
          </a:xfrm>
        </p:spPr>
        <p:txBody>
          <a:bodyPr/>
          <a:lstStyle/>
          <a:p>
            <a:pPr marL="0" indent="0">
              <a:buNone/>
            </a:pPr>
            <a:r>
              <a:rPr lang="en-US" altLang="zh-CN" sz="2000" dirty="0"/>
              <a:t>1.</a:t>
            </a:r>
            <a:r>
              <a:rPr lang="zh-CN" altLang="en-US" sz="2000" dirty="0"/>
              <a:t>本实验是基于</a:t>
            </a:r>
            <a:r>
              <a:rPr lang="en-US" altLang="zh-CN" sz="2000" dirty="0" err="1"/>
              <a:t>Github</a:t>
            </a:r>
            <a:r>
              <a:rPr lang="zh-CN" altLang="en-US" sz="2000" dirty="0"/>
              <a:t>上的</a:t>
            </a:r>
            <a:r>
              <a:rPr lang="en-US" altLang="zh-CN" sz="2000" dirty="0" err="1"/>
              <a:t>nanoGPT</a:t>
            </a:r>
            <a:r>
              <a:rPr lang="zh-CN" altLang="en-US" sz="2000" dirty="0"/>
              <a:t>项目进行的。</a:t>
            </a:r>
            <a:endParaRPr lang="en-US" altLang="zh-CN" sz="2000" dirty="0"/>
          </a:p>
          <a:p>
            <a:pPr marL="0" indent="0">
              <a:buNone/>
            </a:pPr>
            <a:r>
              <a:rPr lang="en-US" altLang="zh-CN" sz="2000" dirty="0"/>
              <a:t>【</a:t>
            </a:r>
            <a:r>
              <a:rPr lang="zh-CN" altLang="en-US" sz="2000" dirty="0"/>
              <a:t>项目链接：</a:t>
            </a:r>
            <a:r>
              <a:rPr lang="en-US" altLang="zh-CN" sz="2000" dirty="0"/>
              <a:t> https://</a:t>
            </a:r>
            <a:r>
              <a:rPr lang="en-US" altLang="zh-CN" sz="2000" dirty="0" err="1"/>
              <a:t>github.com</a:t>
            </a:r>
            <a:r>
              <a:rPr lang="en-US" altLang="zh-CN" sz="2000" dirty="0"/>
              <a:t>/</a:t>
            </a:r>
            <a:r>
              <a:rPr lang="en-US" altLang="zh-CN" sz="2000" dirty="0" err="1"/>
              <a:t>karpathy</a:t>
            </a:r>
            <a:r>
              <a:rPr lang="en-US" altLang="zh-CN" sz="2000" dirty="0"/>
              <a:t>/</a:t>
            </a:r>
            <a:r>
              <a:rPr lang="en-US" altLang="zh-CN" sz="2000" dirty="0" err="1"/>
              <a:t>nanoGPT.git</a:t>
            </a:r>
            <a:r>
              <a:rPr lang="en-US" altLang="zh-CN" sz="2000" dirty="0"/>
              <a:t> 】</a:t>
            </a:r>
          </a:p>
          <a:p>
            <a:pPr marL="0" indent="0">
              <a:buNone/>
            </a:pPr>
            <a:r>
              <a:rPr lang="zh-CN" altLang="en-US" sz="2000" dirty="0"/>
              <a:t>（后续实验记录会发在</a:t>
            </a:r>
            <a:r>
              <a:rPr lang="en" altLang="zh-CN" sz="2000" dirty="0">
                <a:hlinkClick r:id="rId2">
                  <a:extLst>
                    <a:ext uri="{A12FA001-AC4F-418D-AE19-62706E023703}">
                      <ahyp:hlinkClr xmlns:ahyp="http://schemas.microsoft.com/office/drawing/2018/hyperlinkcolor" val="tx"/>
                    </a:ext>
                  </a:extLst>
                </a:hlinkClick>
              </a:rPr>
              <a:t>https://github.com/kinghua0629/learning_nanoGPT.git</a:t>
            </a:r>
            <a:r>
              <a:rPr lang="zh-CN" altLang="en" sz="2000" dirty="0"/>
              <a:t>上</a:t>
            </a:r>
            <a:r>
              <a:rPr lang="zh-CN" altLang="en-US" sz="2000" dirty="0"/>
              <a:t>）</a:t>
            </a:r>
            <a:endParaRPr lang="en-US" altLang="zh-CN" sz="2000" dirty="0"/>
          </a:p>
          <a:p>
            <a:pPr marL="0" indent="0">
              <a:buNone/>
            </a:pPr>
            <a:r>
              <a:rPr lang="en-US" altLang="zh-CN" sz="2000" dirty="0"/>
              <a:t>2.</a:t>
            </a:r>
            <a:r>
              <a:rPr lang="zh-CN" altLang="en-US" sz="2000" dirty="0"/>
              <a:t>研究方法：实验研究，文献研究</a:t>
            </a:r>
            <a:endParaRPr lang="en-US" altLang="zh-CN" sz="2000" dirty="0"/>
          </a:p>
          <a:p>
            <a:pPr marL="0" indent="0">
              <a:buNone/>
            </a:pPr>
            <a:r>
              <a:rPr lang="en-US" altLang="zh-CN" sz="2000" dirty="0"/>
              <a:t>3.</a:t>
            </a:r>
            <a:r>
              <a:rPr lang="zh-CN" altLang="en-US" sz="2000" dirty="0"/>
              <a:t>实施过程：</a:t>
            </a:r>
            <a:endParaRPr lang="en-US" altLang="zh-CN" sz="2000" dirty="0"/>
          </a:p>
          <a:p>
            <a:pPr marL="0" indent="0">
              <a:buNone/>
            </a:pPr>
            <a:r>
              <a:rPr lang="zh-CN" altLang="en-US" sz="2000" dirty="0"/>
              <a:t>（</a:t>
            </a:r>
            <a:r>
              <a:rPr lang="en-US" altLang="zh-CN" sz="2000" dirty="0"/>
              <a:t>1</a:t>
            </a:r>
            <a:r>
              <a:rPr lang="zh-CN" altLang="en-US" sz="2000" dirty="0"/>
              <a:t>）通过</a:t>
            </a:r>
            <a:r>
              <a:rPr lang="en-US" altLang="zh-CN" sz="2000" dirty="0" err="1"/>
              <a:t>nanoGPT</a:t>
            </a:r>
            <a:r>
              <a:rPr lang="zh-CN" altLang="en-US" sz="2000" dirty="0"/>
              <a:t>项目了解训练模型时的参数对文本生成质量的影响</a:t>
            </a:r>
            <a:endParaRPr lang="en-US" altLang="zh-CN" sz="2000" dirty="0"/>
          </a:p>
          <a:p>
            <a:pPr marL="0" indent="0">
              <a:buNone/>
            </a:pPr>
            <a:r>
              <a:rPr lang="zh-CN" altLang="en-US" sz="2000" dirty="0"/>
              <a:t>（</a:t>
            </a:r>
            <a:r>
              <a:rPr lang="en-US" altLang="zh-CN" sz="2000" dirty="0"/>
              <a:t>2</a:t>
            </a:r>
            <a:r>
              <a:rPr lang="zh-CN" altLang="en-US" sz="2000" dirty="0"/>
              <a:t>）查阅资料，了解训练模型时的原理</a:t>
            </a:r>
            <a:endParaRPr lang="en-US" altLang="zh-CN" sz="2000" dirty="0"/>
          </a:p>
          <a:p>
            <a:pPr marL="0" indent="0">
              <a:buNone/>
            </a:pPr>
            <a:r>
              <a:rPr lang="zh-CN" altLang="en-US" sz="2000" dirty="0"/>
              <a:t>（</a:t>
            </a:r>
            <a:r>
              <a:rPr lang="en-US" altLang="zh-CN" sz="2000" dirty="0"/>
              <a:t>3</a:t>
            </a:r>
            <a:r>
              <a:rPr lang="zh-CN" altLang="en-US" sz="2000" dirty="0"/>
              <a:t>）通过</a:t>
            </a:r>
            <a:r>
              <a:rPr lang="en-US" altLang="zh-CN" sz="2000" dirty="0" err="1"/>
              <a:t>nanoGPT</a:t>
            </a:r>
            <a:r>
              <a:rPr lang="zh-CN" altLang="en-US" sz="2000" dirty="0"/>
              <a:t>项目尝试续写</a:t>
            </a:r>
            <a:r>
              <a:rPr lang="en-US" altLang="zh-CN" sz="2000" dirty="0"/>
              <a:t>《</a:t>
            </a:r>
            <a:r>
              <a:rPr lang="zh-CN" altLang="en-US" sz="2000" dirty="0"/>
              <a:t>西游记</a:t>
            </a:r>
            <a:r>
              <a:rPr lang="en-US" altLang="zh-CN" sz="2000" dirty="0"/>
              <a:t>》/《</a:t>
            </a:r>
            <a:r>
              <a:rPr lang="zh-CN" altLang="en-US" sz="2000" dirty="0"/>
              <a:t>红楼梦</a:t>
            </a:r>
            <a:r>
              <a:rPr lang="en-US" altLang="zh-CN" sz="2000" dirty="0"/>
              <a:t>》</a:t>
            </a:r>
            <a:endParaRPr lang="zh-CN" altLang="en-US" sz="1800" dirty="0"/>
          </a:p>
        </p:txBody>
      </p:sp>
    </p:spTree>
    <p:extLst>
      <p:ext uri="{BB962C8B-B14F-4D97-AF65-F5344CB8AC3E}">
        <p14:creationId xmlns:p14="http://schemas.microsoft.com/office/powerpoint/2010/main" val="4187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3020E-27BB-A585-8B60-B9DD37989720}"/>
              </a:ext>
            </a:extLst>
          </p:cNvPr>
          <p:cNvSpPr>
            <a:spLocks noGrp="1"/>
          </p:cNvSpPr>
          <p:nvPr>
            <p:ph type="title"/>
          </p:nvPr>
        </p:nvSpPr>
        <p:spPr/>
        <p:txBody>
          <a:bodyPr/>
          <a:lstStyle/>
          <a:p>
            <a:r>
              <a:rPr kumimoji="1" lang="en-US" altLang="zh-CN" dirty="0"/>
              <a:t>3.</a:t>
            </a:r>
            <a:r>
              <a:rPr kumimoji="1" lang="zh-CN" altLang="en-US" dirty="0"/>
              <a:t>涉及的原理</a:t>
            </a:r>
          </a:p>
        </p:txBody>
      </p:sp>
      <p:sp>
        <p:nvSpPr>
          <p:cNvPr id="3" name="内容占位符 2">
            <a:extLst>
              <a:ext uri="{FF2B5EF4-FFF2-40B4-BE49-F238E27FC236}">
                <a16:creationId xmlns:a16="http://schemas.microsoft.com/office/drawing/2014/main" id="{52E8CA0E-BAB8-220A-F3C4-815C702A6447}"/>
              </a:ext>
            </a:extLst>
          </p:cNvPr>
          <p:cNvSpPr>
            <a:spLocks noGrp="1"/>
          </p:cNvSpPr>
          <p:nvPr>
            <p:ph idx="1"/>
          </p:nvPr>
        </p:nvSpPr>
        <p:spPr>
          <a:xfrm>
            <a:off x="685801" y="1292353"/>
            <a:ext cx="10131425" cy="4498848"/>
          </a:xfrm>
        </p:spPr>
        <p:txBody>
          <a:bodyPr>
            <a:normAutofit/>
          </a:bodyPr>
          <a:lstStyle/>
          <a:p>
            <a:pPr marL="0" indent="0">
              <a:buNone/>
            </a:pPr>
            <a:r>
              <a:rPr kumimoji="1" lang="en" altLang="zh-CN" sz="2400" dirty="0"/>
              <a:t>	Transformer </a:t>
            </a:r>
            <a:r>
              <a:rPr kumimoji="1" lang="zh-CN" altLang="en-US" sz="2400" dirty="0"/>
              <a:t>模型是一种神经网络，它通过跟踪序列数据中的关系（如这句话中的单词）来学习上下文并因此学习含义。</a:t>
            </a:r>
            <a:br>
              <a:rPr kumimoji="1" lang="zh-CN" altLang="en-US" sz="2400" dirty="0"/>
            </a:br>
            <a:r>
              <a:rPr kumimoji="1" lang="en-US" altLang="zh-CN" sz="2400" dirty="0"/>
              <a:t>	</a:t>
            </a:r>
            <a:r>
              <a:rPr kumimoji="1" lang="en" altLang="zh-CN" sz="2400" dirty="0"/>
              <a:t>Transformer </a:t>
            </a:r>
            <a:r>
              <a:rPr kumimoji="1" lang="zh-CN" altLang="en-US" sz="2400" dirty="0"/>
              <a:t>模型应用了一组不断发展的数学技术，称为注意力或自我注意力，以检测甚至是系列中遥远的数据元素相互影响和相互依赖的微妙方式。</a:t>
            </a:r>
            <a:br>
              <a:rPr kumimoji="1" lang="zh-CN" altLang="en-US" sz="2400" dirty="0"/>
            </a:br>
            <a:r>
              <a:rPr kumimoji="1" lang="en-US" altLang="zh-CN" sz="2400" dirty="0"/>
              <a:t>	</a:t>
            </a:r>
            <a:r>
              <a:rPr kumimoji="1" lang="en" altLang="zh-CN" sz="2400" dirty="0"/>
              <a:t>Transformer </a:t>
            </a:r>
            <a:r>
              <a:rPr kumimoji="1" lang="zh-CN" altLang="en-US" sz="2400" dirty="0"/>
              <a:t>模型在</a:t>
            </a:r>
            <a:r>
              <a:rPr kumimoji="1" lang="en-US" altLang="zh-CN" sz="2400" dirty="0"/>
              <a:t>2017 </a:t>
            </a:r>
            <a:r>
              <a:rPr kumimoji="1" lang="zh-CN" altLang="en-US" sz="2400" dirty="0"/>
              <a:t>年 </a:t>
            </a:r>
            <a:r>
              <a:rPr kumimoji="1" lang="en" altLang="zh-CN" sz="2400" dirty="0"/>
              <a:t>Google </a:t>
            </a:r>
            <a:r>
              <a:rPr kumimoji="1" lang="zh-CN" altLang="en-US" sz="2400" dirty="0"/>
              <a:t>的一篇论文中首次描述，</a:t>
            </a:r>
            <a:r>
              <a:rPr kumimoji="1" lang="en" altLang="zh-CN" sz="2400" dirty="0"/>
              <a:t>Transformer </a:t>
            </a:r>
            <a:r>
              <a:rPr kumimoji="1" lang="zh-CN" altLang="en-US" sz="2400" dirty="0"/>
              <a:t>是迄今为止发明的最新和最强大的模型类别之一。他们正在推动机器学习方面的一波进步，一些人称之为 </a:t>
            </a:r>
            <a:r>
              <a:rPr kumimoji="1" lang="en" altLang="zh-CN" sz="2400" dirty="0"/>
              <a:t>transformer AI</a:t>
            </a:r>
            <a:r>
              <a:rPr kumimoji="1" lang="zh-CN" altLang="en" sz="2400" dirty="0"/>
              <a:t>。</a:t>
            </a:r>
          </a:p>
        </p:txBody>
      </p:sp>
    </p:spTree>
    <p:extLst>
      <p:ext uri="{BB962C8B-B14F-4D97-AF65-F5344CB8AC3E}">
        <p14:creationId xmlns:p14="http://schemas.microsoft.com/office/powerpoint/2010/main" val="76001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40</TotalTime>
  <Words>369</Words>
  <Application>Microsoft Macintosh PowerPoint</Application>
  <PresentationFormat>宽屏</PresentationFormat>
  <Paragraphs>17</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Arial</vt:lpstr>
      <vt:lpstr>Calibri</vt:lpstr>
      <vt:lpstr>Calibri Light</vt:lpstr>
      <vt:lpstr>Helvetica</vt:lpstr>
      <vt:lpstr>天体</vt:lpstr>
      <vt:lpstr>人工智能模型的训练与应用</vt:lpstr>
      <vt:lpstr>1.课题研究背景</vt:lpstr>
      <vt:lpstr>2.研究的具体任务</vt:lpstr>
      <vt:lpstr>2.实验材料和研究方法</vt:lpstr>
      <vt:lpstr>3.涉及的原理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人工智能模型的训练与应用</dc:title>
  <dc:creator>Hua King</dc:creator>
  <cp:lastModifiedBy>Hua King</cp:lastModifiedBy>
  <cp:revision>2</cp:revision>
  <dcterms:created xsi:type="dcterms:W3CDTF">2024-01-12T06:32:45Z</dcterms:created>
  <dcterms:modified xsi:type="dcterms:W3CDTF">2024-01-12T15:08:50Z</dcterms:modified>
</cp:coreProperties>
</file>