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7"/>
  </p:notesMasterIdLst>
  <p:handoutMasterIdLst>
    <p:handoutMasterId r:id="rId48"/>
  </p:handoutMasterIdLst>
  <p:sldIdLst>
    <p:sldId id="256" r:id="rId2"/>
    <p:sldId id="281" r:id="rId3"/>
    <p:sldId id="264" r:id="rId4"/>
    <p:sldId id="293" r:id="rId5"/>
    <p:sldId id="263" r:id="rId6"/>
    <p:sldId id="266" r:id="rId7"/>
    <p:sldId id="265" r:id="rId8"/>
    <p:sldId id="260" r:id="rId9"/>
    <p:sldId id="268" r:id="rId10"/>
    <p:sldId id="282" r:id="rId11"/>
    <p:sldId id="283" r:id="rId12"/>
    <p:sldId id="291" r:id="rId13"/>
    <p:sldId id="290" r:id="rId14"/>
    <p:sldId id="289" r:id="rId15"/>
    <p:sldId id="288" r:id="rId16"/>
    <p:sldId id="287" r:id="rId17"/>
    <p:sldId id="309" r:id="rId18"/>
    <p:sldId id="278" r:id="rId19"/>
    <p:sldId id="279" r:id="rId20"/>
    <p:sldId id="311" r:id="rId21"/>
    <p:sldId id="280" r:id="rId22"/>
    <p:sldId id="317" r:id="rId23"/>
    <p:sldId id="294" r:id="rId24"/>
    <p:sldId id="295" r:id="rId25"/>
    <p:sldId id="296" r:id="rId26"/>
    <p:sldId id="318" r:id="rId27"/>
    <p:sldId id="297" r:id="rId28"/>
    <p:sldId id="313" r:id="rId29"/>
    <p:sldId id="312" r:id="rId30"/>
    <p:sldId id="298" r:id="rId31"/>
    <p:sldId id="299" r:id="rId32"/>
    <p:sldId id="319" r:id="rId33"/>
    <p:sldId id="300" r:id="rId34"/>
    <p:sldId id="301" r:id="rId35"/>
    <p:sldId id="302" r:id="rId36"/>
    <p:sldId id="303" r:id="rId37"/>
    <p:sldId id="304" r:id="rId38"/>
    <p:sldId id="305" r:id="rId39"/>
    <p:sldId id="306" r:id="rId40"/>
    <p:sldId id="307" r:id="rId41"/>
    <p:sldId id="314" r:id="rId42"/>
    <p:sldId id="310" r:id="rId43"/>
    <p:sldId id="315" r:id="rId44"/>
    <p:sldId id="316" r:id="rId45"/>
    <p:sldId id="30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81" autoAdjust="0"/>
    <p:restoredTop sz="94660"/>
  </p:normalViewPr>
  <p:slideViewPr>
    <p:cSldViewPr>
      <p:cViewPr>
        <p:scale>
          <a:sx n="80" d="100"/>
          <a:sy n="80" d="100"/>
        </p:scale>
        <p:origin x="-1122" y="23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9270B0-A77C-41F6-9C78-626287EE2C44}" type="datetimeFigureOut">
              <a:rPr lang="en-US" smtClean="0"/>
              <a:t>6/18/2017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369407-3BF8-4D43-B333-DCFC091B4991}" type="slidenum">
              <a:rPr lang="en-US" smtClean="0"/>
              <a:t>‹#›</a:t>
            </a:fld>
            <a:endParaRPr lang="en-US"/>
          </a:p>
        </p:txBody>
      </p:sp>
    </p:spTree>
    <p:extLst>
      <p:ext uri="{BB962C8B-B14F-4D97-AF65-F5344CB8AC3E}">
        <p14:creationId xmlns:p14="http://schemas.microsoft.com/office/powerpoint/2010/main" val="1303822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0BDE9-8E02-4409-9A84-DACB8275C03D}" type="datetimeFigureOut">
              <a:rPr lang="en-US" smtClean="0"/>
              <a:t>6/18/2017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14B131-BD4F-489D-B4F3-25BA4C361C99}" type="slidenum">
              <a:rPr lang="en-US" smtClean="0"/>
              <a:t>‹#›</a:t>
            </a:fld>
            <a:endParaRPr lang="en-US" dirty="0"/>
          </a:p>
        </p:txBody>
      </p:sp>
    </p:spTree>
    <p:extLst>
      <p:ext uri="{BB962C8B-B14F-4D97-AF65-F5344CB8AC3E}">
        <p14:creationId xmlns:p14="http://schemas.microsoft.com/office/powerpoint/2010/main" val="690161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4B131-BD4F-489D-B4F3-25BA4C361C99}" type="slidenum">
              <a:rPr lang="en-US" smtClean="0"/>
              <a:t>1</a:t>
            </a:fld>
            <a:endParaRPr lang="en-US" dirty="0"/>
          </a:p>
        </p:txBody>
      </p:sp>
    </p:spTree>
    <p:extLst>
      <p:ext uri="{BB962C8B-B14F-4D97-AF65-F5344CB8AC3E}">
        <p14:creationId xmlns:p14="http://schemas.microsoft.com/office/powerpoint/2010/main" val="67301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4B131-BD4F-489D-B4F3-25BA4C361C99}" type="slidenum">
              <a:rPr lang="en-US" smtClean="0"/>
              <a:t>10</a:t>
            </a:fld>
            <a:endParaRPr lang="en-US" dirty="0"/>
          </a:p>
        </p:txBody>
      </p:sp>
    </p:spTree>
    <p:extLst>
      <p:ext uri="{BB962C8B-B14F-4D97-AF65-F5344CB8AC3E}">
        <p14:creationId xmlns:p14="http://schemas.microsoft.com/office/powerpoint/2010/main" val="977396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14B131-BD4F-489D-B4F3-25BA4C361C99}" type="slidenum">
              <a:rPr lang="en-US" smtClean="0"/>
              <a:t>11</a:t>
            </a:fld>
            <a:endParaRPr lang="en-US" dirty="0"/>
          </a:p>
        </p:txBody>
      </p:sp>
    </p:spTree>
    <p:extLst>
      <p:ext uri="{BB962C8B-B14F-4D97-AF65-F5344CB8AC3E}">
        <p14:creationId xmlns:p14="http://schemas.microsoft.com/office/powerpoint/2010/main" val="3513098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AA174F6D-8784-4900-B050-16F87929BF66}" type="datetimeFigureOut">
              <a:rPr lang="en-US" smtClean="0"/>
              <a:t>6/18/2017</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134064C-41B2-417A-B191-70FC5900A0E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174F6D-8784-4900-B050-16F87929BF66}" type="datetimeFigureOut">
              <a:rPr lang="en-US" smtClean="0"/>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34064C-41B2-417A-B191-70FC5900A0E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174F6D-8784-4900-B050-16F87929BF66}" type="datetimeFigureOut">
              <a:rPr lang="en-US" smtClean="0"/>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34064C-41B2-417A-B191-70FC5900A0E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174F6D-8784-4900-B050-16F87929BF66}" type="datetimeFigureOut">
              <a:rPr lang="en-US" smtClean="0"/>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34064C-41B2-417A-B191-70FC5900A0E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A174F6D-8784-4900-B050-16F87929BF66}" type="datetimeFigureOut">
              <a:rPr lang="en-US" smtClean="0"/>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34064C-41B2-417A-B191-70FC5900A0E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174F6D-8784-4900-B050-16F87929BF66}" type="datetimeFigureOut">
              <a:rPr lang="en-US" smtClean="0"/>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34064C-41B2-417A-B191-70FC5900A0E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A174F6D-8784-4900-B050-16F87929BF66}" type="datetimeFigureOut">
              <a:rPr lang="en-US" smtClean="0"/>
              <a:t>6/18/2017</a:t>
            </a:fld>
            <a:endParaRPr lang="en-US" dirty="0"/>
          </a:p>
        </p:txBody>
      </p:sp>
      <p:sp>
        <p:nvSpPr>
          <p:cNvPr id="27" name="Slide Number Placeholder 26"/>
          <p:cNvSpPr>
            <a:spLocks noGrp="1"/>
          </p:cNvSpPr>
          <p:nvPr>
            <p:ph type="sldNum" sz="quarter" idx="11"/>
          </p:nvPr>
        </p:nvSpPr>
        <p:spPr/>
        <p:txBody>
          <a:bodyPr rtlCol="0"/>
          <a:lstStyle/>
          <a:p>
            <a:fld id="{6134064C-41B2-417A-B191-70FC5900A0E0}"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AA174F6D-8784-4900-B050-16F87929BF66}" type="datetimeFigureOut">
              <a:rPr lang="en-US" smtClean="0"/>
              <a:t>6/18/2017</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6134064C-41B2-417A-B191-70FC5900A0E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74F6D-8784-4900-B050-16F87929BF66}" type="datetimeFigureOut">
              <a:rPr lang="en-US" smtClean="0"/>
              <a:t>6/18/2017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134064C-41B2-417A-B191-70FC5900A0E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174F6D-8784-4900-B050-16F87929BF66}" type="datetimeFigureOut">
              <a:rPr lang="en-US" smtClean="0"/>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34064C-41B2-417A-B191-70FC5900A0E0}"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174F6D-8784-4900-B050-16F87929BF66}" type="datetimeFigureOut">
              <a:rPr lang="en-US" smtClean="0"/>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34064C-41B2-417A-B191-70FC5900A0E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A174F6D-8784-4900-B050-16F87929BF66}" type="datetimeFigureOut">
              <a:rPr lang="en-US" smtClean="0"/>
              <a:t>6/18/2017</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134064C-41B2-417A-B191-70FC5900A0E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010400" cy="1222375"/>
          </a:xfrm>
        </p:spPr>
        <p:txBody>
          <a:bodyPr>
            <a:noAutofit/>
          </a:bodyPr>
          <a:lstStyle/>
          <a:p>
            <a:pPr algn="ctr"/>
            <a:r>
              <a:rPr lang="en-US" sz="4000" b="1" dirty="0" smtClean="0"/>
              <a:t/>
            </a:r>
            <a:br>
              <a:rPr lang="en-US" sz="4000" b="1" dirty="0" smtClean="0"/>
            </a:br>
            <a:r>
              <a:rPr lang="en-US" sz="4000" b="1" dirty="0" smtClean="0"/>
              <a:t>		BUSINESS PLAN</a:t>
            </a:r>
            <a:endParaRPr lang="en-US" sz="4000" b="1" dirty="0"/>
          </a:p>
        </p:txBody>
      </p:sp>
      <p:sp>
        <p:nvSpPr>
          <p:cNvPr id="3" name="Subtitle 2"/>
          <p:cNvSpPr>
            <a:spLocks noGrp="1"/>
          </p:cNvSpPr>
          <p:nvPr>
            <p:ph type="subTitle" idx="1"/>
          </p:nvPr>
        </p:nvSpPr>
        <p:spPr>
          <a:xfrm>
            <a:off x="457200" y="381000"/>
            <a:ext cx="8458200" cy="914400"/>
          </a:xfrm>
        </p:spPr>
        <p:txBody>
          <a:bodyPr>
            <a:noAutofit/>
          </a:bodyPr>
          <a:lstStyle/>
          <a:p>
            <a:pPr algn="ctr"/>
            <a:r>
              <a:rPr lang="en-US" sz="3600" dirty="0" smtClean="0">
                <a:solidFill>
                  <a:schemeClr val="bg1"/>
                </a:solidFill>
              </a:rPr>
              <a:t>PART 1: THE DEVELOPMENT OF THE BUSINESS PLAN</a:t>
            </a:r>
            <a:endParaRPr lang="en-US" sz="3600"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24200"/>
            <a:ext cx="9144000"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75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fontScale="90000"/>
          </a:bodyPr>
          <a:lstStyle/>
          <a:p>
            <a:pPr algn="ctr"/>
            <a:r>
              <a:rPr lang="en-US" sz="2500" dirty="0" smtClean="0">
                <a:solidFill>
                  <a:prstClr val="black"/>
                </a:solidFill>
              </a:rPr>
              <a:t>CONTENTS/FORMAT </a:t>
            </a:r>
            <a:r>
              <a:rPr lang="en-US" sz="2500" dirty="0">
                <a:solidFill>
                  <a:prstClr val="black"/>
                </a:solidFill>
              </a:rPr>
              <a:t>OF A BUSINESS PLAN</a:t>
            </a:r>
            <a:endParaRPr lang="en-US" sz="2800" dirty="0"/>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algn="just"/>
            <a:r>
              <a:rPr lang="en-US" sz="2800" dirty="0" smtClean="0">
                <a:latin typeface="Arial" pitchFamily="34" charset="0"/>
                <a:cs typeface="Arial" pitchFamily="34" charset="0"/>
              </a:rPr>
              <a:t>IV. 	The Target Customers and the Main  	Value Proposition to the Customer</a:t>
            </a:r>
          </a:p>
          <a:p>
            <a:pPr marL="580644" indent="-571500" algn="just">
              <a:buAutoNum type="romanUcPeriod" startAt="5"/>
            </a:pPr>
            <a:r>
              <a:rPr lang="en-US" sz="2800" dirty="0" smtClean="0">
                <a:latin typeface="Arial" pitchFamily="34" charset="0"/>
                <a:cs typeface="Arial" pitchFamily="34" charset="0"/>
              </a:rPr>
              <a:t>The Market, Market Justification based on the Industry Dynamics and the Macro Environmental Factors Affecting the Opportunities and Threats in the Market, the Size, Potential and Realistic Share of the Market </a:t>
            </a:r>
          </a:p>
          <a:p>
            <a:pPr marL="580644" indent="-571500" algn="just">
              <a:buAutoNum type="romanUcPeriod" startAt="5"/>
            </a:pPr>
            <a:r>
              <a:rPr lang="en-US" sz="2800" dirty="0" smtClean="0">
                <a:latin typeface="Arial" pitchFamily="34" charset="0"/>
                <a:cs typeface="Arial" pitchFamily="34" charset="0"/>
              </a:rPr>
              <a:t>The Product and Service Offerings</a:t>
            </a:r>
          </a:p>
          <a:p>
            <a:pPr marL="580644" indent="-571500">
              <a:buAutoNum type="romanUcPeriod" startAt="5"/>
            </a:pPr>
            <a:r>
              <a:rPr lang="en-US" sz="2800" dirty="0" smtClean="0">
                <a:latin typeface="Arial" pitchFamily="34" charset="0"/>
                <a:cs typeface="Arial" pitchFamily="34" charset="0"/>
              </a:rPr>
              <a:t>The Enterprise Strategy and Enterprise Delivery Systems: Business Competitiveness</a:t>
            </a:r>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38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fontScale="90000"/>
          </a:bodyPr>
          <a:lstStyle/>
          <a:p>
            <a:pPr algn="ctr"/>
            <a:r>
              <a:rPr lang="en-US" sz="2500" dirty="0" smtClean="0">
                <a:solidFill>
                  <a:prstClr val="black"/>
                </a:solidFill>
              </a:rPr>
              <a:t>CONTENTS/FORMAT </a:t>
            </a:r>
            <a:r>
              <a:rPr lang="en-US" sz="2500" dirty="0">
                <a:solidFill>
                  <a:prstClr val="black"/>
                </a:solidFill>
              </a:rPr>
              <a:t>OF A BUSINESS PLAN</a:t>
            </a:r>
            <a:endParaRPr lang="en-US" sz="2800" dirty="0"/>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algn="just"/>
            <a:r>
              <a:rPr lang="en-US" sz="2800" dirty="0" smtClean="0">
                <a:latin typeface="Arial" pitchFamily="34" charset="0"/>
                <a:cs typeface="Arial" pitchFamily="34" charset="0"/>
              </a:rPr>
              <a:t>VIII. The Financial Forecasts and Expected Returns, Risks, and Contingencies</a:t>
            </a:r>
          </a:p>
          <a:p>
            <a:pPr algn="just"/>
            <a:r>
              <a:rPr lang="en-US" sz="2800" dirty="0" smtClean="0">
                <a:latin typeface="Arial" pitchFamily="34" charset="0"/>
                <a:cs typeface="Arial" pitchFamily="34" charset="0"/>
              </a:rPr>
              <a:t>IX. Environmental and Regulatory Compliance</a:t>
            </a:r>
          </a:p>
          <a:p>
            <a:pPr algn="just"/>
            <a:r>
              <a:rPr lang="en-US" sz="2800" dirty="0" smtClean="0">
                <a:latin typeface="Arial" pitchFamily="34" charset="0"/>
                <a:cs typeface="Arial" pitchFamily="34" charset="0"/>
              </a:rPr>
              <a:t>X. The Capital Structure and Financial Offering: Returns and Benefits to Investors, Financiers, and Business Partners </a:t>
            </a:r>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3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228600"/>
            <a:ext cx="7162800" cy="9906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2800" dirty="0" smtClean="0"/>
              <a:t>SIMPLE FORMAT/CONTENT OF A BUSINESS PLAN</a:t>
            </a:r>
            <a:endParaRPr lang="en-US" sz="2800" dirty="0"/>
          </a:p>
        </p:txBody>
      </p:sp>
      <p:sp>
        <p:nvSpPr>
          <p:cNvPr id="6" name="Text Placeholder 5"/>
          <p:cNvSpPr>
            <a:spLocks noGrp="1"/>
          </p:cNvSpPr>
          <p:nvPr>
            <p:ph type="body" idx="2"/>
          </p:nvPr>
        </p:nvSpPr>
        <p:spPr>
          <a:xfrm>
            <a:off x="2057400" y="1338330"/>
            <a:ext cx="7086600" cy="551967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2800" dirty="0" smtClean="0">
                <a:latin typeface="Arial" pitchFamily="34" charset="0"/>
                <a:cs typeface="Arial" pitchFamily="34" charset="0"/>
              </a:rPr>
              <a:t>EXECUTIVE SUMMARY</a:t>
            </a:r>
          </a:p>
          <a:p>
            <a:pPr marL="466344" indent="-457200" algn="just">
              <a:buFont typeface="Wingdings" pitchFamily="2" charset="2"/>
              <a:buChar char="v"/>
            </a:pPr>
            <a:r>
              <a:rPr lang="en-US" sz="2800" dirty="0" smtClean="0">
                <a:latin typeface="Arial" pitchFamily="34" charset="0"/>
                <a:cs typeface="Arial" pitchFamily="34" charset="0"/>
              </a:rPr>
              <a:t>MARKETING PLAN</a:t>
            </a:r>
          </a:p>
          <a:p>
            <a:pPr marL="466344" indent="-457200" algn="just">
              <a:buFont typeface="Wingdings" pitchFamily="2" charset="2"/>
              <a:buChar char="v"/>
            </a:pPr>
            <a:r>
              <a:rPr lang="en-US" sz="2800" dirty="0" smtClean="0">
                <a:latin typeface="Arial" pitchFamily="34" charset="0"/>
                <a:cs typeface="Arial" pitchFamily="34" charset="0"/>
              </a:rPr>
              <a:t>MANAGEMENT PLAN</a:t>
            </a:r>
          </a:p>
          <a:p>
            <a:pPr marL="466344" indent="-457200" algn="just">
              <a:buFont typeface="Wingdings" pitchFamily="2" charset="2"/>
              <a:buChar char="v"/>
            </a:pPr>
            <a:r>
              <a:rPr lang="en-US" sz="2800" dirty="0" smtClean="0">
                <a:latin typeface="Arial" pitchFamily="34" charset="0"/>
                <a:cs typeface="Arial" pitchFamily="34" charset="0"/>
              </a:rPr>
              <a:t>FINANCIAL PLAN</a:t>
            </a:r>
          </a:p>
          <a:p>
            <a:pPr marL="466344" indent="-457200" algn="just">
              <a:buFont typeface="Wingdings" pitchFamily="2" charset="2"/>
              <a:buChar char="v"/>
            </a:pPr>
            <a:r>
              <a:rPr lang="en-US" sz="2800" dirty="0" smtClean="0">
                <a:latin typeface="Arial" pitchFamily="34" charset="0"/>
                <a:cs typeface="Arial" pitchFamily="34" charset="0"/>
              </a:rPr>
              <a:t>ATTACHMENTS</a:t>
            </a:r>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337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fontScale="90000"/>
          </a:bodyPr>
          <a:lstStyle/>
          <a:p>
            <a:pPr algn="ctr"/>
            <a:r>
              <a:rPr lang="en-US" sz="4400" kern="0" dirty="0">
                <a:solidFill>
                  <a:schemeClr val="tx1"/>
                </a:solidFill>
                <a:effectLst>
                  <a:outerShdw blurRad="38100" dist="38100" dir="2700000" algn="tl">
                    <a:srgbClr val="000000"/>
                  </a:outerShdw>
                </a:effectLst>
                <a:latin typeface="Arial"/>
                <a:ea typeface="+mj-ea"/>
                <a:cs typeface="Arial"/>
              </a:rPr>
              <a:t>READY, SET, WRITE</a:t>
            </a:r>
            <a:endParaRPr lang="en-US" sz="2800" dirty="0">
              <a:solidFill>
                <a:schemeClr val="tx1"/>
              </a:solidFill>
            </a:endParaRPr>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457200" lvl="0" indent="-457200" fontAlgn="base">
              <a:lnSpc>
                <a:spcPct val="90000"/>
              </a:lnSpc>
              <a:spcBef>
                <a:spcPct val="20000"/>
              </a:spcBef>
              <a:spcAft>
                <a:spcPct val="0"/>
              </a:spcAft>
              <a:buClrTx/>
              <a:buSzPct val="60000"/>
              <a:buFont typeface="Wingdings" pitchFamily="2" charset="2"/>
              <a:buChar char="v"/>
              <a:defRPr/>
            </a:pPr>
            <a:r>
              <a:rPr lang="en-US" sz="2800" kern="0" dirty="0">
                <a:solidFill>
                  <a:schemeClr val="tx1"/>
                </a:solidFill>
                <a:latin typeface="Arial" pitchFamily="34" charset="0"/>
                <a:cs typeface="Arial" pitchFamily="34" charset="0"/>
              </a:rPr>
              <a:t>From Dream to Document</a:t>
            </a:r>
          </a:p>
          <a:p>
            <a:pPr marL="914400" lvl="1" indent="-457200" fontAlgn="base">
              <a:lnSpc>
                <a:spcPct val="90000"/>
              </a:lnSpc>
              <a:spcBef>
                <a:spcPct val="20000"/>
              </a:spcBef>
              <a:spcAft>
                <a:spcPct val="0"/>
              </a:spcAft>
              <a:buClrTx/>
              <a:buFont typeface="Wingdings" pitchFamily="2" charset="2"/>
              <a:buChar char="v"/>
              <a:defRPr/>
            </a:pPr>
            <a:r>
              <a:rPr lang="en-US" sz="2800" kern="0" dirty="0">
                <a:solidFill>
                  <a:schemeClr val="tx1"/>
                </a:solidFill>
                <a:latin typeface="Arial" pitchFamily="34" charset="0"/>
                <a:cs typeface="Arial" pitchFamily="34" charset="0"/>
              </a:rPr>
              <a:t>Support your claims</a:t>
            </a:r>
          </a:p>
          <a:p>
            <a:pPr marL="914400" lvl="1" indent="-457200" fontAlgn="base">
              <a:lnSpc>
                <a:spcPct val="90000"/>
              </a:lnSpc>
              <a:spcBef>
                <a:spcPct val="20000"/>
              </a:spcBef>
              <a:spcAft>
                <a:spcPct val="0"/>
              </a:spcAft>
              <a:buClrTx/>
              <a:buFont typeface="Wingdings" pitchFamily="2" charset="2"/>
              <a:buChar char="v"/>
              <a:defRPr/>
            </a:pPr>
            <a:r>
              <a:rPr lang="en-US" sz="2800" kern="0" dirty="0">
                <a:solidFill>
                  <a:schemeClr val="tx1"/>
                </a:solidFill>
                <a:latin typeface="Arial" pitchFamily="34" charset="0"/>
                <a:cs typeface="Arial" pitchFamily="34" charset="0"/>
              </a:rPr>
              <a:t>Cite documents, studies, statistics and other sources</a:t>
            </a:r>
          </a:p>
          <a:p>
            <a:pPr marL="457200" lvl="0" indent="-457200" fontAlgn="base">
              <a:lnSpc>
                <a:spcPct val="90000"/>
              </a:lnSpc>
              <a:spcBef>
                <a:spcPct val="20000"/>
              </a:spcBef>
              <a:spcAft>
                <a:spcPct val="0"/>
              </a:spcAft>
              <a:buClrTx/>
              <a:buSzPct val="60000"/>
              <a:buFont typeface="Wingdings" pitchFamily="2" charset="2"/>
              <a:buChar char="v"/>
              <a:defRPr/>
            </a:pPr>
            <a:r>
              <a:rPr lang="en-US" sz="2800" kern="0" dirty="0">
                <a:solidFill>
                  <a:schemeClr val="tx1"/>
                </a:solidFill>
                <a:latin typeface="Arial" pitchFamily="34" charset="0"/>
                <a:cs typeface="Arial" pitchFamily="34" charset="0"/>
              </a:rPr>
              <a:t>Your TITLE PAGE should include:</a:t>
            </a:r>
          </a:p>
          <a:p>
            <a:pPr marL="914400" lvl="1" indent="-457200" fontAlgn="base">
              <a:lnSpc>
                <a:spcPct val="90000"/>
              </a:lnSpc>
              <a:spcBef>
                <a:spcPct val="20000"/>
              </a:spcBef>
              <a:spcAft>
                <a:spcPct val="0"/>
              </a:spcAft>
              <a:buClrTx/>
              <a:buFont typeface="Wingdings" pitchFamily="2" charset="2"/>
              <a:buChar char="v"/>
              <a:defRPr/>
            </a:pPr>
            <a:r>
              <a:rPr lang="en-US" sz="2800" kern="0" dirty="0">
                <a:solidFill>
                  <a:schemeClr val="tx1"/>
                </a:solidFill>
                <a:latin typeface="Arial" pitchFamily="34" charset="0"/>
                <a:cs typeface="Arial" pitchFamily="34" charset="0"/>
              </a:rPr>
              <a:t>Company’s name or logo</a:t>
            </a:r>
          </a:p>
          <a:p>
            <a:pPr marL="914400" lvl="1" indent="-457200" fontAlgn="base">
              <a:lnSpc>
                <a:spcPct val="90000"/>
              </a:lnSpc>
              <a:spcBef>
                <a:spcPct val="20000"/>
              </a:spcBef>
              <a:spcAft>
                <a:spcPct val="0"/>
              </a:spcAft>
              <a:buClrTx/>
              <a:buFont typeface="Wingdings" pitchFamily="2" charset="2"/>
              <a:buChar char="v"/>
              <a:defRPr/>
            </a:pPr>
            <a:r>
              <a:rPr lang="en-US" sz="2800" kern="0" dirty="0">
                <a:solidFill>
                  <a:schemeClr val="tx1"/>
                </a:solidFill>
                <a:latin typeface="Arial" pitchFamily="34" charset="0"/>
                <a:cs typeface="Arial" pitchFamily="34" charset="0"/>
              </a:rPr>
              <a:t>Company’s physical address, phone number, fax number, e-mail address, and website address</a:t>
            </a:r>
          </a:p>
          <a:p>
            <a:pPr marL="914400" lvl="1" indent="-457200" fontAlgn="base">
              <a:lnSpc>
                <a:spcPct val="90000"/>
              </a:lnSpc>
              <a:spcBef>
                <a:spcPct val="20000"/>
              </a:spcBef>
              <a:spcAft>
                <a:spcPct val="0"/>
              </a:spcAft>
              <a:buClrTx/>
              <a:buFont typeface="Wingdings" pitchFamily="2" charset="2"/>
              <a:buChar char="v"/>
              <a:defRPr/>
            </a:pPr>
            <a:r>
              <a:rPr lang="en-US" sz="2800" kern="0" dirty="0">
                <a:solidFill>
                  <a:schemeClr val="tx1"/>
                </a:solidFill>
                <a:latin typeface="Arial" pitchFamily="34" charset="0"/>
                <a:cs typeface="Arial" pitchFamily="34" charset="0"/>
              </a:rPr>
              <a:t>Name of the proponent (owner) of the plan</a:t>
            </a:r>
          </a:p>
          <a:p>
            <a:pPr marL="914400" lvl="1" indent="-457200" fontAlgn="base">
              <a:lnSpc>
                <a:spcPct val="90000"/>
              </a:lnSpc>
              <a:spcBef>
                <a:spcPct val="20000"/>
              </a:spcBef>
              <a:spcAft>
                <a:spcPct val="0"/>
              </a:spcAft>
              <a:buClrTx/>
              <a:buFont typeface="Wingdings" pitchFamily="2" charset="2"/>
              <a:buChar char="v"/>
              <a:defRPr/>
            </a:pPr>
            <a:r>
              <a:rPr lang="en-US" sz="2800" kern="0" dirty="0">
                <a:solidFill>
                  <a:schemeClr val="tx1"/>
                </a:solidFill>
                <a:latin typeface="Arial" pitchFamily="34" charset="0"/>
                <a:cs typeface="Arial" pitchFamily="34" charset="0"/>
              </a:rPr>
              <a:t>Date of the plan is submitted</a:t>
            </a:r>
          </a:p>
          <a:p>
            <a:pPr marL="466344" indent="-457200" algn="just">
              <a:buFont typeface="Wingdings" pitchFamily="2" charset="2"/>
              <a:buChar char="v"/>
            </a:pPr>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33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2800" dirty="0"/>
              <a:t>PUTTING TOGETHER YOUR PLAN</a:t>
            </a:r>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2800" dirty="0">
                <a:latin typeface="Arial" pitchFamily="34" charset="0"/>
                <a:cs typeface="Arial" pitchFamily="34" charset="0"/>
              </a:rPr>
              <a:t>Table of Contents</a:t>
            </a:r>
          </a:p>
          <a:p>
            <a:pPr marL="1115568" lvl="1" indent="-457200" algn="just">
              <a:buFont typeface="Wingdings" pitchFamily="2" charset="2"/>
              <a:buChar char="v"/>
            </a:pPr>
            <a:r>
              <a:rPr lang="en-US" sz="2800" dirty="0">
                <a:latin typeface="Arial" pitchFamily="34" charset="0"/>
                <a:cs typeface="Arial" pitchFamily="34" charset="0"/>
              </a:rPr>
              <a:t>As detailed as you can</a:t>
            </a:r>
          </a:p>
          <a:p>
            <a:pPr marL="1115568" lvl="1" indent="-457200" algn="just">
              <a:buFont typeface="Wingdings" pitchFamily="2" charset="2"/>
              <a:buChar char="v"/>
            </a:pPr>
            <a:r>
              <a:rPr lang="en-US" sz="2800" dirty="0" smtClean="0">
                <a:latin typeface="Arial" pitchFamily="34" charset="0"/>
                <a:cs typeface="Arial" pitchFamily="34" charset="0"/>
              </a:rPr>
              <a:t>Indicate </a:t>
            </a:r>
            <a:r>
              <a:rPr lang="en-US" sz="2800" dirty="0">
                <a:latin typeface="Arial" pitchFamily="34" charset="0"/>
                <a:cs typeface="Arial" pitchFamily="34" charset="0"/>
              </a:rPr>
              <a:t>correct page number</a:t>
            </a:r>
          </a:p>
          <a:p>
            <a:pPr marL="466344" indent="-457200" algn="just">
              <a:buFont typeface="Wingdings" pitchFamily="2" charset="2"/>
              <a:buChar char="v"/>
            </a:pPr>
            <a:r>
              <a:rPr lang="en-US" sz="2800" dirty="0" smtClean="0">
                <a:latin typeface="Arial" pitchFamily="34" charset="0"/>
                <a:cs typeface="Arial" pitchFamily="34" charset="0"/>
              </a:rPr>
              <a:t>Follow </a:t>
            </a:r>
            <a:r>
              <a:rPr lang="en-US" sz="2800" dirty="0">
                <a:latin typeface="Arial" pitchFamily="34" charset="0"/>
                <a:cs typeface="Arial" pitchFamily="34" charset="0"/>
              </a:rPr>
              <a:t>the outline</a:t>
            </a:r>
          </a:p>
          <a:p>
            <a:pPr marL="1115568" lvl="1" indent="-457200" algn="just">
              <a:buFont typeface="Wingdings" pitchFamily="2" charset="2"/>
              <a:buChar char="v"/>
            </a:pPr>
            <a:r>
              <a:rPr lang="en-US" sz="2800" dirty="0">
                <a:latin typeface="Arial" pitchFamily="34" charset="0"/>
                <a:cs typeface="Arial" pitchFamily="34" charset="0"/>
              </a:rPr>
              <a:t>Executive Summary</a:t>
            </a:r>
          </a:p>
          <a:p>
            <a:pPr marL="1115568" lvl="1" indent="-457200" algn="just">
              <a:buFont typeface="Wingdings" pitchFamily="2" charset="2"/>
              <a:buChar char="v"/>
            </a:pPr>
            <a:r>
              <a:rPr lang="en-US" sz="2800" dirty="0">
                <a:latin typeface="Arial" pitchFamily="34" charset="0"/>
                <a:cs typeface="Arial" pitchFamily="34" charset="0"/>
              </a:rPr>
              <a:t>Marketing Plan (with industry overview)</a:t>
            </a:r>
          </a:p>
          <a:p>
            <a:pPr marL="1115568" lvl="1" indent="-457200" algn="just">
              <a:buFont typeface="Wingdings" pitchFamily="2" charset="2"/>
              <a:buChar char="v"/>
            </a:pPr>
            <a:r>
              <a:rPr lang="en-US" sz="2800" dirty="0">
                <a:latin typeface="Arial" pitchFamily="34" charset="0"/>
                <a:cs typeface="Arial" pitchFamily="34" charset="0"/>
              </a:rPr>
              <a:t>Management Plan (Technical and Operation)</a:t>
            </a:r>
          </a:p>
          <a:p>
            <a:pPr marL="1115568" lvl="1" indent="-457200" algn="just">
              <a:buFont typeface="Wingdings" pitchFamily="2" charset="2"/>
              <a:buChar char="v"/>
            </a:pPr>
            <a:r>
              <a:rPr lang="en-US" sz="2800" dirty="0">
                <a:latin typeface="Arial" pitchFamily="34" charset="0"/>
                <a:cs typeface="Arial" pitchFamily="34" charset="0"/>
              </a:rPr>
              <a:t>Financial Plan</a:t>
            </a:r>
          </a:p>
          <a:p>
            <a:pPr marL="1115568" lvl="1" indent="-457200" algn="just">
              <a:buFont typeface="Wingdings" pitchFamily="2" charset="2"/>
              <a:buChar char="v"/>
            </a:pPr>
            <a:r>
              <a:rPr lang="en-US" sz="2800" dirty="0" smtClean="0">
                <a:latin typeface="Arial" pitchFamily="34" charset="0"/>
                <a:cs typeface="Arial" pitchFamily="34" charset="0"/>
              </a:rPr>
              <a:t>Attachments</a:t>
            </a:r>
            <a:endParaRPr lang="en-US" sz="2800" dirty="0">
              <a:latin typeface="Arial" pitchFamily="34" charset="0"/>
              <a:cs typeface="Arial" pitchFamily="34" charset="0"/>
            </a:endParaRP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012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2800" dirty="0"/>
              <a:t>EXECUTIVE SUMMARY</a:t>
            </a:r>
          </a:p>
        </p:txBody>
      </p:sp>
      <p:sp>
        <p:nvSpPr>
          <p:cNvPr id="6" name="Text Placeholder 5"/>
          <p:cNvSpPr>
            <a:spLocks noGrp="1"/>
          </p:cNvSpPr>
          <p:nvPr>
            <p:ph type="body" idx="2"/>
          </p:nvPr>
        </p:nvSpPr>
        <p:spPr>
          <a:xfrm>
            <a:off x="2057400" y="914400"/>
            <a:ext cx="6934200" cy="58674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3200" dirty="0">
                <a:latin typeface="Arial" pitchFamily="34" charset="0"/>
                <a:cs typeface="Arial" pitchFamily="34" charset="0"/>
              </a:rPr>
              <a:t>One- to three-page document</a:t>
            </a:r>
          </a:p>
          <a:p>
            <a:pPr marL="466344" indent="-457200" algn="just">
              <a:buFont typeface="Wingdings" pitchFamily="2" charset="2"/>
              <a:buChar char="v"/>
            </a:pPr>
            <a:r>
              <a:rPr lang="en-US" sz="3200" dirty="0">
                <a:latin typeface="Arial" pitchFamily="34" charset="0"/>
                <a:cs typeface="Arial" pitchFamily="34" charset="0"/>
              </a:rPr>
              <a:t>Written last </a:t>
            </a:r>
          </a:p>
          <a:p>
            <a:pPr marL="466344" indent="-457200" algn="just">
              <a:buFont typeface="Wingdings" pitchFamily="2" charset="2"/>
              <a:buChar char="v"/>
            </a:pPr>
            <a:r>
              <a:rPr lang="en-US" sz="3200" dirty="0">
                <a:latin typeface="Arial" pitchFamily="34" charset="0"/>
                <a:cs typeface="Arial" pitchFamily="34" charset="0"/>
              </a:rPr>
              <a:t>“just-the-facts” document</a:t>
            </a:r>
          </a:p>
          <a:p>
            <a:pPr marL="466344" indent="-457200" algn="just">
              <a:buFont typeface="Wingdings" pitchFamily="2" charset="2"/>
              <a:buChar char="v"/>
            </a:pPr>
            <a:r>
              <a:rPr lang="en-US" sz="3200" dirty="0">
                <a:latin typeface="Arial" pitchFamily="34" charset="0"/>
                <a:cs typeface="Arial" pitchFamily="34" charset="0"/>
              </a:rPr>
              <a:t>Synopsis of the key points</a:t>
            </a:r>
          </a:p>
          <a:p>
            <a:pPr marL="466344" indent="-457200" algn="just">
              <a:buFont typeface="Wingdings" pitchFamily="2" charset="2"/>
              <a:buChar char="v"/>
            </a:pPr>
            <a:r>
              <a:rPr lang="en-US" sz="3200" dirty="0">
                <a:latin typeface="Arial" pitchFamily="34" charset="0"/>
                <a:cs typeface="Arial" pitchFamily="34" charset="0"/>
              </a:rPr>
              <a:t>Narrative format or segmented (topic-driven) format</a:t>
            </a:r>
          </a:p>
          <a:p>
            <a:pPr marL="466344" indent="-457200" algn="just">
              <a:buFont typeface="Wingdings" pitchFamily="2" charset="2"/>
              <a:buChar char="v"/>
            </a:pPr>
            <a:r>
              <a:rPr lang="en-US" sz="3200" dirty="0">
                <a:latin typeface="Arial" pitchFamily="34" charset="0"/>
                <a:cs typeface="Arial" pitchFamily="34" charset="0"/>
              </a:rPr>
              <a:t>“what is in it” for the readers</a:t>
            </a:r>
          </a:p>
          <a:p>
            <a:pPr marL="466344" indent="-457200" algn="just">
              <a:buFont typeface="Wingdings" pitchFamily="2" charset="2"/>
              <a:buChar char="v"/>
            </a:pPr>
            <a:r>
              <a:rPr lang="en-US" sz="3200" dirty="0">
                <a:latin typeface="Arial" pitchFamily="34" charset="0"/>
                <a:cs typeface="Arial" pitchFamily="34" charset="0"/>
              </a:rPr>
              <a:t>What would you say about each of the section of the business plan if you only had 60 seconds to do so?</a:t>
            </a: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379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2"/>
          </p:nvPr>
        </p:nvSpPr>
        <p:spPr>
          <a:xfrm>
            <a:off x="2057400" y="457200"/>
            <a:ext cx="7010400" cy="63246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3200" dirty="0">
                <a:latin typeface="Arial" pitchFamily="34" charset="0"/>
                <a:cs typeface="Arial" pitchFamily="34" charset="0"/>
              </a:rPr>
              <a:t>Company Overview</a:t>
            </a:r>
          </a:p>
          <a:p>
            <a:pPr marL="1115568" lvl="1" indent="-457200" algn="just">
              <a:buFont typeface="Wingdings" pitchFamily="2" charset="2"/>
              <a:buChar char="v"/>
            </a:pPr>
            <a:r>
              <a:rPr lang="en-US" sz="2800" dirty="0">
                <a:latin typeface="Arial" pitchFamily="34" charset="0"/>
                <a:cs typeface="Arial" pitchFamily="34" charset="0"/>
              </a:rPr>
              <a:t>Brief description of the business</a:t>
            </a:r>
          </a:p>
          <a:p>
            <a:pPr marL="1115568" lvl="1" indent="-457200" algn="just">
              <a:buFont typeface="Wingdings" pitchFamily="2" charset="2"/>
              <a:buChar char="v"/>
            </a:pPr>
            <a:r>
              <a:rPr lang="en-US" sz="2800" dirty="0">
                <a:latin typeface="Arial" pitchFamily="34" charset="0"/>
                <a:cs typeface="Arial" pitchFamily="34" charset="0"/>
              </a:rPr>
              <a:t>Mission, Vision and Value statement</a:t>
            </a:r>
          </a:p>
          <a:p>
            <a:pPr marL="1115568" lvl="1" indent="-457200" algn="just">
              <a:buFont typeface="Wingdings" pitchFamily="2" charset="2"/>
              <a:buChar char="v"/>
            </a:pPr>
            <a:r>
              <a:rPr lang="en-US" sz="2800" dirty="0">
                <a:latin typeface="Arial" pitchFamily="34" charset="0"/>
                <a:cs typeface="Arial" pitchFamily="34" charset="0"/>
              </a:rPr>
              <a:t>Uniqueness or niche</a:t>
            </a:r>
          </a:p>
          <a:p>
            <a:pPr marL="1115568" lvl="1" indent="-457200" algn="just">
              <a:buFont typeface="Wingdings" pitchFamily="2" charset="2"/>
              <a:buChar char="v"/>
            </a:pPr>
            <a:r>
              <a:rPr lang="en-US" sz="2800" dirty="0">
                <a:latin typeface="Arial" pitchFamily="34" charset="0"/>
                <a:cs typeface="Arial" pitchFamily="34" charset="0"/>
              </a:rPr>
              <a:t>Business entity</a:t>
            </a:r>
          </a:p>
          <a:p>
            <a:pPr marL="466344" indent="-457200" algn="just">
              <a:buFont typeface="Wingdings" pitchFamily="2" charset="2"/>
              <a:buChar char="v"/>
            </a:pPr>
            <a:r>
              <a:rPr lang="en-US" sz="3200" dirty="0">
                <a:latin typeface="Arial" pitchFamily="34" charset="0"/>
                <a:cs typeface="Arial" pitchFamily="34" charset="0"/>
              </a:rPr>
              <a:t>Market Overview</a:t>
            </a:r>
          </a:p>
          <a:p>
            <a:pPr marL="1115568" lvl="1" indent="-457200" algn="just">
              <a:buFont typeface="Wingdings" pitchFamily="2" charset="2"/>
              <a:buChar char="v"/>
            </a:pPr>
            <a:r>
              <a:rPr lang="en-US" sz="2800" dirty="0">
                <a:latin typeface="Arial" pitchFamily="34" charset="0"/>
                <a:cs typeface="Arial" pitchFamily="34" charset="0"/>
              </a:rPr>
              <a:t>Market information, including statistics (not too much)</a:t>
            </a:r>
          </a:p>
          <a:p>
            <a:pPr marL="1115568" lvl="1" indent="-457200" algn="just">
              <a:buFont typeface="Wingdings" pitchFamily="2" charset="2"/>
              <a:buChar char="v"/>
            </a:pPr>
            <a:r>
              <a:rPr lang="en-US" sz="2800" dirty="0">
                <a:latin typeface="Arial" pitchFamily="34" charset="0"/>
                <a:cs typeface="Arial" pitchFamily="34" charset="0"/>
              </a:rPr>
              <a:t>Marketing strategy: </a:t>
            </a:r>
            <a:r>
              <a:rPr lang="en-US" sz="2800" dirty="0" smtClean="0">
                <a:latin typeface="Arial" pitchFamily="34" charset="0"/>
                <a:cs typeface="Arial" pitchFamily="34" charset="0"/>
              </a:rPr>
              <a:t>7 </a:t>
            </a:r>
            <a:r>
              <a:rPr lang="en-US" sz="2800" dirty="0">
                <a:latin typeface="Arial" pitchFamily="34" charset="0"/>
                <a:cs typeface="Arial" pitchFamily="34" charset="0"/>
              </a:rPr>
              <a:t>Ps</a:t>
            </a: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18392"/>
            <a:ext cx="1953491" cy="6839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02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 calcmode="lin" valueType="num">
                                      <p:cBhvr additive="base">
                                        <p:cTn id="3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2"/>
          </p:nvPr>
        </p:nvSpPr>
        <p:spPr>
          <a:xfrm>
            <a:off x="2057400" y="533400"/>
            <a:ext cx="6934200" cy="62484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buFont typeface="Wingdings" pitchFamily="2" charset="2"/>
              <a:buChar char="v"/>
            </a:pPr>
            <a:r>
              <a:rPr lang="en-US" sz="2800" dirty="0" smtClean="0">
                <a:latin typeface="Arial" pitchFamily="34" charset="0"/>
                <a:cs typeface="Arial" pitchFamily="34" charset="0"/>
              </a:rPr>
              <a:t>Management </a:t>
            </a:r>
            <a:r>
              <a:rPr lang="en-US" sz="2800" dirty="0">
                <a:latin typeface="Arial" pitchFamily="34" charset="0"/>
                <a:cs typeface="Arial" pitchFamily="34" charset="0"/>
              </a:rPr>
              <a:t>(Operation) Overview</a:t>
            </a:r>
          </a:p>
          <a:p>
            <a:pPr marL="1115568" lvl="1" indent="-457200" algn="just">
              <a:buFont typeface="Wingdings" pitchFamily="2" charset="2"/>
              <a:buChar char="v"/>
            </a:pPr>
            <a:r>
              <a:rPr lang="en-US" sz="2800" dirty="0">
                <a:latin typeface="Arial" pitchFamily="34" charset="0"/>
                <a:cs typeface="Arial" pitchFamily="34" charset="0"/>
              </a:rPr>
              <a:t>What is the competitive edge? </a:t>
            </a:r>
          </a:p>
          <a:p>
            <a:pPr marL="1115568" lvl="1" indent="-457200" algn="just">
              <a:buFont typeface="Wingdings" pitchFamily="2" charset="2"/>
              <a:buChar char="v"/>
            </a:pPr>
            <a:r>
              <a:rPr lang="en-US" sz="2800" dirty="0">
                <a:latin typeface="Arial" pitchFamily="34" charset="0"/>
                <a:cs typeface="Arial" pitchFamily="34" charset="0"/>
              </a:rPr>
              <a:t>How your company does business?</a:t>
            </a:r>
          </a:p>
          <a:p>
            <a:pPr marL="1115568" lvl="1" indent="-457200" algn="just">
              <a:buFont typeface="Wingdings" pitchFamily="2" charset="2"/>
              <a:buChar char="v"/>
            </a:pPr>
            <a:r>
              <a:rPr lang="en-US" sz="2800" dirty="0">
                <a:latin typeface="Arial" pitchFamily="34" charset="0"/>
                <a:cs typeface="Arial" pitchFamily="34" charset="0"/>
              </a:rPr>
              <a:t>Information on owners and key personnel</a:t>
            </a:r>
          </a:p>
          <a:p>
            <a:pPr marL="466344" indent="-457200" algn="just">
              <a:buFont typeface="Wingdings" pitchFamily="2" charset="2"/>
              <a:buChar char="v"/>
            </a:pPr>
            <a:r>
              <a:rPr lang="en-US" sz="3200" dirty="0">
                <a:latin typeface="Arial" pitchFamily="34" charset="0"/>
                <a:cs typeface="Arial" pitchFamily="34" charset="0"/>
              </a:rPr>
              <a:t>Financial Overview</a:t>
            </a:r>
          </a:p>
          <a:p>
            <a:pPr marL="1115568" lvl="1" indent="-457200" algn="just">
              <a:buFont typeface="Wingdings" pitchFamily="2" charset="2"/>
              <a:buChar char="v"/>
            </a:pPr>
            <a:r>
              <a:rPr lang="en-US" sz="2800" dirty="0">
                <a:latin typeface="Arial" pitchFamily="34" charset="0"/>
                <a:cs typeface="Arial" pitchFamily="34" charset="0"/>
              </a:rPr>
              <a:t>Brief description of projected revenue and profit</a:t>
            </a:r>
          </a:p>
          <a:p>
            <a:pPr marL="1115568" lvl="1" indent="-457200" algn="just">
              <a:buFont typeface="Wingdings" pitchFamily="2" charset="2"/>
              <a:buChar char="v"/>
            </a:pPr>
            <a:r>
              <a:rPr lang="en-US" sz="2800" dirty="0">
                <a:latin typeface="Arial" pitchFamily="34" charset="0"/>
                <a:cs typeface="Arial" pitchFamily="34" charset="0"/>
              </a:rPr>
              <a:t>Summarized financial projections and needs</a:t>
            </a:r>
          </a:p>
          <a:p>
            <a:pPr marL="466344" indent="-457200" algn="just">
              <a:buFont typeface="Wingdings" pitchFamily="2" charset="2"/>
              <a:buChar char="v"/>
            </a:pPr>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297"/>
            <a:ext cx="1953491" cy="6831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220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 calcmode="lin" valueType="num">
                                      <p:cBhvr additive="base">
                                        <p:cTn id="2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2800" dirty="0" smtClean="0"/>
              <a:t>MARKETING PLAN</a:t>
            </a:r>
            <a:endParaRPr lang="en-US" sz="2800" dirty="0"/>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Text Placeholder 5"/>
          <p:cNvSpPr>
            <a:spLocks noGrp="1"/>
          </p:cNvSpPr>
          <p:nvPr>
            <p:ph type="body" idx="2"/>
          </p:nvPr>
        </p:nvSpPr>
        <p:spPr>
          <a:xfrm>
            <a:off x="2089068" y="8382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2800" dirty="0" smtClean="0">
                <a:solidFill>
                  <a:srgbClr val="0070C0"/>
                </a:solidFill>
                <a:latin typeface="Arial" pitchFamily="34" charset="0"/>
                <a:cs typeface="Arial" pitchFamily="34" charset="0"/>
              </a:rPr>
              <a:t>PRODUCT OR SERVICES</a:t>
            </a:r>
          </a:p>
          <a:p>
            <a:pPr marL="466344" indent="-457200" algn="just">
              <a:buFont typeface="Wingdings" pitchFamily="2" charset="2"/>
              <a:buChar char="v"/>
            </a:pPr>
            <a:r>
              <a:rPr lang="en-US" sz="2800" dirty="0" smtClean="0">
                <a:latin typeface="Arial" pitchFamily="34" charset="0"/>
                <a:cs typeface="Arial" pitchFamily="34" charset="0"/>
              </a:rPr>
              <a:t>DISTRIBUTION</a:t>
            </a:r>
          </a:p>
          <a:p>
            <a:pPr marL="466344" indent="-457200" algn="just">
              <a:buFont typeface="Wingdings" pitchFamily="2" charset="2"/>
              <a:buChar char="v"/>
            </a:pPr>
            <a:r>
              <a:rPr lang="en-US" sz="2800" dirty="0" smtClean="0">
                <a:solidFill>
                  <a:srgbClr val="0070C0"/>
                </a:solidFill>
                <a:latin typeface="Arial" pitchFamily="34" charset="0"/>
                <a:cs typeface="Arial" pitchFamily="34" charset="0"/>
              </a:rPr>
              <a:t>CUSTOMERS / PEOPLE</a:t>
            </a:r>
          </a:p>
          <a:p>
            <a:pPr marL="466344" indent="-457200" algn="just">
              <a:buFont typeface="Wingdings" pitchFamily="2" charset="2"/>
              <a:buChar char="v"/>
            </a:pPr>
            <a:r>
              <a:rPr lang="en-US" sz="2800" dirty="0" smtClean="0">
                <a:solidFill>
                  <a:srgbClr val="0070C0"/>
                </a:solidFill>
                <a:latin typeface="Arial" pitchFamily="34" charset="0"/>
                <a:cs typeface="Arial" pitchFamily="34" charset="0"/>
              </a:rPr>
              <a:t>POSITION / POSITIONING</a:t>
            </a:r>
          </a:p>
          <a:p>
            <a:pPr marL="466344" indent="-457200" algn="just">
              <a:buFont typeface="Wingdings" pitchFamily="2" charset="2"/>
              <a:buChar char="v"/>
            </a:pPr>
            <a:r>
              <a:rPr lang="en-US" sz="2800" dirty="0" smtClean="0">
                <a:solidFill>
                  <a:srgbClr val="0070C0"/>
                </a:solidFill>
                <a:latin typeface="Arial" pitchFamily="34" charset="0"/>
                <a:cs typeface="Arial" pitchFamily="34" charset="0"/>
              </a:rPr>
              <a:t>IMAGE AND PACKAGING</a:t>
            </a:r>
          </a:p>
          <a:p>
            <a:pPr marL="466344" indent="-457200" algn="just">
              <a:buFont typeface="Wingdings" pitchFamily="2" charset="2"/>
              <a:buChar char="v"/>
            </a:pPr>
            <a:r>
              <a:rPr lang="en-US" sz="2800" dirty="0" smtClean="0">
                <a:solidFill>
                  <a:srgbClr val="0070C0"/>
                </a:solidFill>
                <a:latin typeface="Arial" pitchFamily="34" charset="0"/>
                <a:cs typeface="Arial" pitchFamily="34" charset="0"/>
              </a:rPr>
              <a:t>PRICING</a:t>
            </a:r>
          </a:p>
          <a:p>
            <a:pPr marL="466344" indent="-457200" algn="just">
              <a:buFont typeface="Wingdings" pitchFamily="2" charset="2"/>
              <a:buChar char="v"/>
            </a:pPr>
            <a:r>
              <a:rPr lang="en-US" sz="2800" dirty="0" smtClean="0">
                <a:solidFill>
                  <a:srgbClr val="0070C0"/>
                </a:solidFill>
                <a:latin typeface="Arial" pitchFamily="34" charset="0"/>
                <a:cs typeface="Arial" pitchFamily="34" charset="0"/>
              </a:rPr>
              <a:t>PLACE</a:t>
            </a:r>
          </a:p>
          <a:p>
            <a:pPr marL="466344" indent="-457200" algn="just">
              <a:buFont typeface="Wingdings" pitchFamily="2" charset="2"/>
              <a:buChar char="v"/>
            </a:pPr>
            <a:r>
              <a:rPr lang="en-US" sz="2800" dirty="0" smtClean="0">
                <a:latin typeface="Arial" pitchFamily="34" charset="0"/>
                <a:cs typeface="Arial" pitchFamily="34" charset="0"/>
              </a:rPr>
              <a:t>INDUSTRY</a:t>
            </a:r>
          </a:p>
          <a:p>
            <a:pPr marL="466344" indent="-457200" algn="just">
              <a:buFont typeface="Wingdings" pitchFamily="2" charset="2"/>
              <a:buChar char="v"/>
            </a:pPr>
            <a:r>
              <a:rPr lang="en-US" sz="2800" dirty="0" smtClean="0">
                <a:latin typeface="Arial" pitchFamily="34" charset="0"/>
                <a:cs typeface="Arial" pitchFamily="34" charset="0"/>
              </a:rPr>
              <a:t>COMPETITION</a:t>
            </a:r>
          </a:p>
          <a:p>
            <a:pPr marL="466344" indent="-457200" algn="just">
              <a:buFont typeface="Wingdings" pitchFamily="2" charset="2"/>
              <a:buChar char="v"/>
            </a:pPr>
            <a:r>
              <a:rPr lang="en-US" sz="2800" dirty="0" smtClean="0">
                <a:latin typeface="Arial" pitchFamily="34" charset="0"/>
                <a:cs typeface="Arial" pitchFamily="34" charset="0"/>
              </a:rPr>
              <a:t>MARKETING GOALS</a:t>
            </a:r>
          </a:p>
          <a:p>
            <a:pPr marL="466344" indent="-457200">
              <a:buFont typeface="Wingdings" pitchFamily="2" charset="2"/>
              <a:buChar char="v"/>
            </a:pPr>
            <a:r>
              <a:rPr lang="en-US" sz="2800" dirty="0" smtClean="0">
                <a:solidFill>
                  <a:srgbClr val="0070C0"/>
                </a:solidFill>
                <a:latin typeface="Arial" pitchFamily="34" charset="0"/>
                <a:cs typeface="Arial" pitchFamily="34" charset="0"/>
              </a:rPr>
              <a:t>MARKETING STRATEGY/ PROMOTION</a:t>
            </a:r>
            <a:endParaRPr lang="en-US" sz="2800" dirty="0">
              <a:solidFill>
                <a:srgbClr val="0070C0"/>
              </a:solidFill>
              <a:latin typeface="Arial" pitchFamily="34" charset="0"/>
              <a:cs typeface="Arial" pitchFamily="34" charset="0"/>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36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 calcmode="lin" valueType="num">
                                      <p:cBhvr additive="base">
                                        <p:cTn id="6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2800" dirty="0" smtClean="0"/>
              <a:t>PRODUCTS OR SERVICES</a:t>
            </a:r>
            <a:endParaRPr lang="en-US" sz="2800" dirty="0"/>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0" marR="0">
              <a:lnSpc>
                <a:spcPct val="115000"/>
              </a:lnSpc>
              <a:spcBef>
                <a:spcPts val="0"/>
              </a:spcBef>
              <a:spcAft>
                <a:spcPts val="1000"/>
              </a:spcAft>
            </a:pPr>
            <a:r>
              <a:rPr lang="en-PH" sz="2800" dirty="0">
                <a:latin typeface="Calibri"/>
                <a:ea typeface="Calibri"/>
                <a:cs typeface="Times New Roman"/>
              </a:rPr>
              <a:t>I)</a:t>
            </a:r>
            <a:r>
              <a:rPr lang="en-PH" sz="2800" dirty="0">
                <a:latin typeface="Arial" pitchFamily="34" charset="0"/>
                <a:ea typeface="Calibri"/>
                <a:cs typeface="Arial" pitchFamily="34" charset="0"/>
              </a:rPr>
              <a:t> What customer need or want is being filled? </a:t>
            </a:r>
            <a:endParaRPr lang="en-US" sz="2400" dirty="0">
              <a:latin typeface="Arial" pitchFamily="34" charset="0"/>
              <a:ea typeface="Calibri"/>
              <a:cs typeface="Arial" pitchFamily="34" charset="0"/>
            </a:endParaRPr>
          </a:p>
          <a:p>
            <a:pPr marL="0" marR="0">
              <a:lnSpc>
                <a:spcPct val="115000"/>
              </a:lnSpc>
              <a:spcBef>
                <a:spcPts val="0"/>
              </a:spcBef>
              <a:spcAft>
                <a:spcPts val="1000"/>
              </a:spcAft>
            </a:pPr>
            <a:r>
              <a:rPr lang="en-PH" sz="2800" dirty="0">
                <a:latin typeface="Arial" pitchFamily="34" charset="0"/>
                <a:ea typeface="Calibri"/>
                <a:cs typeface="Arial" pitchFamily="34" charset="0"/>
              </a:rPr>
              <a:t>II) What are the features and benefits of your products or services?</a:t>
            </a:r>
            <a:endParaRPr lang="en-US" sz="2400" dirty="0">
              <a:latin typeface="Arial" pitchFamily="34" charset="0"/>
              <a:ea typeface="Calibri"/>
              <a:cs typeface="Arial" pitchFamily="34" charset="0"/>
            </a:endParaRPr>
          </a:p>
          <a:p>
            <a:pPr marL="0" marR="0">
              <a:lnSpc>
                <a:spcPct val="115000"/>
              </a:lnSpc>
              <a:spcBef>
                <a:spcPts val="0"/>
              </a:spcBef>
              <a:spcAft>
                <a:spcPts val="1000"/>
              </a:spcAft>
            </a:pPr>
            <a:r>
              <a:rPr lang="en-PH" sz="2800" dirty="0">
                <a:latin typeface="Arial" pitchFamily="34" charset="0"/>
                <a:ea typeface="Calibri"/>
                <a:cs typeface="Arial" pitchFamily="34" charset="0"/>
              </a:rPr>
              <a:t>III) How will your product be made or how will your services be provided?</a:t>
            </a:r>
            <a:endParaRPr lang="en-US" sz="2400" dirty="0">
              <a:latin typeface="Arial" pitchFamily="34" charset="0"/>
              <a:ea typeface="Calibri"/>
              <a:cs typeface="Arial" pitchFamily="34" charset="0"/>
            </a:endParaRPr>
          </a:p>
          <a:p>
            <a:pPr marL="0" marR="0">
              <a:lnSpc>
                <a:spcPct val="115000"/>
              </a:lnSpc>
              <a:spcBef>
                <a:spcPts val="0"/>
              </a:spcBef>
              <a:spcAft>
                <a:spcPts val="1000"/>
              </a:spcAft>
            </a:pPr>
            <a:r>
              <a:rPr lang="en-PH" sz="2800" dirty="0">
                <a:latin typeface="Arial" pitchFamily="34" charset="0"/>
                <a:ea typeface="Calibri"/>
                <a:cs typeface="Arial" pitchFamily="34" charset="0"/>
              </a:rPr>
              <a:t>IV) Who will supply the materials? </a:t>
            </a:r>
            <a:endParaRPr lang="en-US" sz="2400" dirty="0">
              <a:latin typeface="Arial" pitchFamily="34" charset="0"/>
              <a:ea typeface="Calibri"/>
              <a:cs typeface="Arial" pitchFamily="34" charset="0"/>
            </a:endParaRPr>
          </a:p>
          <a:p>
            <a:pPr marL="0" marR="0">
              <a:lnSpc>
                <a:spcPct val="115000"/>
              </a:lnSpc>
              <a:spcBef>
                <a:spcPts val="0"/>
              </a:spcBef>
              <a:spcAft>
                <a:spcPts val="1000"/>
              </a:spcAft>
            </a:pPr>
            <a:r>
              <a:rPr lang="en-PH" sz="2800" dirty="0">
                <a:latin typeface="Arial" pitchFamily="34" charset="0"/>
                <a:ea typeface="Calibri"/>
                <a:cs typeface="Arial" pitchFamily="34" charset="0"/>
              </a:rPr>
              <a:t>V) What future products/services will you offer, and when?</a:t>
            </a:r>
            <a:endParaRPr lang="en-US" sz="2400" dirty="0">
              <a:latin typeface="Arial" pitchFamily="34" charset="0"/>
              <a:ea typeface="Calibri"/>
              <a:cs typeface="Arial" pitchFamily="34" charset="0"/>
            </a:endParaRP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789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295400"/>
            <a:ext cx="8686800" cy="2286000"/>
          </a:xfrm>
        </p:spPr>
        <p:txBody>
          <a:bodyPr>
            <a:noAutofit/>
          </a:bodyPr>
          <a:lstStyle/>
          <a:p>
            <a:pPr marL="457200" indent="-457200">
              <a:buFont typeface="Wingdings" pitchFamily="2" charset="2"/>
              <a:buChar char="v"/>
            </a:pPr>
            <a:r>
              <a:rPr lang="en-US" sz="2800" b="1" dirty="0" smtClean="0">
                <a:latin typeface="Arial" pitchFamily="34" charset="0"/>
                <a:cs typeface="Arial" pitchFamily="34" charset="0"/>
              </a:rPr>
              <a:t>At the end of the lesson, the student will be able to:</a:t>
            </a:r>
            <a:br>
              <a:rPr lang="en-US" sz="2800" b="1" dirty="0" smtClean="0">
                <a:latin typeface="Arial" pitchFamily="34" charset="0"/>
                <a:cs typeface="Arial" pitchFamily="34" charset="0"/>
              </a:rPr>
            </a:br>
            <a:r>
              <a:rPr lang="en-US" sz="2800" b="1" dirty="0" smtClean="0">
                <a:latin typeface="Arial" pitchFamily="34" charset="0"/>
                <a:cs typeface="Arial" pitchFamily="34" charset="0"/>
              </a:rPr>
              <a:t>know the contents/format of a business plan.</a:t>
            </a:r>
            <a:br>
              <a:rPr lang="en-US" sz="2800" b="1" dirty="0" smtClean="0">
                <a:latin typeface="Arial" pitchFamily="34" charset="0"/>
                <a:cs typeface="Arial" pitchFamily="34" charset="0"/>
              </a:rPr>
            </a:br>
            <a:r>
              <a:rPr lang="en-US" sz="2800" b="1" dirty="0" smtClean="0">
                <a:latin typeface="Arial" pitchFamily="34" charset="0"/>
                <a:cs typeface="Arial" pitchFamily="34" charset="0"/>
              </a:rPr>
              <a:t/>
            </a:r>
            <a:br>
              <a:rPr lang="en-US" sz="2800" b="1" dirty="0" smtClean="0">
                <a:latin typeface="Arial" pitchFamily="34" charset="0"/>
                <a:cs typeface="Arial" pitchFamily="34" charset="0"/>
              </a:rPr>
            </a:b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457200" y="381000"/>
            <a:ext cx="8458200" cy="685800"/>
          </a:xfrm>
        </p:spPr>
        <p:txBody>
          <a:bodyPr>
            <a:noAutofit/>
          </a:bodyPr>
          <a:lstStyle/>
          <a:p>
            <a:pPr algn="ctr"/>
            <a:r>
              <a:rPr lang="en-US" sz="3600" dirty="0" smtClean="0">
                <a:solidFill>
                  <a:schemeClr val="bg1"/>
                </a:solidFill>
              </a:rPr>
              <a:t>OBJECTIVE/S</a:t>
            </a:r>
            <a:endParaRPr lang="en-US" sz="3600"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57600"/>
            <a:ext cx="9144000" cy="314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6122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2800" dirty="0"/>
              <a:t>DISTRIBUTION</a:t>
            </a:r>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0" marR="0">
              <a:lnSpc>
                <a:spcPct val="115000"/>
              </a:lnSpc>
              <a:spcBef>
                <a:spcPts val="0"/>
              </a:spcBef>
              <a:spcAft>
                <a:spcPts val="1000"/>
              </a:spcAft>
            </a:pPr>
            <a:r>
              <a:rPr lang="en-US" sz="2800" dirty="0">
                <a:latin typeface="Arial" pitchFamily="34" charset="0"/>
                <a:ea typeface="Calibri"/>
                <a:cs typeface="Arial" pitchFamily="34" charset="0"/>
              </a:rPr>
              <a:t>How will your products or services be distributed?</a:t>
            </a: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321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92086" y="2286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2800" dirty="0"/>
              <a:t>CUSTOMERS</a:t>
            </a:r>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2800" dirty="0">
                <a:latin typeface="Arial" pitchFamily="34" charset="0"/>
                <a:cs typeface="Arial" pitchFamily="34" charset="0"/>
              </a:rPr>
              <a:t>TARGET CUSTOMERS</a:t>
            </a:r>
          </a:p>
          <a:p>
            <a:pPr marL="1115568" lvl="1" indent="-457200" algn="just">
              <a:buFont typeface="Wingdings" pitchFamily="2" charset="2"/>
              <a:buChar char="v"/>
            </a:pPr>
            <a:r>
              <a:rPr lang="en-US" sz="2600" dirty="0">
                <a:latin typeface="Arial" pitchFamily="34" charset="0"/>
                <a:cs typeface="Arial" pitchFamily="34" charset="0"/>
              </a:rPr>
              <a:t>Demographic Profiles</a:t>
            </a:r>
          </a:p>
          <a:p>
            <a:pPr marL="1115568" lvl="1" indent="-457200" algn="just">
              <a:buFont typeface="Wingdings" pitchFamily="2" charset="2"/>
              <a:buChar char="v"/>
            </a:pPr>
            <a:r>
              <a:rPr lang="en-US" sz="2600" dirty="0">
                <a:latin typeface="Arial" pitchFamily="34" charset="0"/>
                <a:cs typeface="Arial" pitchFamily="34" charset="0"/>
              </a:rPr>
              <a:t>Income and spending habits</a:t>
            </a:r>
          </a:p>
          <a:p>
            <a:pPr marL="1115568" lvl="1" indent="-457200" algn="just">
              <a:buFont typeface="Wingdings" pitchFamily="2" charset="2"/>
              <a:buChar char="v"/>
            </a:pPr>
            <a:r>
              <a:rPr lang="en-US" sz="2600" dirty="0">
                <a:latin typeface="Arial" pitchFamily="34" charset="0"/>
                <a:cs typeface="Arial" pitchFamily="34" charset="0"/>
              </a:rPr>
              <a:t>Personal characteristics: gender, age, </a:t>
            </a:r>
            <a:r>
              <a:rPr lang="en-US" sz="2600" dirty="0" err="1">
                <a:latin typeface="Arial" pitchFamily="34" charset="0"/>
                <a:cs typeface="Arial" pitchFamily="34" charset="0"/>
              </a:rPr>
              <a:t>etc</a:t>
            </a:r>
            <a:endParaRPr lang="en-US" sz="2600" dirty="0">
              <a:latin typeface="Arial" pitchFamily="34" charset="0"/>
              <a:cs typeface="Arial" pitchFamily="34" charset="0"/>
            </a:endParaRPr>
          </a:p>
          <a:p>
            <a:pPr marL="1115568" lvl="1" indent="-457200" algn="just">
              <a:buFont typeface="Wingdings" pitchFamily="2" charset="2"/>
              <a:buChar char="v"/>
            </a:pPr>
            <a:r>
              <a:rPr lang="en-US" sz="2600" dirty="0">
                <a:latin typeface="Arial" pitchFamily="34" charset="0"/>
                <a:cs typeface="Arial" pitchFamily="34" charset="0"/>
              </a:rPr>
              <a:t>Standard of living</a:t>
            </a:r>
          </a:p>
          <a:p>
            <a:pPr marL="1115568" lvl="1" indent="-457200" algn="just">
              <a:buFont typeface="Wingdings" pitchFamily="2" charset="2"/>
              <a:buChar char="v"/>
            </a:pPr>
            <a:r>
              <a:rPr lang="en-US" sz="2600" dirty="0">
                <a:latin typeface="Arial" pitchFamily="34" charset="0"/>
                <a:cs typeface="Arial" pitchFamily="34" charset="0"/>
              </a:rPr>
              <a:t>Household characteristics</a:t>
            </a:r>
          </a:p>
          <a:p>
            <a:pPr marL="466344" indent="-457200" algn="just">
              <a:buFont typeface="Wingdings" pitchFamily="2" charset="2"/>
              <a:buChar char="v"/>
            </a:pPr>
            <a:r>
              <a:rPr lang="en-US" sz="2800" dirty="0">
                <a:latin typeface="Arial" pitchFamily="34" charset="0"/>
                <a:cs typeface="Arial" pitchFamily="34" charset="0"/>
              </a:rPr>
              <a:t>Psychographic (attitudes/beliefs)</a:t>
            </a:r>
          </a:p>
          <a:p>
            <a:pPr marL="1115568" lvl="1" indent="-457200" algn="just">
              <a:buFont typeface="Wingdings" pitchFamily="2" charset="2"/>
              <a:buChar char="v"/>
            </a:pPr>
            <a:r>
              <a:rPr lang="en-US" sz="2600" dirty="0">
                <a:latin typeface="Arial" pitchFamily="34" charset="0"/>
                <a:cs typeface="Arial" pitchFamily="34" charset="0"/>
              </a:rPr>
              <a:t>Opinions and values</a:t>
            </a:r>
          </a:p>
          <a:p>
            <a:pPr marL="1115568" lvl="1" indent="-457200" algn="just">
              <a:buFont typeface="Wingdings" pitchFamily="2" charset="2"/>
              <a:buChar char="v"/>
            </a:pPr>
            <a:r>
              <a:rPr lang="en-US" sz="2600" dirty="0">
                <a:latin typeface="Arial" pitchFamily="34" charset="0"/>
                <a:cs typeface="Arial" pitchFamily="34" charset="0"/>
              </a:rPr>
              <a:t>Political views</a:t>
            </a:r>
          </a:p>
          <a:p>
            <a:pPr marL="1115568" lvl="1" indent="-457200" algn="just">
              <a:buFont typeface="Wingdings" pitchFamily="2" charset="2"/>
              <a:buChar char="v"/>
            </a:pPr>
            <a:r>
              <a:rPr lang="en-US" sz="2600" dirty="0">
                <a:latin typeface="Arial" pitchFamily="34" charset="0"/>
                <a:cs typeface="Arial" pitchFamily="34" charset="0"/>
              </a:rPr>
              <a:t>Style and taste</a:t>
            </a:r>
          </a:p>
          <a:p>
            <a:pPr marL="466344" indent="-457200" algn="just">
              <a:buFont typeface="Wingdings" pitchFamily="2" charset="2"/>
              <a:buChar char="v"/>
            </a:pPr>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80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 calcmode="lin" valueType="num">
                                      <p:cBhvr additive="base">
                                        <p:cTn id="2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 calcmode="lin" valueType="num">
                                      <p:cBhvr additive="base">
                                        <p:cTn id="3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 calcmode="lin" valueType="num">
                                      <p:cBhvr additive="base">
                                        <p:cTn id="3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 calcmode="lin" valueType="num">
                                      <p:cBhvr additive="base">
                                        <p:cTn id="4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92086" y="2286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2800" dirty="0"/>
              <a:t>CUSTOMERS</a:t>
            </a:r>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2800" dirty="0">
                <a:latin typeface="Arial" pitchFamily="34" charset="0"/>
                <a:cs typeface="Arial" pitchFamily="34" charset="0"/>
              </a:rPr>
              <a:t>Who are your customers- what does your customer profile look like?</a:t>
            </a:r>
          </a:p>
          <a:p>
            <a:pPr marL="466344" indent="-457200" algn="just">
              <a:buFont typeface="Wingdings" pitchFamily="2" charset="2"/>
              <a:buChar char="v"/>
            </a:pPr>
            <a:r>
              <a:rPr lang="en-US" sz="2800" dirty="0" smtClean="0">
                <a:latin typeface="Arial" pitchFamily="34" charset="0"/>
                <a:cs typeface="Arial" pitchFamily="34" charset="0"/>
              </a:rPr>
              <a:t>How </a:t>
            </a:r>
            <a:r>
              <a:rPr lang="en-US" sz="2800" dirty="0">
                <a:latin typeface="Arial" pitchFamily="34" charset="0"/>
                <a:cs typeface="Arial" pitchFamily="34" charset="0"/>
              </a:rPr>
              <a:t>many customers will your business have?</a:t>
            </a:r>
          </a:p>
          <a:p>
            <a:pPr marL="466344" indent="-457200" algn="just">
              <a:buFont typeface="Wingdings" pitchFamily="2" charset="2"/>
              <a:buChar char="v"/>
            </a:pPr>
            <a:r>
              <a:rPr lang="en-US" sz="2800" dirty="0" smtClean="0">
                <a:latin typeface="Arial" pitchFamily="34" charset="0"/>
                <a:cs typeface="Arial" pitchFamily="34" charset="0"/>
              </a:rPr>
              <a:t>What </a:t>
            </a:r>
            <a:r>
              <a:rPr lang="en-US" sz="2800" dirty="0">
                <a:latin typeface="Arial" pitchFamily="34" charset="0"/>
                <a:cs typeface="Arial" pitchFamily="34" charset="0"/>
              </a:rPr>
              <a:t>information do you have that supports your decisions about your customers? </a:t>
            </a:r>
          </a:p>
          <a:p>
            <a:pPr marL="466344" indent="-457200" algn="just">
              <a:buFont typeface="Wingdings" pitchFamily="2" charset="2"/>
              <a:buChar char="v"/>
            </a:pPr>
            <a:r>
              <a:rPr lang="en-US" sz="2800" dirty="0" smtClean="0">
                <a:latin typeface="Arial" pitchFamily="34" charset="0"/>
                <a:cs typeface="Arial" pitchFamily="34" charset="0"/>
              </a:rPr>
              <a:t>What </a:t>
            </a:r>
            <a:r>
              <a:rPr lang="en-US" sz="2800" dirty="0">
                <a:latin typeface="Arial" pitchFamily="34" charset="0"/>
                <a:cs typeface="Arial" pitchFamily="34" charset="0"/>
              </a:rPr>
              <a:t>is the growth potential for this business? What is your plan for growth?</a:t>
            </a:r>
          </a:p>
          <a:p>
            <a:pPr marL="466344" indent="-457200" algn="just">
              <a:buFont typeface="Wingdings" pitchFamily="2" charset="2"/>
              <a:buChar char="v"/>
            </a:pPr>
            <a:r>
              <a:rPr lang="en-US" sz="2800" dirty="0" smtClean="0">
                <a:latin typeface="Arial" pitchFamily="34" charset="0"/>
                <a:cs typeface="Arial" pitchFamily="34" charset="0"/>
              </a:rPr>
              <a:t>What </a:t>
            </a:r>
            <a:r>
              <a:rPr lang="en-US" sz="2800" dirty="0">
                <a:latin typeface="Arial" pitchFamily="34" charset="0"/>
                <a:cs typeface="Arial" pitchFamily="34" charset="0"/>
              </a:rPr>
              <a:t>information do you have support your decisions about growth?</a:t>
            </a:r>
          </a:p>
          <a:p>
            <a:pPr marL="466344" indent="-457200" algn="just">
              <a:buFont typeface="Wingdings" pitchFamily="2" charset="2"/>
              <a:buChar char="v"/>
            </a:pPr>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497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228600"/>
            <a:ext cx="7162800" cy="609600"/>
          </a:xfrm>
        </p:spPr>
        <p:style>
          <a:lnRef idx="1">
            <a:schemeClr val="accent4"/>
          </a:lnRef>
          <a:fillRef idx="2">
            <a:schemeClr val="accent4"/>
          </a:fillRef>
          <a:effectRef idx="1">
            <a:schemeClr val="accent4"/>
          </a:effectRef>
          <a:fontRef idx="minor">
            <a:schemeClr val="dk1"/>
          </a:fontRef>
        </p:style>
        <p:txBody>
          <a:bodyPr>
            <a:noAutofit/>
          </a:bodyPr>
          <a:lstStyle/>
          <a:p>
            <a:pPr algn="ctr"/>
            <a:r>
              <a:rPr lang="en-US" sz="3600" dirty="0" smtClean="0"/>
              <a:t>POSITION</a:t>
            </a:r>
            <a:endParaRPr lang="en-US" sz="3600" dirty="0"/>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2800" dirty="0" smtClean="0">
                <a:latin typeface="Arial" pitchFamily="34" charset="0"/>
                <a:cs typeface="Arial" pitchFamily="34" charset="0"/>
              </a:rPr>
              <a:t>What </a:t>
            </a:r>
            <a:r>
              <a:rPr lang="en-US" sz="2800" dirty="0">
                <a:latin typeface="Arial" pitchFamily="34" charset="0"/>
                <a:cs typeface="Arial" pitchFamily="34" charset="0"/>
              </a:rPr>
              <a:t>will your market position be?</a:t>
            </a:r>
          </a:p>
          <a:p>
            <a:pPr marL="466344" indent="-457200" algn="just">
              <a:buFont typeface="Wingdings" pitchFamily="2" charset="2"/>
              <a:buChar char="v"/>
            </a:pPr>
            <a:r>
              <a:rPr lang="en-US" sz="2800" dirty="0" smtClean="0">
                <a:latin typeface="Arial" pitchFamily="34" charset="0"/>
                <a:cs typeface="Arial" pitchFamily="34" charset="0"/>
              </a:rPr>
              <a:t>What </a:t>
            </a:r>
            <a:r>
              <a:rPr lang="en-US" sz="2800" dirty="0">
                <a:latin typeface="Arial" pitchFamily="34" charset="0"/>
                <a:cs typeface="Arial" pitchFamily="34" charset="0"/>
              </a:rPr>
              <a:t>is your competitive advantage- why will customers buy from you instead of the competition?</a:t>
            </a: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711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fontScale="90000"/>
          </a:bodyPr>
          <a:lstStyle/>
          <a:p>
            <a:pPr algn="ct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3600" dirty="0"/>
              <a:t>IMAGE AND PACKAGING</a:t>
            </a:r>
          </a:p>
        </p:txBody>
      </p:sp>
      <p:sp>
        <p:nvSpPr>
          <p:cNvPr id="6" name="Text Placeholder 5"/>
          <p:cNvSpPr>
            <a:spLocks noGrp="1"/>
          </p:cNvSpPr>
          <p:nvPr>
            <p:ph type="body" idx="2"/>
          </p:nvPr>
        </p:nvSpPr>
        <p:spPr>
          <a:xfrm>
            <a:off x="2057400" y="914400"/>
            <a:ext cx="6934200" cy="58674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2800" dirty="0">
                <a:latin typeface="Arial" pitchFamily="34" charset="0"/>
                <a:cs typeface="Arial" pitchFamily="34" charset="0"/>
              </a:rPr>
              <a:t>What will the image of your business be?</a:t>
            </a:r>
          </a:p>
          <a:p>
            <a:pPr marL="466344" indent="-457200" algn="just">
              <a:buFont typeface="Wingdings" pitchFamily="2" charset="2"/>
              <a:buChar char="v"/>
            </a:pPr>
            <a:r>
              <a:rPr lang="en-US" sz="2800" dirty="0" smtClean="0">
                <a:latin typeface="Arial" pitchFamily="34" charset="0"/>
                <a:cs typeface="Arial" pitchFamily="34" charset="0"/>
              </a:rPr>
              <a:t>What </a:t>
            </a:r>
            <a:r>
              <a:rPr lang="en-US" sz="2800" dirty="0">
                <a:latin typeface="Arial" pitchFamily="34" charset="0"/>
                <a:cs typeface="Arial" pitchFamily="34" charset="0"/>
              </a:rPr>
              <a:t>will your packaging look like (attach samples)</a:t>
            </a:r>
          </a:p>
          <a:p>
            <a:pPr marL="466344" indent="-457200" algn="just">
              <a:buFont typeface="Wingdings" pitchFamily="2" charset="2"/>
              <a:buChar char="v"/>
            </a:pPr>
            <a:r>
              <a:rPr lang="en-US" sz="2800" dirty="0" smtClean="0">
                <a:latin typeface="Arial" pitchFamily="34" charset="0"/>
                <a:cs typeface="Arial" pitchFamily="34" charset="0"/>
              </a:rPr>
              <a:t>What </a:t>
            </a:r>
            <a:r>
              <a:rPr lang="en-US" sz="2800" dirty="0">
                <a:latin typeface="Arial" pitchFamily="34" charset="0"/>
                <a:cs typeface="Arial" pitchFamily="34" charset="0"/>
              </a:rPr>
              <a:t>do your business cards and promotional material look like (attach samples) </a:t>
            </a:r>
          </a:p>
          <a:p>
            <a:pPr marL="466344" indent="-457200" algn="just">
              <a:buFont typeface="Wingdings" pitchFamily="2" charset="2"/>
              <a:buChar char="v"/>
            </a:pPr>
            <a:r>
              <a:rPr lang="en-US" sz="2800" dirty="0" smtClean="0">
                <a:latin typeface="Arial" pitchFamily="34" charset="0"/>
                <a:cs typeface="Arial" pitchFamily="34" charset="0"/>
              </a:rPr>
              <a:t>Where </a:t>
            </a:r>
            <a:r>
              <a:rPr lang="en-US" sz="2800" dirty="0">
                <a:latin typeface="Arial" pitchFamily="34" charset="0"/>
                <a:cs typeface="Arial" pitchFamily="34" charset="0"/>
              </a:rPr>
              <a:t>will your business be located, and why did you choose this location? Include a sketch of your floor plan. </a:t>
            </a: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59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600" dirty="0" smtClean="0"/>
              <a:t>PRICING</a:t>
            </a:r>
            <a:endParaRPr lang="en-US" sz="3600" dirty="0"/>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2800" dirty="0">
                <a:latin typeface="Arial" pitchFamily="34" charset="0"/>
                <a:cs typeface="Arial" pitchFamily="34" charset="0"/>
              </a:rPr>
              <a:t>How did you determine your pricing strategy</a:t>
            </a:r>
            <a:r>
              <a:rPr lang="en-US" sz="2800" dirty="0" smtClean="0">
                <a:latin typeface="Arial" pitchFamily="34" charset="0"/>
                <a:cs typeface="Arial" pitchFamily="34" charset="0"/>
              </a:rPr>
              <a:t>?</a:t>
            </a:r>
          </a:p>
          <a:p>
            <a:pPr marL="466344" indent="-457200" algn="just">
              <a:buFont typeface="Wingdings" pitchFamily="2" charset="2"/>
              <a:buChar char="v"/>
            </a:pPr>
            <a:r>
              <a:rPr lang="en-US" sz="2800" dirty="0" smtClean="0">
                <a:latin typeface="Arial" pitchFamily="34" charset="0"/>
                <a:cs typeface="Arial" pitchFamily="34" charset="0"/>
              </a:rPr>
              <a:t>How </a:t>
            </a:r>
            <a:r>
              <a:rPr lang="en-US" sz="2800" dirty="0">
                <a:latin typeface="Arial" pitchFamily="34" charset="0"/>
                <a:cs typeface="Arial" pitchFamily="34" charset="0"/>
              </a:rPr>
              <a:t>do your prices compare to the competition?</a:t>
            </a: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50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600" dirty="0" smtClean="0"/>
              <a:t>PLACE</a:t>
            </a:r>
            <a:endParaRPr lang="en-US" sz="3600" dirty="0"/>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algn="ctr"/>
            <a:r>
              <a:rPr lang="en-US" sz="2800" dirty="0" smtClean="0">
                <a:latin typeface="Arial" pitchFamily="34" charset="0"/>
                <a:cs typeface="Arial" pitchFamily="34" charset="0"/>
              </a:rPr>
              <a:t>Location! Location!  Location!</a:t>
            </a:r>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8958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200" dirty="0" smtClean="0"/>
              <a:t>INDUSTRY</a:t>
            </a:r>
            <a:endParaRPr lang="en-US" sz="3200" dirty="0"/>
          </a:p>
        </p:txBody>
      </p:sp>
      <p:sp>
        <p:nvSpPr>
          <p:cNvPr id="6" name="Text Placeholder 5"/>
          <p:cNvSpPr>
            <a:spLocks noGrp="1"/>
          </p:cNvSpPr>
          <p:nvPr>
            <p:ph type="body" idx="2"/>
          </p:nvPr>
        </p:nvSpPr>
        <p:spPr>
          <a:xfrm>
            <a:off x="2057400" y="914400"/>
            <a:ext cx="7010400" cy="58674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2800" dirty="0" smtClean="0">
                <a:latin typeface="Arial" pitchFamily="34" charset="0"/>
                <a:cs typeface="Arial" pitchFamily="34" charset="0"/>
              </a:rPr>
              <a:t>What </a:t>
            </a:r>
            <a:r>
              <a:rPr lang="en-US" sz="2800" dirty="0">
                <a:latin typeface="Arial" pitchFamily="34" charset="0"/>
                <a:cs typeface="Arial" pitchFamily="34" charset="0"/>
              </a:rPr>
              <a:t>is happening in your industry (is it growing, stable or declining)? </a:t>
            </a:r>
            <a:endParaRPr lang="en-US" sz="2800" dirty="0" smtClean="0">
              <a:latin typeface="Arial" pitchFamily="34" charset="0"/>
              <a:cs typeface="Arial" pitchFamily="34" charset="0"/>
            </a:endParaRPr>
          </a:p>
          <a:p>
            <a:pPr marL="466344" indent="-457200" algn="just">
              <a:buFont typeface="Wingdings" pitchFamily="2" charset="2"/>
              <a:buChar char="v"/>
            </a:pPr>
            <a:r>
              <a:rPr lang="en-US" sz="2800" dirty="0" smtClean="0">
                <a:latin typeface="Arial" pitchFamily="34" charset="0"/>
                <a:cs typeface="Arial" pitchFamily="34" charset="0"/>
              </a:rPr>
              <a:t>What </a:t>
            </a:r>
            <a:r>
              <a:rPr lang="en-US" sz="2800" dirty="0">
                <a:latin typeface="Arial" pitchFamily="34" charset="0"/>
                <a:cs typeface="Arial" pitchFamily="34" charset="0"/>
              </a:rPr>
              <a:t>do you believe the future hold for this industry? </a:t>
            </a:r>
            <a:endParaRPr lang="en-US" sz="2800" dirty="0" smtClean="0">
              <a:latin typeface="Arial" pitchFamily="34" charset="0"/>
              <a:cs typeface="Arial" pitchFamily="34" charset="0"/>
            </a:endParaRPr>
          </a:p>
          <a:p>
            <a:pPr marL="466344" indent="-457200" algn="just">
              <a:buFont typeface="Wingdings" pitchFamily="2" charset="2"/>
              <a:buChar char="v"/>
            </a:pPr>
            <a:r>
              <a:rPr lang="en-US" sz="2800" dirty="0" smtClean="0">
                <a:latin typeface="Arial" pitchFamily="34" charset="0"/>
                <a:cs typeface="Arial" pitchFamily="34" charset="0"/>
              </a:rPr>
              <a:t>SWOT</a:t>
            </a:r>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80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2800" dirty="0" smtClean="0"/>
              <a:t>COMPETITION</a:t>
            </a:r>
            <a:endParaRPr lang="en-US" sz="2800" dirty="0"/>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2800" dirty="0">
                <a:latin typeface="Arial" pitchFamily="34" charset="0"/>
                <a:cs typeface="Arial" pitchFamily="34" charset="0"/>
              </a:rPr>
              <a:t>Who are your main competitors? </a:t>
            </a:r>
          </a:p>
          <a:p>
            <a:pPr marL="466344" indent="-457200" algn="just">
              <a:buFont typeface="Wingdings" pitchFamily="2" charset="2"/>
              <a:buChar char="v"/>
            </a:pPr>
            <a:r>
              <a:rPr lang="en-US" sz="2800" dirty="0" smtClean="0">
                <a:latin typeface="Arial" pitchFamily="34" charset="0"/>
                <a:cs typeface="Arial" pitchFamily="34" charset="0"/>
              </a:rPr>
              <a:t>What </a:t>
            </a:r>
            <a:r>
              <a:rPr lang="en-US" sz="2800" dirty="0">
                <a:latin typeface="Arial" pitchFamily="34" charset="0"/>
                <a:cs typeface="Arial" pitchFamily="34" charset="0"/>
              </a:rPr>
              <a:t>are their strengths and weaknesses?</a:t>
            </a:r>
          </a:p>
          <a:p>
            <a:pPr marL="466344" indent="-457200" algn="just">
              <a:buFont typeface="Wingdings" pitchFamily="2" charset="2"/>
              <a:buChar char="v"/>
            </a:pPr>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89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2800" dirty="0" smtClean="0"/>
              <a:t>MARKETING GOALS</a:t>
            </a:r>
            <a:endParaRPr lang="en-US" sz="2800" dirty="0"/>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algn="just"/>
            <a:r>
              <a:rPr lang="en-US" sz="2800" dirty="0">
                <a:latin typeface="Arial" pitchFamily="34" charset="0"/>
                <a:cs typeface="Arial" pitchFamily="34" charset="0"/>
              </a:rPr>
              <a:t>What is your dream-where do you see your business in the next 2 to 5 years? </a:t>
            </a:r>
          </a:p>
          <a:p>
            <a:pPr algn="just"/>
            <a:endParaRPr lang="en-US" sz="2800" dirty="0" smtClean="0">
              <a:latin typeface="Arial" pitchFamily="34" charset="0"/>
              <a:cs typeface="Arial" pitchFamily="34" charset="0"/>
            </a:endParaRPr>
          </a:p>
          <a:p>
            <a:pPr algn="just"/>
            <a:r>
              <a:rPr lang="en-US" sz="2800" dirty="0" smtClean="0">
                <a:latin typeface="Arial" pitchFamily="34" charset="0"/>
                <a:cs typeface="Arial" pitchFamily="34" charset="0"/>
              </a:rPr>
              <a:t>Example </a:t>
            </a:r>
            <a:r>
              <a:rPr lang="en-US" sz="2800" dirty="0">
                <a:latin typeface="Arial" pitchFamily="34" charset="0"/>
                <a:cs typeface="Arial" pitchFamily="34" charset="0"/>
              </a:rPr>
              <a:t>goals:</a:t>
            </a:r>
          </a:p>
          <a:p>
            <a:pPr marL="466344" indent="-457200" algn="just">
              <a:buFont typeface="Wingdings" pitchFamily="2" charset="2"/>
              <a:buChar char="v"/>
            </a:pPr>
            <a:r>
              <a:rPr lang="en-US" sz="2800" dirty="0">
                <a:latin typeface="Arial" pitchFamily="34" charset="0"/>
                <a:cs typeface="Arial" pitchFamily="34" charset="0"/>
              </a:rPr>
              <a:t> I want to start a successful business.</a:t>
            </a:r>
          </a:p>
          <a:p>
            <a:pPr marL="466344" indent="-457200" algn="just">
              <a:buFont typeface="Wingdings" pitchFamily="2" charset="2"/>
              <a:buChar char="v"/>
            </a:pPr>
            <a:r>
              <a:rPr lang="en-US" sz="2800" dirty="0">
                <a:latin typeface="Arial" pitchFamily="34" charset="0"/>
                <a:cs typeface="Arial" pitchFamily="34" charset="0"/>
              </a:rPr>
              <a:t> I want to expand my existing market share</a:t>
            </a:r>
          </a:p>
          <a:p>
            <a:pPr marL="466344" indent="-457200" algn="just">
              <a:buFont typeface="Wingdings" pitchFamily="2" charset="2"/>
              <a:buChar char="v"/>
            </a:pPr>
            <a:r>
              <a:rPr lang="en-US" sz="2800" dirty="0">
                <a:latin typeface="Arial" pitchFamily="34" charset="0"/>
                <a:cs typeface="Arial" pitchFamily="34" charset="0"/>
              </a:rPr>
              <a:t> I want to add new products/services. </a:t>
            </a:r>
          </a:p>
          <a:p>
            <a:pPr marL="466344" indent="-457200" algn="just">
              <a:buFont typeface="Wingdings" pitchFamily="2" charset="2"/>
              <a:buChar char="v"/>
            </a:pPr>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82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 calcmode="lin" valueType="num">
                                      <p:cBhvr additive="base">
                                        <p:cTn id="1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 calcmode="lin" valueType="num">
                                      <p:cBhvr additive="base">
                                        <p:cTn id="2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2800" dirty="0" smtClean="0"/>
              <a:t>BUSINESS PLAN</a:t>
            </a:r>
            <a:endParaRPr lang="en-US" sz="2800" dirty="0"/>
          </a:p>
        </p:txBody>
      </p:sp>
      <p:sp>
        <p:nvSpPr>
          <p:cNvPr id="6" name="Text Placeholder 5"/>
          <p:cNvSpPr>
            <a:spLocks noGrp="1"/>
          </p:cNvSpPr>
          <p:nvPr>
            <p:ph type="body" idx="2"/>
          </p:nvPr>
        </p:nvSpPr>
        <p:spPr>
          <a:xfrm>
            <a:off x="2057400" y="914400"/>
            <a:ext cx="7086600" cy="59436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2800" dirty="0">
                <a:latin typeface="Arial" pitchFamily="34" charset="0"/>
                <a:cs typeface="Arial" pitchFamily="34" charset="0"/>
              </a:rPr>
              <a:t>A </a:t>
            </a:r>
            <a:r>
              <a:rPr lang="en-US" sz="2800" i="1" dirty="0">
                <a:latin typeface="Arial" pitchFamily="34" charset="0"/>
                <a:cs typeface="Arial" pitchFamily="34" charset="0"/>
              </a:rPr>
              <a:t>business plan</a:t>
            </a:r>
            <a:r>
              <a:rPr lang="en-US" sz="2800" dirty="0">
                <a:latin typeface="Arial" pitchFamily="34" charset="0"/>
                <a:cs typeface="Arial" pitchFamily="34" charset="0"/>
              </a:rPr>
              <a:t> is a written description of your </a:t>
            </a:r>
            <a:r>
              <a:rPr lang="en-US" sz="2800" i="1" dirty="0">
                <a:latin typeface="Arial" pitchFamily="34" charset="0"/>
                <a:cs typeface="Arial" pitchFamily="34" charset="0"/>
              </a:rPr>
              <a:t>business's</a:t>
            </a:r>
            <a:r>
              <a:rPr lang="en-US" sz="2800" dirty="0">
                <a:latin typeface="Arial" pitchFamily="34" charset="0"/>
                <a:cs typeface="Arial" pitchFamily="34" charset="0"/>
              </a:rPr>
              <a:t> future, a document that tells what you </a:t>
            </a:r>
            <a:r>
              <a:rPr lang="en-US" sz="2800" i="1" dirty="0">
                <a:latin typeface="Arial" pitchFamily="34" charset="0"/>
                <a:cs typeface="Arial" pitchFamily="34" charset="0"/>
              </a:rPr>
              <a:t>plan</a:t>
            </a:r>
            <a:r>
              <a:rPr lang="en-US" sz="2800" dirty="0">
                <a:latin typeface="Arial" pitchFamily="34" charset="0"/>
                <a:cs typeface="Arial" pitchFamily="34" charset="0"/>
              </a:rPr>
              <a:t> to do and how you </a:t>
            </a:r>
            <a:r>
              <a:rPr lang="en-US" sz="2800" i="1" dirty="0">
                <a:latin typeface="Arial" pitchFamily="34" charset="0"/>
                <a:cs typeface="Arial" pitchFamily="34" charset="0"/>
              </a:rPr>
              <a:t>plan</a:t>
            </a:r>
            <a:r>
              <a:rPr lang="en-US" sz="2800" dirty="0">
                <a:latin typeface="Arial" pitchFamily="34" charset="0"/>
                <a:cs typeface="Arial" pitchFamily="34" charset="0"/>
              </a:rPr>
              <a:t> to do it</a:t>
            </a:r>
            <a:r>
              <a:rPr lang="en-US" sz="2800" dirty="0" smtClean="0">
                <a:latin typeface="Arial" pitchFamily="34" charset="0"/>
                <a:cs typeface="Arial" pitchFamily="34" charset="0"/>
              </a:rPr>
              <a:t>.</a:t>
            </a:r>
          </a:p>
          <a:p>
            <a:pPr marL="466344" indent="-457200" algn="just">
              <a:buFont typeface="Wingdings" pitchFamily="2" charset="2"/>
              <a:buChar char="v"/>
            </a:pPr>
            <a:r>
              <a:rPr lang="en-US" sz="2800" dirty="0" smtClean="0">
                <a:latin typeface="Arial" pitchFamily="34" charset="0"/>
                <a:cs typeface="Arial" pitchFamily="34" charset="0"/>
              </a:rPr>
              <a:t>It is </a:t>
            </a:r>
            <a:r>
              <a:rPr lang="en-US" sz="2800" dirty="0">
                <a:latin typeface="Arial" pitchFamily="34" charset="0"/>
                <a:cs typeface="Arial" pitchFamily="34" charset="0"/>
              </a:rPr>
              <a:t>an essential roadmap for business success. </a:t>
            </a:r>
            <a:endParaRPr lang="en-US" sz="2800" dirty="0" smtClean="0">
              <a:latin typeface="Arial" pitchFamily="34" charset="0"/>
              <a:cs typeface="Arial" pitchFamily="34" charset="0"/>
            </a:endParaRPr>
          </a:p>
          <a:p>
            <a:pPr marL="466344" indent="-457200" algn="just">
              <a:buFont typeface="Wingdings" pitchFamily="2" charset="2"/>
              <a:buChar char="v"/>
            </a:pPr>
            <a:r>
              <a:rPr lang="en-US" sz="2800" dirty="0">
                <a:latin typeface="Arial" pitchFamily="34" charset="0"/>
                <a:cs typeface="Arial" pitchFamily="34" charset="0"/>
              </a:rPr>
              <a:t>Serves as your firm’s resume</a:t>
            </a:r>
          </a:p>
          <a:p>
            <a:pPr marL="466344" indent="-457200" algn="just">
              <a:buFont typeface="Wingdings" pitchFamily="2" charset="2"/>
              <a:buChar char="v"/>
            </a:pPr>
            <a:r>
              <a:rPr lang="en-US" sz="2800" dirty="0">
                <a:latin typeface="Arial" pitchFamily="34" charset="0"/>
                <a:cs typeface="Arial" pitchFamily="34" charset="0"/>
              </a:rPr>
              <a:t>Blueprint of your dream </a:t>
            </a:r>
            <a:r>
              <a:rPr lang="en-US" sz="2800" dirty="0" smtClean="0">
                <a:latin typeface="Arial" pitchFamily="34" charset="0"/>
                <a:cs typeface="Arial" pitchFamily="34" charset="0"/>
              </a:rPr>
              <a:t>company</a:t>
            </a:r>
          </a:p>
          <a:p>
            <a:pPr marL="466344" indent="-457200" algn="just">
              <a:buFont typeface="Wingdings" pitchFamily="2" charset="2"/>
              <a:buChar char="v"/>
            </a:pPr>
            <a:r>
              <a:rPr lang="en-US" sz="2800" dirty="0">
                <a:latin typeface="Arial" pitchFamily="34" charset="0"/>
                <a:cs typeface="Arial" pitchFamily="34" charset="0"/>
              </a:rPr>
              <a:t>It begins with a business idea</a:t>
            </a:r>
          </a:p>
          <a:p>
            <a:pPr algn="just"/>
            <a:endParaRPr lang="en-US" sz="2800" dirty="0">
              <a:latin typeface="Arial" pitchFamily="34" charset="0"/>
              <a:cs typeface="Arial" pitchFamily="34" charset="0"/>
            </a:endParaRPr>
          </a:p>
          <a:p>
            <a:pPr algn="just"/>
            <a:endParaRPr lang="en-US" sz="2800" dirty="0" smtClean="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02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80">
                                          <p:stCondLst>
                                            <p:cond delay="0"/>
                                          </p:stCondLst>
                                        </p:cTn>
                                        <p:tgtEl>
                                          <p:spTgt spid="6">
                                            <p:txEl>
                                              <p:pRg st="0" end="0"/>
                                            </p:txEl>
                                          </p:spTgt>
                                        </p:tgtEl>
                                      </p:cBhvr>
                                    </p:animEffect>
                                    <p:anim calcmode="lin" valueType="num">
                                      <p:cBhvr>
                                        <p:cTn id="8"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xEl>
                                              <p:pRg st="0" end="0"/>
                                            </p:txEl>
                                          </p:spTgt>
                                        </p:tgtEl>
                                      </p:cBhvr>
                                      <p:to x="100000" y="60000"/>
                                    </p:animScale>
                                    <p:animScale>
                                      <p:cBhvr>
                                        <p:cTn id="14" dur="166" decel="50000">
                                          <p:stCondLst>
                                            <p:cond delay="676"/>
                                          </p:stCondLst>
                                        </p:cTn>
                                        <p:tgtEl>
                                          <p:spTgt spid="6">
                                            <p:txEl>
                                              <p:pRg st="0" end="0"/>
                                            </p:txEl>
                                          </p:spTgt>
                                        </p:tgtEl>
                                      </p:cBhvr>
                                      <p:to x="100000" y="100000"/>
                                    </p:animScale>
                                    <p:animScale>
                                      <p:cBhvr>
                                        <p:cTn id="15" dur="26">
                                          <p:stCondLst>
                                            <p:cond delay="1312"/>
                                          </p:stCondLst>
                                        </p:cTn>
                                        <p:tgtEl>
                                          <p:spTgt spid="6">
                                            <p:txEl>
                                              <p:pRg st="0" end="0"/>
                                            </p:txEl>
                                          </p:spTgt>
                                        </p:tgtEl>
                                      </p:cBhvr>
                                      <p:to x="100000" y="80000"/>
                                    </p:animScale>
                                    <p:animScale>
                                      <p:cBhvr>
                                        <p:cTn id="16" dur="166" decel="50000">
                                          <p:stCondLst>
                                            <p:cond delay="1338"/>
                                          </p:stCondLst>
                                        </p:cTn>
                                        <p:tgtEl>
                                          <p:spTgt spid="6">
                                            <p:txEl>
                                              <p:pRg st="0" end="0"/>
                                            </p:txEl>
                                          </p:spTgt>
                                        </p:tgtEl>
                                      </p:cBhvr>
                                      <p:to x="100000" y="100000"/>
                                    </p:animScale>
                                    <p:animScale>
                                      <p:cBhvr>
                                        <p:cTn id="17" dur="26">
                                          <p:stCondLst>
                                            <p:cond delay="1642"/>
                                          </p:stCondLst>
                                        </p:cTn>
                                        <p:tgtEl>
                                          <p:spTgt spid="6">
                                            <p:txEl>
                                              <p:pRg st="0" end="0"/>
                                            </p:txEl>
                                          </p:spTgt>
                                        </p:tgtEl>
                                      </p:cBhvr>
                                      <p:to x="100000" y="90000"/>
                                    </p:animScale>
                                    <p:animScale>
                                      <p:cBhvr>
                                        <p:cTn id="18" dur="166" decel="50000">
                                          <p:stCondLst>
                                            <p:cond delay="1668"/>
                                          </p:stCondLst>
                                        </p:cTn>
                                        <p:tgtEl>
                                          <p:spTgt spid="6">
                                            <p:txEl>
                                              <p:pRg st="0" end="0"/>
                                            </p:txEl>
                                          </p:spTgt>
                                        </p:tgtEl>
                                      </p:cBhvr>
                                      <p:to x="100000" y="100000"/>
                                    </p:animScale>
                                    <p:animScale>
                                      <p:cBhvr>
                                        <p:cTn id="19" dur="26">
                                          <p:stCondLst>
                                            <p:cond delay="1808"/>
                                          </p:stCondLst>
                                        </p:cTn>
                                        <p:tgtEl>
                                          <p:spTgt spid="6">
                                            <p:txEl>
                                              <p:pRg st="0" end="0"/>
                                            </p:txEl>
                                          </p:spTgt>
                                        </p:tgtEl>
                                      </p:cBhvr>
                                      <p:to x="100000" y="95000"/>
                                    </p:animScale>
                                    <p:animScale>
                                      <p:cBhvr>
                                        <p:cTn id="20" dur="166" decel="50000">
                                          <p:stCondLst>
                                            <p:cond delay="1834"/>
                                          </p:stCondLst>
                                        </p:cTn>
                                        <p:tgtEl>
                                          <p:spTgt spid="6">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2800" dirty="0" smtClean="0"/>
              <a:t>MARKETING STRATEGY</a:t>
            </a:r>
            <a:endParaRPr lang="en-US" sz="2800" dirty="0"/>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algn="ctr"/>
            <a:r>
              <a:rPr lang="en-US" sz="2800" dirty="0" smtClean="0">
                <a:latin typeface="Arial" pitchFamily="34" charset="0"/>
                <a:cs typeface="Arial" pitchFamily="34" charset="0"/>
              </a:rPr>
              <a:t>What </a:t>
            </a:r>
            <a:r>
              <a:rPr lang="en-US" sz="2800" dirty="0">
                <a:latin typeface="Arial" pitchFamily="34" charset="0"/>
                <a:cs typeface="Arial" pitchFamily="34" charset="0"/>
              </a:rPr>
              <a:t>is your promotional plan</a:t>
            </a:r>
            <a:r>
              <a:rPr lang="en-US" sz="2800" dirty="0" smtClean="0">
                <a:latin typeface="Arial" pitchFamily="34" charset="0"/>
                <a:cs typeface="Arial" pitchFamily="34" charset="0"/>
              </a:rPr>
              <a:t>?</a:t>
            </a:r>
          </a:p>
          <a:p>
            <a:r>
              <a:rPr lang="en-US" sz="2800" dirty="0">
                <a:latin typeface="Arial" pitchFamily="34" charset="0"/>
                <a:cs typeface="Arial" pitchFamily="34" charset="0"/>
              </a:rPr>
              <a:t>Your </a:t>
            </a:r>
            <a:r>
              <a:rPr lang="en-US" sz="2800" dirty="0" smtClean="0">
                <a:latin typeface="Arial" pitchFamily="34" charset="0"/>
                <a:cs typeface="Arial" pitchFamily="34" charset="0"/>
              </a:rPr>
              <a:t>channels…</a:t>
            </a:r>
            <a:endParaRPr lang="en-US" sz="2800" dirty="0">
              <a:latin typeface="Arial" pitchFamily="34" charset="0"/>
              <a:cs typeface="Arial" pitchFamily="34" charset="0"/>
            </a:endParaRPr>
          </a:p>
          <a:p>
            <a:pPr marL="466344" indent="-457200">
              <a:buFont typeface="Wingdings" pitchFamily="2" charset="2"/>
              <a:buChar char="v"/>
            </a:pPr>
            <a:r>
              <a:rPr lang="en-US" sz="2800" dirty="0">
                <a:latin typeface="Arial" pitchFamily="34" charset="0"/>
                <a:cs typeface="Arial" pitchFamily="34" charset="0"/>
              </a:rPr>
              <a:t>Direct selling</a:t>
            </a:r>
          </a:p>
          <a:p>
            <a:pPr marL="466344" indent="-457200">
              <a:buFont typeface="Wingdings" pitchFamily="2" charset="2"/>
              <a:buChar char="v"/>
            </a:pPr>
            <a:r>
              <a:rPr lang="en-US" sz="2800" dirty="0">
                <a:latin typeface="Arial" pitchFamily="34" charset="0"/>
                <a:cs typeface="Arial" pitchFamily="34" charset="0"/>
              </a:rPr>
              <a:t>Manufacturer’s representatives</a:t>
            </a:r>
          </a:p>
          <a:p>
            <a:pPr marL="466344" indent="-457200">
              <a:buFont typeface="Wingdings" pitchFamily="2" charset="2"/>
              <a:buChar char="v"/>
            </a:pPr>
            <a:r>
              <a:rPr lang="en-US" sz="2800" dirty="0">
                <a:latin typeface="Arial" pitchFamily="34" charset="0"/>
                <a:cs typeface="Arial" pitchFamily="34" charset="0"/>
              </a:rPr>
              <a:t>Wholesalers</a:t>
            </a:r>
          </a:p>
          <a:p>
            <a:pPr marL="466344" indent="-457200">
              <a:buFont typeface="Wingdings" pitchFamily="2" charset="2"/>
              <a:buChar char="v"/>
            </a:pPr>
            <a:r>
              <a:rPr lang="en-US" sz="2800" dirty="0">
                <a:latin typeface="Arial" pitchFamily="34" charset="0"/>
                <a:cs typeface="Arial" pitchFamily="34" charset="0"/>
              </a:rPr>
              <a:t>Retailers</a:t>
            </a:r>
          </a:p>
          <a:p>
            <a:pPr marL="466344" indent="-457200">
              <a:buFont typeface="Wingdings" pitchFamily="2" charset="2"/>
              <a:buChar char="v"/>
            </a:pPr>
            <a:r>
              <a:rPr lang="en-US" sz="2800" dirty="0">
                <a:latin typeface="Arial" pitchFamily="34" charset="0"/>
                <a:cs typeface="Arial" pitchFamily="34" charset="0"/>
              </a:rPr>
              <a:t>Catalogs</a:t>
            </a:r>
          </a:p>
          <a:p>
            <a:pPr marL="466344" indent="-457200">
              <a:buFont typeface="Wingdings" pitchFamily="2" charset="2"/>
              <a:buChar char="v"/>
            </a:pPr>
            <a:r>
              <a:rPr lang="en-US" sz="2800" dirty="0">
                <a:latin typeface="Arial" pitchFamily="34" charset="0"/>
                <a:cs typeface="Arial" pitchFamily="34" charset="0"/>
              </a:rPr>
              <a:t>E-tailing</a:t>
            </a:r>
          </a:p>
          <a:p>
            <a:pPr marL="466344" indent="-457200">
              <a:buFont typeface="Wingdings" pitchFamily="2" charset="2"/>
              <a:buChar char="v"/>
            </a:pPr>
            <a:r>
              <a:rPr lang="en-US" sz="2800" dirty="0">
                <a:latin typeface="Arial" pitchFamily="34" charset="0"/>
                <a:cs typeface="Arial" pitchFamily="34" charset="0"/>
              </a:rPr>
              <a:t>Affiliate programs (subcontractor or consignment)</a:t>
            </a:r>
          </a:p>
          <a:p>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63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additive="base">
                                        <p:cTn id="1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 calcmode="lin" valueType="num">
                                      <p:cBhvr additive="base">
                                        <p:cTn id="2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 calcmode="lin" valueType="num">
                                      <p:cBhvr additive="base">
                                        <p:cTn id="2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 calcmode="lin" valueType="num">
                                      <p:cBhvr additive="base">
                                        <p:cTn id="3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 calcmode="lin" valueType="num">
                                      <p:cBhvr additive="base">
                                        <p:cTn id="3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2800" dirty="0"/>
              <a:t>MANAGEMENT PLAN</a:t>
            </a:r>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3600" dirty="0">
                <a:latin typeface="Arial" pitchFamily="34" charset="0"/>
                <a:cs typeface="Arial" pitchFamily="34" charset="0"/>
              </a:rPr>
              <a:t>Solidifying your philosophy</a:t>
            </a:r>
          </a:p>
          <a:p>
            <a:pPr marL="1115568" lvl="1" indent="-457200" algn="just">
              <a:buFont typeface="Wingdings" pitchFamily="2" charset="2"/>
              <a:buChar char="v"/>
            </a:pPr>
            <a:r>
              <a:rPr lang="en-US" sz="3200" dirty="0" smtClean="0">
                <a:latin typeface="Arial" pitchFamily="34" charset="0"/>
                <a:cs typeface="Arial" pitchFamily="34" charset="0"/>
              </a:rPr>
              <a:t>Mission, </a:t>
            </a:r>
            <a:r>
              <a:rPr lang="en-US" sz="3200" dirty="0">
                <a:latin typeface="Arial" pitchFamily="34" charset="0"/>
                <a:cs typeface="Arial" pitchFamily="34" charset="0"/>
              </a:rPr>
              <a:t>Vision </a:t>
            </a:r>
            <a:r>
              <a:rPr lang="en-US" sz="3200" dirty="0" smtClean="0">
                <a:latin typeface="Arial" pitchFamily="34" charset="0"/>
                <a:cs typeface="Arial" pitchFamily="34" charset="0"/>
              </a:rPr>
              <a:t>Statement</a:t>
            </a:r>
          </a:p>
          <a:p>
            <a:pPr marL="1115568" lvl="1" indent="-457200" algn="just">
              <a:buFont typeface="Wingdings" pitchFamily="2" charset="2"/>
              <a:buChar char="v"/>
            </a:pPr>
            <a:r>
              <a:rPr lang="en-US" sz="3200" dirty="0" smtClean="0">
                <a:latin typeface="Arial" pitchFamily="34" charset="0"/>
                <a:cs typeface="Arial" pitchFamily="34" charset="0"/>
              </a:rPr>
              <a:t>Value statement</a:t>
            </a:r>
            <a:endParaRPr lang="en-US" sz="3200" dirty="0" smtClean="0">
              <a:latin typeface="Arial" pitchFamily="34" charset="0"/>
              <a:cs typeface="Arial" pitchFamily="34" charset="0"/>
            </a:endParaRPr>
          </a:p>
          <a:p>
            <a:pPr algn="just"/>
            <a:endParaRPr lang="en-US" sz="2800" dirty="0" smtClean="0">
              <a:latin typeface="Arial" pitchFamily="34" charset="0"/>
              <a:cs typeface="Arial" pitchFamily="34" charset="0"/>
            </a:endParaRPr>
          </a:p>
          <a:p>
            <a:pPr algn="just"/>
            <a:r>
              <a:rPr lang="en-US" sz="2800" dirty="0" smtClean="0">
                <a:latin typeface="Arial" pitchFamily="34" charset="0"/>
                <a:cs typeface="Arial" pitchFamily="34" charset="0"/>
              </a:rPr>
              <a:t>Vision </a:t>
            </a:r>
            <a:r>
              <a:rPr lang="en-US" sz="2800" dirty="0">
                <a:latin typeface="Arial" pitchFamily="34" charset="0"/>
                <a:cs typeface="Arial" pitchFamily="34" charset="0"/>
              </a:rPr>
              <a:t>and Mission </a:t>
            </a:r>
            <a:endParaRPr lang="en-US" sz="2800" dirty="0" smtClean="0">
              <a:latin typeface="Arial" pitchFamily="34" charset="0"/>
              <a:cs typeface="Arial" pitchFamily="34" charset="0"/>
            </a:endParaRPr>
          </a:p>
          <a:p>
            <a:pPr marL="466344" lvl="0" indent="-457200" algn="just">
              <a:buClr>
                <a:srgbClr val="A04DA3"/>
              </a:buClr>
              <a:buFont typeface="Arial" pitchFamily="34" charset="0"/>
              <a:buChar char="•"/>
            </a:pPr>
            <a:r>
              <a:rPr lang="en-US" sz="2800" dirty="0" smtClean="0">
                <a:latin typeface="Arial" pitchFamily="34" charset="0"/>
                <a:cs typeface="Arial" pitchFamily="34" charset="0"/>
              </a:rPr>
              <a:t>A </a:t>
            </a:r>
            <a:r>
              <a:rPr lang="en-US" sz="2800" dirty="0">
                <a:latin typeface="Arial" pitchFamily="34" charset="0"/>
                <a:cs typeface="Arial" pitchFamily="34" charset="0"/>
              </a:rPr>
              <a:t>mission statement concerns what an enterprise is all about. </a:t>
            </a:r>
            <a:r>
              <a:rPr lang="en-US" sz="2800" dirty="0">
                <a:solidFill>
                  <a:prstClr val="black"/>
                </a:solidFill>
                <a:latin typeface="Arial" pitchFamily="34" charset="0"/>
                <a:cs typeface="Arial" pitchFamily="34" charset="0"/>
              </a:rPr>
              <a:t>A higher calling or meaning, a reason for being. Often this is the reason the company was first created </a:t>
            </a:r>
            <a:endParaRPr lang="en-US" sz="2800" dirty="0">
              <a:latin typeface="Arial" pitchFamily="34" charset="0"/>
              <a:cs typeface="Arial" pitchFamily="34" charset="0"/>
            </a:endParaRPr>
          </a:p>
          <a:p>
            <a:pPr marL="466344" indent="-457200" algn="just">
              <a:buFont typeface="Arial" pitchFamily="34" charset="0"/>
              <a:buChar char="•"/>
            </a:pPr>
            <a:r>
              <a:rPr lang="en-US" sz="2800" dirty="0">
                <a:latin typeface="Arial" pitchFamily="34" charset="0"/>
                <a:cs typeface="Arial" pitchFamily="34" charset="0"/>
              </a:rPr>
              <a:t>A vision statement is what the enterprise wants to become. </a:t>
            </a: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101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2800" dirty="0"/>
              <a:t>MANAGEMENT PLAN</a:t>
            </a:r>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3600" dirty="0" smtClean="0">
                <a:latin typeface="Arial" pitchFamily="34" charset="0"/>
                <a:cs typeface="Arial" pitchFamily="34" charset="0"/>
              </a:rPr>
              <a:t>Internal </a:t>
            </a:r>
            <a:r>
              <a:rPr lang="en-US" sz="3600" dirty="0">
                <a:latin typeface="Arial" pitchFamily="34" charset="0"/>
                <a:cs typeface="Arial" pitchFamily="34" charset="0"/>
              </a:rPr>
              <a:t>Assets</a:t>
            </a:r>
          </a:p>
          <a:p>
            <a:pPr marL="1115568" lvl="1" indent="-457200" algn="just">
              <a:buFont typeface="Wingdings" pitchFamily="2" charset="2"/>
              <a:buChar char="v"/>
            </a:pPr>
            <a:r>
              <a:rPr lang="en-US" sz="3200" dirty="0">
                <a:latin typeface="Arial" pitchFamily="34" charset="0"/>
                <a:cs typeface="Arial" pitchFamily="34" charset="0"/>
              </a:rPr>
              <a:t>Owners and Partners</a:t>
            </a:r>
          </a:p>
          <a:p>
            <a:pPr marL="1115568" lvl="1" indent="-457200" algn="just">
              <a:buFont typeface="Wingdings" pitchFamily="2" charset="2"/>
              <a:buChar char="v"/>
            </a:pPr>
            <a:r>
              <a:rPr lang="en-US" sz="3200" dirty="0">
                <a:latin typeface="Arial" pitchFamily="34" charset="0"/>
                <a:cs typeface="Arial" pitchFamily="34" charset="0"/>
              </a:rPr>
              <a:t>Staffing</a:t>
            </a:r>
          </a:p>
          <a:p>
            <a:pPr marL="1115568" lvl="1" indent="-457200" algn="just">
              <a:buFont typeface="Wingdings" pitchFamily="2" charset="2"/>
              <a:buChar char="v"/>
            </a:pPr>
            <a:r>
              <a:rPr lang="en-US" sz="3200" dirty="0">
                <a:latin typeface="Arial" pitchFamily="34" charset="0"/>
                <a:cs typeface="Arial" pitchFamily="34" charset="0"/>
              </a:rPr>
              <a:t>Management Team</a:t>
            </a:r>
          </a:p>
          <a:p>
            <a:pPr marL="1115568" lvl="1" indent="-457200" algn="just">
              <a:buFont typeface="Wingdings" pitchFamily="2" charset="2"/>
              <a:buChar char="v"/>
            </a:pPr>
            <a:r>
              <a:rPr lang="en-US" sz="3200" dirty="0">
                <a:latin typeface="Arial" pitchFamily="34" charset="0"/>
                <a:cs typeface="Arial" pitchFamily="34" charset="0"/>
              </a:rPr>
              <a:t>Outsourcing</a:t>
            </a:r>
          </a:p>
          <a:p>
            <a:pPr marL="1115568" lvl="1" indent="-457200" algn="just">
              <a:buFont typeface="Wingdings" pitchFamily="2" charset="2"/>
              <a:buChar char="v"/>
            </a:pPr>
            <a:r>
              <a:rPr lang="en-US" sz="3200" dirty="0">
                <a:latin typeface="Arial" pitchFamily="34" charset="0"/>
                <a:cs typeface="Arial" pitchFamily="34" charset="0"/>
              </a:rPr>
              <a:t>Employee or Contractor?</a:t>
            </a:r>
          </a:p>
          <a:p>
            <a:pPr marL="466344" indent="-457200" algn="just">
              <a:buFont typeface="Wingdings" pitchFamily="2" charset="2"/>
              <a:buChar char="v"/>
            </a:pPr>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72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 calcmode="lin" valueType="num">
                                      <p:cBhvr additive="base">
                                        <p:cTn id="2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2"/>
          </p:nvPr>
        </p:nvSpPr>
        <p:spPr>
          <a:xfrm>
            <a:off x="2057400" y="762000"/>
            <a:ext cx="7086600" cy="60198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2800" dirty="0">
                <a:latin typeface="Arial" pitchFamily="34" charset="0"/>
                <a:cs typeface="Arial" pitchFamily="34" charset="0"/>
              </a:rPr>
              <a:t>Organizational Plan</a:t>
            </a:r>
          </a:p>
          <a:p>
            <a:pPr marL="1115568" lvl="1" indent="-457200" algn="just">
              <a:buFont typeface="Wingdings" pitchFamily="2" charset="2"/>
              <a:buChar char="v"/>
            </a:pPr>
            <a:r>
              <a:rPr lang="en-US" sz="2600" dirty="0">
                <a:latin typeface="Arial" pitchFamily="34" charset="0"/>
                <a:cs typeface="Arial" pitchFamily="34" charset="0"/>
              </a:rPr>
              <a:t>Equipment requirement</a:t>
            </a:r>
          </a:p>
          <a:p>
            <a:pPr marL="1115568" lvl="1" indent="-457200" algn="just">
              <a:buFont typeface="Wingdings" pitchFamily="2" charset="2"/>
              <a:buChar char="v"/>
            </a:pPr>
            <a:r>
              <a:rPr lang="en-US" sz="2600" dirty="0">
                <a:latin typeface="Arial" pitchFamily="34" charset="0"/>
                <a:cs typeface="Arial" pitchFamily="34" charset="0"/>
              </a:rPr>
              <a:t>Utilities and Services</a:t>
            </a:r>
          </a:p>
          <a:p>
            <a:pPr marL="1115568" lvl="1" indent="-457200" algn="just">
              <a:buFont typeface="Wingdings" pitchFamily="2" charset="2"/>
              <a:buChar char="v"/>
            </a:pPr>
            <a:r>
              <a:rPr lang="en-US" sz="2600" dirty="0" smtClean="0">
                <a:latin typeface="Arial" pitchFamily="34" charset="0"/>
                <a:cs typeface="Arial" pitchFamily="34" charset="0"/>
              </a:rPr>
              <a:t>Inventory </a:t>
            </a:r>
            <a:r>
              <a:rPr lang="en-US" sz="2600" dirty="0">
                <a:latin typeface="Arial" pitchFamily="34" charset="0"/>
                <a:cs typeface="Arial" pitchFamily="34" charset="0"/>
              </a:rPr>
              <a:t>and Supply</a:t>
            </a:r>
          </a:p>
          <a:p>
            <a:pPr marL="1115568" lvl="1" indent="-457200" algn="just">
              <a:buFont typeface="Wingdings" pitchFamily="2" charset="2"/>
              <a:buChar char="v"/>
            </a:pPr>
            <a:r>
              <a:rPr lang="en-US" sz="2600" dirty="0">
                <a:latin typeface="Arial" pitchFamily="34" charset="0"/>
                <a:cs typeface="Arial" pitchFamily="34" charset="0"/>
              </a:rPr>
              <a:t>Supplier/Customer Policies</a:t>
            </a:r>
          </a:p>
          <a:p>
            <a:pPr marL="466344" indent="-457200" algn="just">
              <a:buFont typeface="Wingdings" pitchFamily="2" charset="2"/>
              <a:buChar char="v"/>
            </a:pPr>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5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2"/>
          </p:nvPr>
        </p:nvSpPr>
        <p:spPr>
          <a:xfrm>
            <a:off x="2057400" y="1033462"/>
            <a:ext cx="7010400" cy="5748337"/>
          </a:xfrm>
        </p:spPr>
        <p:style>
          <a:lnRef idx="1">
            <a:schemeClr val="accent6"/>
          </a:lnRef>
          <a:fillRef idx="2">
            <a:schemeClr val="accent6"/>
          </a:fillRef>
          <a:effectRef idx="1">
            <a:schemeClr val="accent6"/>
          </a:effectRef>
          <a:fontRef idx="minor">
            <a:schemeClr val="dk1"/>
          </a:fontRef>
        </p:style>
        <p:txBody>
          <a:bodyPr>
            <a:normAutofit/>
          </a:bodyPr>
          <a:lstStyle/>
          <a:p>
            <a:pPr marL="457200" lvl="0" indent="-457200" fontAlgn="base">
              <a:spcBef>
                <a:spcPct val="20000"/>
              </a:spcBef>
              <a:spcAft>
                <a:spcPct val="0"/>
              </a:spcAft>
              <a:buClrTx/>
              <a:buSzPct val="60000"/>
              <a:buFont typeface="Wingdings" pitchFamily="2" charset="2"/>
              <a:buChar char="v"/>
              <a:defRPr/>
            </a:pPr>
            <a:r>
              <a:rPr lang="en-US" sz="2800" kern="0" dirty="0">
                <a:solidFill>
                  <a:schemeClr val="tx1"/>
                </a:solidFill>
                <a:latin typeface="Arial" pitchFamily="34" charset="0"/>
                <a:cs typeface="Arial" pitchFamily="34" charset="0"/>
              </a:rPr>
              <a:t>Start-up cost</a:t>
            </a:r>
          </a:p>
          <a:p>
            <a:pPr marL="800100" lvl="1" indent="-342900" fontAlgn="base">
              <a:spcBef>
                <a:spcPct val="20000"/>
              </a:spcBef>
              <a:spcAft>
                <a:spcPct val="0"/>
              </a:spcAft>
              <a:buClrTx/>
              <a:buFont typeface="Wingdings" pitchFamily="2" charset="2"/>
              <a:buChar char="v"/>
              <a:defRPr/>
            </a:pPr>
            <a:r>
              <a:rPr lang="en-US" sz="2400" kern="0" dirty="0">
                <a:solidFill>
                  <a:schemeClr val="tx1"/>
                </a:solidFill>
                <a:latin typeface="Arial" pitchFamily="34" charset="0"/>
                <a:cs typeface="Arial" pitchFamily="34" charset="0"/>
              </a:rPr>
              <a:t>Legal/accounting/professional fees</a:t>
            </a:r>
          </a:p>
          <a:p>
            <a:pPr marL="800100" lvl="1" indent="-342900" fontAlgn="base">
              <a:spcBef>
                <a:spcPct val="20000"/>
              </a:spcBef>
              <a:spcAft>
                <a:spcPct val="0"/>
              </a:spcAft>
              <a:buClrTx/>
              <a:buFont typeface="Wingdings" pitchFamily="2" charset="2"/>
              <a:buChar char="v"/>
              <a:defRPr/>
            </a:pPr>
            <a:r>
              <a:rPr lang="en-US" sz="2400" kern="0" dirty="0">
                <a:solidFill>
                  <a:schemeClr val="tx1"/>
                </a:solidFill>
                <a:latin typeface="Arial" pitchFamily="34" charset="0"/>
                <a:cs typeface="Arial" pitchFamily="34" charset="0"/>
              </a:rPr>
              <a:t>Security deposits</a:t>
            </a:r>
          </a:p>
          <a:p>
            <a:pPr marL="800100" lvl="1" indent="-342900" fontAlgn="base">
              <a:spcBef>
                <a:spcPct val="20000"/>
              </a:spcBef>
              <a:spcAft>
                <a:spcPct val="0"/>
              </a:spcAft>
              <a:buClrTx/>
              <a:buFont typeface="Wingdings" pitchFamily="2" charset="2"/>
              <a:buChar char="v"/>
              <a:defRPr/>
            </a:pPr>
            <a:r>
              <a:rPr lang="en-US" sz="2400" kern="0" dirty="0">
                <a:solidFill>
                  <a:schemeClr val="tx1"/>
                </a:solidFill>
                <a:latin typeface="Arial" pitchFamily="34" charset="0"/>
                <a:cs typeface="Arial" pitchFamily="34" charset="0"/>
              </a:rPr>
              <a:t>Initial equipment/fixtures</a:t>
            </a:r>
          </a:p>
          <a:p>
            <a:pPr marL="800100" lvl="1" indent="-342900" fontAlgn="base">
              <a:spcBef>
                <a:spcPct val="20000"/>
              </a:spcBef>
              <a:spcAft>
                <a:spcPct val="0"/>
              </a:spcAft>
              <a:buClrTx/>
              <a:buFont typeface="Wingdings" pitchFamily="2" charset="2"/>
              <a:buChar char="v"/>
              <a:defRPr/>
            </a:pPr>
            <a:r>
              <a:rPr lang="en-US" sz="2400" kern="0" dirty="0">
                <a:solidFill>
                  <a:schemeClr val="tx1"/>
                </a:solidFill>
                <a:latin typeface="Arial" pitchFamily="34" charset="0"/>
                <a:cs typeface="Arial" pitchFamily="34" charset="0"/>
              </a:rPr>
              <a:t>Licenses /permits</a:t>
            </a:r>
          </a:p>
          <a:p>
            <a:pPr marL="800100" lvl="1" indent="-342900" fontAlgn="base">
              <a:spcBef>
                <a:spcPct val="20000"/>
              </a:spcBef>
              <a:spcAft>
                <a:spcPct val="0"/>
              </a:spcAft>
              <a:buClrTx/>
              <a:buFont typeface="Wingdings" pitchFamily="2" charset="2"/>
              <a:buChar char="v"/>
              <a:defRPr/>
            </a:pPr>
            <a:r>
              <a:rPr lang="en-US" sz="2400" kern="0" dirty="0">
                <a:solidFill>
                  <a:schemeClr val="tx1"/>
                </a:solidFill>
                <a:latin typeface="Arial" pitchFamily="34" charset="0"/>
                <a:cs typeface="Arial" pitchFamily="34" charset="0"/>
              </a:rPr>
              <a:t>Training costs</a:t>
            </a:r>
          </a:p>
          <a:p>
            <a:pPr marL="800100" lvl="1" indent="-342900" fontAlgn="base">
              <a:spcBef>
                <a:spcPct val="20000"/>
              </a:spcBef>
              <a:spcAft>
                <a:spcPct val="0"/>
              </a:spcAft>
              <a:buClrTx/>
              <a:buFont typeface="Wingdings" pitchFamily="2" charset="2"/>
              <a:buChar char="v"/>
              <a:defRPr/>
            </a:pPr>
            <a:r>
              <a:rPr lang="en-US" sz="2400" kern="0" dirty="0">
                <a:solidFill>
                  <a:schemeClr val="tx1"/>
                </a:solidFill>
                <a:latin typeface="Arial" pitchFamily="34" charset="0"/>
                <a:cs typeface="Arial" pitchFamily="34" charset="0"/>
              </a:rPr>
              <a:t>Interior/exterior signage</a:t>
            </a:r>
          </a:p>
          <a:p>
            <a:pPr marL="800100" lvl="1" indent="-342900" fontAlgn="base">
              <a:spcBef>
                <a:spcPct val="20000"/>
              </a:spcBef>
              <a:spcAft>
                <a:spcPct val="0"/>
              </a:spcAft>
              <a:buClrTx/>
              <a:buFont typeface="Wingdings" pitchFamily="2" charset="2"/>
              <a:buChar char="v"/>
              <a:defRPr/>
            </a:pPr>
            <a:r>
              <a:rPr lang="en-US" sz="2400" kern="0" dirty="0">
                <a:solidFill>
                  <a:schemeClr val="tx1"/>
                </a:solidFill>
                <a:latin typeface="Arial" pitchFamily="34" charset="0"/>
                <a:cs typeface="Arial" pitchFamily="34" charset="0"/>
              </a:rPr>
              <a:t>Store layout/design</a:t>
            </a:r>
          </a:p>
          <a:p>
            <a:pPr marL="800100" lvl="1" indent="-342900" fontAlgn="base">
              <a:spcBef>
                <a:spcPct val="20000"/>
              </a:spcBef>
              <a:spcAft>
                <a:spcPct val="0"/>
              </a:spcAft>
              <a:buClrTx/>
              <a:buFont typeface="Wingdings" pitchFamily="2" charset="2"/>
              <a:buChar char="v"/>
              <a:defRPr/>
            </a:pPr>
            <a:r>
              <a:rPr lang="en-US" sz="2400" kern="0" dirty="0">
                <a:solidFill>
                  <a:schemeClr val="tx1"/>
                </a:solidFill>
                <a:latin typeface="Arial" pitchFamily="34" charset="0"/>
                <a:cs typeface="Arial" pitchFamily="34" charset="0"/>
              </a:rPr>
              <a:t>Supplies</a:t>
            </a:r>
          </a:p>
          <a:p>
            <a:pPr marL="800100" lvl="1" indent="-342900" fontAlgn="base">
              <a:spcBef>
                <a:spcPct val="20000"/>
              </a:spcBef>
              <a:spcAft>
                <a:spcPct val="0"/>
              </a:spcAft>
              <a:buClrTx/>
              <a:buFont typeface="Wingdings" pitchFamily="2" charset="2"/>
              <a:buChar char="v"/>
              <a:defRPr/>
            </a:pPr>
            <a:r>
              <a:rPr lang="en-US" sz="2400" kern="0" dirty="0">
                <a:solidFill>
                  <a:schemeClr val="tx1"/>
                </a:solidFill>
                <a:latin typeface="Arial" pitchFamily="34" charset="0"/>
                <a:cs typeface="Arial" pitchFamily="34" charset="0"/>
              </a:rPr>
              <a:t>Initial advertising costs</a:t>
            </a: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963" y="228600"/>
            <a:ext cx="7285037"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362201" y="446365"/>
            <a:ext cx="6096000" cy="584775"/>
          </a:xfrm>
          <a:prstGeom prst="rect">
            <a:avLst/>
          </a:prstGeom>
        </p:spPr>
        <p:txBody>
          <a:bodyPr wrap="square">
            <a:spAutoFit/>
          </a:bodyPr>
          <a:lstStyle/>
          <a:p>
            <a:pPr algn="ctr"/>
            <a:r>
              <a:rPr lang="en-US" sz="3200" b="1" dirty="0"/>
              <a:t>FINANCIAL PLAN</a:t>
            </a:r>
          </a:p>
        </p:txBody>
      </p:sp>
    </p:spTree>
    <p:extLst>
      <p:ext uri="{BB962C8B-B14F-4D97-AF65-F5344CB8AC3E}">
        <p14:creationId xmlns:p14="http://schemas.microsoft.com/office/powerpoint/2010/main" val="353553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additive="base">
                                        <p:cTn id="2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 calcmode="lin" valueType="num">
                                      <p:cBhvr additive="base">
                                        <p:cTn id="3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 calcmode="lin" valueType="num">
                                      <p:cBhvr additive="base">
                                        <p:cTn id="3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 calcmode="lin" valueType="num">
                                      <p:cBhvr additive="base">
                                        <p:cTn id="3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lnSpcReduction="10000"/>
          </a:bodyPr>
          <a:lstStyle/>
          <a:p>
            <a:pPr marL="342900" lvl="0" indent="-342900" fontAlgn="base">
              <a:spcBef>
                <a:spcPct val="20000"/>
              </a:spcBef>
              <a:spcAft>
                <a:spcPct val="0"/>
              </a:spcAft>
              <a:buClr>
                <a:srgbClr val="FFFFCC"/>
              </a:buClr>
              <a:buSzPct val="60000"/>
              <a:buFont typeface="Wingdings" pitchFamily="2" charset="2"/>
              <a:buChar char="n"/>
              <a:defRPr/>
            </a:pPr>
            <a:r>
              <a:rPr lang="en-US" sz="3600" kern="0" dirty="0">
                <a:solidFill>
                  <a:schemeClr val="tx1"/>
                </a:solidFill>
                <a:latin typeface="Verdana"/>
                <a:cs typeface="Arial"/>
              </a:rPr>
              <a:t>C</a:t>
            </a:r>
            <a:r>
              <a:rPr lang="en-US" sz="3600" kern="0" dirty="0">
                <a:solidFill>
                  <a:schemeClr val="tx1"/>
                </a:solidFill>
                <a:latin typeface="Arial" pitchFamily="34" charset="0"/>
                <a:cs typeface="Arial" pitchFamily="34" charset="0"/>
              </a:rPr>
              <a:t>reate an Operating Budget</a:t>
            </a:r>
          </a:p>
          <a:p>
            <a:pPr marL="742950" lvl="1" indent="-285750" fontAlgn="base">
              <a:spcBef>
                <a:spcPct val="20000"/>
              </a:spcBef>
              <a:spcAft>
                <a:spcPct val="0"/>
              </a:spcAft>
              <a:buClrTx/>
              <a:buFontTx/>
              <a:buChar char="•"/>
              <a:defRPr/>
            </a:pPr>
            <a:r>
              <a:rPr lang="en-US" sz="3200" kern="0" dirty="0">
                <a:solidFill>
                  <a:schemeClr val="tx1"/>
                </a:solidFill>
                <a:latin typeface="Arial" pitchFamily="34" charset="0"/>
                <a:cs typeface="Arial" pitchFamily="34" charset="0"/>
              </a:rPr>
              <a:t>Working capital budget</a:t>
            </a:r>
          </a:p>
          <a:p>
            <a:pPr marL="742950" lvl="1" indent="-285750" fontAlgn="base">
              <a:spcBef>
                <a:spcPct val="20000"/>
              </a:spcBef>
              <a:spcAft>
                <a:spcPct val="0"/>
              </a:spcAft>
              <a:buClrTx/>
              <a:buFontTx/>
              <a:buChar char="•"/>
              <a:defRPr/>
            </a:pPr>
            <a:r>
              <a:rPr lang="en-US" sz="3200" kern="0" dirty="0">
                <a:solidFill>
                  <a:schemeClr val="tx1"/>
                </a:solidFill>
                <a:latin typeface="Arial" pitchFamily="34" charset="0"/>
                <a:cs typeface="Arial" pitchFamily="34" charset="0"/>
              </a:rPr>
              <a:t>Day-to-day operations</a:t>
            </a:r>
          </a:p>
          <a:p>
            <a:pPr marL="742950" lvl="1" indent="-285750" fontAlgn="base">
              <a:spcBef>
                <a:spcPct val="20000"/>
              </a:spcBef>
              <a:spcAft>
                <a:spcPct val="0"/>
              </a:spcAft>
              <a:buClr>
                <a:srgbClr val="FFFFFF"/>
              </a:buClr>
              <a:buFontTx/>
              <a:buChar char="•"/>
              <a:defRPr/>
            </a:pPr>
            <a:r>
              <a:rPr lang="en-US" sz="3200" kern="0" dirty="0">
                <a:solidFill>
                  <a:schemeClr val="tx1"/>
                </a:solidFill>
                <a:latin typeface="Arial" pitchFamily="34" charset="0"/>
                <a:cs typeface="Arial" pitchFamily="34" charset="0"/>
              </a:rPr>
              <a:t>Examples</a:t>
            </a:r>
          </a:p>
          <a:p>
            <a:pPr marL="1143000" lvl="2" indent="-228600" fontAlgn="base">
              <a:spcBef>
                <a:spcPct val="20000"/>
              </a:spcBef>
              <a:spcAft>
                <a:spcPct val="0"/>
              </a:spcAft>
              <a:buClr>
                <a:srgbClr val="66CCFF"/>
              </a:buClr>
              <a:buSzPct val="60000"/>
              <a:buFont typeface="Wingdings" pitchFamily="2" charset="2"/>
              <a:buChar char="n"/>
              <a:defRPr/>
            </a:pPr>
            <a:r>
              <a:rPr lang="en-US" sz="2800" kern="0" dirty="0">
                <a:solidFill>
                  <a:schemeClr val="tx1"/>
                </a:solidFill>
                <a:latin typeface="Arial" pitchFamily="34" charset="0"/>
                <a:cs typeface="Arial" pitchFamily="34" charset="0"/>
              </a:rPr>
              <a:t>Personnel cost</a:t>
            </a:r>
          </a:p>
          <a:p>
            <a:pPr marL="1143000" lvl="2" indent="-228600" fontAlgn="base">
              <a:spcBef>
                <a:spcPct val="20000"/>
              </a:spcBef>
              <a:spcAft>
                <a:spcPct val="0"/>
              </a:spcAft>
              <a:buClr>
                <a:srgbClr val="66CCFF"/>
              </a:buClr>
              <a:buSzPct val="60000"/>
              <a:buFont typeface="Wingdings" pitchFamily="2" charset="2"/>
              <a:buChar char="n"/>
              <a:defRPr/>
            </a:pPr>
            <a:r>
              <a:rPr lang="en-US" sz="2800" kern="0" dirty="0">
                <a:solidFill>
                  <a:schemeClr val="tx1"/>
                </a:solidFill>
                <a:latin typeface="Arial" pitchFamily="34" charset="0"/>
                <a:cs typeface="Arial" pitchFamily="34" charset="0"/>
              </a:rPr>
              <a:t>Rent</a:t>
            </a:r>
          </a:p>
          <a:p>
            <a:pPr marL="1143000" lvl="2" indent="-228600" fontAlgn="base">
              <a:spcBef>
                <a:spcPct val="20000"/>
              </a:spcBef>
              <a:spcAft>
                <a:spcPct val="0"/>
              </a:spcAft>
              <a:buClr>
                <a:srgbClr val="66CCFF"/>
              </a:buClr>
              <a:buSzPct val="60000"/>
              <a:buFont typeface="Wingdings" pitchFamily="2" charset="2"/>
              <a:buChar char="n"/>
              <a:defRPr/>
            </a:pPr>
            <a:r>
              <a:rPr lang="en-US" sz="2800" kern="0" dirty="0">
                <a:solidFill>
                  <a:schemeClr val="tx1"/>
                </a:solidFill>
                <a:latin typeface="Arial" pitchFamily="34" charset="0"/>
                <a:cs typeface="Arial" pitchFamily="34" charset="0"/>
              </a:rPr>
              <a:t>Supplies</a:t>
            </a:r>
          </a:p>
          <a:p>
            <a:pPr marL="1143000" lvl="2" indent="-228600" fontAlgn="base">
              <a:spcBef>
                <a:spcPct val="20000"/>
              </a:spcBef>
              <a:spcAft>
                <a:spcPct val="0"/>
              </a:spcAft>
              <a:buClr>
                <a:srgbClr val="66CCFF"/>
              </a:buClr>
              <a:buSzPct val="60000"/>
              <a:buFont typeface="Wingdings" pitchFamily="2" charset="2"/>
              <a:buChar char="n"/>
              <a:defRPr/>
            </a:pPr>
            <a:r>
              <a:rPr lang="en-US" sz="2800" kern="0" dirty="0">
                <a:solidFill>
                  <a:schemeClr val="tx1"/>
                </a:solidFill>
                <a:latin typeface="Arial" pitchFamily="34" charset="0"/>
                <a:cs typeface="Arial" pitchFamily="34" charset="0"/>
              </a:rPr>
              <a:t>Utilities</a:t>
            </a:r>
          </a:p>
          <a:p>
            <a:pPr marL="1143000" lvl="2" indent="-228600" fontAlgn="base">
              <a:spcBef>
                <a:spcPct val="20000"/>
              </a:spcBef>
              <a:spcAft>
                <a:spcPct val="0"/>
              </a:spcAft>
              <a:buClr>
                <a:srgbClr val="66CCFF"/>
              </a:buClr>
              <a:buSzPct val="60000"/>
              <a:buFont typeface="Wingdings" pitchFamily="2" charset="2"/>
              <a:buChar char="n"/>
              <a:defRPr/>
            </a:pPr>
            <a:r>
              <a:rPr lang="en-US" sz="2800" kern="0" dirty="0">
                <a:solidFill>
                  <a:schemeClr val="tx1"/>
                </a:solidFill>
                <a:latin typeface="Arial" pitchFamily="34" charset="0"/>
                <a:cs typeface="Arial" pitchFamily="34" charset="0"/>
              </a:rPr>
              <a:t>Salaries</a:t>
            </a:r>
          </a:p>
          <a:p>
            <a:pPr marL="1143000" lvl="2" indent="-228600" fontAlgn="base">
              <a:spcBef>
                <a:spcPct val="20000"/>
              </a:spcBef>
              <a:spcAft>
                <a:spcPct val="0"/>
              </a:spcAft>
              <a:buClr>
                <a:srgbClr val="66CCFF"/>
              </a:buClr>
              <a:buSzPct val="60000"/>
              <a:buFont typeface="Wingdings" pitchFamily="2" charset="2"/>
              <a:buChar char="n"/>
              <a:defRPr/>
            </a:pPr>
            <a:r>
              <a:rPr lang="en-US" sz="2800" kern="0" dirty="0">
                <a:solidFill>
                  <a:schemeClr val="tx1"/>
                </a:solidFill>
                <a:latin typeface="Arial" pitchFamily="34" charset="0"/>
                <a:cs typeface="Arial" pitchFamily="34" charset="0"/>
              </a:rPr>
              <a:t>Travel expenses</a:t>
            </a:r>
          </a:p>
          <a:p>
            <a:pPr marL="1143000" lvl="2" indent="-228600" fontAlgn="base">
              <a:spcBef>
                <a:spcPct val="20000"/>
              </a:spcBef>
              <a:spcAft>
                <a:spcPct val="0"/>
              </a:spcAft>
              <a:buClr>
                <a:srgbClr val="66CCFF"/>
              </a:buClr>
              <a:buSzPct val="60000"/>
              <a:buFont typeface="Wingdings" pitchFamily="2" charset="2"/>
              <a:buChar char="n"/>
              <a:defRPr/>
            </a:pPr>
            <a:r>
              <a:rPr lang="en-US" sz="2800" kern="0" dirty="0">
                <a:solidFill>
                  <a:schemeClr val="tx1"/>
                </a:solidFill>
                <a:latin typeface="Arial" pitchFamily="34" charset="0"/>
                <a:cs typeface="Arial" pitchFamily="34" charset="0"/>
              </a:rPr>
              <a:t>Taxes </a:t>
            </a: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053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additive="base">
                                        <p:cTn id="1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 calcmode="lin" valueType="num">
                                      <p:cBhvr additive="base">
                                        <p:cTn id="2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 calcmode="lin" valueType="num">
                                      <p:cBhvr additive="base">
                                        <p:cTn id="2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 calcmode="lin" valueType="num">
                                      <p:cBhvr additive="base">
                                        <p:cTn id="3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 calcmode="lin" valueType="num">
                                      <p:cBhvr additive="base">
                                        <p:cTn id="3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anim calcmode="lin" valueType="num">
                                      <p:cBhvr additive="base">
                                        <p:cTn id="4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xEl>
                                              <p:pRg st="10" end="10"/>
                                            </p:txEl>
                                          </p:spTgt>
                                        </p:tgtEl>
                                        <p:attrNameLst>
                                          <p:attrName>style.visibility</p:attrName>
                                        </p:attrNameLst>
                                      </p:cBhvr>
                                      <p:to>
                                        <p:strVal val="visible"/>
                                      </p:to>
                                    </p:set>
                                    <p:anim calcmode="lin" valueType="num">
                                      <p:cBhvr additive="base">
                                        <p:cTn id="45"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342900" lvl="0" indent="-342900" fontAlgn="base">
              <a:spcBef>
                <a:spcPct val="20000"/>
              </a:spcBef>
              <a:spcAft>
                <a:spcPct val="0"/>
              </a:spcAft>
              <a:buClr>
                <a:srgbClr val="FFFFCC"/>
              </a:buClr>
              <a:buSzPct val="60000"/>
              <a:buFont typeface="Wingdings" pitchFamily="2" charset="2"/>
              <a:buChar char="n"/>
              <a:defRPr/>
            </a:pPr>
            <a:r>
              <a:rPr lang="en-US" sz="3200" kern="0" dirty="0">
                <a:solidFill>
                  <a:schemeClr val="tx1"/>
                </a:solidFill>
                <a:latin typeface="Arial" pitchFamily="34" charset="0"/>
                <a:cs typeface="Arial" pitchFamily="34" charset="0"/>
              </a:rPr>
              <a:t>Source and Use of Funds</a:t>
            </a:r>
          </a:p>
          <a:p>
            <a:pPr marL="742950" lvl="1" indent="-285750" fontAlgn="base">
              <a:spcBef>
                <a:spcPct val="20000"/>
              </a:spcBef>
              <a:spcAft>
                <a:spcPct val="0"/>
              </a:spcAft>
              <a:buClr>
                <a:srgbClr val="FFFFFF"/>
              </a:buClr>
              <a:buFontTx/>
              <a:buChar char="•"/>
              <a:defRPr/>
            </a:pPr>
            <a:r>
              <a:rPr lang="en-US" sz="2800" kern="0" dirty="0">
                <a:solidFill>
                  <a:schemeClr val="tx1"/>
                </a:solidFill>
                <a:latin typeface="Arial" pitchFamily="34" charset="0"/>
                <a:cs typeface="Arial" pitchFamily="34" charset="0"/>
              </a:rPr>
              <a:t>Who’s Got the Cash?</a:t>
            </a:r>
          </a:p>
          <a:p>
            <a:pPr marL="1143000" lvl="2" indent="-228600" fontAlgn="base">
              <a:spcBef>
                <a:spcPct val="20000"/>
              </a:spcBef>
              <a:spcAft>
                <a:spcPct val="0"/>
              </a:spcAft>
              <a:buClr>
                <a:srgbClr val="66CCFF"/>
              </a:buClr>
              <a:buSzPct val="60000"/>
              <a:buFont typeface="Wingdings" pitchFamily="2" charset="2"/>
              <a:buChar char="n"/>
              <a:defRPr/>
            </a:pPr>
            <a:r>
              <a:rPr lang="en-US" sz="2800" kern="0" dirty="0">
                <a:solidFill>
                  <a:schemeClr val="tx1"/>
                </a:solidFill>
                <a:latin typeface="Arial" pitchFamily="34" charset="0"/>
                <a:cs typeface="Arial" pitchFamily="34" charset="0"/>
              </a:rPr>
              <a:t>Personal assets</a:t>
            </a:r>
          </a:p>
          <a:p>
            <a:pPr marL="1143000" lvl="2" indent="-228600" fontAlgn="base">
              <a:spcBef>
                <a:spcPct val="20000"/>
              </a:spcBef>
              <a:spcAft>
                <a:spcPct val="0"/>
              </a:spcAft>
              <a:buClr>
                <a:srgbClr val="66CCFF"/>
              </a:buClr>
              <a:buSzPct val="60000"/>
              <a:buFont typeface="Wingdings" pitchFamily="2" charset="2"/>
              <a:buChar char="n"/>
              <a:defRPr/>
            </a:pPr>
            <a:r>
              <a:rPr lang="en-US" sz="2800" kern="0" dirty="0">
                <a:solidFill>
                  <a:schemeClr val="tx1"/>
                </a:solidFill>
                <a:latin typeface="Arial" pitchFamily="34" charset="0"/>
                <a:cs typeface="Arial" pitchFamily="34" charset="0"/>
              </a:rPr>
              <a:t>Family and friends</a:t>
            </a:r>
          </a:p>
          <a:p>
            <a:pPr marL="1143000" lvl="2" indent="-228600" fontAlgn="base">
              <a:spcBef>
                <a:spcPct val="20000"/>
              </a:spcBef>
              <a:spcAft>
                <a:spcPct val="0"/>
              </a:spcAft>
              <a:buClr>
                <a:srgbClr val="66CCFF"/>
              </a:buClr>
              <a:buSzPct val="60000"/>
              <a:buFont typeface="Wingdings" pitchFamily="2" charset="2"/>
              <a:buChar char="n"/>
              <a:defRPr/>
            </a:pPr>
            <a:r>
              <a:rPr lang="en-US" sz="2800" kern="0" dirty="0">
                <a:solidFill>
                  <a:schemeClr val="tx1"/>
                </a:solidFill>
                <a:latin typeface="Arial" pitchFamily="34" charset="0"/>
                <a:cs typeface="Arial" pitchFamily="34" charset="0"/>
              </a:rPr>
              <a:t>Credit cards</a:t>
            </a:r>
          </a:p>
          <a:p>
            <a:pPr marL="1143000" lvl="2" indent="-228600" fontAlgn="base">
              <a:spcBef>
                <a:spcPct val="20000"/>
              </a:spcBef>
              <a:spcAft>
                <a:spcPct val="0"/>
              </a:spcAft>
              <a:buClr>
                <a:srgbClr val="66CCFF"/>
              </a:buClr>
              <a:buSzPct val="60000"/>
              <a:buFont typeface="Wingdings" pitchFamily="2" charset="2"/>
              <a:buChar char="n"/>
              <a:defRPr/>
            </a:pPr>
            <a:r>
              <a:rPr lang="en-US" sz="2800" kern="0" dirty="0">
                <a:solidFill>
                  <a:schemeClr val="tx1"/>
                </a:solidFill>
                <a:latin typeface="Arial" pitchFamily="34" charset="0"/>
                <a:cs typeface="Arial" pitchFamily="34" charset="0"/>
              </a:rPr>
              <a:t>Home equity</a:t>
            </a:r>
          </a:p>
          <a:p>
            <a:pPr marL="1143000" lvl="2" indent="-228600" fontAlgn="base">
              <a:spcBef>
                <a:spcPct val="20000"/>
              </a:spcBef>
              <a:spcAft>
                <a:spcPct val="0"/>
              </a:spcAft>
              <a:buClr>
                <a:srgbClr val="66CCFF"/>
              </a:buClr>
              <a:buSzPct val="60000"/>
              <a:buFont typeface="Wingdings" pitchFamily="2" charset="2"/>
              <a:buChar char="n"/>
              <a:defRPr/>
            </a:pPr>
            <a:r>
              <a:rPr lang="en-US" sz="2800" kern="0" dirty="0">
                <a:solidFill>
                  <a:schemeClr val="tx1"/>
                </a:solidFill>
                <a:latin typeface="Arial" pitchFamily="34" charset="0"/>
                <a:cs typeface="Arial" pitchFamily="34" charset="0"/>
              </a:rPr>
              <a:t>Lines of credit from suppliers/lenders</a:t>
            </a:r>
          </a:p>
          <a:p>
            <a:pPr marL="1143000" lvl="2" indent="-228600" fontAlgn="base">
              <a:spcBef>
                <a:spcPct val="20000"/>
              </a:spcBef>
              <a:spcAft>
                <a:spcPct val="0"/>
              </a:spcAft>
              <a:buClr>
                <a:srgbClr val="66CCFF"/>
              </a:buClr>
              <a:buSzPct val="60000"/>
              <a:buFont typeface="Wingdings" pitchFamily="2" charset="2"/>
              <a:buChar char="n"/>
              <a:defRPr/>
            </a:pPr>
            <a:r>
              <a:rPr lang="en-US" sz="2800" kern="0" dirty="0">
                <a:solidFill>
                  <a:schemeClr val="tx1"/>
                </a:solidFill>
                <a:latin typeface="Arial" pitchFamily="34" charset="0"/>
                <a:cs typeface="Arial" pitchFamily="34" charset="0"/>
              </a:rPr>
              <a:t>Credit unions</a:t>
            </a:r>
          </a:p>
          <a:p>
            <a:pPr marL="1143000" lvl="2" indent="-228600" fontAlgn="base">
              <a:spcBef>
                <a:spcPct val="20000"/>
              </a:spcBef>
              <a:spcAft>
                <a:spcPct val="0"/>
              </a:spcAft>
              <a:buClr>
                <a:srgbClr val="66CCFF"/>
              </a:buClr>
              <a:buSzPct val="60000"/>
              <a:buFont typeface="Wingdings" pitchFamily="2" charset="2"/>
              <a:buChar char="n"/>
              <a:defRPr/>
            </a:pPr>
            <a:r>
              <a:rPr lang="en-US" sz="2800" kern="0" dirty="0">
                <a:solidFill>
                  <a:schemeClr val="tx1"/>
                </a:solidFill>
                <a:latin typeface="Arial" pitchFamily="34" charset="0"/>
                <a:cs typeface="Arial" pitchFamily="34" charset="0"/>
              </a:rPr>
              <a:t>Banks</a:t>
            </a:r>
          </a:p>
          <a:p>
            <a:pPr marL="1143000" lvl="2" indent="-228600" fontAlgn="base">
              <a:spcBef>
                <a:spcPct val="20000"/>
              </a:spcBef>
              <a:spcAft>
                <a:spcPct val="0"/>
              </a:spcAft>
              <a:buClr>
                <a:srgbClr val="66CCFF"/>
              </a:buClr>
              <a:buSzPct val="60000"/>
              <a:buFont typeface="Wingdings" pitchFamily="2" charset="2"/>
              <a:buChar char="n"/>
              <a:defRPr/>
            </a:pPr>
            <a:r>
              <a:rPr lang="en-US" sz="2800" kern="0" dirty="0">
                <a:solidFill>
                  <a:schemeClr val="tx1"/>
                </a:solidFill>
                <a:latin typeface="Arial" pitchFamily="34" charset="0"/>
                <a:cs typeface="Arial" pitchFamily="34" charset="0"/>
              </a:rPr>
              <a:t>Investors</a:t>
            </a: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52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additive="base">
                                        <p:cTn id="1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 calcmode="lin" valueType="num">
                                      <p:cBhvr additive="base">
                                        <p:cTn id="2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 calcmode="lin" valueType="num">
                                      <p:cBhvr additive="base">
                                        <p:cTn id="2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 calcmode="lin" valueType="num">
                                      <p:cBhvr additive="base">
                                        <p:cTn id="3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 calcmode="lin" valueType="num">
                                      <p:cBhvr additive="base">
                                        <p:cTn id="3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anim calcmode="lin" valueType="num">
                                      <p:cBhvr additive="base">
                                        <p:cTn id="4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457200" lvl="0" indent="-457200" fontAlgn="base">
              <a:spcBef>
                <a:spcPct val="20000"/>
              </a:spcBef>
              <a:spcAft>
                <a:spcPct val="0"/>
              </a:spcAft>
              <a:buClrTx/>
              <a:buSzPct val="60000"/>
              <a:buFont typeface="Wingdings" pitchFamily="2" charset="2"/>
              <a:buChar char="v"/>
              <a:defRPr/>
            </a:pPr>
            <a:r>
              <a:rPr lang="en-US" sz="3600" kern="0" dirty="0">
                <a:solidFill>
                  <a:schemeClr val="tx1"/>
                </a:solidFill>
                <a:latin typeface="Arial" pitchFamily="34" charset="0"/>
                <a:cs typeface="Arial" pitchFamily="34" charset="0"/>
              </a:rPr>
              <a:t>Uses of start-up capital</a:t>
            </a:r>
          </a:p>
          <a:p>
            <a:pPr marL="914400" lvl="1" indent="-457200" fontAlgn="base">
              <a:spcBef>
                <a:spcPct val="20000"/>
              </a:spcBef>
              <a:spcAft>
                <a:spcPct val="0"/>
              </a:spcAft>
              <a:buClrTx/>
              <a:buFont typeface="Wingdings" pitchFamily="2" charset="2"/>
              <a:buChar char="v"/>
              <a:defRPr/>
            </a:pPr>
            <a:r>
              <a:rPr lang="en-US" sz="3200" kern="0" dirty="0">
                <a:solidFill>
                  <a:schemeClr val="tx1"/>
                </a:solidFill>
                <a:latin typeface="Arial" pitchFamily="34" charset="0"/>
                <a:cs typeface="Arial" pitchFamily="34" charset="0"/>
              </a:rPr>
              <a:t>Building/land purchase</a:t>
            </a:r>
          </a:p>
          <a:p>
            <a:pPr marL="914400" lvl="1" indent="-457200" fontAlgn="base">
              <a:spcBef>
                <a:spcPct val="20000"/>
              </a:spcBef>
              <a:spcAft>
                <a:spcPct val="0"/>
              </a:spcAft>
              <a:buClrTx/>
              <a:buFont typeface="Wingdings" pitchFamily="2" charset="2"/>
              <a:buChar char="v"/>
              <a:defRPr/>
            </a:pPr>
            <a:r>
              <a:rPr lang="en-US" sz="3200" kern="0" dirty="0">
                <a:solidFill>
                  <a:schemeClr val="tx1"/>
                </a:solidFill>
                <a:latin typeface="Arial" pitchFamily="34" charset="0"/>
                <a:cs typeface="Arial" pitchFamily="34" charset="0"/>
              </a:rPr>
              <a:t>Capital equipment</a:t>
            </a:r>
          </a:p>
          <a:p>
            <a:pPr marL="914400" lvl="1" indent="-457200" fontAlgn="base">
              <a:spcBef>
                <a:spcPct val="20000"/>
              </a:spcBef>
              <a:spcAft>
                <a:spcPct val="0"/>
              </a:spcAft>
              <a:buClrTx/>
              <a:buFont typeface="Wingdings" pitchFamily="2" charset="2"/>
              <a:buChar char="v"/>
              <a:defRPr/>
            </a:pPr>
            <a:r>
              <a:rPr lang="en-US" sz="3200" kern="0" dirty="0">
                <a:solidFill>
                  <a:schemeClr val="tx1"/>
                </a:solidFill>
                <a:latin typeface="Arial" pitchFamily="34" charset="0"/>
                <a:cs typeface="Arial" pitchFamily="34" charset="0"/>
              </a:rPr>
              <a:t>Beginning inventory</a:t>
            </a:r>
          </a:p>
          <a:p>
            <a:pPr marL="914400" lvl="1" indent="-457200" fontAlgn="base">
              <a:spcBef>
                <a:spcPct val="20000"/>
              </a:spcBef>
              <a:spcAft>
                <a:spcPct val="0"/>
              </a:spcAft>
              <a:buClrTx/>
              <a:buFont typeface="Wingdings" pitchFamily="2" charset="2"/>
              <a:buChar char="v"/>
              <a:defRPr/>
            </a:pPr>
            <a:r>
              <a:rPr lang="en-US" sz="3200" kern="0" dirty="0">
                <a:solidFill>
                  <a:schemeClr val="tx1"/>
                </a:solidFill>
                <a:latin typeface="Arial" pitchFamily="34" charset="0"/>
                <a:cs typeface="Arial" pitchFamily="34" charset="0"/>
              </a:rPr>
              <a:t>Working capital</a:t>
            </a: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89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2"/>
          </p:nvPr>
        </p:nvSpPr>
        <p:spPr>
          <a:xfrm>
            <a:off x="2057400" y="457200"/>
            <a:ext cx="7086600" cy="6324600"/>
          </a:xfrm>
        </p:spPr>
        <p:style>
          <a:lnRef idx="1">
            <a:schemeClr val="accent6"/>
          </a:lnRef>
          <a:fillRef idx="2">
            <a:schemeClr val="accent6"/>
          </a:fillRef>
          <a:effectRef idx="1">
            <a:schemeClr val="accent6"/>
          </a:effectRef>
          <a:fontRef idx="minor">
            <a:schemeClr val="dk1"/>
          </a:fontRef>
        </p:style>
        <p:txBody>
          <a:bodyPr>
            <a:normAutofit/>
          </a:bodyPr>
          <a:lstStyle/>
          <a:p>
            <a:pPr marL="0" lvl="0" algn="ctr" fontAlgn="base">
              <a:lnSpc>
                <a:spcPct val="90000"/>
              </a:lnSpc>
              <a:spcBef>
                <a:spcPct val="20000"/>
              </a:spcBef>
              <a:spcAft>
                <a:spcPct val="0"/>
              </a:spcAft>
              <a:buClrTx/>
              <a:buSzPct val="60000"/>
              <a:defRPr/>
            </a:pPr>
            <a:r>
              <a:rPr lang="en-US" sz="3200" b="1" kern="0" dirty="0">
                <a:solidFill>
                  <a:schemeClr val="tx1"/>
                </a:solidFill>
                <a:latin typeface="Arial" pitchFamily="34" charset="0"/>
                <a:cs typeface="Arial" pitchFamily="34" charset="0"/>
              </a:rPr>
              <a:t>PROJECTED FINANCIAL STATEMENTS</a:t>
            </a:r>
          </a:p>
          <a:p>
            <a:pPr marL="800100" lvl="1" indent="-342900" fontAlgn="base">
              <a:lnSpc>
                <a:spcPct val="90000"/>
              </a:lnSpc>
              <a:spcBef>
                <a:spcPct val="20000"/>
              </a:spcBef>
              <a:spcAft>
                <a:spcPct val="0"/>
              </a:spcAft>
              <a:buClrTx/>
              <a:buFont typeface="Wingdings" pitchFamily="2" charset="2"/>
              <a:buChar char="v"/>
              <a:defRPr/>
            </a:pPr>
            <a:r>
              <a:rPr lang="en-US" sz="2800" kern="0" dirty="0">
                <a:solidFill>
                  <a:schemeClr val="tx1"/>
                </a:solidFill>
                <a:latin typeface="Arial" pitchFamily="34" charset="0"/>
                <a:cs typeface="Arial" pitchFamily="34" charset="0"/>
              </a:rPr>
              <a:t>Cash Flow Statement</a:t>
            </a:r>
          </a:p>
          <a:p>
            <a:pPr marL="1257300" lvl="2" indent="-342900" fontAlgn="base">
              <a:lnSpc>
                <a:spcPct val="90000"/>
              </a:lnSpc>
              <a:spcBef>
                <a:spcPct val="20000"/>
              </a:spcBef>
              <a:spcAft>
                <a:spcPct val="0"/>
              </a:spcAft>
              <a:buClrTx/>
              <a:buSzPct val="60000"/>
              <a:buFont typeface="Wingdings" pitchFamily="2" charset="2"/>
              <a:buChar char="v"/>
              <a:defRPr/>
            </a:pPr>
            <a:r>
              <a:rPr lang="en-US" sz="2800" kern="0" dirty="0">
                <a:solidFill>
                  <a:schemeClr val="tx1"/>
                </a:solidFill>
                <a:latin typeface="Arial" pitchFamily="34" charset="0"/>
                <a:cs typeface="Arial" pitchFamily="34" charset="0"/>
              </a:rPr>
              <a:t>Cash Receipts vs. Cash Disbursement</a:t>
            </a:r>
          </a:p>
          <a:p>
            <a:pPr marL="800100" lvl="1" indent="-342900" fontAlgn="base">
              <a:lnSpc>
                <a:spcPct val="90000"/>
              </a:lnSpc>
              <a:spcBef>
                <a:spcPct val="20000"/>
              </a:spcBef>
              <a:spcAft>
                <a:spcPct val="0"/>
              </a:spcAft>
              <a:buClrTx/>
              <a:buFont typeface="Wingdings" pitchFamily="2" charset="2"/>
              <a:buChar char="v"/>
              <a:defRPr/>
            </a:pPr>
            <a:r>
              <a:rPr lang="en-US" sz="2800" kern="0" dirty="0">
                <a:solidFill>
                  <a:schemeClr val="tx1"/>
                </a:solidFill>
                <a:latin typeface="Arial" pitchFamily="34" charset="0"/>
                <a:cs typeface="Arial" pitchFamily="34" charset="0"/>
              </a:rPr>
              <a:t>Profit and Loss or Income Statement</a:t>
            </a:r>
          </a:p>
          <a:p>
            <a:pPr marL="1257300" lvl="2" indent="-342900" fontAlgn="base">
              <a:lnSpc>
                <a:spcPct val="90000"/>
              </a:lnSpc>
              <a:spcBef>
                <a:spcPct val="20000"/>
              </a:spcBef>
              <a:spcAft>
                <a:spcPct val="0"/>
              </a:spcAft>
              <a:buClrTx/>
              <a:buSzPct val="60000"/>
              <a:buFont typeface="Wingdings" pitchFamily="2" charset="2"/>
              <a:buChar char="v"/>
              <a:defRPr/>
            </a:pPr>
            <a:r>
              <a:rPr lang="en-US" sz="2800" kern="0" dirty="0">
                <a:solidFill>
                  <a:schemeClr val="tx1"/>
                </a:solidFill>
                <a:latin typeface="Arial" pitchFamily="34" charset="0"/>
                <a:cs typeface="Arial" pitchFamily="34" charset="0"/>
              </a:rPr>
              <a:t>Revenue vs. Expenses</a:t>
            </a:r>
          </a:p>
          <a:p>
            <a:pPr marL="800100" lvl="1" indent="-342900" fontAlgn="base">
              <a:lnSpc>
                <a:spcPct val="90000"/>
              </a:lnSpc>
              <a:spcBef>
                <a:spcPct val="20000"/>
              </a:spcBef>
              <a:spcAft>
                <a:spcPct val="0"/>
              </a:spcAft>
              <a:buClrTx/>
              <a:buFont typeface="Wingdings" pitchFamily="2" charset="2"/>
              <a:buChar char="v"/>
              <a:defRPr/>
            </a:pPr>
            <a:r>
              <a:rPr lang="en-US" sz="2800" kern="0" dirty="0">
                <a:solidFill>
                  <a:schemeClr val="tx1"/>
                </a:solidFill>
                <a:latin typeface="Arial" pitchFamily="34" charset="0"/>
                <a:cs typeface="Arial" pitchFamily="34" charset="0"/>
              </a:rPr>
              <a:t>Balance Sheet</a:t>
            </a:r>
          </a:p>
          <a:p>
            <a:pPr marL="1257300" lvl="2" indent="-342900" fontAlgn="base">
              <a:lnSpc>
                <a:spcPct val="90000"/>
              </a:lnSpc>
              <a:spcBef>
                <a:spcPct val="20000"/>
              </a:spcBef>
              <a:spcAft>
                <a:spcPct val="0"/>
              </a:spcAft>
              <a:buClrTx/>
              <a:buSzPct val="60000"/>
              <a:buFont typeface="Wingdings" pitchFamily="2" charset="2"/>
              <a:buChar char="v"/>
              <a:defRPr/>
            </a:pPr>
            <a:r>
              <a:rPr lang="en-US" sz="2800" kern="0" dirty="0">
                <a:solidFill>
                  <a:schemeClr val="tx1"/>
                </a:solidFill>
                <a:latin typeface="Arial" pitchFamily="34" charset="0"/>
                <a:cs typeface="Arial" pitchFamily="34" charset="0"/>
              </a:rPr>
              <a:t>Assets, Liabilities and Capital</a:t>
            </a:r>
          </a:p>
          <a:p>
            <a:pPr marL="800100" lvl="1" indent="-342900" fontAlgn="base">
              <a:lnSpc>
                <a:spcPct val="90000"/>
              </a:lnSpc>
              <a:spcBef>
                <a:spcPct val="20000"/>
              </a:spcBef>
              <a:spcAft>
                <a:spcPct val="0"/>
              </a:spcAft>
              <a:buClrTx/>
              <a:buFont typeface="Wingdings" pitchFamily="2" charset="2"/>
              <a:buChar char="v"/>
              <a:defRPr/>
            </a:pPr>
            <a:r>
              <a:rPr lang="en-US" sz="2800" kern="0" dirty="0">
                <a:solidFill>
                  <a:schemeClr val="tx1"/>
                </a:solidFill>
                <a:latin typeface="Arial" pitchFamily="34" charset="0"/>
                <a:cs typeface="Arial" pitchFamily="34" charset="0"/>
              </a:rPr>
              <a:t>Capital Statement</a:t>
            </a:r>
          </a:p>
          <a:p>
            <a:pPr marL="1257300" lvl="2" indent="-342900" fontAlgn="base">
              <a:lnSpc>
                <a:spcPct val="90000"/>
              </a:lnSpc>
              <a:spcBef>
                <a:spcPct val="20000"/>
              </a:spcBef>
              <a:spcAft>
                <a:spcPct val="0"/>
              </a:spcAft>
              <a:buClrTx/>
              <a:buSzPct val="60000"/>
              <a:buFont typeface="Wingdings" pitchFamily="2" charset="2"/>
              <a:buChar char="v"/>
              <a:defRPr/>
            </a:pPr>
            <a:r>
              <a:rPr lang="en-US" sz="2800" kern="0" dirty="0">
                <a:solidFill>
                  <a:schemeClr val="tx1"/>
                </a:solidFill>
                <a:latin typeface="Arial" pitchFamily="34" charset="0"/>
                <a:cs typeface="Arial" pitchFamily="34" charset="0"/>
              </a:rPr>
              <a:t>Beginning Capital, Additional Investment, Withdrawal, Profit or Loss</a:t>
            </a:r>
          </a:p>
          <a:p>
            <a:pPr marL="466344" indent="-457200" algn="just">
              <a:buFont typeface="Wingdings" pitchFamily="2" charset="2"/>
              <a:buChar char="v"/>
            </a:pPr>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51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 calcmode="lin" valueType="num">
                                      <p:cBhvr additive="base">
                                        <p:cTn id="1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additive="base">
                                        <p:cTn id="2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 calcmode="lin" valueType="num">
                                      <p:cBhvr additive="base">
                                        <p:cTn id="3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 calcmode="lin" valueType="num">
                                      <p:cBhvr additive="base">
                                        <p:cTn id="3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457200" lvl="0" indent="-457200" fontAlgn="base">
              <a:spcBef>
                <a:spcPct val="20000"/>
              </a:spcBef>
              <a:spcAft>
                <a:spcPct val="0"/>
              </a:spcAft>
              <a:buClrTx/>
              <a:buSzPct val="60000"/>
              <a:buFont typeface="Wingdings" pitchFamily="2" charset="2"/>
              <a:buChar char="v"/>
              <a:defRPr/>
            </a:pPr>
            <a:r>
              <a:rPr lang="en-US" sz="3200" kern="0" dirty="0">
                <a:solidFill>
                  <a:schemeClr val="tx1"/>
                </a:solidFill>
                <a:latin typeface="Arial" pitchFamily="34" charset="0"/>
                <a:cs typeface="Arial" pitchFamily="34" charset="0"/>
              </a:rPr>
              <a:t>Financial Analysis</a:t>
            </a:r>
          </a:p>
          <a:p>
            <a:pPr marL="914400" lvl="1" indent="-457200" fontAlgn="base">
              <a:spcBef>
                <a:spcPct val="20000"/>
              </a:spcBef>
              <a:spcAft>
                <a:spcPct val="0"/>
              </a:spcAft>
              <a:buClrTx/>
              <a:buFont typeface="Wingdings" pitchFamily="2" charset="2"/>
              <a:buChar char="v"/>
              <a:defRPr/>
            </a:pPr>
            <a:r>
              <a:rPr lang="en-US" sz="2800" kern="0" dirty="0">
                <a:solidFill>
                  <a:schemeClr val="tx1"/>
                </a:solidFill>
                <a:latin typeface="Arial" pitchFamily="34" charset="0"/>
                <a:cs typeface="Arial" pitchFamily="34" charset="0"/>
              </a:rPr>
              <a:t>Break-even point</a:t>
            </a:r>
          </a:p>
          <a:p>
            <a:pPr marL="1257300" lvl="2" indent="-342900" fontAlgn="base">
              <a:spcBef>
                <a:spcPct val="20000"/>
              </a:spcBef>
              <a:spcAft>
                <a:spcPct val="0"/>
              </a:spcAft>
              <a:buClrTx/>
              <a:buSzPct val="60000"/>
              <a:buFont typeface="Wingdings" pitchFamily="2" charset="2"/>
              <a:buChar char="v"/>
              <a:defRPr/>
            </a:pPr>
            <a:r>
              <a:rPr lang="en-US" sz="2400" kern="0" dirty="0">
                <a:solidFill>
                  <a:schemeClr val="tx1"/>
                </a:solidFill>
                <a:latin typeface="Arial" pitchFamily="34" charset="0"/>
                <a:cs typeface="Arial" pitchFamily="34" charset="0"/>
              </a:rPr>
              <a:t>Revenue = Expenses; Zero Profit</a:t>
            </a:r>
          </a:p>
          <a:p>
            <a:pPr marL="914400" lvl="1" indent="-457200" fontAlgn="base">
              <a:spcBef>
                <a:spcPct val="20000"/>
              </a:spcBef>
              <a:spcAft>
                <a:spcPct val="0"/>
              </a:spcAft>
              <a:buClrTx/>
              <a:buFont typeface="Wingdings" pitchFamily="2" charset="2"/>
              <a:buChar char="v"/>
              <a:defRPr/>
            </a:pPr>
            <a:r>
              <a:rPr lang="en-US" sz="2800" kern="0" dirty="0">
                <a:solidFill>
                  <a:schemeClr val="tx1"/>
                </a:solidFill>
                <a:latin typeface="Arial" pitchFamily="34" charset="0"/>
                <a:cs typeface="Arial" pitchFamily="34" charset="0"/>
              </a:rPr>
              <a:t>Payback period</a:t>
            </a:r>
          </a:p>
          <a:p>
            <a:pPr marL="1257300" lvl="2" indent="-342900" fontAlgn="base">
              <a:spcBef>
                <a:spcPct val="20000"/>
              </a:spcBef>
              <a:spcAft>
                <a:spcPct val="0"/>
              </a:spcAft>
              <a:buClrTx/>
              <a:buSzPct val="60000"/>
              <a:buFont typeface="Wingdings" pitchFamily="2" charset="2"/>
              <a:buChar char="v"/>
              <a:defRPr/>
            </a:pPr>
            <a:r>
              <a:rPr lang="en-US" sz="2400" kern="0" dirty="0">
                <a:solidFill>
                  <a:schemeClr val="tx1"/>
                </a:solidFill>
                <a:latin typeface="Arial" pitchFamily="34" charset="0"/>
                <a:cs typeface="Arial" pitchFamily="34" charset="0"/>
              </a:rPr>
              <a:t>Investment / Annual Income</a:t>
            </a:r>
          </a:p>
          <a:p>
            <a:pPr marL="914400" lvl="1" indent="-457200" fontAlgn="base">
              <a:spcBef>
                <a:spcPct val="20000"/>
              </a:spcBef>
              <a:spcAft>
                <a:spcPct val="0"/>
              </a:spcAft>
              <a:buClrTx/>
              <a:buFont typeface="Wingdings" pitchFamily="2" charset="2"/>
              <a:buChar char="v"/>
              <a:defRPr/>
            </a:pPr>
            <a:r>
              <a:rPr lang="en-US" sz="2800" kern="0" dirty="0">
                <a:solidFill>
                  <a:schemeClr val="tx1"/>
                </a:solidFill>
                <a:latin typeface="Arial" pitchFamily="34" charset="0"/>
                <a:cs typeface="Arial" pitchFamily="34" charset="0"/>
              </a:rPr>
              <a:t>ROI</a:t>
            </a:r>
          </a:p>
          <a:p>
            <a:pPr marL="1257300" lvl="2" indent="-342900" fontAlgn="base">
              <a:spcBef>
                <a:spcPct val="20000"/>
              </a:spcBef>
              <a:spcAft>
                <a:spcPct val="0"/>
              </a:spcAft>
              <a:buClrTx/>
              <a:buSzPct val="60000"/>
              <a:buFont typeface="Wingdings" pitchFamily="2" charset="2"/>
              <a:buChar char="v"/>
              <a:defRPr/>
            </a:pPr>
            <a:r>
              <a:rPr lang="en-US" sz="2400" kern="0" dirty="0">
                <a:solidFill>
                  <a:schemeClr val="tx1"/>
                </a:solidFill>
                <a:latin typeface="Arial" pitchFamily="34" charset="0"/>
                <a:cs typeface="Arial" pitchFamily="34" charset="0"/>
              </a:rPr>
              <a:t>Net Profit / Total Assets</a:t>
            </a: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73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additive="base">
                                        <p:cTn id="1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 calcmode="lin" valueType="num">
                                      <p:cBhvr additive="base">
                                        <p:cTn id="2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2800" dirty="0" smtClean="0"/>
              <a:t>BUSINESS  IDEA</a:t>
            </a:r>
            <a:endParaRPr lang="en-US" sz="2800" dirty="0"/>
          </a:p>
        </p:txBody>
      </p:sp>
      <p:sp>
        <p:nvSpPr>
          <p:cNvPr id="6" name="Text Placeholder 5"/>
          <p:cNvSpPr>
            <a:spLocks noGrp="1"/>
          </p:cNvSpPr>
          <p:nvPr>
            <p:ph type="body" idx="2"/>
          </p:nvPr>
        </p:nvSpPr>
        <p:spPr>
          <a:xfrm>
            <a:off x="2057400" y="914400"/>
            <a:ext cx="6934200" cy="5943600"/>
          </a:xfrm>
        </p:spPr>
        <p:style>
          <a:lnRef idx="1">
            <a:schemeClr val="accent6"/>
          </a:lnRef>
          <a:fillRef idx="2">
            <a:schemeClr val="accent6"/>
          </a:fillRef>
          <a:effectRef idx="1">
            <a:schemeClr val="accent6"/>
          </a:effectRef>
          <a:fontRef idx="minor">
            <a:schemeClr val="dk1"/>
          </a:fontRef>
        </p:style>
        <p:txBody>
          <a:bodyPr>
            <a:normAutofit/>
          </a:bodyPr>
          <a:lstStyle/>
          <a:p>
            <a:pPr algn="just"/>
            <a:r>
              <a:rPr lang="en-US" sz="2400" dirty="0">
                <a:latin typeface="Arial" pitchFamily="34" charset="0"/>
                <a:cs typeface="Arial" pitchFamily="34" charset="0"/>
              </a:rPr>
              <a:t>This does not come in a 100% original idea but it has to be unique:</a:t>
            </a:r>
          </a:p>
          <a:p>
            <a:pPr marL="466344" indent="-457200" algn="just">
              <a:buFont typeface="Wingdings" pitchFamily="2" charset="2"/>
              <a:buChar char="v"/>
            </a:pPr>
            <a:endParaRPr lang="en-US" sz="2400" dirty="0">
              <a:latin typeface="Arial" pitchFamily="34" charset="0"/>
              <a:cs typeface="Arial" pitchFamily="34" charset="0"/>
            </a:endParaRPr>
          </a:p>
          <a:p>
            <a:pPr marL="466344" indent="-457200" algn="just">
              <a:buFont typeface="Wingdings" pitchFamily="2" charset="2"/>
              <a:buChar char="v"/>
            </a:pPr>
            <a:r>
              <a:rPr lang="en-US" sz="2400" dirty="0">
                <a:latin typeface="Arial" pitchFamily="34" charset="0"/>
                <a:cs typeface="Arial" pitchFamily="34" charset="0"/>
              </a:rPr>
              <a:t>NEW: No one else does what you do</a:t>
            </a:r>
          </a:p>
          <a:p>
            <a:pPr marL="466344" indent="-457200" algn="just">
              <a:buFont typeface="Wingdings" pitchFamily="2" charset="2"/>
              <a:buChar char="v"/>
            </a:pPr>
            <a:endParaRPr lang="en-US" sz="2400" dirty="0">
              <a:latin typeface="Arial" pitchFamily="34" charset="0"/>
              <a:cs typeface="Arial" pitchFamily="34" charset="0"/>
            </a:endParaRPr>
          </a:p>
          <a:p>
            <a:pPr marL="466344" indent="-457200" algn="just">
              <a:buFont typeface="Wingdings" pitchFamily="2" charset="2"/>
              <a:buChar char="v"/>
            </a:pPr>
            <a:r>
              <a:rPr lang="en-US" sz="2400" dirty="0">
                <a:latin typeface="Arial" pitchFamily="34" charset="0"/>
                <a:cs typeface="Arial" pitchFamily="34" charset="0"/>
              </a:rPr>
              <a:t>IMPROVED: Existing product or service</a:t>
            </a:r>
          </a:p>
          <a:p>
            <a:pPr marL="466344" indent="-457200" algn="just">
              <a:buFont typeface="Wingdings" pitchFamily="2" charset="2"/>
              <a:buChar char="v"/>
            </a:pPr>
            <a:endParaRPr lang="en-US" sz="2400" dirty="0">
              <a:latin typeface="Arial" pitchFamily="34" charset="0"/>
              <a:cs typeface="Arial" pitchFamily="34" charset="0"/>
            </a:endParaRPr>
          </a:p>
          <a:p>
            <a:pPr marL="466344" indent="-457200" algn="just">
              <a:buFont typeface="Wingdings" pitchFamily="2" charset="2"/>
              <a:buChar char="v"/>
            </a:pPr>
            <a:r>
              <a:rPr lang="en-US" sz="2400" dirty="0">
                <a:latin typeface="Arial" pitchFamily="34" charset="0"/>
                <a:cs typeface="Arial" pitchFamily="34" charset="0"/>
              </a:rPr>
              <a:t>CONVENIENCE: Does your offering save people time or effort</a:t>
            </a:r>
            <a:r>
              <a:rPr lang="en-US" sz="2400" dirty="0" smtClean="0">
                <a:latin typeface="Arial" pitchFamily="34" charset="0"/>
                <a:cs typeface="Arial" pitchFamily="34" charset="0"/>
              </a:rPr>
              <a:t>?</a:t>
            </a:r>
          </a:p>
          <a:p>
            <a:pPr algn="just"/>
            <a:endParaRPr lang="en-US" sz="2400" dirty="0">
              <a:latin typeface="Arial" pitchFamily="34" charset="0"/>
              <a:cs typeface="Arial" pitchFamily="34" charset="0"/>
            </a:endParaRPr>
          </a:p>
          <a:p>
            <a:pPr marL="466344" indent="-457200" algn="just">
              <a:buFont typeface="Wingdings" pitchFamily="2" charset="2"/>
              <a:buChar char="v"/>
            </a:pPr>
            <a:r>
              <a:rPr lang="en-US" sz="2400" dirty="0">
                <a:latin typeface="Arial" pitchFamily="34" charset="0"/>
                <a:cs typeface="Arial" pitchFamily="34" charset="0"/>
              </a:rPr>
              <a:t>SPECIALIZATION: Niche in the market </a:t>
            </a:r>
          </a:p>
          <a:p>
            <a:pPr marL="466344" indent="-457200" algn="just">
              <a:buFont typeface="Wingdings" pitchFamily="2" charset="2"/>
              <a:buChar char="v"/>
            </a:pPr>
            <a:endParaRPr lang="en-US" sz="2400" dirty="0">
              <a:latin typeface="Arial" pitchFamily="34" charset="0"/>
              <a:cs typeface="Arial" pitchFamily="34" charset="0"/>
            </a:endParaRPr>
          </a:p>
          <a:p>
            <a:pPr marL="466344" indent="-457200" algn="just">
              <a:buFont typeface="Wingdings" pitchFamily="2" charset="2"/>
              <a:buChar char="v"/>
            </a:pPr>
            <a:r>
              <a:rPr lang="en-US" sz="2400" dirty="0">
                <a:latin typeface="Arial" pitchFamily="34" charset="0"/>
                <a:cs typeface="Arial" pitchFamily="34" charset="0"/>
              </a:rPr>
              <a:t>BETTER QUALITY: Do you do what you do better than the competition?</a:t>
            </a:r>
          </a:p>
          <a:p>
            <a:pPr algn="just"/>
            <a:endParaRPr lang="en-US" sz="2400" dirty="0">
              <a:latin typeface="Arial" pitchFamily="34" charset="0"/>
              <a:cs typeface="Arial" pitchFamily="34" charset="0"/>
            </a:endParaRPr>
          </a:p>
          <a:p>
            <a:pPr algn="just"/>
            <a:endParaRPr lang="en-US" sz="2800" dirty="0" smtClean="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4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additive="base">
                                        <p:cTn id="1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 calcmode="lin" valueType="num">
                                      <p:cBhvr additive="base">
                                        <p:cTn id="1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 calcmode="lin" valueType="num">
                                      <p:cBhvr additive="base">
                                        <p:cTn id="2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 calcmode="lin" valueType="num">
                                      <p:cBhvr additive="base">
                                        <p:cTn id="3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2800" dirty="0">
                <a:latin typeface="Arial" pitchFamily="34" charset="0"/>
                <a:cs typeface="Arial" pitchFamily="34" charset="0"/>
              </a:rPr>
              <a:t>Financial Analysis</a:t>
            </a:r>
          </a:p>
          <a:p>
            <a:pPr marL="1115568" lvl="1" indent="-457200" algn="just">
              <a:buFont typeface="Wingdings" pitchFamily="2" charset="2"/>
              <a:buChar char="v"/>
            </a:pPr>
            <a:r>
              <a:rPr lang="en-US" sz="2600" dirty="0">
                <a:latin typeface="Arial" pitchFamily="34" charset="0"/>
                <a:cs typeface="Arial" pitchFamily="34" charset="0"/>
              </a:rPr>
              <a:t>Liquidity</a:t>
            </a:r>
          </a:p>
          <a:p>
            <a:pPr marL="1115568" lvl="1" indent="-457200" algn="just">
              <a:buFont typeface="Wingdings" pitchFamily="2" charset="2"/>
              <a:buChar char="v"/>
            </a:pPr>
            <a:r>
              <a:rPr lang="en-US" sz="2600" dirty="0">
                <a:latin typeface="Arial" pitchFamily="34" charset="0"/>
                <a:cs typeface="Arial" pitchFamily="34" charset="0"/>
              </a:rPr>
              <a:t>Profitability</a:t>
            </a:r>
          </a:p>
          <a:p>
            <a:pPr marL="1115568" lvl="1" indent="-457200" algn="just">
              <a:buFont typeface="Wingdings" pitchFamily="2" charset="2"/>
              <a:buChar char="v"/>
            </a:pPr>
            <a:r>
              <a:rPr lang="en-US" sz="2600" dirty="0">
                <a:latin typeface="Arial" pitchFamily="34" charset="0"/>
                <a:cs typeface="Arial" pitchFamily="34" charset="0"/>
              </a:rPr>
              <a:t>Asset Management</a:t>
            </a:r>
          </a:p>
          <a:p>
            <a:pPr marL="1115568" lvl="1" indent="-457200" algn="just">
              <a:buFont typeface="Wingdings" pitchFamily="2" charset="2"/>
              <a:buChar char="v"/>
            </a:pPr>
            <a:r>
              <a:rPr lang="en-US" sz="2600" dirty="0">
                <a:latin typeface="Arial" pitchFamily="34" charset="0"/>
                <a:cs typeface="Arial" pitchFamily="34" charset="0"/>
              </a:rPr>
              <a:t>Growth and market performance</a:t>
            </a: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98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2"/>
          </p:nvPr>
        </p:nvSpPr>
        <p:spPr>
          <a:xfrm>
            <a:off x="2057400" y="533400"/>
            <a:ext cx="7086600" cy="6248400"/>
          </a:xfrm>
        </p:spPr>
        <p:style>
          <a:lnRef idx="1">
            <a:schemeClr val="accent6"/>
          </a:lnRef>
          <a:fillRef idx="2">
            <a:schemeClr val="accent6"/>
          </a:fillRef>
          <a:effectRef idx="1">
            <a:schemeClr val="accent6"/>
          </a:effectRef>
          <a:fontRef idx="minor">
            <a:schemeClr val="dk1"/>
          </a:fontRef>
        </p:style>
        <p:txBody>
          <a:bodyPr>
            <a:normAutofit fontScale="85000" lnSpcReduction="20000"/>
          </a:bodyPr>
          <a:lstStyle/>
          <a:p>
            <a:pPr algn="just"/>
            <a:r>
              <a:rPr lang="en-US" sz="2800" dirty="0">
                <a:latin typeface="Arial" pitchFamily="34" charset="0"/>
                <a:cs typeface="Arial" pitchFamily="34" charset="0"/>
              </a:rPr>
              <a:t>Include a month by-month cash flow projection for at least the first two full years. Include written assumptions (explanations) supporting your projections.</a:t>
            </a:r>
          </a:p>
          <a:p>
            <a:pPr algn="just"/>
            <a:r>
              <a:rPr lang="en-US" sz="2800" dirty="0">
                <a:latin typeface="Arial" pitchFamily="34" charset="0"/>
                <a:cs typeface="Arial" pitchFamily="34" charset="0"/>
              </a:rPr>
              <a:t>           If your business starts or the plan starts during a year, the first year projection will be a partial year. There should also be two full years of projections after the partial year. </a:t>
            </a:r>
          </a:p>
          <a:p>
            <a:pPr algn="just"/>
            <a:r>
              <a:rPr lang="en-US" sz="2800" dirty="0">
                <a:latin typeface="Arial" pitchFamily="34" charset="0"/>
                <a:cs typeface="Arial" pitchFamily="34" charset="0"/>
              </a:rPr>
              <a:t> </a:t>
            </a:r>
          </a:p>
          <a:p>
            <a:pPr algn="just"/>
            <a:r>
              <a:rPr lang="en-US" sz="2800" dirty="0">
                <a:latin typeface="Arial" pitchFamily="34" charset="0"/>
                <a:cs typeface="Arial" pitchFamily="34" charset="0"/>
              </a:rPr>
              <a:t>2) Include at least two years of financial statements for existing businesses. (If not in business two years, include what is available). Include, if possible, balance sheets and profit and loss statements. </a:t>
            </a:r>
          </a:p>
          <a:p>
            <a:pPr algn="just"/>
            <a:r>
              <a:rPr lang="en-US" sz="2800" dirty="0">
                <a:latin typeface="Arial" pitchFamily="34" charset="0"/>
                <a:cs typeface="Arial" pitchFamily="34" charset="0"/>
              </a:rPr>
              <a:t> </a:t>
            </a:r>
          </a:p>
          <a:p>
            <a:pPr algn="just"/>
            <a:r>
              <a:rPr lang="en-US" sz="2800" dirty="0">
                <a:latin typeface="Arial" pitchFamily="34" charset="0"/>
                <a:cs typeface="Arial" pitchFamily="34" charset="0"/>
              </a:rPr>
              <a:t>3) Include your personal financial data: Personal Financial Statement (Assets, Liabilities and Net Worth) and a monthly income and expense statement (your personal financial plan).</a:t>
            </a: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29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additive="base">
                                        <p:cTn id="1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2"/>
          </p:nvPr>
        </p:nvSpPr>
        <p:spPr>
          <a:xfrm>
            <a:off x="2057400" y="1185862"/>
            <a:ext cx="7086600" cy="5595937"/>
          </a:xfrm>
        </p:spPr>
        <p:style>
          <a:lnRef idx="1">
            <a:schemeClr val="accent6"/>
          </a:lnRef>
          <a:fillRef idx="2">
            <a:schemeClr val="accent6"/>
          </a:fillRef>
          <a:effectRef idx="1">
            <a:schemeClr val="accent6"/>
          </a:effectRef>
          <a:fontRef idx="minor">
            <a:schemeClr val="dk1"/>
          </a:fontRef>
        </p:style>
        <p:txBody>
          <a:bodyPr>
            <a:normAutofit/>
          </a:bodyPr>
          <a:lstStyle/>
          <a:p>
            <a:pPr algn="just"/>
            <a:r>
              <a:rPr lang="en-US" sz="2800" dirty="0" smtClean="0">
                <a:latin typeface="Arial" pitchFamily="34" charset="0"/>
                <a:cs typeface="Arial" pitchFamily="34" charset="0"/>
              </a:rPr>
              <a:t>Attachments </a:t>
            </a:r>
            <a:r>
              <a:rPr lang="en-US" sz="2800" dirty="0">
                <a:latin typeface="Arial" pitchFamily="34" charset="0"/>
                <a:cs typeface="Arial" pitchFamily="34" charset="0"/>
              </a:rPr>
              <a:t>should be provided to substantiate your claims in your plan. (Always keep copies of the original documents for your files.)  </a:t>
            </a:r>
            <a:endParaRPr lang="en-US" sz="2800" dirty="0" smtClean="0">
              <a:latin typeface="Arial" pitchFamily="34" charset="0"/>
              <a:cs typeface="Arial" pitchFamily="34" charset="0"/>
            </a:endParaRPr>
          </a:p>
          <a:p>
            <a:pPr algn="just"/>
            <a:endParaRPr lang="en-US" sz="2800" dirty="0">
              <a:latin typeface="Arial" pitchFamily="34" charset="0"/>
              <a:cs typeface="Arial" pitchFamily="34" charset="0"/>
            </a:endParaRPr>
          </a:p>
          <a:p>
            <a:pPr marL="523494" indent="-514350" algn="just">
              <a:buAutoNum type="arabicParenR"/>
            </a:pPr>
            <a:r>
              <a:rPr lang="en-US" sz="2800" dirty="0" smtClean="0">
                <a:latin typeface="Arial" pitchFamily="34" charset="0"/>
                <a:cs typeface="Arial" pitchFamily="34" charset="0"/>
              </a:rPr>
              <a:t>Two </a:t>
            </a:r>
            <a:r>
              <a:rPr lang="en-US" sz="2800" dirty="0">
                <a:latin typeface="Arial" pitchFamily="34" charset="0"/>
                <a:cs typeface="Arial" pitchFamily="34" charset="0"/>
              </a:rPr>
              <a:t>years of personal income tax returns if requesting a loan. </a:t>
            </a:r>
          </a:p>
          <a:p>
            <a:pPr algn="just"/>
            <a:r>
              <a:rPr lang="en-US" sz="2800" dirty="0">
                <a:latin typeface="Arial" pitchFamily="34" charset="0"/>
                <a:cs typeface="Arial" pitchFamily="34" charset="0"/>
              </a:rPr>
              <a:t>2) Two years of business income tax returns. </a:t>
            </a:r>
          </a:p>
          <a:p>
            <a:pPr algn="just"/>
            <a:r>
              <a:rPr lang="en-US" sz="2800" dirty="0">
                <a:latin typeface="Arial" pitchFamily="34" charset="0"/>
                <a:cs typeface="Arial" pitchFamily="34" charset="0"/>
              </a:rPr>
              <a:t>3) Credit application (form from the leader) if requesting a loan.  </a:t>
            </a: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4780" y="381000"/>
            <a:ext cx="7285037"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971800" y="598765"/>
            <a:ext cx="4572000" cy="584775"/>
          </a:xfrm>
          <a:prstGeom prst="rect">
            <a:avLst/>
          </a:prstGeom>
          <a:noFill/>
        </p:spPr>
        <p:txBody>
          <a:bodyPr wrap="square" rtlCol="0">
            <a:spAutoFit/>
          </a:bodyPr>
          <a:lstStyle/>
          <a:p>
            <a:pPr algn="ctr"/>
            <a:r>
              <a:rPr lang="en-US" sz="3200" b="1" dirty="0" smtClean="0"/>
              <a:t>ATTACHMENTS</a:t>
            </a:r>
            <a:endParaRPr lang="en-US" sz="3200" b="1" dirty="0"/>
          </a:p>
        </p:txBody>
      </p:sp>
    </p:spTree>
    <p:extLst>
      <p:ext uri="{BB962C8B-B14F-4D97-AF65-F5344CB8AC3E}">
        <p14:creationId xmlns:p14="http://schemas.microsoft.com/office/powerpoint/2010/main" val="328008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2"/>
          </p:nvPr>
        </p:nvSpPr>
        <p:spPr>
          <a:xfrm>
            <a:off x="2057400" y="685800"/>
            <a:ext cx="7086600" cy="6095999"/>
          </a:xfrm>
        </p:spPr>
        <p:style>
          <a:lnRef idx="1">
            <a:schemeClr val="accent6"/>
          </a:lnRef>
          <a:fillRef idx="2">
            <a:schemeClr val="accent6"/>
          </a:fillRef>
          <a:effectRef idx="1">
            <a:schemeClr val="accent6"/>
          </a:effectRef>
          <a:fontRef idx="minor">
            <a:schemeClr val="dk1"/>
          </a:fontRef>
        </p:style>
        <p:txBody>
          <a:bodyPr>
            <a:normAutofit/>
          </a:bodyPr>
          <a:lstStyle/>
          <a:p>
            <a:pPr algn="just"/>
            <a:r>
              <a:rPr lang="en-US" sz="2600" dirty="0">
                <a:latin typeface="Arial" pitchFamily="34" charset="0"/>
                <a:cs typeface="Arial" pitchFamily="34" charset="0"/>
              </a:rPr>
              <a:t>4) Collateral documents (titles, abstracts, or other proofs of ownership) if requesting a loan</a:t>
            </a:r>
            <a:r>
              <a:rPr lang="en-US" sz="2600" dirty="0" smtClean="0">
                <a:latin typeface="Arial" pitchFamily="34" charset="0"/>
                <a:cs typeface="Arial" pitchFamily="34" charset="0"/>
              </a:rPr>
              <a:t>.</a:t>
            </a:r>
          </a:p>
          <a:p>
            <a:pPr algn="just"/>
            <a:r>
              <a:rPr lang="en-US" sz="2600" dirty="0" smtClean="0">
                <a:latin typeface="Arial" pitchFamily="34" charset="0"/>
                <a:cs typeface="Arial" pitchFamily="34" charset="0"/>
              </a:rPr>
              <a:t> </a:t>
            </a:r>
          </a:p>
          <a:p>
            <a:pPr algn="just"/>
            <a:r>
              <a:rPr lang="en-US" sz="2600" dirty="0" smtClean="0">
                <a:latin typeface="Arial" pitchFamily="34" charset="0"/>
                <a:cs typeface="Arial" pitchFamily="34" charset="0"/>
              </a:rPr>
              <a:t>5</a:t>
            </a:r>
            <a:r>
              <a:rPr lang="en-US" sz="2600" dirty="0">
                <a:latin typeface="Arial" pitchFamily="34" charset="0"/>
                <a:cs typeface="Arial" pitchFamily="34" charset="0"/>
              </a:rPr>
              <a:t>) List of assets to be acquired and their costs</a:t>
            </a:r>
            <a:r>
              <a:rPr lang="en-US" sz="2600" dirty="0" smtClean="0">
                <a:latin typeface="Arial" pitchFamily="34" charset="0"/>
                <a:cs typeface="Arial" pitchFamily="34" charset="0"/>
              </a:rPr>
              <a:t>.</a:t>
            </a:r>
          </a:p>
          <a:p>
            <a:pPr algn="just"/>
            <a:endParaRPr lang="en-US" sz="2600" dirty="0">
              <a:latin typeface="Arial" pitchFamily="34" charset="0"/>
              <a:cs typeface="Arial" pitchFamily="34" charset="0"/>
            </a:endParaRPr>
          </a:p>
          <a:p>
            <a:pPr algn="just"/>
            <a:r>
              <a:rPr lang="en-US" sz="2600" dirty="0">
                <a:latin typeface="Arial" pitchFamily="34" charset="0"/>
                <a:cs typeface="Arial" pitchFamily="34" charset="0"/>
              </a:rPr>
              <a:t>6) Resumes of yourself and others who will work in the business</a:t>
            </a:r>
            <a:r>
              <a:rPr lang="en-US" sz="2600" dirty="0" smtClean="0">
                <a:latin typeface="Arial" pitchFamily="34" charset="0"/>
                <a:cs typeface="Arial" pitchFamily="34" charset="0"/>
              </a:rPr>
              <a:t>.</a:t>
            </a:r>
          </a:p>
          <a:p>
            <a:pPr algn="just"/>
            <a:endParaRPr lang="en-US" sz="2600" dirty="0">
              <a:latin typeface="Arial" pitchFamily="34" charset="0"/>
              <a:cs typeface="Arial" pitchFamily="34" charset="0"/>
            </a:endParaRPr>
          </a:p>
          <a:p>
            <a:pPr algn="just"/>
            <a:r>
              <a:rPr lang="en-US" sz="2600" dirty="0">
                <a:latin typeface="Arial" pitchFamily="34" charset="0"/>
                <a:cs typeface="Arial" pitchFamily="34" charset="0"/>
              </a:rPr>
              <a:t>7) Market studies.  </a:t>
            </a:r>
            <a:endParaRPr lang="en-US" sz="2600" dirty="0" smtClean="0">
              <a:latin typeface="Arial" pitchFamily="34" charset="0"/>
              <a:cs typeface="Arial" pitchFamily="34" charset="0"/>
            </a:endParaRPr>
          </a:p>
          <a:p>
            <a:pPr algn="just"/>
            <a:endParaRPr lang="en-US" sz="2600" dirty="0">
              <a:latin typeface="Arial" pitchFamily="34" charset="0"/>
              <a:cs typeface="Arial" pitchFamily="34" charset="0"/>
            </a:endParaRPr>
          </a:p>
          <a:p>
            <a:pPr algn="just"/>
            <a:r>
              <a:rPr lang="en-US" sz="2600" dirty="0">
                <a:latin typeface="Arial" pitchFamily="34" charset="0"/>
                <a:cs typeface="Arial" pitchFamily="34" charset="0"/>
              </a:rPr>
              <a:t>8) Articles from magazines, newspaper, or the World Wide Web. </a:t>
            </a:r>
          </a:p>
          <a:p>
            <a:pPr algn="just"/>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730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additive="base">
                                        <p:cTn id="1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 calcmode="lin" valueType="num">
                                      <p:cBhvr additive="base">
                                        <p:cTn id="1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 calcmode="lin" valueType="num">
                                      <p:cBhvr additive="base">
                                        <p:cTn id="2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2"/>
          </p:nvPr>
        </p:nvSpPr>
        <p:spPr>
          <a:xfrm>
            <a:off x="2057400" y="685800"/>
            <a:ext cx="7010400" cy="6095999"/>
          </a:xfrm>
        </p:spPr>
        <p:style>
          <a:lnRef idx="1">
            <a:schemeClr val="accent6"/>
          </a:lnRef>
          <a:fillRef idx="2">
            <a:schemeClr val="accent6"/>
          </a:fillRef>
          <a:effectRef idx="1">
            <a:schemeClr val="accent6"/>
          </a:effectRef>
          <a:fontRef idx="minor">
            <a:schemeClr val="dk1"/>
          </a:fontRef>
        </p:style>
        <p:txBody>
          <a:bodyPr>
            <a:normAutofit/>
          </a:bodyPr>
          <a:lstStyle/>
          <a:p>
            <a:pPr algn="just"/>
            <a:r>
              <a:rPr lang="en-US" sz="2800" dirty="0">
                <a:latin typeface="Arial" pitchFamily="34" charset="0"/>
                <a:cs typeface="Arial" pitchFamily="34" charset="0"/>
              </a:rPr>
              <a:t>9) Photographs, sketches of your products or floor plan, brochures describing your services. </a:t>
            </a:r>
            <a:endParaRPr lang="en-US" sz="2800" dirty="0" smtClean="0">
              <a:latin typeface="Arial" pitchFamily="34" charset="0"/>
              <a:cs typeface="Arial" pitchFamily="34" charset="0"/>
            </a:endParaRPr>
          </a:p>
          <a:p>
            <a:pPr algn="just"/>
            <a:endParaRPr lang="en-US" sz="2800" dirty="0">
              <a:latin typeface="Arial" pitchFamily="34" charset="0"/>
              <a:cs typeface="Arial" pitchFamily="34" charset="0"/>
            </a:endParaRPr>
          </a:p>
          <a:p>
            <a:pPr algn="just"/>
            <a:r>
              <a:rPr lang="en-US" sz="2800" dirty="0">
                <a:latin typeface="Arial" pitchFamily="34" charset="0"/>
                <a:cs typeface="Arial" pitchFamily="34" charset="0"/>
              </a:rPr>
              <a:t>10) Copies of leases or other contracts. </a:t>
            </a:r>
            <a:endParaRPr lang="en-US" sz="2800" dirty="0" smtClean="0">
              <a:latin typeface="Arial" pitchFamily="34" charset="0"/>
              <a:cs typeface="Arial" pitchFamily="34" charset="0"/>
            </a:endParaRPr>
          </a:p>
          <a:p>
            <a:pPr algn="just"/>
            <a:endParaRPr lang="en-US" sz="2800" dirty="0">
              <a:latin typeface="Arial" pitchFamily="34" charset="0"/>
              <a:cs typeface="Arial" pitchFamily="34" charset="0"/>
            </a:endParaRPr>
          </a:p>
          <a:p>
            <a:pPr algn="just"/>
            <a:r>
              <a:rPr lang="en-US" sz="2800" dirty="0">
                <a:latin typeface="Arial" pitchFamily="34" charset="0"/>
                <a:cs typeface="Arial" pitchFamily="34" charset="0"/>
              </a:rPr>
              <a:t>11) Letters of intent from customers to do business with you. </a:t>
            </a:r>
            <a:endParaRPr lang="en-US" sz="2800" dirty="0" smtClean="0">
              <a:latin typeface="Arial" pitchFamily="34" charset="0"/>
              <a:cs typeface="Arial" pitchFamily="34" charset="0"/>
            </a:endParaRPr>
          </a:p>
          <a:p>
            <a:pPr algn="just"/>
            <a:endParaRPr lang="en-US" sz="2800" dirty="0">
              <a:latin typeface="Arial" pitchFamily="34" charset="0"/>
              <a:cs typeface="Arial" pitchFamily="34" charset="0"/>
            </a:endParaRPr>
          </a:p>
          <a:p>
            <a:pPr algn="just"/>
            <a:r>
              <a:rPr lang="en-US" sz="2800" dirty="0">
                <a:latin typeface="Arial" pitchFamily="34" charset="0"/>
                <a:cs typeface="Arial" pitchFamily="34" charset="0"/>
              </a:rPr>
              <a:t>12) Examples of your brochures, business cards, stationery and other materials. </a:t>
            </a: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284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1000"/>
                                        <p:tgtEl>
                                          <p:spTgt spid="6">
                                            <p:txEl>
                                              <p:pRg st="4" end="4"/>
                                            </p:txEl>
                                          </p:spTgt>
                                        </p:tgtEl>
                                      </p:cBhvr>
                                    </p:animEffect>
                                    <p:anim calcmode="lin" valueType="num">
                                      <p:cBhvr>
                                        <p:cTn id="1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anim calcmode="lin" valueType="num">
                                      <p:cBhvr additive="base">
                                        <p:cTn id="20"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2"/>
          </p:nvPr>
        </p:nvSpPr>
        <p:spPr>
          <a:xfrm>
            <a:off x="2057400" y="533400"/>
            <a:ext cx="7086600" cy="6248400"/>
          </a:xfrm>
        </p:spPr>
        <p:style>
          <a:lnRef idx="1">
            <a:schemeClr val="accent6"/>
          </a:lnRef>
          <a:fillRef idx="2">
            <a:schemeClr val="accent6"/>
          </a:fillRef>
          <a:effectRef idx="1">
            <a:schemeClr val="accent6"/>
          </a:effectRef>
          <a:fontRef idx="minor">
            <a:schemeClr val="dk1"/>
          </a:fontRef>
        </p:style>
        <p:txBody>
          <a:bodyPr>
            <a:normAutofit/>
          </a:bodyPr>
          <a:lstStyle/>
          <a:p>
            <a:pPr algn="ctr"/>
            <a:endParaRPr lang="en-US" sz="3600" b="1" dirty="0" smtClean="0">
              <a:latin typeface="Arial" pitchFamily="34" charset="0"/>
              <a:cs typeface="Arial" pitchFamily="34" charset="0"/>
            </a:endParaRPr>
          </a:p>
          <a:p>
            <a:pPr algn="ctr"/>
            <a:r>
              <a:rPr lang="en-US" sz="3600" b="1" dirty="0" smtClean="0">
                <a:latin typeface="Arial" pitchFamily="34" charset="0"/>
                <a:cs typeface="Arial" pitchFamily="34" charset="0"/>
              </a:rPr>
              <a:t>THANK YOU!!!....</a:t>
            </a:r>
            <a:endParaRPr lang="en-US" sz="3600" b="1"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Grp="1" noChangeAspect="1" noChangeArrowheads="1"/>
          </p:cNvPicPr>
          <p:nvPr>
            <p:ph type="body" idx="1"/>
          </p:nvPr>
        </p:nvPicPr>
        <p:blipFill>
          <a:blip r:embed="rId4">
            <a:extLst>
              <a:ext uri="{28A0092B-C50C-407E-A947-70E740481C1C}">
                <a14:useLocalDpi xmlns:a14="http://schemas.microsoft.com/office/drawing/2010/main" val="0"/>
              </a:ext>
            </a:extLst>
          </a:blip>
          <a:srcRect/>
          <a:stretch>
            <a:fillRect/>
          </a:stretch>
        </p:blipFill>
        <p:spPr>
          <a:xfrm>
            <a:off x="3505200" y="1752600"/>
            <a:ext cx="3657600" cy="3429000"/>
          </a:xfrm>
        </p:spPr>
      </p:pic>
    </p:spTree>
    <p:extLst>
      <p:ext uri="{BB962C8B-B14F-4D97-AF65-F5344CB8AC3E}">
        <p14:creationId xmlns:p14="http://schemas.microsoft.com/office/powerpoint/2010/main" val="1607709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r>
              <a:rPr lang="en-US" sz="2800" dirty="0" smtClean="0"/>
              <a:t>WHAT IS THE BUSINESS PLAN FOR?</a:t>
            </a:r>
            <a:endParaRPr lang="en-US" sz="2800" dirty="0"/>
          </a:p>
        </p:txBody>
      </p:sp>
      <p:sp>
        <p:nvSpPr>
          <p:cNvPr id="6" name="Text Placeholder 5"/>
          <p:cNvSpPr>
            <a:spLocks noGrp="1"/>
          </p:cNvSpPr>
          <p:nvPr>
            <p:ph type="body" idx="2"/>
          </p:nvPr>
        </p:nvSpPr>
        <p:spPr>
          <a:xfrm>
            <a:off x="2057400" y="914400"/>
            <a:ext cx="7086600" cy="5943600"/>
          </a:xfrm>
        </p:spPr>
        <p:style>
          <a:lnRef idx="1">
            <a:schemeClr val="accent6"/>
          </a:lnRef>
          <a:fillRef idx="2">
            <a:schemeClr val="accent6"/>
          </a:fillRef>
          <a:effectRef idx="1">
            <a:schemeClr val="accent6"/>
          </a:effectRef>
          <a:fontRef idx="minor">
            <a:schemeClr val="dk1"/>
          </a:fontRef>
        </p:style>
        <p:txBody>
          <a:bodyPr>
            <a:normAutofit/>
          </a:bodyPr>
          <a:lstStyle/>
          <a:p>
            <a:pPr marL="466344" indent="-457200" algn="just">
              <a:buFont typeface="Wingdings" pitchFamily="2" charset="2"/>
              <a:buChar char="v"/>
            </a:pPr>
            <a:r>
              <a:rPr lang="en-US" sz="2800" dirty="0" smtClean="0">
                <a:latin typeface="Arial" pitchFamily="34" charset="0"/>
                <a:cs typeface="Arial" pitchFamily="34" charset="0"/>
              </a:rPr>
              <a:t>Entrepreneurs who plan to enter any business endeavor must have a business plan on hand to guide them throughout the process.</a:t>
            </a:r>
          </a:p>
          <a:p>
            <a:pPr algn="just"/>
            <a:endParaRPr lang="en-US" sz="2800" dirty="0" smtClean="0">
              <a:latin typeface="Arial" pitchFamily="34" charset="0"/>
              <a:cs typeface="Arial" pitchFamily="34" charset="0"/>
            </a:endParaRPr>
          </a:p>
          <a:p>
            <a:pPr marL="466344" indent="-457200" algn="just">
              <a:buFont typeface="Wingdings" pitchFamily="2" charset="2"/>
              <a:buChar char="v"/>
            </a:pPr>
            <a:r>
              <a:rPr lang="en-US" sz="2800" dirty="0" smtClean="0">
                <a:latin typeface="Arial" pitchFamily="34" charset="0"/>
                <a:cs typeface="Arial" pitchFamily="34" charset="0"/>
              </a:rPr>
              <a:t>There are business plans written prior to setting up an enterprise, which are similar to a prefeasibility study and a feasibility study.</a:t>
            </a:r>
          </a:p>
          <a:p>
            <a:pPr algn="just"/>
            <a:r>
              <a:rPr lang="en-US" sz="2800" dirty="0">
                <a:latin typeface="Arial" pitchFamily="34" charset="0"/>
                <a:cs typeface="Arial" pitchFamily="34" charset="0"/>
              </a:rPr>
              <a:t>	</a:t>
            </a:r>
          </a:p>
          <a:p>
            <a:pPr algn="just"/>
            <a:endParaRPr lang="en-US" sz="2800" dirty="0" smtClean="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15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r>
              <a:rPr lang="en-US" sz="2800" dirty="0" smtClean="0"/>
              <a:t>WHAT IS THE BUSINESS PLAN FOR?</a:t>
            </a:r>
            <a:endParaRPr lang="en-US" sz="2800" dirty="0"/>
          </a:p>
        </p:txBody>
      </p:sp>
      <p:sp>
        <p:nvSpPr>
          <p:cNvPr id="6" name="Text Placeholder 5"/>
          <p:cNvSpPr>
            <a:spLocks noGrp="1"/>
          </p:cNvSpPr>
          <p:nvPr>
            <p:ph type="body" idx="2"/>
          </p:nvPr>
        </p:nvSpPr>
        <p:spPr>
          <a:xfrm>
            <a:off x="2057400" y="914400"/>
            <a:ext cx="7086600" cy="5943600"/>
          </a:xfrm>
        </p:spPr>
        <p:style>
          <a:lnRef idx="1">
            <a:schemeClr val="accent6"/>
          </a:lnRef>
          <a:fillRef idx="2">
            <a:schemeClr val="accent6"/>
          </a:fillRef>
          <a:effectRef idx="1">
            <a:schemeClr val="accent6"/>
          </a:effectRef>
          <a:fontRef idx="minor">
            <a:schemeClr val="dk1"/>
          </a:fontRef>
        </p:style>
        <p:txBody>
          <a:bodyPr>
            <a:normAutofit lnSpcReduction="10000"/>
          </a:bodyPr>
          <a:lstStyle/>
          <a:p>
            <a:pPr algn="just"/>
            <a:r>
              <a:rPr lang="en-US" sz="2800" dirty="0">
                <a:latin typeface="Arial" pitchFamily="34" charset="0"/>
                <a:cs typeface="Arial" pitchFamily="34" charset="0"/>
              </a:rPr>
              <a:t>	</a:t>
            </a:r>
            <a:r>
              <a:rPr lang="en-US" sz="2800" dirty="0" smtClean="0">
                <a:latin typeface="Arial" pitchFamily="34" charset="0"/>
                <a:cs typeface="Arial" pitchFamily="34" charset="0"/>
              </a:rPr>
              <a:t>Prefeasibility study- </a:t>
            </a:r>
            <a:r>
              <a:rPr lang="en-US" sz="2800" dirty="0">
                <a:latin typeface="Arial" pitchFamily="34" charset="0"/>
                <a:cs typeface="Arial" pitchFamily="34" charset="0"/>
              </a:rPr>
              <a:t>are intended to help determine whether it’s even worth it to move to the feasibility phase.</a:t>
            </a:r>
            <a:endParaRPr lang="en-US" sz="2800" dirty="0" smtClean="0">
              <a:latin typeface="Arial" pitchFamily="34" charset="0"/>
              <a:cs typeface="Arial" pitchFamily="34" charset="0"/>
            </a:endParaRPr>
          </a:p>
          <a:p>
            <a:pPr algn="just"/>
            <a:endParaRPr lang="en-US" sz="2800" dirty="0">
              <a:latin typeface="Arial" pitchFamily="34" charset="0"/>
              <a:cs typeface="Arial" pitchFamily="34" charset="0"/>
            </a:endParaRPr>
          </a:p>
          <a:p>
            <a:pPr algn="just"/>
            <a:r>
              <a:rPr lang="en-US" sz="2800" dirty="0">
                <a:latin typeface="Arial" pitchFamily="34" charset="0"/>
                <a:cs typeface="Arial" pitchFamily="34" charset="0"/>
              </a:rPr>
              <a:t>	Feasibility study- </a:t>
            </a:r>
            <a:r>
              <a:rPr lang="en-US" sz="2800" dirty="0" smtClean="0">
                <a:latin typeface="Arial" pitchFamily="34" charset="0"/>
                <a:cs typeface="Arial" pitchFamily="34" charset="0"/>
              </a:rPr>
              <a:t>is </a:t>
            </a:r>
            <a:r>
              <a:rPr lang="en-US" sz="2800" dirty="0">
                <a:latin typeface="Arial" pitchFamily="34" charset="0"/>
                <a:cs typeface="Arial" pitchFamily="34" charset="0"/>
              </a:rPr>
              <a:t>an analysis of how successfully a project can be completed, accounting for factors that affect it such as economic, technological, legal and scheduling factors. </a:t>
            </a:r>
            <a:endParaRPr lang="en-US" sz="2800" dirty="0" smtClean="0">
              <a:latin typeface="Arial" pitchFamily="34" charset="0"/>
              <a:cs typeface="Arial" pitchFamily="34" charset="0"/>
            </a:endParaRPr>
          </a:p>
          <a:p>
            <a:pPr algn="just"/>
            <a:r>
              <a:rPr lang="en-US" sz="2800" dirty="0">
                <a:latin typeface="Arial" pitchFamily="34" charset="0"/>
                <a:cs typeface="Arial" pitchFamily="34" charset="0"/>
              </a:rPr>
              <a:t>	</a:t>
            </a:r>
            <a:r>
              <a:rPr lang="en-US" sz="2800" dirty="0" smtClean="0">
                <a:latin typeface="Arial" pitchFamily="34" charset="0"/>
                <a:cs typeface="Arial" pitchFamily="34" charset="0"/>
              </a:rPr>
              <a:t>	-Project </a:t>
            </a:r>
            <a:r>
              <a:rPr lang="en-US" sz="2800" dirty="0">
                <a:latin typeface="Arial" pitchFamily="34" charset="0"/>
                <a:cs typeface="Arial" pitchFamily="34" charset="0"/>
              </a:rPr>
              <a:t>managers use feasibility studies to determine potential positive and negative outcomes of a project before investing a considerable amount of time and money into </a:t>
            </a:r>
            <a:r>
              <a:rPr lang="en-US" sz="2800" dirty="0" smtClean="0">
                <a:latin typeface="Arial" pitchFamily="34" charset="0"/>
                <a:cs typeface="Arial" pitchFamily="34" charset="0"/>
              </a:rPr>
              <a:t>it.</a:t>
            </a:r>
            <a:endParaRPr lang="en-US" sz="2800" dirty="0">
              <a:latin typeface="Arial" pitchFamily="34" charset="0"/>
              <a:cs typeface="Arial" pitchFamily="34" charset="0"/>
            </a:endParaRPr>
          </a:p>
          <a:p>
            <a:pPr algn="just"/>
            <a:endParaRPr lang="en-US" sz="2800" dirty="0">
              <a:latin typeface="Arial" pitchFamily="34" charset="0"/>
              <a:cs typeface="Arial" pitchFamily="34" charset="0"/>
            </a:endParaRPr>
          </a:p>
          <a:p>
            <a:pPr algn="just"/>
            <a:endParaRPr lang="en-US" sz="2800" dirty="0" smtClean="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43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162800" cy="685800"/>
          </a:xfrm>
        </p:spPr>
        <p:style>
          <a:lnRef idx="1">
            <a:schemeClr val="accent4"/>
          </a:lnRef>
          <a:fillRef idx="2">
            <a:schemeClr val="accent4"/>
          </a:fillRef>
          <a:effectRef idx="1">
            <a:schemeClr val="accent4"/>
          </a:effectRef>
          <a:fontRef idx="minor">
            <a:schemeClr val="dk1"/>
          </a:fontRef>
        </p:style>
        <p:txBody>
          <a:bodyPr>
            <a:normAutofit/>
          </a:bodyPr>
          <a:lstStyle/>
          <a:p>
            <a:r>
              <a:rPr lang="en-US" sz="2800" dirty="0" smtClean="0"/>
              <a:t>WHAT IS THE BUSINESS PLAN FOR?</a:t>
            </a:r>
            <a:endParaRPr lang="en-US" sz="2800" dirty="0"/>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lnSpcReduction="10000"/>
          </a:bodyPr>
          <a:lstStyle/>
          <a:p>
            <a:pPr marL="466344" indent="-457200" algn="just">
              <a:buFont typeface="Wingdings" pitchFamily="2" charset="2"/>
              <a:buChar char="v"/>
            </a:pPr>
            <a:r>
              <a:rPr lang="en-US" sz="2800" dirty="0" smtClean="0">
                <a:latin typeface="Arial" pitchFamily="34" charset="0"/>
                <a:cs typeface="Arial" pitchFamily="34" charset="0"/>
              </a:rPr>
              <a:t>There are also business plans that are written during the first few years of the enterprise in order to guide the entrepreneur on which strategies would be most beneficial for the enterprise to take.</a:t>
            </a:r>
          </a:p>
          <a:p>
            <a:pPr marL="466344" indent="-457200" algn="just">
              <a:buFont typeface="Wingdings" pitchFamily="2" charset="2"/>
              <a:buChar char="v"/>
            </a:pPr>
            <a:endParaRPr lang="en-US" sz="2800" dirty="0" smtClean="0">
              <a:latin typeface="Arial" pitchFamily="34" charset="0"/>
              <a:cs typeface="Arial" pitchFamily="34" charset="0"/>
            </a:endParaRPr>
          </a:p>
          <a:p>
            <a:pPr marL="466344" indent="-457200" algn="just">
              <a:buFont typeface="Wingdings" pitchFamily="2" charset="2"/>
              <a:buChar char="v"/>
            </a:pPr>
            <a:r>
              <a:rPr lang="en-US" sz="2800" dirty="0">
                <a:latin typeface="Arial" pitchFamily="34" charset="0"/>
                <a:cs typeface="Arial" pitchFamily="34" charset="0"/>
              </a:rPr>
              <a:t>There are business plans that are focused on bringing the enterprise to a higher level of growth, a period where the enterprise has already reached its peak and would want to enter another endeavor by creating and re-establishing itself.</a:t>
            </a:r>
          </a:p>
          <a:p>
            <a:pPr marL="466344" indent="-457200" algn="just">
              <a:buFont typeface="Wingdings" pitchFamily="2" charset="2"/>
              <a:buChar char="v"/>
            </a:pPr>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00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2"/>
          </p:nvPr>
        </p:nvSpPr>
        <p:spPr>
          <a:xfrm>
            <a:off x="2057400" y="533400"/>
            <a:ext cx="6934200" cy="6324600"/>
          </a:xfrm>
        </p:spPr>
        <p:style>
          <a:lnRef idx="1">
            <a:schemeClr val="accent6"/>
          </a:lnRef>
          <a:fillRef idx="2">
            <a:schemeClr val="accent6"/>
          </a:fillRef>
          <a:effectRef idx="1">
            <a:schemeClr val="accent6"/>
          </a:effectRef>
          <a:fontRef idx="minor">
            <a:schemeClr val="dk1"/>
          </a:fontRef>
        </p:style>
        <p:txBody>
          <a:bodyPr>
            <a:normAutofit/>
          </a:bodyPr>
          <a:lstStyle/>
          <a:p>
            <a:pPr algn="just"/>
            <a:r>
              <a:rPr lang="en-US" sz="3200" dirty="0" smtClean="0">
                <a:latin typeface="Arial" pitchFamily="34" charset="0"/>
                <a:cs typeface="Arial" pitchFamily="34" charset="0"/>
              </a:rPr>
              <a:t>Business plans serves many masters:</a:t>
            </a:r>
          </a:p>
          <a:p>
            <a:pPr marL="466344" indent="-457200">
              <a:buFont typeface="Wingdings" pitchFamily="2" charset="2"/>
              <a:buChar char="v"/>
            </a:pPr>
            <a:endParaRPr lang="en-US" sz="2800" dirty="0" smtClean="0">
              <a:latin typeface="Arial" pitchFamily="34" charset="0"/>
              <a:cs typeface="Arial" pitchFamily="34" charset="0"/>
            </a:endParaRPr>
          </a:p>
          <a:p>
            <a:pPr marL="466344" indent="-457200" algn="just">
              <a:buFont typeface="Wingdings" pitchFamily="2" charset="2"/>
              <a:buChar char="v"/>
            </a:pPr>
            <a:r>
              <a:rPr lang="en-US" sz="2800" dirty="0" smtClean="0">
                <a:latin typeface="Arial" pitchFamily="34" charset="0"/>
                <a:cs typeface="Arial" pitchFamily="34" charset="0"/>
              </a:rPr>
              <a:t>It serves the entrepreneur who must set a navigational course.</a:t>
            </a:r>
          </a:p>
          <a:p>
            <a:pPr marL="466344" indent="-457200" algn="just">
              <a:buFont typeface="Wingdings" pitchFamily="2" charset="2"/>
              <a:buChar char="v"/>
            </a:pPr>
            <a:r>
              <a:rPr lang="en-US" sz="2800" dirty="0">
                <a:latin typeface="Arial" pitchFamily="34" charset="0"/>
                <a:cs typeface="Arial" pitchFamily="34" charset="0"/>
              </a:rPr>
              <a:t>I</a:t>
            </a:r>
            <a:r>
              <a:rPr lang="en-US" sz="2800" dirty="0" smtClean="0">
                <a:latin typeface="Arial" pitchFamily="34" charset="0"/>
                <a:cs typeface="Arial" pitchFamily="34" charset="0"/>
              </a:rPr>
              <a:t>t serves investors and cautious financiers</a:t>
            </a:r>
            <a:endParaRPr lang="en-US" sz="2800" dirty="0">
              <a:latin typeface="Arial" pitchFamily="34" charset="0"/>
              <a:cs typeface="Arial" pitchFamily="34" charset="0"/>
            </a:endParaRPr>
          </a:p>
          <a:p>
            <a:pPr marL="466344" indent="-457200" algn="just">
              <a:buFont typeface="Wingdings" pitchFamily="2" charset="2"/>
              <a:buChar char="v"/>
            </a:pPr>
            <a:r>
              <a:rPr lang="en-US" sz="2800" dirty="0" smtClean="0">
                <a:latin typeface="Arial" pitchFamily="34" charset="0"/>
                <a:cs typeface="Arial" pitchFamily="34" charset="0"/>
              </a:rPr>
              <a:t>It serves the managers and staff of the organization so they will know the strategies and programs of the enterprise.</a:t>
            </a:r>
          </a:p>
          <a:p>
            <a:pPr marL="466344" indent="-457200">
              <a:buFont typeface="Wingdings" pitchFamily="2" charset="2"/>
              <a:buChar char="v"/>
            </a:pPr>
            <a:endParaRPr lang="en-US" sz="2800" dirty="0"/>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80028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7315200" cy="6858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2400" dirty="0" smtClean="0"/>
              <a:t>CONTENTS/FORMAT OF A BUSINESS PLAN</a:t>
            </a:r>
            <a:endParaRPr lang="en-US" sz="2400" dirty="0"/>
          </a:p>
        </p:txBody>
      </p:sp>
      <p:sp>
        <p:nvSpPr>
          <p:cNvPr id="6" name="Text Placeholder 5"/>
          <p:cNvSpPr>
            <a:spLocks noGrp="1"/>
          </p:cNvSpPr>
          <p:nvPr>
            <p:ph type="body" idx="2"/>
          </p:nvPr>
        </p:nvSpPr>
        <p:spPr>
          <a:xfrm>
            <a:off x="2057400" y="914400"/>
            <a:ext cx="7086600" cy="5867400"/>
          </a:xfrm>
        </p:spPr>
        <p:style>
          <a:lnRef idx="1">
            <a:schemeClr val="accent6"/>
          </a:lnRef>
          <a:fillRef idx="2">
            <a:schemeClr val="accent6"/>
          </a:fillRef>
          <a:effectRef idx="1">
            <a:schemeClr val="accent6"/>
          </a:effectRef>
          <a:fontRef idx="minor">
            <a:schemeClr val="dk1"/>
          </a:fontRef>
        </p:style>
        <p:txBody>
          <a:bodyPr>
            <a:normAutofit/>
          </a:bodyPr>
          <a:lstStyle/>
          <a:p>
            <a:pPr marL="580644" indent="-571500" algn="just">
              <a:buAutoNum type="romanUcPeriod"/>
            </a:pPr>
            <a:r>
              <a:rPr lang="en-US" sz="2800" dirty="0" smtClean="0">
                <a:latin typeface="Arial" pitchFamily="34" charset="0"/>
                <a:cs typeface="Arial" pitchFamily="34" charset="0"/>
              </a:rPr>
              <a:t>Introduction </a:t>
            </a:r>
          </a:p>
          <a:p>
            <a:pPr algn="just"/>
            <a:r>
              <a:rPr lang="en-US" sz="2800" dirty="0">
                <a:latin typeface="Arial" pitchFamily="34" charset="0"/>
                <a:cs typeface="Arial" pitchFamily="34" charset="0"/>
              </a:rPr>
              <a:t> </a:t>
            </a:r>
            <a:r>
              <a:rPr lang="en-US" sz="2800" dirty="0" smtClean="0">
                <a:latin typeface="Arial" pitchFamily="34" charset="0"/>
                <a:cs typeface="Arial" pitchFamily="34" charset="0"/>
              </a:rPr>
              <a:t>	A. The Business Concept and the 		     Business Model</a:t>
            </a:r>
          </a:p>
          <a:p>
            <a:pPr algn="just"/>
            <a:r>
              <a:rPr lang="en-US" sz="2800" dirty="0">
                <a:latin typeface="Arial" pitchFamily="34" charset="0"/>
                <a:cs typeface="Arial" pitchFamily="34" charset="0"/>
              </a:rPr>
              <a:t>	</a:t>
            </a:r>
            <a:r>
              <a:rPr lang="en-US" sz="2800" dirty="0" smtClean="0">
                <a:latin typeface="Arial" pitchFamily="34" charset="0"/>
                <a:cs typeface="Arial" pitchFamily="34" charset="0"/>
              </a:rPr>
              <a:t>B. The Business Goals: Vision, 		      Mission, Objectives, and   		      Performance Targets</a:t>
            </a:r>
          </a:p>
          <a:p>
            <a:pPr algn="just"/>
            <a:r>
              <a:rPr lang="en-US" sz="2800" dirty="0">
                <a:latin typeface="Arial" pitchFamily="34" charset="0"/>
                <a:cs typeface="Arial" pitchFamily="34" charset="0"/>
              </a:rPr>
              <a:t>	</a:t>
            </a:r>
            <a:r>
              <a:rPr lang="en-US" sz="2800" dirty="0" smtClean="0">
                <a:latin typeface="Arial" pitchFamily="34" charset="0"/>
                <a:cs typeface="Arial" pitchFamily="34" charset="0"/>
              </a:rPr>
              <a:t>C. The Business Offering and 		     Justification</a:t>
            </a:r>
          </a:p>
          <a:p>
            <a:pPr algn="just"/>
            <a:r>
              <a:rPr lang="en-US" sz="2800" dirty="0" smtClean="0">
                <a:latin typeface="Arial" pitchFamily="34" charset="0"/>
                <a:cs typeface="Arial" pitchFamily="34" charset="0"/>
              </a:rPr>
              <a:t>II. 	Executive Summary</a:t>
            </a:r>
          </a:p>
          <a:p>
            <a:pPr algn="just"/>
            <a:r>
              <a:rPr lang="en-US" sz="2800" dirty="0" smtClean="0">
                <a:latin typeface="Arial" pitchFamily="34" charset="0"/>
                <a:cs typeface="Arial" pitchFamily="34" charset="0"/>
              </a:rPr>
              <a:t>III.   The Business Proponents: Organizers            	with their Capabilities and 	Contributions</a:t>
            </a:r>
            <a:endParaRPr lang="en-US" sz="2800" dirty="0">
              <a:latin typeface="Arial" pitchFamily="34" charset="0"/>
              <a:cs typeface="Arial" pitchFamily="34" charset="0"/>
            </a:endParaRPr>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457200"/>
            <a:ext cx="1981200" cy="6400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76200"/>
            <a:ext cx="19534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44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648</TotalTime>
  <Words>1615</Words>
  <Application>Microsoft Office PowerPoint</Application>
  <PresentationFormat>On-screen Show (4:3)</PresentationFormat>
  <Paragraphs>290</Paragraphs>
  <Slides>45</Slides>
  <Notes>3</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Urban</vt:lpstr>
      <vt:lpstr>   BUSINESS PLAN</vt:lpstr>
      <vt:lpstr>At the end of the lesson, the student will be able to: know the contents/format of a business plan.  </vt:lpstr>
      <vt:lpstr>BUSINESS PLAN</vt:lpstr>
      <vt:lpstr>BUSINESS  IDEA</vt:lpstr>
      <vt:lpstr>WHAT IS THE BUSINESS PLAN FOR?</vt:lpstr>
      <vt:lpstr>WHAT IS THE BUSINESS PLAN FOR?</vt:lpstr>
      <vt:lpstr>WHAT IS THE BUSINESS PLAN FOR?</vt:lpstr>
      <vt:lpstr>PowerPoint Presentation</vt:lpstr>
      <vt:lpstr>CONTENTS/FORMAT OF A BUSINESS PLAN</vt:lpstr>
      <vt:lpstr>CONTENTS/FORMAT OF A BUSINESS PLAN</vt:lpstr>
      <vt:lpstr>CONTENTS/FORMAT OF A BUSINESS PLAN</vt:lpstr>
      <vt:lpstr>SIMPLE FORMAT/CONTENT OF A BUSINESS PLAN</vt:lpstr>
      <vt:lpstr>READY, SET, WRITE</vt:lpstr>
      <vt:lpstr>PUTTING TOGETHER YOUR PLAN</vt:lpstr>
      <vt:lpstr>EXECUTIVE SUMMARY</vt:lpstr>
      <vt:lpstr>PowerPoint Presentation</vt:lpstr>
      <vt:lpstr>PowerPoint Presentation</vt:lpstr>
      <vt:lpstr>MARKETING PLAN</vt:lpstr>
      <vt:lpstr>PRODUCTS OR SERVICES</vt:lpstr>
      <vt:lpstr>DISTRIBUTION</vt:lpstr>
      <vt:lpstr>CUSTOMERS</vt:lpstr>
      <vt:lpstr>CUSTOMERS</vt:lpstr>
      <vt:lpstr>POSITION</vt:lpstr>
      <vt:lpstr>        IMAGE AND PACKAGING</vt:lpstr>
      <vt:lpstr>PRICING</vt:lpstr>
      <vt:lpstr>PLACE</vt:lpstr>
      <vt:lpstr>INDUSTRY</vt:lpstr>
      <vt:lpstr>COMPETITION</vt:lpstr>
      <vt:lpstr>MARKETING GOALS</vt:lpstr>
      <vt:lpstr>MARKETING STRATEGY</vt:lpstr>
      <vt:lpstr>MANAGEMENT PLAN</vt:lpstr>
      <vt:lpstr>MANAGEMENT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PLANNING THE ENTERPRISE</dc:title>
  <dc:creator>ADMIN</dc:creator>
  <cp:lastModifiedBy>ADMIN</cp:lastModifiedBy>
  <cp:revision>58</cp:revision>
  <dcterms:created xsi:type="dcterms:W3CDTF">2017-06-06T15:12:40Z</dcterms:created>
  <dcterms:modified xsi:type="dcterms:W3CDTF">2017-06-19T06:17:26Z</dcterms:modified>
</cp:coreProperties>
</file>