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fppt.com/officetimeline" TargetMode="External"/><Relationship Id="rId7" Type="http://schemas.openxmlformats.org/officeDocument/2006/relationships/hyperlink" Target="http://www.officetimeline.com/download-officetimeline.aspx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officetimeline.com/fwlink.aspx?linkid=1030" TargetMode="External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Create Timeline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0" y="139448"/>
            <a:ext cx="2667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 userDrawn="1"/>
        </p:nvCxnSpPr>
        <p:spPr>
          <a:xfrm flipH="1">
            <a:off x="1979944" y="1195820"/>
            <a:ext cx="513146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100000"/>
                    <a:alpha val="0"/>
                  </a:schemeClr>
                </a:gs>
                <a:gs pos="50000">
                  <a:schemeClr val="accent2">
                    <a:lumMod val="20000"/>
                    <a:lumOff val="80000"/>
                    <a:alpha val="39000"/>
                  </a:schemeClr>
                </a:gs>
                <a:gs pos="100000">
                  <a:schemeClr val="accent2">
                    <a:lumMod val="100000"/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 userDrawn="1"/>
        </p:nvGrpSpPr>
        <p:grpSpPr>
          <a:xfrm>
            <a:off x="5905500" y="5691821"/>
            <a:ext cx="3025436" cy="788196"/>
            <a:chOff x="5902728" y="2160769"/>
            <a:chExt cx="3025436" cy="788196"/>
          </a:xfrm>
        </p:grpSpPr>
        <p:sp>
          <p:nvSpPr>
            <p:cNvPr id="29" name="Rounded Rectangle 28">
              <a:hlinkClick r:id="rId3"/>
            </p:cNvPr>
            <p:cNvSpPr/>
            <p:nvPr/>
          </p:nvSpPr>
          <p:spPr>
            <a:xfrm>
              <a:off x="5902728" y="2160769"/>
              <a:ext cx="2630808" cy="577955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Download Now</a:t>
              </a:r>
            </a:p>
          </p:txBody>
        </p:sp>
        <p:pic>
          <p:nvPicPr>
            <p:cNvPr id="30" name="Picture 6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9045" y="2288673"/>
              <a:ext cx="359477" cy="342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>
              <a:hlinkClick r:id="rId6"/>
            </p:cNvPr>
            <p:cNvSpPr txBox="1"/>
            <p:nvPr/>
          </p:nvSpPr>
          <p:spPr>
            <a:xfrm>
              <a:off x="5902728" y="2641188"/>
              <a:ext cx="3025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  <a:hlinkClick r:id="rId7"/>
                </a:rPr>
                <a:t>www.OfficeTimeline.com/download</a:t>
              </a:r>
              <a:endParaRPr lang="en-US" sz="1400" u="sng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2" name="Rounded Rectangle 31">
            <a:hlinkClick r:id="rId6"/>
          </p:cNvPr>
          <p:cNvSpPr/>
          <p:nvPr userDrawn="1"/>
        </p:nvSpPr>
        <p:spPr>
          <a:xfrm>
            <a:off x="1616502" y="1399996"/>
            <a:ext cx="4189739" cy="62546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 the Free Edition Now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1616502" y="1939492"/>
            <a:ext cx="465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504D">
                    <a:lumMod val="40000"/>
                    <a:lumOff val="60000"/>
                  </a:srgbClr>
                </a:solidFill>
                <a:ea typeface="Segoe UI" pitchFamily="34" charset="0"/>
                <a:cs typeface="Segoe UI" pitchFamily="34" charset="0"/>
              </a:rPr>
              <a:t>Easily edit this template and create other </a:t>
            </a:r>
            <a:br>
              <a:rPr lang="en-US" sz="1600" dirty="0">
                <a:solidFill>
                  <a:srgbClr val="C0504D">
                    <a:lumMod val="40000"/>
                    <a:lumOff val="60000"/>
                  </a:srgbClr>
                </a:solidFill>
                <a:ea typeface="Segoe UI" pitchFamily="34" charset="0"/>
                <a:cs typeface="Segoe UI" pitchFamily="34" charset="0"/>
              </a:rPr>
            </a:br>
            <a:r>
              <a:rPr lang="en-US" sz="1600" dirty="0">
                <a:solidFill>
                  <a:srgbClr val="C0504D">
                    <a:lumMod val="40000"/>
                    <a:lumOff val="60000"/>
                  </a:srgbClr>
                </a:solidFill>
                <a:ea typeface="Segoe UI" pitchFamily="34" charset="0"/>
                <a:cs typeface="Segoe UI" pitchFamily="34" charset="0"/>
              </a:rPr>
              <a:t>beautiful timelines quickly, right inside PowerPoint.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0" y="2867867"/>
            <a:ext cx="9144000" cy="2668464"/>
            <a:chOff x="0" y="2742826"/>
            <a:chExt cx="9144000" cy="2668464"/>
          </a:xfrm>
        </p:grpSpPr>
        <p:grpSp>
          <p:nvGrpSpPr>
            <p:cNvPr id="38" name="Group 37"/>
            <p:cNvGrpSpPr/>
            <p:nvPr/>
          </p:nvGrpSpPr>
          <p:grpSpPr>
            <a:xfrm>
              <a:off x="0" y="2742826"/>
              <a:ext cx="9144000" cy="2668464"/>
              <a:chOff x="0" y="1141536"/>
              <a:chExt cx="9144000" cy="2668464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36007"/>
              <a:stretch/>
            </p:blipFill>
            <p:spPr>
              <a:xfrm>
                <a:off x="6339247" y="1240324"/>
                <a:ext cx="2804753" cy="2464725"/>
              </a:xfrm>
              <a:prstGeom prst="rect">
                <a:avLst/>
              </a:prstGeom>
            </p:spPr>
          </p:pic>
          <p:pic>
            <p:nvPicPr>
              <p:cNvPr id="41" name="Picture 6" descr="https://www.officetimeline.com/img/hero/example-timeline-consulting.jpg"/>
              <p:cNvPicPr>
                <a:picLocks noChangeAspect="1" noChangeArrowheads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0" y="1238466"/>
                <a:ext cx="2633785" cy="2469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2" name="Straight Connector 41"/>
              <p:cNvCxnSpPr/>
              <p:nvPr/>
            </p:nvCxnSpPr>
            <p:spPr>
              <a:xfrm>
                <a:off x="2381641" y="1150235"/>
                <a:ext cx="0" cy="2659765"/>
              </a:xfrm>
              <a:prstGeom prst="line">
                <a:avLst/>
              </a:prstGeom>
              <a:ln w="19050">
                <a:solidFill>
                  <a:srgbClr val="D247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713830" y="1141536"/>
                <a:ext cx="0" cy="2659765"/>
              </a:xfrm>
              <a:prstGeom prst="line">
                <a:avLst/>
              </a:prstGeom>
              <a:ln w="19050">
                <a:solidFill>
                  <a:srgbClr val="D247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Picture 4" descr="http://localhost:39329/img/hero/example-timeline-IT.jpg"/>
              <p:cNvPicPr>
                <a:picLocks noChangeAspect="1" noChangeArrowheads="1"/>
              </p:cNvPicPr>
              <p:nvPr/>
            </p:nvPicPr>
            <p:blipFill rotWithShape="1"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389662" y="1238467"/>
                <a:ext cx="4312032" cy="2469116"/>
              </a:xfrm>
              <a:prstGeom prst="rect">
                <a:avLst/>
              </a:prstGeom>
              <a:noFill/>
              <a:effectLst>
                <a:outerShdw blurRad="1651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9" name="TextBox 38"/>
            <p:cNvSpPr txBox="1"/>
            <p:nvPr/>
          </p:nvSpPr>
          <p:spPr>
            <a:xfrm>
              <a:off x="3355363" y="5107008"/>
              <a:ext cx="2645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white">
                      <a:lumMod val="75000"/>
                    </a:prstClr>
                  </a:solidFill>
                </a:rPr>
                <a:t>Copyright © 2012, Office Timeline, LLC.  All rights reserved.</a:t>
              </a:r>
            </a:p>
          </p:txBody>
        </p:sp>
      </p:grp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81832" y="1368241"/>
            <a:ext cx="1231499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9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8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7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5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61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9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2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73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81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E719-7291-4422-9B7D-A60A2224343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5/7/2014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4659-5DD9-4B3D-A6B0-77255CD92B4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42" name="Straight Connector 17541"/>
          <p:cNvCxnSpPr/>
          <p:nvPr>
            <p:custDataLst>
              <p:tags r:id="rId2"/>
            </p:custDataLst>
          </p:nvPr>
        </p:nvCxnSpPr>
        <p:spPr>
          <a:xfrm>
            <a:off x="2210609" y="4681516"/>
            <a:ext cx="0" cy="307203"/>
          </a:xfrm>
          <a:prstGeom prst="line">
            <a:avLst/>
          </a:prstGeom>
          <a:ln w="12700" cap="flat" cmpd="sng" algn="ctr">
            <a:solidFill>
              <a:schemeClr val="accent1">
                <a:alpha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2" name="Straight Connector 17521"/>
          <p:cNvCxnSpPr/>
          <p:nvPr>
            <p:custDataLst>
              <p:tags r:id="rId3"/>
            </p:custDataLst>
          </p:nvPr>
        </p:nvCxnSpPr>
        <p:spPr>
          <a:xfrm>
            <a:off x="6215307" y="4642364"/>
            <a:ext cx="0" cy="310636"/>
          </a:xfrm>
          <a:prstGeom prst="line">
            <a:avLst/>
          </a:prstGeom>
          <a:ln w="12700" cap="flat" cmpd="sng" algn="ctr">
            <a:solidFill>
              <a:schemeClr val="accent4">
                <a:alpha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4" name="Straight Connector 17513"/>
          <p:cNvCxnSpPr/>
          <p:nvPr>
            <p:custDataLst>
              <p:tags r:id="rId4"/>
            </p:custDataLst>
          </p:nvPr>
        </p:nvCxnSpPr>
        <p:spPr>
          <a:xfrm>
            <a:off x="6679430" y="4707066"/>
            <a:ext cx="0" cy="436434"/>
          </a:xfrm>
          <a:prstGeom prst="line">
            <a:avLst/>
          </a:prstGeom>
          <a:ln w="15875">
            <a:solidFill>
              <a:srgbClr val="DC5924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4" name="Straight Connector 17503" hidden="1"/>
          <p:cNvCxnSpPr/>
          <p:nvPr>
            <p:custDataLst>
              <p:tags r:id="rId5"/>
            </p:custDataLst>
          </p:nvPr>
        </p:nvCxnSpPr>
        <p:spPr>
          <a:xfrm>
            <a:off x="7568619" y="5772150"/>
            <a:ext cx="0" cy="25402"/>
          </a:xfrm>
          <a:prstGeom prst="line">
            <a:avLst/>
          </a:prstGeom>
          <a:ln w="12700" cap="flat" cmpd="sng" algn="ctr">
            <a:solidFill>
              <a:schemeClr val="accent6">
                <a:alpha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7" name="Straight Connector 17436" hidden="1"/>
          <p:cNvCxnSpPr/>
          <p:nvPr>
            <p:custDataLst>
              <p:tags r:id="rId6"/>
            </p:custDataLst>
          </p:nvPr>
        </p:nvCxnSpPr>
        <p:spPr>
          <a:xfrm flipV="1">
            <a:off x="4116293" y="2536954"/>
            <a:ext cx="0" cy="2606546"/>
          </a:xfrm>
          <a:prstGeom prst="line">
            <a:avLst/>
          </a:prstGeom>
          <a:ln w="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5" name="Straight Connector 17434" hidden="1"/>
          <p:cNvCxnSpPr/>
          <p:nvPr>
            <p:custDataLst>
              <p:tags r:id="rId7"/>
            </p:custDataLst>
          </p:nvPr>
        </p:nvCxnSpPr>
        <p:spPr>
          <a:xfrm flipV="1">
            <a:off x="3398209" y="2536954"/>
            <a:ext cx="0" cy="2606546"/>
          </a:xfrm>
          <a:prstGeom prst="line">
            <a:avLst/>
          </a:prstGeom>
          <a:ln w="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3" name="Straight Connector 17432"/>
          <p:cNvCxnSpPr/>
          <p:nvPr>
            <p:custDataLst>
              <p:tags r:id="rId8"/>
            </p:custDataLst>
          </p:nvPr>
        </p:nvCxnSpPr>
        <p:spPr>
          <a:xfrm>
            <a:off x="1085850" y="2536954"/>
            <a:ext cx="2312359" cy="0"/>
          </a:xfrm>
          <a:prstGeom prst="line">
            <a:avLst/>
          </a:prstGeom>
          <a:ln w="1270">
            <a:solidFill>
              <a:srgbClr val="CDCDF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9" name="Snip Diagonal Corner Rectangle 17418"/>
          <p:cNvSpPr/>
          <p:nvPr>
            <p:custDataLst>
              <p:tags r:id="rId9"/>
            </p:custDataLst>
          </p:nvPr>
        </p:nvSpPr>
        <p:spPr>
          <a:xfrm>
            <a:off x="3398209" y="2435354"/>
            <a:ext cx="718084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16" name="Straight Connector 17415" hidden="1"/>
          <p:cNvCxnSpPr/>
          <p:nvPr>
            <p:custDataLst>
              <p:tags r:id="rId10"/>
            </p:custDataLst>
          </p:nvPr>
        </p:nvCxnSpPr>
        <p:spPr>
          <a:xfrm flipV="1">
            <a:off x="4779140" y="2841754"/>
            <a:ext cx="0" cy="2301746"/>
          </a:xfrm>
          <a:prstGeom prst="line">
            <a:avLst/>
          </a:prstGeom>
          <a:ln w="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4" name="Straight Connector 17413" hidden="1"/>
          <p:cNvCxnSpPr/>
          <p:nvPr>
            <p:custDataLst>
              <p:tags r:id="rId11"/>
            </p:custDataLst>
          </p:nvPr>
        </p:nvCxnSpPr>
        <p:spPr>
          <a:xfrm flipV="1">
            <a:off x="4116293" y="2841754"/>
            <a:ext cx="0" cy="2301746"/>
          </a:xfrm>
          <a:prstGeom prst="line">
            <a:avLst/>
          </a:prstGeom>
          <a:ln w="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2" name="Straight Connector 17411"/>
          <p:cNvCxnSpPr/>
          <p:nvPr>
            <p:custDataLst>
              <p:tags r:id="rId12"/>
            </p:custDataLst>
          </p:nvPr>
        </p:nvCxnSpPr>
        <p:spPr>
          <a:xfrm>
            <a:off x="1054100" y="2841754"/>
            <a:ext cx="3062193" cy="0"/>
          </a:xfrm>
          <a:prstGeom prst="line">
            <a:avLst/>
          </a:prstGeom>
          <a:ln w="1270">
            <a:solidFill>
              <a:srgbClr val="CDCDF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98" name="Left-Right Arrow 17397"/>
          <p:cNvSpPr/>
          <p:nvPr>
            <p:custDataLst>
              <p:tags r:id="rId13"/>
            </p:custDataLst>
          </p:nvPr>
        </p:nvSpPr>
        <p:spPr>
          <a:xfrm>
            <a:off x="4116293" y="2702054"/>
            <a:ext cx="662847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95" name="Straight Connector 17394" hidden="1"/>
          <p:cNvCxnSpPr/>
          <p:nvPr>
            <p:custDataLst>
              <p:tags r:id="rId14"/>
            </p:custDataLst>
          </p:nvPr>
        </p:nvCxnSpPr>
        <p:spPr>
          <a:xfrm flipV="1">
            <a:off x="5055326" y="3184654"/>
            <a:ext cx="0" cy="1958846"/>
          </a:xfrm>
          <a:prstGeom prst="line">
            <a:avLst/>
          </a:prstGeom>
          <a:ln w="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3" name="Straight Connector 17392" hidden="1"/>
          <p:cNvCxnSpPr/>
          <p:nvPr>
            <p:custDataLst>
              <p:tags r:id="rId15"/>
            </p:custDataLst>
          </p:nvPr>
        </p:nvCxnSpPr>
        <p:spPr>
          <a:xfrm flipV="1">
            <a:off x="4116293" y="3184654"/>
            <a:ext cx="0" cy="1958846"/>
          </a:xfrm>
          <a:prstGeom prst="line">
            <a:avLst/>
          </a:prstGeom>
          <a:ln w="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1" name="Straight Connector 17390"/>
          <p:cNvCxnSpPr/>
          <p:nvPr>
            <p:custDataLst>
              <p:tags r:id="rId16"/>
            </p:custDataLst>
          </p:nvPr>
        </p:nvCxnSpPr>
        <p:spPr>
          <a:xfrm>
            <a:off x="1054100" y="3184654"/>
            <a:ext cx="3062193" cy="0"/>
          </a:xfrm>
          <a:prstGeom prst="line">
            <a:avLst/>
          </a:prstGeom>
          <a:ln w="1270">
            <a:solidFill>
              <a:srgbClr val="CDCDF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77" name="Left-Right Arrow 17376"/>
          <p:cNvSpPr/>
          <p:nvPr>
            <p:custDataLst>
              <p:tags r:id="rId17"/>
            </p:custDataLst>
          </p:nvPr>
        </p:nvSpPr>
        <p:spPr>
          <a:xfrm>
            <a:off x="4116293" y="3044954"/>
            <a:ext cx="939033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74" name="Straight Connector 17373" hidden="1"/>
          <p:cNvCxnSpPr/>
          <p:nvPr>
            <p:custDataLst>
              <p:tags r:id="rId18"/>
            </p:custDataLst>
          </p:nvPr>
        </p:nvCxnSpPr>
        <p:spPr>
          <a:xfrm flipV="1">
            <a:off x="5414368" y="3489454"/>
            <a:ext cx="0" cy="1654046"/>
          </a:xfrm>
          <a:prstGeom prst="line">
            <a:avLst/>
          </a:prstGeom>
          <a:ln w="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2" name="Straight Connector 17371" hidden="1"/>
          <p:cNvCxnSpPr/>
          <p:nvPr>
            <p:custDataLst>
              <p:tags r:id="rId19"/>
            </p:custDataLst>
          </p:nvPr>
        </p:nvCxnSpPr>
        <p:spPr>
          <a:xfrm flipV="1">
            <a:off x="4779140" y="3489454"/>
            <a:ext cx="0" cy="1654046"/>
          </a:xfrm>
          <a:prstGeom prst="line">
            <a:avLst/>
          </a:prstGeom>
          <a:ln w="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0" name="Straight Connector 17369"/>
          <p:cNvCxnSpPr/>
          <p:nvPr>
            <p:custDataLst>
              <p:tags r:id="rId20"/>
            </p:custDataLst>
          </p:nvPr>
        </p:nvCxnSpPr>
        <p:spPr>
          <a:xfrm>
            <a:off x="1054100" y="3489454"/>
            <a:ext cx="3725040" cy="0"/>
          </a:xfrm>
          <a:prstGeom prst="line">
            <a:avLst/>
          </a:prstGeom>
          <a:ln w="1270">
            <a:solidFill>
              <a:srgbClr val="CDCDF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56" name="Snip Diagonal Corner Rectangle 17355"/>
          <p:cNvSpPr/>
          <p:nvPr>
            <p:custDataLst>
              <p:tags r:id="rId21"/>
            </p:custDataLst>
          </p:nvPr>
        </p:nvSpPr>
        <p:spPr>
          <a:xfrm>
            <a:off x="4779140" y="3387854"/>
            <a:ext cx="635228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53" name="Straight Connector 17352" hidden="1"/>
          <p:cNvCxnSpPr/>
          <p:nvPr>
            <p:custDataLst>
              <p:tags r:id="rId22"/>
            </p:custDataLst>
          </p:nvPr>
        </p:nvCxnSpPr>
        <p:spPr>
          <a:xfrm flipV="1">
            <a:off x="6463875" y="3756154"/>
            <a:ext cx="0" cy="1387346"/>
          </a:xfrm>
          <a:prstGeom prst="line">
            <a:avLst/>
          </a:prstGeom>
          <a:ln w="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1" name="Straight Connector 17350" hidden="1"/>
          <p:cNvCxnSpPr/>
          <p:nvPr>
            <p:custDataLst>
              <p:tags r:id="rId23"/>
            </p:custDataLst>
          </p:nvPr>
        </p:nvCxnSpPr>
        <p:spPr>
          <a:xfrm flipV="1">
            <a:off x="5497223" y="3756154"/>
            <a:ext cx="0" cy="1387346"/>
          </a:xfrm>
          <a:prstGeom prst="line">
            <a:avLst/>
          </a:prstGeom>
          <a:ln w="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9" name="Straight Connector 17348"/>
          <p:cNvCxnSpPr/>
          <p:nvPr>
            <p:custDataLst>
              <p:tags r:id="rId24"/>
            </p:custDataLst>
          </p:nvPr>
        </p:nvCxnSpPr>
        <p:spPr>
          <a:xfrm>
            <a:off x="1054100" y="3756154"/>
            <a:ext cx="4443123" cy="0"/>
          </a:xfrm>
          <a:prstGeom prst="line">
            <a:avLst/>
          </a:prstGeom>
          <a:ln w="1270">
            <a:solidFill>
              <a:srgbClr val="CDCDF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35" name="Snip Diagonal Corner Rectangle 17334"/>
          <p:cNvSpPr/>
          <p:nvPr>
            <p:custDataLst>
              <p:tags r:id="rId25"/>
            </p:custDataLst>
          </p:nvPr>
        </p:nvSpPr>
        <p:spPr>
          <a:xfrm>
            <a:off x="5497223" y="3654554"/>
            <a:ext cx="966652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32" name="Straight Connector 17331" hidden="1"/>
          <p:cNvCxnSpPr/>
          <p:nvPr>
            <p:custDataLst>
              <p:tags r:id="rId26"/>
            </p:custDataLst>
          </p:nvPr>
        </p:nvCxnSpPr>
        <p:spPr>
          <a:xfrm flipV="1">
            <a:off x="7402908" y="4022854"/>
            <a:ext cx="0" cy="1120646"/>
          </a:xfrm>
          <a:prstGeom prst="line">
            <a:avLst/>
          </a:prstGeom>
          <a:ln w="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0" name="Straight Connector 17329" hidden="1"/>
          <p:cNvCxnSpPr/>
          <p:nvPr>
            <p:custDataLst>
              <p:tags r:id="rId27"/>
            </p:custDataLst>
          </p:nvPr>
        </p:nvCxnSpPr>
        <p:spPr>
          <a:xfrm flipV="1">
            <a:off x="6546731" y="4022854"/>
            <a:ext cx="0" cy="1120646"/>
          </a:xfrm>
          <a:prstGeom prst="line">
            <a:avLst/>
          </a:prstGeom>
          <a:ln w="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8" name="Straight Connector 17327"/>
          <p:cNvCxnSpPr/>
          <p:nvPr>
            <p:custDataLst>
              <p:tags r:id="rId28"/>
            </p:custDataLst>
          </p:nvPr>
        </p:nvCxnSpPr>
        <p:spPr>
          <a:xfrm>
            <a:off x="1054100" y="4022854"/>
            <a:ext cx="5492631" cy="0"/>
          </a:xfrm>
          <a:prstGeom prst="line">
            <a:avLst/>
          </a:prstGeom>
          <a:ln w="1270">
            <a:solidFill>
              <a:srgbClr val="CDCDF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14" name="Snip Diagonal Corner Rectangle 17313"/>
          <p:cNvSpPr/>
          <p:nvPr>
            <p:custDataLst>
              <p:tags r:id="rId29"/>
            </p:custDataLst>
          </p:nvPr>
        </p:nvSpPr>
        <p:spPr>
          <a:xfrm>
            <a:off x="6546731" y="3921254"/>
            <a:ext cx="856177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1" name="Snip Diagonal Corner Rectangle 17230"/>
          <p:cNvSpPr/>
          <p:nvPr>
            <p:custDataLst>
              <p:tags r:id="rId30"/>
            </p:custDataLst>
          </p:nvPr>
        </p:nvSpPr>
        <p:spPr>
          <a:xfrm>
            <a:off x="1188720" y="5143500"/>
            <a:ext cx="6766560" cy="381000"/>
          </a:xfrm>
          <a:prstGeom prst="snip2DiagRect">
            <a:avLst>
              <a:gd name="adj1" fmla="val 10000000"/>
              <a:gd name="adj2" fmla="val 16667"/>
            </a:avLst>
          </a:prstGeom>
          <a:gradFill flip="none" rotWithShape="1">
            <a:gsLst>
              <a:gs pos="0">
                <a:srgbClr val="5B9BD5"/>
              </a:gs>
              <a:gs pos="100000">
                <a:srgbClr val="365D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2" name="TextBox 17231"/>
          <p:cNvSpPr txBox="1"/>
          <p:nvPr>
            <p:custDataLst>
              <p:tags r:id="rId31"/>
            </p:custDataLst>
          </p:nvPr>
        </p:nvSpPr>
        <p:spPr>
          <a:xfrm>
            <a:off x="541107" y="5143500"/>
            <a:ext cx="647613" cy="381000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sz="1500" smtClean="0">
                <a:solidFill>
                  <a:srgbClr val="C0504D"/>
                </a:solidFill>
              </a:rPr>
              <a:t>2014</a:t>
            </a:r>
            <a:endParaRPr lang="en-US" sz="1500">
              <a:solidFill>
                <a:srgbClr val="C0504D"/>
              </a:solidFill>
            </a:endParaRPr>
          </a:p>
        </p:txBody>
      </p:sp>
      <p:sp>
        <p:nvSpPr>
          <p:cNvPr id="17234" name="TextBox 17233"/>
          <p:cNvSpPr txBox="1"/>
          <p:nvPr>
            <p:custDataLst>
              <p:tags r:id="rId32"/>
            </p:custDataLst>
          </p:nvPr>
        </p:nvSpPr>
        <p:spPr>
          <a:xfrm>
            <a:off x="1188720" y="5143500"/>
            <a:ext cx="84582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2"/>
                </a:solidFill>
                <a:latin typeface="Calibri" panose="020F0502020204030204" pitchFamily="34" charset="0"/>
              </a:rPr>
              <a:t>May</a:t>
            </a:r>
            <a:endParaRPr lang="en-US" sz="120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7236" name="Straight Connector 17235"/>
          <p:cNvCxnSpPr/>
          <p:nvPr>
            <p:custDataLst>
              <p:tags r:id="rId33"/>
            </p:custDataLst>
          </p:nvPr>
        </p:nvCxnSpPr>
        <p:spPr>
          <a:xfrm>
            <a:off x="2044897" y="5207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37" name="TextBox 17236"/>
          <p:cNvSpPr txBox="1"/>
          <p:nvPr>
            <p:custDataLst>
              <p:tags r:id="rId34"/>
            </p:custDataLst>
          </p:nvPr>
        </p:nvSpPr>
        <p:spPr>
          <a:xfrm>
            <a:off x="2044897" y="5143500"/>
            <a:ext cx="84582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2"/>
                </a:solidFill>
                <a:latin typeface="Calibri" panose="020F0502020204030204" pitchFamily="34" charset="0"/>
              </a:rPr>
              <a:t>Jun</a:t>
            </a:r>
            <a:endParaRPr lang="en-US" sz="120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7239" name="Straight Connector 17238"/>
          <p:cNvCxnSpPr/>
          <p:nvPr>
            <p:custDataLst>
              <p:tags r:id="rId35"/>
            </p:custDataLst>
          </p:nvPr>
        </p:nvCxnSpPr>
        <p:spPr>
          <a:xfrm>
            <a:off x="2873455" y="5207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40" name="TextBox 17239"/>
          <p:cNvSpPr txBox="1"/>
          <p:nvPr>
            <p:custDataLst>
              <p:tags r:id="rId36"/>
            </p:custDataLst>
          </p:nvPr>
        </p:nvSpPr>
        <p:spPr>
          <a:xfrm>
            <a:off x="2873455" y="5143500"/>
            <a:ext cx="84582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2"/>
                </a:solidFill>
                <a:latin typeface="Calibri" panose="020F0502020204030204" pitchFamily="34" charset="0"/>
              </a:rPr>
              <a:t>Jul</a:t>
            </a:r>
            <a:endParaRPr lang="en-US" sz="120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7242" name="Straight Connector 17241"/>
          <p:cNvCxnSpPr/>
          <p:nvPr>
            <p:custDataLst>
              <p:tags r:id="rId37"/>
            </p:custDataLst>
          </p:nvPr>
        </p:nvCxnSpPr>
        <p:spPr>
          <a:xfrm>
            <a:off x="3729632" y="5207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43" name="TextBox 17242"/>
          <p:cNvSpPr txBox="1"/>
          <p:nvPr>
            <p:custDataLst>
              <p:tags r:id="rId38"/>
            </p:custDataLst>
          </p:nvPr>
        </p:nvSpPr>
        <p:spPr>
          <a:xfrm>
            <a:off x="3729632" y="5143500"/>
            <a:ext cx="84582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2"/>
                </a:solidFill>
                <a:latin typeface="Calibri" panose="020F0502020204030204" pitchFamily="34" charset="0"/>
              </a:rPr>
              <a:t>Aug</a:t>
            </a:r>
            <a:endParaRPr lang="en-US" sz="120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7245" name="Straight Connector 17244"/>
          <p:cNvCxnSpPr/>
          <p:nvPr>
            <p:custDataLst>
              <p:tags r:id="rId39"/>
            </p:custDataLst>
          </p:nvPr>
        </p:nvCxnSpPr>
        <p:spPr>
          <a:xfrm>
            <a:off x="4585809" y="5207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46" name="TextBox 17245"/>
          <p:cNvSpPr txBox="1"/>
          <p:nvPr>
            <p:custDataLst>
              <p:tags r:id="rId40"/>
            </p:custDataLst>
          </p:nvPr>
        </p:nvSpPr>
        <p:spPr>
          <a:xfrm>
            <a:off x="4585809" y="5143500"/>
            <a:ext cx="84582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2"/>
                </a:solidFill>
                <a:latin typeface="Calibri" panose="020F0502020204030204" pitchFamily="34" charset="0"/>
              </a:rPr>
              <a:t>Sep</a:t>
            </a:r>
            <a:endParaRPr lang="en-US" sz="120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7248" name="Straight Connector 17247"/>
          <p:cNvCxnSpPr/>
          <p:nvPr>
            <p:custDataLst>
              <p:tags r:id="rId41"/>
            </p:custDataLst>
          </p:nvPr>
        </p:nvCxnSpPr>
        <p:spPr>
          <a:xfrm>
            <a:off x="5414368" y="5207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49" name="TextBox 17248"/>
          <p:cNvSpPr txBox="1"/>
          <p:nvPr>
            <p:custDataLst>
              <p:tags r:id="rId42"/>
            </p:custDataLst>
          </p:nvPr>
        </p:nvSpPr>
        <p:spPr>
          <a:xfrm>
            <a:off x="5414368" y="5143500"/>
            <a:ext cx="84582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2"/>
                </a:solidFill>
                <a:latin typeface="Calibri" panose="020F0502020204030204" pitchFamily="34" charset="0"/>
              </a:rPr>
              <a:t>Oct</a:t>
            </a:r>
            <a:endParaRPr lang="en-US" sz="120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7251" name="Straight Connector 17250"/>
          <p:cNvCxnSpPr/>
          <p:nvPr>
            <p:custDataLst>
              <p:tags r:id="rId43"/>
            </p:custDataLst>
          </p:nvPr>
        </p:nvCxnSpPr>
        <p:spPr>
          <a:xfrm>
            <a:off x="6270544" y="5207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52" name="TextBox 17251"/>
          <p:cNvSpPr txBox="1"/>
          <p:nvPr>
            <p:custDataLst>
              <p:tags r:id="rId44"/>
            </p:custDataLst>
          </p:nvPr>
        </p:nvSpPr>
        <p:spPr>
          <a:xfrm>
            <a:off x="6270544" y="5143500"/>
            <a:ext cx="84582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2"/>
                </a:solidFill>
                <a:latin typeface="Calibri" panose="020F0502020204030204" pitchFamily="34" charset="0"/>
              </a:rPr>
              <a:t>Nov</a:t>
            </a:r>
            <a:endParaRPr lang="en-US" sz="120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7254" name="Straight Connector 17253"/>
          <p:cNvCxnSpPr/>
          <p:nvPr>
            <p:custDataLst>
              <p:tags r:id="rId45"/>
            </p:custDataLst>
          </p:nvPr>
        </p:nvCxnSpPr>
        <p:spPr>
          <a:xfrm>
            <a:off x="7099103" y="5207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55" name="TextBox 17254"/>
          <p:cNvSpPr txBox="1"/>
          <p:nvPr>
            <p:custDataLst>
              <p:tags r:id="rId46"/>
            </p:custDataLst>
          </p:nvPr>
        </p:nvSpPr>
        <p:spPr>
          <a:xfrm>
            <a:off x="7099103" y="5143500"/>
            <a:ext cx="84582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smtClean="0">
                <a:solidFill>
                  <a:schemeClr val="bg2"/>
                </a:solidFill>
                <a:latin typeface="Calibri" panose="020F0502020204030204" pitchFamily="34" charset="0"/>
              </a:rPr>
              <a:t>Dec</a:t>
            </a:r>
            <a:endParaRPr lang="en-US" sz="120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7257" name="Isosceles Triangle 17256"/>
          <p:cNvSpPr/>
          <p:nvPr>
            <p:custDataLst>
              <p:tags r:id="rId47"/>
            </p:custDataLst>
          </p:nvPr>
        </p:nvSpPr>
        <p:spPr>
          <a:xfrm>
            <a:off x="1290932" y="5511800"/>
            <a:ext cx="127000" cy="1397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8" name="TextBox 17257"/>
          <p:cNvSpPr txBox="1"/>
          <p:nvPr>
            <p:custDataLst>
              <p:tags r:id="rId48"/>
            </p:custDataLst>
          </p:nvPr>
        </p:nvSpPr>
        <p:spPr>
          <a:xfrm>
            <a:off x="1172747" y="568325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smtClean="0"/>
              <a:t>Today</a:t>
            </a:r>
            <a:endParaRPr lang="en-US" sz="1200"/>
          </a:p>
        </p:txBody>
      </p:sp>
      <p:sp>
        <p:nvSpPr>
          <p:cNvPr id="17317" name="TextBox 17316"/>
          <p:cNvSpPr txBox="1"/>
          <p:nvPr>
            <p:custDataLst>
              <p:tags r:id="rId49"/>
            </p:custDataLst>
          </p:nvPr>
        </p:nvSpPr>
        <p:spPr>
          <a:xfrm>
            <a:off x="203200" y="3939034"/>
            <a:ext cx="787400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>
                <a:solidFill>
                  <a:srgbClr val="2F5597"/>
                </a:solidFill>
              </a:rPr>
              <a:t>Phase 6 Here</a:t>
            </a:r>
            <a:endParaRPr lang="en-US" sz="1100" b="1">
              <a:solidFill>
                <a:srgbClr val="2F5597"/>
              </a:solidFill>
            </a:endParaRPr>
          </a:p>
        </p:txBody>
      </p:sp>
      <p:sp>
        <p:nvSpPr>
          <p:cNvPr id="17320" name="TextBox 17319"/>
          <p:cNvSpPr txBox="1"/>
          <p:nvPr>
            <p:custDataLst>
              <p:tags r:id="rId50"/>
            </p:custDataLst>
          </p:nvPr>
        </p:nvSpPr>
        <p:spPr>
          <a:xfrm>
            <a:off x="7402908" y="3946654"/>
            <a:ext cx="912813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b="1" smtClean="0">
                <a:solidFill>
                  <a:srgbClr val="2F5597"/>
                </a:solidFill>
              </a:rPr>
              <a:t>Nov 11 - Dec 11</a:t>
            </a:r>
            <a:endParaRPr lang="en-US" sz="1000" b="1">
              <a:solidFill>
                <a:srgbClr val="2F5597"/>
              </a:solidFill>
            </a:endParaRPr>
          </a:p>
        </p:txBody>
      </p:sp>
      <p:sp>
        <p:nvSpPr>
          <p:cNvPr id="17322" name="TextBox 17321" hidden="1"/>
          <p:cNvSpPr txBox="1"/>
          <p:nvPr>
            <p:custDataLst>
              <p:tags r:id="rId51"/>
            </p:custDataLst>
          </p:nvPr>
        </p:nvSpPr>
        <p:spPr>
          <a:xfrm>
            <a:off x="12700" y="441325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 b="1">
              <a:solidFill>
                <a:srgbClr val="2F5597"/>
              </a:solidFill>
            </a:endParaRPr>
          </a:p>
        </p:txBody>
      </p:sp>
      <p:sp>
        <p:nvSpPr>
          <p:cNvPr id="17325" name="TextBox 17324"/>
          <p:cNvSpPr txBox="1"/>
          <p:nvPr>
            <p:custDataLst>
              <p:tags r:id="rId52"/>
            </p:custDataLst>
          </p:nvPr>
        </p:nvSpPr>
        <p:spPr>
          <a:xfrm>
            <a:off x="6546731" y="3921254"/>
            <a:ext cx="856177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>
                <a:solidFill>
                  <a:schemeClr val="bg1"/>
                </a:solidFill>
              </a:rPr>
              <a:t>23 days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7338" name="TextBox 17337"/>
          <p:cNvSpPr txBox="1"/>
          <p:nvPr>
            <p:custDataLst>
              <p:tags r:id="rId53"/>
            </p:custDataLst>
          </p:nvPr>
        </p:nvSpPr>
        <p:spPr>
          <a:xfrm>
            <a:off x="203200" y="3672334"/>
            <a:ext cx="787400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>
                <a:solidFill>
                  <a:srgbClr val="2E75B6"/>
                </a:solidFill>
              </a:rPr>
              <a:t>Phase 5 Here</a:t>
            </a:r>
            <a:endParaRPr lang="en-US" sz="1100" b="1">
              <a:solidFill>
                <a:srgbClr val="2E75B6"/>
              </a:solidFill>
            </a:endParaRPr>
          </a:p>
        </p:txBody>
      </p:sp>
      <p:sp>
        <p:nvSpPr>
          <p:cNvPr id="17341" name="TextBox 17340"/>
          <p:cNvSpPr txBox="1"/>
          <p:nvPr>
            <p:custDataLst>
              <p:tags r:id="rId54"/>
            </p:custDataLst>
          </p:nvPr>
        </p:nvSpPr>
        <p:spPr>
          <a:xfrm>
            <a:off x="6463875" y="3679954"/>
            <a:ext cx="769938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b="1" smtClean="0">
                <a:solidFill>
                  <a:srgbClr val="2E75B6"/>
                </a:solidFill>
              </a:rPr>
              <a:t>Oct 4 - Nov 7</a:t>
            </a:r>
            <a:endParaRPr lang="en-US" sz="1000" b="1">
              <a:solidFill>
                <a:srgbClr val="2E75B6"/>
              </a:solidFill>
            </a:endParaRPr>
          </a:p>
        </p:txBody>
      </p:sp>
      <p:sp>
        <p:nvSpPr>
          <p:cNvPr id="17343" name="TextBox 17342" hidden="1"/>
          <p:cNvSpPr txBox="1"/>
          <p:nvPr>
            <p:custDataLst>
              <p:tags r:id="rId55"/>
            </p:custDataLst>
          </p:nvPr>
        </p:nvSpPr>
        <p:spPr>
          <a:xfrm>
            <a:off x="12700" y="441325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 b="1">
              <a:solidFill>
                <a:srgbClr val="2E75B6"/>
              </a:solidFill>
            </a:endParaRPr>
          </a:p>
        </p:txBody>
      </p:sp>
      <p:sp>
        <p:nvSpPr>
          <p:cNvPr id="17346" name="TextBox 17345"/>
          <p:cNvSpPr txBox="1"/>
          <p:nvPr>
            <p:custDataLst>
              <p:tags r:id="rId56"/>
            </p:custDataLst>
          </p:nvPr>
        </p:nvSpPr>
        <p:spPr>
          <a:xfrm>
            <a:off x="5497223" y="3654554"/>
            <a:ext cx="966651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>
                <a:solidFill>
                  <a:schemeClr val="bg1"/>
                </a:solidFill>
              </a:rPr>
              <a:t>25 days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7359" name="TextBox 17358"/>
          <p:cNvSpPr txBox="1"/>
          <p:nvPr>
            <p:custDataLst>
              <p:tags r:id="rId57"/>
            </p:custDataLst>
          </p:nvPr>
        </p:nvSpPr>
        <p:spPr>
          <a:xfrm>
            <a:off x="203200" y="3405634"/>
            <a:ext cx="787400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>
                <a:solidFill>
                  <a:srgbClr val="2E75B6"/>
                </a:solidFill>
              </a:rPr>
              <a:t>Phase 4 Here</a:t>
            </a:r>
            <a:endParaRPr lang="en-US" sz="1100" b="1">
              <a:solidFill>
                <a:srgbClr val="2E75B6"/>
              </a:solidFill>
            </a:endParaRPr>
          </a:p>
        </p:txBody>
      </p:sp>
      <p:sp>
        <p:nvSpPr>
          <p:cNvPr id="17362" name="TextBox 17361"/>
          <p:cNvSpPr txBox="1"/>
          <p:nvPr>
            <p:custDataLst>
              <p:tags r:id="rId58"/>
            </p:custDataLst>
          </p:nvPr>
        </p:nvSpPr>
        <p:spPr>
          <a:xfrm>
            <a:off x="5414368" y="3413254"/>
            <a:ext cx="823913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b="1" smtClean="0">
                <a:solidFill>
                  <a:srgbClr val="2E75B6"/>
                </a:solidFill>
              </a:rPr>
              <a:t>Sep 8 - Sep 30</a:t>
            </a:r>
            <a:endParaRPr lang="en-US" sz="1000" b="1">
              <a:solidFill>
                <a:srgbClr val="2E75B6"/>
              </a:solidFill>
            </a:endParaRPr>
          </a:p>
        </p:txBody>
      </p:sp>
      <p:sp>
        <p:nvSpPr>
          <p:cNvPr id="17364" name="TextBox 17363" hidden="1"/>
          <p:cNvSpPr txBox="1"/>
          <p:nvPr>
            <p:custDataLst>
              <p:tags r:id="rId59"/>
            </p:custDataLst>
          </p:nvPr>
        </p:nvSpPr>
        <p:spPr>
          <a:xfrm>
            <a:off x="12700" y="441325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 b="1">
              <a:solidFill>
                <a:srgbClr val="2E75B6"/>
              </a:solidFill>
            </a:endParaRPr>
          </a:p>
        </p:txBody>
      </p:sp>
      <p:sp>
        <p:nvSpPr>
          <p:cNvPr id="17367" name="TextBox 17366"/>
          <p:cNvSpPr txBox="1"/>
          <p:nvPr>
            <p:custDataLst>
              <p:tags r:id="rId60"/>
            </p:custDataLst>
          </p:nvPr>
        </p:nvSpPr>
        <p:spPr>
          <a:xfrm>
            <a:off x="4779140" y="3387854"/>
            <a:ext cx="635228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>
                <a:solidFill>
                  <a:schemeClr val="bg1"/>
                </a:solidFill>
              </a:rPr>
              <a:t>17 days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7380" name="TextBox 17379"/>
          <p:cNvSpPr txBox="1"/>
          <p:nvPr>
            <p:custDataLst>
              <p:tags r:id="rId61"/>
            </p:custDataLst>
          </p:nvPr>
        </p:nvSpPr>
        <p:spPr>
          <a:xfrm>
            <a:off x="203200" y="3100834"/>
            <a:ext cx="787400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>
                <a:solidFill>
                  <a:srgbClr val="C55A11"/>
                </a:solidFill>
              </a:rPr>
              <a:t>Phase 3 Here</a:t>
            </a:r>
            <a:endParaRPr lang="en-US" sz="1100" b="1">
              <a:solidFill>
                <a:srgbClr val="C55A11"/>
              </a:solidFill>
            </a:endParaRPr>
          </a:p>
        </p:txBody>
      </p:sp>
      <p:sp>
        <p:nvSpPr>
          <p:cNvPr id="17383" name="TextBox 17382"/>
          <p:cNvSpPr txBox="1"/>
          <p:nvPr>
            <p:custDataLst>
              <p:tags r:id="rId62"/>
            </p:custDataLst>
          </p:nvPr>
        </p:nvSpPr>
        <p:spPr>
          <a:xfrm>
            <a:off x="5055326" y="3108454"/>
            <a:ext cx="901701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b="1" smtClean="0">
                <a:solidFill>
                  <a:srgbClr val="C55A11"/>
                </a:solidFill>
              </a:rPr>
              <a:t>Aug 15 - Sep 17</a:t>
            </a:r>
            <a:endParaRPr lang="en-US" sz="1000" b="1">
              <a:solidFill>
                <a:srgbClr val="C55A11"/>
              </a:solidFill>
            </a:endParaRPr>
          </a:p>
        </p:txBody>
      </p:sp>
      <p:sp>
        <p:nvSpPr>
          <p:cNvPr id="17385" name="TextBox 17384" hidden="1"/>
          <p:cNvSpPr txBox="1"/>
          <p:nvPr>
            <p:custDataLst>
              <p:tags r:id="rId63"/>
            </p:custDataLst>
          </p:nvPr>
        </p:nvSpPr>
        <p:spPr>
          <a:xfrm>
            <a:off x="12700" y="441325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 b="1">
              <a:solidFill>
                <a:srgbClr val="C55A11"/>
              </a:solidFill>
            </a:endParaRPr>
          </a:p>
        </p:txBody>
      </p:sp>
      <p:sp>
        <p:nvSpPr>
          <p:cNvPr id="17388" name="TextBox 17387"/>
          <p:cNvSpPr txBox="1"/>
          <p:nvPr>
            <p:custDataLst>
              <p:tags r:id="rId64"/>
            </p:custDataLst>
          </p:nvPr>
        </p:nvSpPr>
        <p:spPr>
          <a:xfrm>
            <a:off x="4116293" y="3044954"/>
            <a:ext cx="939033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>
                <a:solidFill>
                  <a:schemeClr val="bg1"/>
                </a:solidFill>
              </a:rPr>
              <a:t>24 days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7401" name="TextBox 17400"/>
          <p:cNvSpPr txBox="1"/>
          <p:nvPr>
            <p:custDataLst>
              <p:tags r:id="rId65"/>
            </p:custDataLst>
          </p:nvPr>
        </p:nvSpPr>
        <p:spPr>
          <a:xfrm>
            <a:off x="203200" y="2757934"/>
            <a:ext cx="787400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>
                <a:solidFill>
                  <a:srgbClr val="C55A11"/>
                </a:solidFill>
              </a:rPr>
              <a:t>Phase 2 Here</a:t>
            </a:r>
            <a:endParaRPr lang="en-US" sz="1100" b="1">
              <a:solidFill>
                <a:srgbClr val="C55A11"/>
              </a:solidFill>
            </a:endParaRPr>
          </a:p>
        </p:txBody>
      </p:sp>
      <p:sp>
        <p:nvSpPr>
          <p:cNvPr id="17404" name="TextBox 17403"/>
          <p:cNvSpPr txBox="1"/>
          <p:nvPr>
            <p:custDataLst>
              <p:tags r:id="rId66"/>
            </p:custDataLst>
          </p:nvPr>
        </p:nvSpPr>
        <p:spPr>
          <a:xfrm>
            <a:off x="4779140" y="2765554"/>
            <a:ext cx="836613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b="1" smtClean="0">
                <a:solidFill>
                  <a:srgbClr val="C55A11"/>
                </a:solidFill>
              </a:rPr>
              <a:t>Aug 15 - Sep 7</a:t>
            </a:r>
            <a:endParaRPr lang="en-US" sz="1000" b="1">
              <a:solidFill>
                <a:srgbClr val="C55A11"/>
              </a:solidFill>
            </a:endParaRPr>
          </a:p>
        </p:txBody>
      </p:sp>
      <p:sp>
        <p:nvSpPr>
          <p:cNvPr id="17406" name="TextBox 17405" hidden="1"/>
          <p:cNvSpPr txBox="1"/>
          <p:nvPr>
            <p:custDataLst>
              <p:tags r:id="rId67"/>
            </p:custDataLst>
          </p:nvPr>
        </p:nvSpPr>
        <p:spPr>
          <a:xfrm>
            <a:off x="12700" y="441325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 b="1">
              <a:solidFill>
                <a:srgbClr val="C55A11"/>
              </a:solidFill>
            </a:endParaRPr>
          </a:p>
        </p:txBody>
      </p:sp>
      <p:sp>
        <p:nvSpPr>
          <p:cNvPr id="17409" name="TextBox 17408"/>
          <p:cNvSpPr txBox="1"/>
          <p:nvPr>
            <p:custDataLst>
              <p:tags r:id="rId68"/>
            </p:custDataLst>
          </p:nvPr>
        </p:nvSpPr>
        <p:spPr>
          <a:xfrm>
            <a:off x="4116293" y="2702054"/>
            <a:ext cx="662847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>
                <a:solidFill>
                  <a:schemeClr val="bg1"/>
                </a:solidFill>
              </a:rPr>
              <a:t>16 days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7422" name="TextBox 17421"/>
          <p:cNvSpPr txBox="1"/>
          <p:nvPr>
            <p:custDataLst>
              <p:tags r:id="rId69"/>
            </p:custDataLst>
          </p:nvPr>
        </p:nvSpPr>
        <p:spPr>
          <a:xfrm>
            <a:off x="203200" y="2453134"/>
            <a:ext cx="819150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smtClean="0">
                <a:solidFill>
                  <a:srgbClr val="548235"/>
                </a:solidFill>
              </a:rPr>
              <a:t>Phase 1 Here </a:t>
            </a:r>
            <a:endParaRPr lang="en-US" sz="1100" b="1">
              <a:solidFill>
                <a:srgbClr val="548235"/>
              </a:solidFill>
            </a:endParaRPr>
          </a:p>
        </p:txBody>
      </p:sp>
      <p:sp>
        <p:nvSpPr>
          <p:cNvPr id="17425" name="TextBox 17424"/>
          <p:cNvSpPr txBox="1"/>
          <p:nvPr>
            <p:custDataLst>
              <p:tags r:id="rId70"/>
            </p:custDataLst>
          </p:nvPr>
        </p:nvSpPr>
        <p:spPr>
          <a:xfrm>
            <a:off x="4116293" y="2460754"/>
            <a:ext cx="850901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b="1" smtClean="0">
                <a:solidFill>
                  <a:srgbClr val="548235"/>
                </a:solidFill>
              </a:rPr>
              <a:t>Jul 20 - Aug 14</a:t>
            </a:r>
            <a:endParaRPr lang="en-US" sz="1000" b="1">
              <a:solidFill>
                <a:srgbClr val="548235"/>
              </a:solidFill>
            </a:endParaRPr>
          </a:p>
        </p:txBody>
      </p:sp>
      <p:sp>
        <p:nvSpPr>
          <p:cNvPr id="17427" name="TextBox 17426" hidden="1"/>
          <p:cNvSpPr txBox="1"/>
          <p:nvPr>
            <p:custDataLst>
              <p:tags r:id="rId71"/>
            </p:custDataLst>
          </p:nvPr>
        </p:nvSpPr>
        <p:spPr>
          <a:xfrm>
            <a:off x="12700" y="441325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 b="1">
              <a:solidFill>
                <a:srgbClr val="548235"/>
              </a:solidFill>
            </a:endParaRPr>
          </a:p>
        </p:txBody>
      </p:sp>
      <p:sp>
        <p:nvSpPr>
          <p:cNvPr id="17430" name="TextBox 17429"/>
          <p:cNvSpPr txBox="1"/>
          <p:nvPr>
            <p:custDataLst>
              <p:tags r:id="rId72"/>
            </p:custDataLst>
          </p:nvPr>
        </p:nvSpPr>
        <p:spPr>
          <a:xfrm>
            <a:off x="3398209" y="2435354"/>
            <a:ext cx="718084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smtClean="0">
                <a:solidFill>
                  <a:schemeClr val="bg1"/>
                </a:solidFill>
              </a:rPr>
              <a:t>19 days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7497" name="5-Point Star 17496"/>
          <p:cNvSpPr/>
          <p:nvPr>
            <p:custDataLst>
              <p:tags r:id="rId73"/>
            </p:custDataLst>
          </p:nvPr>
        </p:nvSpPr>
        <p:spPr>
          <a:xfrm>
            <a:off x="7416219" y="5441950"/>
            <a:ext cx="304800" cy="3302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00" name="TextBox 17499"/>
          <p:cNvSpPr txBox="1"/>
          <p:nvPr>
            <p:custDataLst>
              <p:tags r:id="rId74"/>
            </p:custDataLst>
          </p:nvPr>
        </p:nvSpPr>
        <p:spPr>
          <a:xfrm>
            <a:off x="7259850" y="5976840"/>
            <a:ext cx="617537" cy="14773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solidFill>
                  <a:srgbClr val="548235"/>
                </a:solidFill>
                <a:latin typeface="Agency FB" panose="020B0503020202020204" pitchFamily="34" charset="0"/>
              </a:rPr>
              <a:t>Milestone 7</a:t>
            </a:r>
            <a:endParaRPr lang="en-US" sz="1200" b="1">
              <a:solidFill>
                <a:srgbClr val="548235"/>
              </a:solidFill>
              <a:latin typeface="Agency FB" panose="020B0503020202020204" pitchFamily="34" charset="0"/>
            </a:endParaRPr>
          </a:p>
        </p:txBody>
      </p:sp>
      <p:sp>
        <p:nvSpPr>
          <p:cNvPr id="17502" name="TextBox 17501"/>
          <p:cNvSpPr txBox="1"/>
          <p:nvPr>
            <p:custDataLst>
              <p:tags r:id="rId75"/>
            </p:custDataLst>
          </p:nvPr>
        </p:nvSpPr>
        <p:spPr>
          <a:xfrm>
            <a:off x="7389884" y="5797552"/>
            <a:ext cx="357470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1">
            <a:spAutoFit/>
          </a:bodyPr>
          <a:lstStyle/>
          <a:p>
            <a:r>
              <a:rPr lang="en-US" sz="1000" smtClean="0">
                <a:solidFill>
                  <a:srgbClr val="7F7F7F"/>
                </a:solidFill>
              </a:rPr>
              <a:t>Dec 18</a:t>
            </a:r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17508" name="Flowchart: Merge 17507"/>
          <p:cNvSpPr/>
          <p:nvPr>
            <p:custDataLst>
              <p:tags r:id="rId76"/>
            </p:custDataLst>
          </p:nvPr>
        </p:nvSpPr>
        <p:spPr>
          <a:xfrm rot="16200000">
            <a:off x="6704830" y="4707066"/>
            <a:ext cx="165100" cy="165100"/>
          </a:xfrm>
          <a:prstGeom prst="flowChartMerge">
            <a:avLst/>
          </a:prstGeom>
          <a:solidFill>
            <a:srgbClr val="DC5924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10" name="TextBox 17509"/>
          <p:cNvSpPr txBox="1"/>
          <p:nvPr>
            <p:custDataLst>
              <p:tags r:id="rId77"/>
            </p:custDataLst>
          </p:nvPr>
        </p:nvSpPr>
        <p:spPr>
          <a:xfrm>
            <a:off x="6933430" y="4632261"/>
            <a:ext cx="720725" cy="135422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1" u="sng" smtClean="0">
                <a:solidFill>
                  <a:srgbClr val="C55A11"/>
                </a:solidFill>
              </a:rPr>
              <a:t>Milestone 6</a:t>
            </a:r>
            <a:endParaRPr lang="en-US" sz="1100" b="1" u="sng">
              <a:solidFill>
                <a:srgbClr val="C55A11"/>
              </a:solidFill>
            </a:endParaRPr>
          </a:p>
        </p:txBody>
      </p:sp>
      <p:sp>
        <p:nvSpPr>
          <p:cNvPr id="17512" name="TextBox 17511"/>
          <p:cNvSpPr txBox="1"/>
          <p:nvPr>
            <p:custDataLst>
              <p:tags r:id="rId78"/>
            </p:custDataLst>
          </p:nvPr>
        </p:nvSpPr>
        <p:spPr>
          <a:xfrm>
            <a:off x="6933430" y="4793083"/>
            <a:ext cx="368691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smtClean="0">
                <a:solidFill>
                  <a:srgbClr val="7F7F7F"/>
                </a:solidFill>
              </a:rPr>
              <a:t>Nov 15</a:t>
            </a:r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17516" name="8-Point Star 17515"/>
          <p:cNvSpPr/>
          <p:nvPr>
            <p:custDataLst>
              <p:tags r:id="rId79"/>
            </p:custDataLst>
          </p:nvPr>
        </p:nvSpPr>
        <p:spPr>
          <a:xfrm>
            <a:off x="6101007" y="4953000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18" name="TextBox 17517"/>
          <p:cNvSpPr txBox="1"/>
          <p:nvPr>
            <p:custDataLst>
              <p:tags r:id="rId80"/>
            </p:custDataLst>
          </p:nvPr>
        </p:nvSpPr>
        <p:spPr>
          <a:xfrm>
            <a:off x="5854945" y="4327654"/>
            <a:ext cx="720725" cy="13542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b="1" smtClean="0">
                <a:solidFill>
                  <a:srgbClr val="BF9000"/>
                </a:solidFill>
              </a:rPr>
              <a:t>Milestone 5</a:t>
            </a:r>
            <a:endParaRPr lang="en-US" sz="1100" b="1">
              <a:solidFill>
                <a:srgbClr val="BF9000"/>
              </a:solidFill>
            </a:endParaRPr>
          </a:p>
        </p:txBody>
      </p:sp>
      <p:sp>
        <p:nvSpPr>
          <p:cNvPr id="17520" name="TextBox 17519"/>
          <p:cNvSpPr txBox="1"/>
          <p:nvPr>
            <p:custDataLst>
              <p:tags r:id="rId81"/>
            </p:custDataLst>
          </p:nvPr>
        </p:nvSpPr>
        <p:spPr>
          <a:xfrm>
            <a:off x="6043786" y="4488476"/>
            <a:ext cx="343043" cy="153888"/>
          </a:xfrm>
          <a:prstGeom prst="rect">
            <a:avLst/>
          </a:prstGeom>
          <a:noFill/>
        </p:spPr>
        <p:txBody>
          <a:bodyPr vert="horz" wrap="none" lIns="0" tIns="0" rIns="0" bIns="0" rtlCol="0" anchorCtr="1">
            <a:spAutoFit/>
          </a:bodyPr>
          <a:lstStyle/>
          <a:p>
            <a:r>
              <a:rPr lang="en-US" sz="1000" smtClean="0">
                <a:solidFill>
                  <a:srgbClr val="7F7F7F"/>
                </a:solidFill>
              </a:rPr>
              <a:t>Oct 30</a:t>
            </a:r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17524" name="Rectangle 17523"/>
          <p:cNvSpPr/>
          <p:nvPr>
            <p:custDataLst>
              <p:tags r:id="rId82"/>
            </p:custDataLst>
          </p:nvPr>
        </p:nvSpPr>
        <p:spPr>
          <a:xfrm>
            <a:off x="5146739" y="4988719"/>
            <a:ext cx="203835" cy="206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26" name="TextBox 17525"/>
          <p:cNvSpPr txBox="1"/>
          <p:nvPr>
            <p:custDataLst>
              <p:tags r:id="rId83"/>
            </p:custDataLst>
          </p:nvPr>
        </p:nvSpPr>
        <p:spPr>
          <a:xfrm>
            <a:off x="4888294" y="4661309"/>
            <a:ext cx="720725" cy="13542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b="1" smtClean="0">
                <a:solidFill>
                  <a:schemeClr val="tx2"/>
                </a:solidFill>
              </a:rPr>
              <a:t>Milestone 4</a:t>
            </a:r>
            <a:endParaRPr lang="en-US" sz="1100" b="1">
              <a:solidFill>
                <a:schemeClr val="tx2"/>
              </a:solidFill>
            </a:endParaRPr>
          </a:p>
        </p:txBody>
      </p:sp>
      <p:sp>
        <p:nvSpPr>
          <p:cNvPr id="17528" name="TextBox 17527"/>
          <p:cNvSpPr txBox="1"/>
          <p:nvPr>
            <p:custDataLst>
              <p:tags r:id="rId84"/>
            </p:custDataLst>
          </p:nvPr>
        </p:nvSpPr>
        <p:spPr>
          <a:xfrm>
            <a:off x="4960116" y="4822131"/>
            <a:ext cx="577081" cy="153888"/>
          </a:xfrm>
          <a:prstGeom prst="rect">
            <a:avLst/>
          </a:prstGeom>
          <a:noFill/>
        </p:spPr>
        <p:txBody>
          <a:bodyPr vert="horz" wrap="none" lIns="0" tIns="0" rIns="0" bIns="0" rtlCol="0" anchorCtr="1">
            <a:spAutoFit/>
          </a:bodyPr>
          <a:lstStyle/>
          <a:p>
            <a:r>
              <a:rPr lang="en-US" sz="1000" smtClean="0">
                <a:solidFill>
                  <a:srgbClr val="7F7F7F"/>
                </a:solidFill>
              </a:rPr>
              <a:t>Thu Sep 25</a:t>
            </a:r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17530" name="Rectangle 17529"/>
          <p:cNvSpPr/>
          <p:nvPr>
            <p:custDataLst>
              <p:tags r:id="rId85"/>
            </p:custDataLst>
          </p:nvPr>
        </p:nvSpPr>
        <p:spPr>
          <a:xfrm>
            <a:off x="3931520" y="4988719"/>
            <a:ext cx="203835" cy="206375"/>
          </a:xfrm>
          <a:prstGeom prst="rect">
            <a:avLst/>
          </a:prstGeom>
          <a:solidFill>
            <a:srgbClr val="DC5924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32" name="TextBox 17531"/>
          <p:cNvSpPr txBox="1"/>
          <p:nvPr>
            <p:custDataLst>
              <p:tags r:id="rId86"/>
            </p:custDataLst>
          </p:nvPr>
        </p:nvSpPr>
        <p:spPr>
          <a:xfrm>
            <a:off x="3673075" y="4661309"/>
            <a:ext cx="720725" cy="13542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b="1" u="sng" smtClean="0">
                <a:solidFill>
                  <a:srgbClr val="C55A11"/>
                </a:solidFill>
              </a:rPr>
              <a:t>Milestone 3</a:t>
            </a:r>
            <a:endParaRPr lang="en-US" sz="1100" b="1" u="sng">
              <a:solidFill>
                <a:srgbClr val="C55A11"/>
              </a:solidFill>
            </a:endParaRPr>
          </a:p>
        </p:txBody>
      </p:sp>
      <p:sp>
        <p:nvSpPr>
          <p:cNvPr id="17534" name="TextBox 17533"/>
          <p:cNvSpPr txBox="1"/>
          <p:nvPr>
            <p:custDataLst>
              <p:tags r:id="rId87"/>
            </p:custDataLst>
          </p:nvPr>
        </p:nvSpPr>
        <p:spPr>
          <a:xfrm>
            <a:off x="3740889" y="4822131"/>
            <a:ext cx="585097" cy="153888"/>
          </a:xfrm>
          <a:prstGeom prst="rect">
            <a:avLst/>
          </a:prstGeom>
          <a:noFill/>
        </p:spPr>
        <p:txBody>
          <a:bodyPr vert="horz" wrap="none" lIns="0" tIns="0" rIns="0" bIns="0" rtlCol="0" anchorCtr="1">
            <a:spAutoFit/>
          </a:bodyPr>
          <a:lstStyle/>
          <a:p>
            <a:r>
              <a:rPr lang="en-US" sz="1000" smtClean="0">
                <a:solidFill>
                  <a:srgbClr val="7F7F7F"/>
                </a:solidFill>
              </a:rPr>
              <a:t>Tue Aug 12</a:t>
            </a:r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17536" name="Rectangle 17535"/>
          <p:cNvSpPr/>
          <p:nvPr>
            <p:custDataLst>
              <p:tags r:id="rId88"/>
            </p:custDataLst>
          </p:nvPr>
        </p:nvSpPr>
        <p:spPr>
          <a:xfrm>
            <a:off x="2108692" y="4988719"/>
            <a:ext cx="203835" cy="20637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38" name="TextBox 17537"/>
          <p:cNvSpPr txBox="1"/>
          <p:nvPr>
            <p:custDataLst>
              <p:tags r:id="rId89"/>
            </p:custDataLst>
          </p:nvPr>
        </p:nvSpPr>
        <p:spPr>
          <a:xfrm>
            <a:off x="1850247" y="4366806"/>
            <a:ext cx="720725" cy="13542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b="1" smtClean="0">
                <a:solidFill>
                  <a:schemeClr val="accent5"/>
                </a:solidFill>
              </a:rPr>
              <a:t>Milestone 2</a:t>
            </a:r>
            <a:endParaRPr lang="en-US" sz="1100" b="1">
              <a:solidFill>
                <a:schemeClr val="accent5"/>
              </a:solidFill>
            </a:endParaRPr>
          </a:p>
        </p:txBody>
      </p:sp>
      <p:sp>
        <p:nvSpPr>
          <p:cNvPr id="17540" name="TextBox 17539"/>
          <p:cNvSpPr txBox="1"/>
          <p:nvPr>
            <p:custDataLst>
              <p:tags r:id="rId90"/>
            </p:custDataLst>
          </p:nvPr>
        </p:nvSpPr>
        <p:spPr>
          <a:xfrm>
            <a:off x="2075156" y="4527628"/>
            <a:ext cx="270908" cy="153888"/>
          </a:xfrm>
          <a:prstGeom prst="rect">
            <a:avLst/>
          </a:prstGeom>
          <a:noFill/>
        </p:spPr>
        <p:txBody>
          <a:bodyPr vert="horz" wrap="none" lIns="0" tIns="0" rIns="0" bIns="0" rtlCol="0" anchorCtr="1">
            <a:spAutoFit/>
          </a:bodyPr>
          <a:lstStyle/>
          <a:p>
            <a:r>
              <a:rPr lang="en-US" sz="1000" smtClean="0">
                <a:solidFill>
                  <a:srgbClr val="7F7F7F"/>
                </a:solidFill>
              </a:rPr>
              <a:t>Jun 7</a:t>
            </a:r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17544" name="Rectangle 17543"/>
          <p:cNvSpPr/>
          <p:nvPr>
            <p:custDataLst>
              <p:tags r:id="rId91"/>
            </p:custDataLst>
          </p:nvPr>
        </p:nvSpPr>
        <p:spPr>
          <a:xfrm>
            <a:off x="1335371" y="4988719"/>
            <a:ext cx="203835" cy="20637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46" name="TextBox 17545"/>
          <p:cNvSpPr txBox="1"/>
          <p:nvPr>
            <p:custDataLst>
              <p:tags r:id="rId92"/>
            </p:custDataLst>
          </p:nvPr>
        </p:nvSpPr>
        <p:spPr>
          <a:xfrm>
            <a:off x="1076926" y="4661309"/>
            <a:ext cx="720725" cy="13542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b="1" smtClean="0">
                <a:solidFill>
                  <a:srgbClr val="548235"/>
                </a:solidFill>
              </a:rPr>
              <a:t>Milestone 1</a:t>
            </a:r>
            <a:endParaRPr lang="en-US" sz="1100" b="1">
              <a:solidFill>
                <a:srgbClr val="548235"/>
              </a:solidFill>
            </a:endParaRPr>
          </a:p>
        </p:txBody>
      </p:sp>
      <p:sp>
        <p:nvSpPr>
          <p:cNvPr id="17548" name="TextBox 17547"/>
          <p:cNvSpPr txBox="1"/>
          <p:nvPr>
            <p:custDataLst>
              <p:tags r:id="rId93"/>
            </p:custDataLst>
          </p:nvPr>
        </p:nvSpPr>
        <p:spPr>
          <a:xfrm>
            <a:off x="1243325" y="4822131"/>
            <a:ext cx="387927" cy="153888"/>
          </a:xfrm>
          <a:prstGeom prst="rect">
            <a:avLst/>
          </a:prstGeom>
          <a:noFill/>
        </p:spPr>
        <p:txBody>
          <a:bodyPr vert="horz" wrap="none" lIns="0" tIns="0" rIns="0" bIns="0" rtlCol="0" anchorCtr="1">
            <a:spAutoFit/>
          </a:bodyPr>
          <a:lstStyle/>
          <a:p>
            <a:r>
              <a:rPr lang="en-US" sz="1000" smtClean="0">
                <a:solidFill>
                  <a:srgbClr val="7F7F7F"/>
                </a:solidFill>
              </a:rPr>
              <a:t>May 10</a:t>
            </a:r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17553" name="Title 17552"/>
          <p:cNvSpPr>
            <a:spLocks noGrp="1"/>
          </p:cNvSpPr>
          <p:nvPr>
            <p:ph type="title"/>
          </p:nvPr>
        </p:nvSpPr>
        <p:spPr>
          <a:xfrm>
            <a:off x="632102" y="496933"/>
            <a:ext cx="7886700" cy="52095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Office Timeline Template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032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934" y="1582387"/>
            <a:ext cx="4083297" cy="2268498"/>
          </a:xfrm>
          <a:prstGeom prst="rect">
            <a:avLst/>
          </a:prstGeom>
          <a:effectLst>
            <a:outerShdw blurRad="165100" dir="5400000" algn="ctr" rotWithShape="0">
              <a:srgbClr val="000000">
                <a:alpha val="3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91726" y="319846"/>
            <a:ext cx="8828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D24726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To change and update this template </a:t>
            </a:r>
            <a:r>
              <a:rPr lang="en-US" sz="2400" dirty="0" smtClean="0">
                <a:solidFill>
                  <a:srgbClr val="D24726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automatically, </a:t>
            </a:r>
            <a:endParaRPr lang="en-US" sz="2400" dirty="0">
              <a:solidFill>
                <a:srgbClr val="D24726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400" dirty="0">
                <a:solidFill>
                  <a:srgbClr val="D24726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download the </a:t>
            </a:r>
            <a:r>
              <a:rPr lang="en-US" sz="2400" dirty="0" smtClean="0">
                <a:solidFill>
                  <a:srgbClr val="D24726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free Office </a:t>
            </a:r>
            <a:r>
              <a:rPr lang="en-US" sz="2400" dirty="0">
                <a:solidFill>
                  <a:srgbClr val="D24726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Timeline PowerPoint add-in!</a:t>
            </a:r>
          </a:p>
        </p:txBody>
      </p:sp>
      <p:sp>
        <p:nvSpPr>
          <p:cNvPr id="7" name="Rectangle 6"/>
          <p:cNvSpPr/>
          <p:nvPr/>
        </p:nvSpPr>
        <p:spPr>
          <a:xfrm>
            <a:off x="5521984" y="1770434"/>
            <a:ext cx="2993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Office Timeline is a </a:t>
            </a:r>
            <a:r>
              <a:rPr 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free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award winning, timeline maker that's really easy to use.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1984" y="2750716"/>
            <a:ext cx="3102377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D24726"/>
                </a:solidFill>
              </a:rPr>
              <a:t>Simple, easy-to-use wizards.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D24726"/>
                </a:solidFill>
              </a:rPr>
              <a:t>Professional, quick results.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D24726"/>
                </a:solidFill>
              </a:rPr>
              <a:t>Built directly into PowerPoint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935" y="4226010"/>
            <a:ext cx="4081992" cy="2267773"/>
          </a:xfrm>
          <a:prstGeom prst="rect">
            <a:avLst/>
          </a:prstGeom>
          <a:effectLst>
            <a:outerShdw blurRad="1651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085" y="1851321"/>
            <a:ext cx="405602" cy="4056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9061" y="4482068"/>
            <a:ext cx="3851449" cy="16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78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3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jdmNTgzZGUwLTg1NGEtNGNhYy1iODk4LTM3ZjNhMzc5YmI0YSIsIlRpdGxlU2hhcGVOYW1lIjoiVGV4dEJveCAxNzQ5OSIsIkRhdGVTaGFwZU5hbWUiOiJUZXh0Qm94IDE3NTAxIiwiTWFya2VyU2hhcGVOYW1lIjoiNS1Qb2ludCBTdGFyIDE3NDk2IiwiQ29ubmVjdG9yU2hhcGVOYW1lIjoiU3RyYWlnaHQgQ29ubmVjdG9yIDE3NTAzIn0seyJNaWxlc3RvbmVJZCI6IjdiMDk5NjQ2LTRmZmQtNGNkMy1hM2IzLTgzYWIxYmEyMjQzOCIsIlRpdGxlU2hhcGVOYW1lIjoiVGV4dEJveCAxNzUwOSIsIkRhdGVTaGFwZU5hbWUiOiJUZXh0Qm94IDE3NTExIiwiTWFya2VyU2hhcGVOYW1lIjoiRmxvd2NoYXJ0OiBNZXJnZSAxNzUwNyIsIkNvbm5lY3RvclNoYXBlTmFtZSI6IlN0cmFpZ2h0IENvbm5lY3RvciAxNzUxMyJ9LHsiTWlsZXN0b25lSWQiOiI2YTI4M2IzNi03Mzc1LTQxNWItOTJiMC1lNWZjNGUxNmEwY2MiLCJUaXRsZVNoYXBlTmFtZSI6IlRleHRCb3ggMTc1MTciLCJEYXRlU2hhcGVOYW1lIjoiVGV4dEJveCAxNzUxOSIsIk1hcmtlclNoYXBlTmFtZSI6IjgtUG9pbnQgU3RhciAxNzUxNSIsIkNvbm5lY3RvclNoYXBlTmFtZSI6IlN0cmFpZ2h0IENvbm5lY3RvciAxNzUyMSJ9LHsiTWlsZXN0b25lSWQiOiI5NWYzMzliYi01Yzg4LTQ2ZWItYWVmMC0yMDE0YmNjYmQ1MzEiLCJUaXRsZVNoYXBlTmFtZSI6IlRleHRCb3ggMTc1MjUiLCJEYXRlU2hhcGVOYW1lIjoiVGV4dEJveCAxNzUyNyIsIk1hcmtlclNoYXBlTmFtZSI6IlJlY3RhbmdsZSAxNzUyMyIsIkNvbm5lY3RvclNoYXBlTmFtZSI6bnVsbH0seyJNaWxlc3RvbmVJZCI6IjkzYWZiNTU0LTU1MmEtNDIyMS1hNTM4LTBmNzkxOTQwOWFhNyIsIlRpdGxlU2hhcGVOYW1lIjoiVGV4dEJveCAxNzUzMSIsIkRhdGVTaGFwZU5hbWUiOiJUZXh0Qm94IDE3NTMzIiwiTWFya2VyU2hhcGVOYW1lIjoiUmVjdGFuZ2xlIDE3NTI5IiwiQ29ubmVjdG9yU2hhcGVOYW1lIjpudWxsfSx7Ik1pbGVzdG9uZUlkIjoiNTI3NDNkZTgtYmI2ZC00MDQ0LTg5NmYtNDczODk4ZmU5ZGE3IiwiVGl0bGVTaGFwZU5hbWUiOiJUZXh0Qm94IDE3NTM3IiwiRGF0ZVNoYXBlTmFtZSI6IlRleHRCb3ggMTc1MzkiLCJNYXJrZXJTaGFwZU5hbWUiOiJSZWN0YW5nbGUgMTc1MzUiLCJDb25uZWN0b3JTaGFwZU5hbWUiOiJTdHJhaWdodCBDb25uZWN0b3IgMTc1NDEifSx7Ik1pbGVzdG9uZUlkIjoiYTU4ZjI5NDgtN2MwMy00M2MwLThhYmMtZjQxOTEzZTQwY2FlIiwiVGl0bGVTaGFwZU5hbWUiOiJUZXh0Qm94IDE3NTQ1IiwiRGF0ZVNoYXBlTmFtZSI6IlRleHRCb3ggMTc1NDciLCJNYXJrZXJTaGFwZU5hbWUiOiJSZWN0YW5nbGUgMTc1NDMiLCJDb25uZWN0b3JTaGFwZU5hbWUiOm51bGx9XSwiVGFza3MiOlt7IlRhc2tJZCI6ImMxMDliZTlkLTkxZjgtNGYzZS05OWU0LTkyOWNlNTY1ZGQwYyIsIlRpdGxlU2hhcGVOYW1lIjoiVGV4dEJveCAxNzMxNiIsIkR1cmF0aW9uVGV4dFNoYXBlTmFtZSI6IlRleHRCb3ggMTczMjQiLCJTZWdtZW50U2hhcGVOYW1lIjoiU25pcCBEaWFnb25hbCBDb3JuZXIgUmVjdGFuZ2xlIDE3MzEzIiwiVmVydGljYWxMZWZ0Q29ubmVjdG9yU2hhcGVOYW1lIjoiU3RyYWlnaHQgQ29ubmVjdG9yIDE3MzI5IiwiVmVydGljYWxSaWdodENvbm5lY3RvclNoYXBlTmFtZSI6IlN0cmFpZ2h0IENvbm5lY3RvciAxNzMzMSIsIkhvcml6b250YWxDb25uZWN0b3JTaGFwZU5hbWUiOiJTdHJhaWdodCBDb25uZWN0b3IgMTczMjciLCJMZWZ0RGF0ZVNoYXBlTmFtZSI6IlRleHRCb3ggMTczMjEiLCJSaWdodERhdGVTaGFwZU5hbWUiOiJUZXh0Qm94IDE3MzE5IiwiT3V0c2lkZVBlcmNlbnRhZ2VTaGFwZU5hbWUiOm51bGwsIkluc2lkZVBlcmNlbnRhZ2VTaGFwZU5hbWUiOm51bGx9LHsiVGFza0lkIjoiZTZmNWM5MTgtYmRkNi00OWExLWFjOTEtOWNmMjI0NjhhMjNiIiwiVGl0bGVTaGFwZU5hbWUiOiJUZXh0Qm94IDE3MzM3IiwiRHVyYXRpb25UZXh0U2hhcGVOYW1lIjoiVGV4dEJveCAxNzM0NSIsIlNlZ21lbnRTaGFwZU5hbWUiOiJTbmlwIERpYWdvbmFsIENvcm5lciBSZWN0YW5nbGUgMTczMzQiLCJWZXJ0aWNhbExlZnRDb25uZWN0b3JTaGFwZU5hbWUiOiJTdHJhaWdodCBDb25uZWN0b3IgMTczNTAiLCJWZXJ0aWNhbFJpZ2h0Q29ubmVjdG9yU2hhcGVOYW1lIjoiU3RyYWlnaHQgQ29ubmVjdG9yIDE3MzUyIiwiSG9yaXpvbnRhbENvbm5lY3RvclNoYXBlTmFtZSI6IlN0cmFpZ2h0IENvbm5lY3RvciAxNzM0OCIsIkxlZnREYXRlU2hhcGVOYW1lIjoiVGV4dEJveCAxNzM0MiIsIlJpZ2h0RGF0ZVNoYXBlTmFtZSI6IlRleHRCb3ggMTczNDAiLCJPdXRzaWRlUGVyY2VudGFnZVNoYXBlTmFtZSI6bnVsbCwiSW5zaWRlUGVyY2VudGFnZVNoYXBlTmFtZSI6bnVsbH0seyJUYXNrSWQiOiIwNmE2YTIwMC0yMWVhLTRhY2QtYWMyMC1iNDFmN2IzN2IwZGQiLCJUaXRsZVNoYXBlTmFtZSI6IlRleHRCb3ggMTczNTgiLCJEdXJhdGlvblRleHRTaGFwZU5hbWUiOiJUZXh0Qm94IDE3MzY2IiwiU2VnbWVudFNoYXBlTmFtZSI6IlNuaXAgRGlhZ29uYWwgQ29ybmVyIFJlY3RhbmdsZSAxNzM1NSIsIlZlcnRpY2FsTGVmdENvbm5lY3RvclNoYXBlTmFtZSI6IlN0cmFpZ2h0IENvbm5lY3RvciAxNzM3MSIsIlZlcnRpY2FsUmlnaHRDb25uZWN0b3JTaGFwZU5hbWUiOiJTdHJhaWdodCBDb25uZWN0b3IgMTczNzMiLCJIb3Jpem9udGFsQ29ubmVjdG9yU2hhcGVOYW1lIjoiU3RyYWlnaHQgQ29ubmVjdG9yIDE3MzY5IiwiTGVmdERhdGVTaGFwZU5hbWUiOiJUZXh0Qm94IDE3MzYzIiwiUmlnaHREYXRlU2hhcGVOYW1lIjoiVGV4dEJveCAxNzM2MSIsIk91dHNpZGVQZXJjZW50YWdlU2hhcGVOYW1lIjpudWxsLCJJbnNpZGVQZXJjZW50YWdlU2hhcGVOYW1lIjpudWxsfSx7IlRhc2tJZCI6IjlhYTE4M2Q2LTVkZjItNGIwYy04ZmVjLWQwYTAwMjQ3MTU4MyIsIlRpdGxlU2hhcGVOYW1lIjoiVGV4dEJveCAxNzM3OSIsIkR1cmF0aW9uVGV4dFNoYXBlTmFtZSI6IlRleHRCb3ggMTczODciLCJTZWdtZW50U2hhcGVOYW1lIjoiTGVmdC1SaWdodCBBcnJvdyAxNzM3NiIsIlZlcnRpY2FsTGVmdENvbm5lY3RvclNoYXBlTmFtZSI6IlN0cmFpZ2h0IENvbm5lY3RvciAxNzM5MiIsIlZlcnRpY2FsUmlnaHRDb25uZWN0b3JTaGFwZU5hbWUiOiJTdHJhaWdodCBDb25uZWN0b3IgMTczOTQiLCJIb3Jpem9udGFsQ29ubmVjdG9yU2hhcGVOYW1lIjoiU3RyYWlnaHQgQ29ubmVjdG9yIDE3MzkwIiwiTGVmdERhdGVTaGFwZU5hbWUiOiJUZXh0Qm94IDE3Mzg0IiwiUmlnaHREYXRlU2hhcGVOYW1lIjoiVGV4dEJveCAxNzM4MiIsIk91dHNpZGVQZXJjZW50YWdlU2hhcGVOYW1lIjpudWxsLCJJbnNpZGVQZXJjZW50YWdlU2hhcGVOYW1lIjpudWxsfSx7IlRhc2tJZCI6ImJlM2FlMzhmLTYwYjMtNDAyZC04YTEzLWYxZTkxZWVjNDFmNSIsIlRpdGxlU2hhcGVOYW1lIjoiVGV4dEJveCAxNzQwMCIsIkR1cmF0aW9uVGV4dFNoYXBlTmFtZSI6IlRleHRCb3ggMTc0MDgiLCJTZWdtZW50U2hhcGVOYW1lIjoiTGVmdC1SaWdodCBBcnJvdyAxNzM5NyIsIlZlcnRpY2FsTGVmdENvbm5lY3RvclNoYXBlTmFtZSI6IlN0cmFpZ2h0IENvbm5lY3RvciAxNzQxMyIsIlZlcnRpY2FsUmlnaHRDb25uZWN0b3JTaGFwZU5hbWUiOiJTdHJhaWdodCBDb25uZWN0b3IgMTc0MTUiLCJIb3Jpem9udGFsQ29ubmVjdG9yU2hhcGVOYW1lIjoiU3RyYWlnaHQgQ29ubmVjdG9yIDE3NDExIiwiTGVmdERhdGVTaGFwZU5hbWUiOiJUZXh0Qm94IDE3NDA1IiwiUmlnaHREYXRlU2hhcGVOYW1lIjoiVGV4dEJveCAxNzQwMyIsIk91dHNpZGVQZXJjZW50YWdlU2hhcGVOYW1lIjpudWxsLCJJbnNpZGVQZXJjZW50YWdlU2hhcGVOYW1lIjpudWxsfSx7IlRhc2tJZCI6IjdjNTE4ZmIzLTdmMjEtNDJiYi04ZTA0LTQ1OTIwZDA0MDNiNSIsIlRpdGxlU2hhcGVOYW1lIjoiVGV4dEJveCAxNzQyMSIsIkR1cmF0aW9uVGV4dFNoYXBlTmFtZSI6IlRleHRCb3ggMTc0MjkiLCJTZWdtZW50U2hhcGVOYW1lIjoiU25pcCBEaWFnb25hbCBDb3JuZXIgUmVjdGFuZ2xlIDE3NDE4IiwiVmVydGljYWxMZWZ0Q29ubmVjdG9yU2hhcGVOYW1lIjoiU3RyYWlnaHQgQ29ubmVjdG9yIDE3NDM0IiwiVmVydGljYWxSaWdodENvbm5lY3RvclNoYXBlTmFtZSI6IlN0cmFpZ2h0IENvbm5lY3RvciAxNzQzNiIsIkhvcml6b250YWxDb25uZWN0b3JTaGFwZU5hbWUiOiJTdHJhaWdodCBDb25uZWN0b3IgMTc0MzIiLCJMZWZ0RGF0ZVNoYXBlTmFtZSI6IlRleHRCb3ggMTc0MjYiLCJSaWdodERhdGVTaGFwZU5hbWUiOiJUZXh0Qm94IDE3NDI0IiwiT3V0c2lkZVBlcmNlbnRhZ2VTaGFwZU5hbWUiOm51bGwsIkluc2lkZVBlcmNlbnRhZ2VTaGFwZU5hbWUiOm51bGx9XSwiVGltZWJhbmQiOnsiRWxhcHNlZFRpbWVTaGFwZU5hbWUiOm51bGwsIlRvZGF5TWFya2VyU2hhcGVOYW1lIjoiSXNvc2NlbGVzIFRyaWFuZ2xlIDE3MjU2IiwiVG9kYXlNYXJrZXJUZXh0U2hhcGVOYW1lIjoiVGV4dEJveCAxNzI1NyIsIlJpZ2h0RW5kQ2Fwc1NoYXBlTmFtZSI6bnVsbCwiTGVmdEVuZENhcHNTaGFwZU5hbWUiOiJUZXh0Qm94IDE3MjMxIiwiRWxhcHNlZFJlY3RhbmdsZVNoYXBlTmFtZSI6bnVsbCwiU2VnbWVudFNoYXBlc05hbWVzIjpbIlNuaXAgRGlhZ29uYWwgQ29ybmVyIFJlY3RhbmdsZSAxNzIzMCIsIlRleHRCb3ggMTcyMzMiLCJTdHJhaWdodCBDb25uZWN0b3IgMTcyMzUiLCJUZXh0Qm94IDE3MjM2IiwiU3RyYWlnaHQgQ29ubmVjdG9yIDE3MjM4IiwiVGV4dEJveCAxNzIzOSIsIlN0cmFpZ2h0IENvbm5lY3RvciAxNzI0MSIsIlRleHRCb3ggMTcyNDIiLCJTdHJhaWdodCBDb25uZWN0b3IgMTcyNDQiLCJUZXh0Qm94IDE3MjQ1IiwiU3RyYWlnaHQgQ29ubmVjdG9yIDE3MjQ3IiwiVGV4dEJveCAxNzI0OCIsIlN0cmFpZ2h0IENvbm5lY3RvciAxNzI1MCIsIlRleHRCb3ggMTcyNTEiLCJTdHJhaWdodCBDb25uZWN0b3IgMTcyNTMiLCJUZXh0Qm94IDE3MjU0Il19fSwiRWRpdGlvbiI6MSwiSXNQbHVzRWRpdGlvbiI6dHJ1ZSwiQ3VsdHVyZUluZm9OYW1lIjoiZW4tVVMiLCJWZXJzaW9uIjoiMi4zLjAuMCIsIk9yaWdpbmFsQXNzZW1ibHlWZXJzaW9uIjoiMi4wMS4xMC4wMCIsIk1pbGVzdG9uZXMiOlt7IkRhdGVGb3JtYXQiOnsiRm9ybWF0U3RyaW5nIjoiTU1NIGQiLCJTZXBhcmF0b3IiOiIvIiwiVXNlSW50ZXJuYXRpb25hbERhdGVGb3JtYXQiOmZhbHNlfSwiSW50ZXJuYWxJZCI6ImE1OGYyOTQ4LTdjMDMtNDNjMC04YWJjLWY0MTkxM2U0MGNhZSIsIlRpdGxlTGVmdCI6ODQuNzk3MzI1MSwiVGl0bGVUb3AiOjM2Ny4wMzIyLCJUaXRsZUhlaWdodCI6MTAuNjYzMTUsIlRpdGxlVG9wSXNDdXN0b20iOmZhbHNlLCJUaXRsZVdpZHRoIjo1Ni43NSwiQ29sb3IiOiIxMTIsIDE3MywgNzEiLCJVdGNEYXRlIjoiMjAxNC0wNS0xMFQwMDowMDowMFoiLCJOb3RlIjpudWxsLCJUaXRsZSI6Ik1pbGVzdG9uZSAxIiwiU3R5bGUiOjMsIkJlbG93VGltZWJhbmQiOmZhbHNlLCJDdXN0b21TZXR0aW5ncyI6eyJJc0RhdGVWaXNpYmxlIjp0cnVlLCJUaXRsZUZvbnRTZXR0aW5ncyI6eyJGb250U2l6ZSI6MTEsIkZvbnROYW1lIjoiQ2FsaWJyaSIsIklzQm9sZCI6dHJ1ZSwiSXNJdGFsaWMiOmZhbHNlLCJJc1VuZGVybGluZWQiOmZhbHNlLCJGb3JlZ3JvdW5kQ29sb3IiOiI4NCwgMTMwLCA1MyIsIkJhY2tDb2xvciI6bnVsbH0sIkRhdGVGb250U2V0dGluZ3MiOnsiRm9udFNpemUiOjEwLCJGb250TmFtZSI6IkNhbGlicmkiLCJJc0JvbGQiOmZhbHNlLCJJc0l0YWxpYyI6ZmFsc2UsIklzVW5kZXJsaW5lZCI6ZmFsc2UsIkZvcmVncm91bmRDb2xvciI6IjEyNywgMTI3LCAxMjciLCJCYWNrQ29sb3IiOm51bGx9LCJDb25uZWN0b3JTZXR0aW5ncyI6eyJDb2xvciI6IjExMiwgMTczLCA3MSIsIklzVmlzaWJsZSI6ZmFsc2UsIkxpbmVXZWlnaHQiOjAuMX19LCJIaWRlRGF0ZSI6ZmFsc2UsIlNoYXBlVG9wIjozNTYuMjUsIlF1aWNrU2hhcGVTaXplIjoxLCJJc1Zpc2libGUiOnRydWV9LHsiRGF0ZUZvcm1hdCI6eyJGb3JtYXRTdHJpbmciOiJNTU0gZCIsIlNlcGFyYXRvciI6Ii8iLCJVc2VJbnRlcm5hdGlvbmFsRGF0ZUZvcm1hdCI6ZmFsc2V9LCJJbnRlcm5hbElkIjoiNTI3NDNkZTgtYmI2ZC00MDQ0LTg5NmYtNDczODk4ZmU5ZGE3IiwiVGl0bGVMZWZ0IjoxNDUuNjg4NzM2LCJUaXRsZVRvcCI6MzQzLjg0MywiVGl0bGVIZWlnaHQiOjEwLjY2MzE1LCJUaXRsZVRvcElzQ3VzdG9tIjp0cnVlLCJUaXRsZVdpZHRoIjo1Ni43NSwiQ29sb3IiOiI5MSwgMTU1LCAyMTMiLCJVdGNEYXRlIjoiMjAxNC0wNi0wN1QwMDowMDowMFoiLCJOb3RlIjpudWxsLCJUaXRsZSI6Ik1pbGVzdG9uZSAyIiwiU3R5bGUiOjMsIkJlbG93VGltZWJhbmQiOmZhbHNlLCJDdXN0b21TZXR0aW5ncyI6eyJJc0RhdGVWaXNpYmxlIjp0cnVlLCJUaXRsZUZvbnRTZXR0aW5ncyI6eyJGb250U2l6ZSI6MTEsIkZvbnROYW1lIjoiQ2FsaWJyaSIsIklzQm9sZCI6dHJ1ZSwiSXNJdGFsaWMiOmZhbHNlLCJJc1VuZGVybGluZWQiOmZhbHNlLCJGb3JlZ3JvdW5kQ29sb3IiOiI2OCwgMTE0LCAxOTYiLCJCYWNrQ29sb3IiOm51bGx9LCJEYXRlRm9udFNldHRpbmdzIjp7IkZvbnRTaXplIjoxMCwiRm9udE5hbWUiOiJDYWxpYnJpIiwiSXNCb2xkIjpmYWxzZSwiSXNJdGFsaWMiOmZhbHNlLCJJc1VuZGVybGluZWQiOmZhbHNlLCJGb3JlZ3JvdW5kQ29sb3IiOiIxMjcsIDEyNywgMTI3IiwiQmFja0NvbG9yIjpudWxsfSwiQ29ubmVjdG9yU2V0dGluZ3MiOnsiQ29sb3IiOiI5MSwgMTU1LCAyMTMiLCJJc1Zpc2libGUiOmZhbHNlLCJMaW5lV2VpZ2h0IjowLjF9fSwiSGlkZURhdGUiOmZhbHNlLCJTaGFwZVRvcCI6bnVsbCwiUXVpY2tTaGFwZVNpemUiOjEsIklzVmlzaWJsZSI6dHJ1ZX0seyJEYXRlRm9ybWF0Ijp7IkZvcm1hdFN0cmluZyI6ImRkZCBNTU0gZCIsIlNlcGFyYXRvciI6Ii8iLCJVc2VJbnRlcm5hdGlvbmFsRGF0ZUZvcm1hdCI6ZmFsc2V9LCJJbnRlcm5hbElkIjoiOTNhZmI1NTQtNTUyYS00MjIxLWE1MzgtMGY3OTE5NDA5YWE3IiwiVGl0bGVMZWZ0IjoyODkuMjE4NSwiVGl0bGVUb3AiOjM2Ny4wMzIyLCJUaXRsZUhlaWdodCI6MTAuNjYzMTUsIlRpdGxlVG9wSXNDdXN0b20iOmZhbHNlLCJUaXRsZVdpZHRoIjo1Ni43NSwiQ29sb3IiOiIyMjAsIDg5LCAzNiIsIlV0Y0RhdGUiOiIyMDE0LTA4LTEyVDAwOjAwOjAwWiIsIk5vdGUiOm51bGwsIlRpdGxlIjoiTWlsZXN0b25lIDMiLCJTdHlsZSI6MywiQmVsb3dUaW1lYmFuZCI6ZmFsc2UsIkN1c3RvbVNldHRpbmdzIjp7IklzRGF0ZVZpc2libGUiOnRydWUsIlRpdGxlRm9udFNldHRpbmdzIjp7IkZvbnRTaXplIjoxMSwiRm9udE5hbWUiOiJDYWxpYnJpIiwiSXNCb2xkIjp0cnVlLCJJc0l0YWxpYyI6ZmFsc2UsIklzVW5kZXJsaW5lZCI6dHJ1ZSwiRm9yZWdyb3VuZENvbG9yIjoiMTk3LCA5MCwgMTciLCJCYWNrQ29sb3IiOm51bGx9LCJEYXRlRm9udFNldHRpbmdzIjp7IkZvbnRTaXplIjoxMCwiRm9udE5hbWUiOiJDYWxpYnJpIiwiSXNCb2xkIjpmYWxzZSwiSXNJdGFsaWMiOmZhbHNlLCJJc1VuZGVybGluZWQiOmZhbHNlLCJGb3JlZ3JvdW5kQ29sb3IiOiIxMjcsIDEyNywgMTI3IiwiQmFja0NvbG9yIjpudWxsfSwiQ29ubmVjdG9yU2V0dGluZ3MiOnsiQ29sb3IiOiIyMjAsIDg5LCAzNiIsIklzVmlzaWJsZSI6ZmFsc2UsIkxpbmVXZWlnaHQiOjAuMX19LCJIaWRlRGF0ZSI6ZmFsc2UsIlNoYXBlVG9wIjozMTAuODQ2MDY5LCJRdWlja1NoYXBlU2l6ZSI6MSwiSXNWaXNpYmxlIjp0cnVlfSx7IkRhdGVGb3JtYXQiOnsiRm9ybWF0U3RyaW5nIjoiZGRkIE1NTSBkIiwiU2VwYXJhdG9yIjoiLyIsIlVzZUludGVybmF0aW9uYWxEYXRlRm9ybWF0IjpmYWxzZX0sIkludGVybmFsSWQiOiI5NWYzMzliYi01Yzg4LTQ2ZWItYWVmMC0yMDE0YmNjYmQ1MzEiLCJUaXRsZUxlZnQiOjM4NC45MDUwMjksIlRpdGxlVG9wIjozNjcuMDMyMiwiVGl0bGVIZWlnaHQiOjEwLjY2MzE1LCJUaXRsZVRvcElzQ3VzdG9tIjpmYWxzZSwiVGl0bGVXaWR0aCI6NTYuNzUsIkNvbG9yIjoiMTY1LCAxNjUsIDE2NSIsIlV0Y0RhdGUiOiIyMDE0LTA5LTI1VDAwOjAwOjAwWiIsIk5vdGUiOm51bGwsIlRpdGxlIjoiTWlsZXN0b25lIDQiLCJTdHlsZSI6MywiQmVsb3dUaW1lYmFuZCI6ZmFsc2UsIkN1c3RvbVNldHRpbmdzIjp7IklzRGF0ZVZpc2libGUiOnRydWUsIlRpdGxlRm9udFNldHRpbmdzIjp7IkZvbnRTaXplIjoxMSwiRm9udE5hbWUiOiJDYWxpYnJpIiwiSXNCb2xkIjp0cnVlLCJJc0l0YWxpYyI6ZmFsc2UsIklzVW5kZXJsaW5lZCI6ZmFsc2UsIkZvcmVncm91bmRDb2xvciI6IjY4LCA4NCwgMTA2IiwiQmFja0NvbG9yIjpudWxsfSwiRGF0ZUZvbnRTZXR0aW5ncyI6eyJGb250U2l6ZSI6MTAsIkZvbnROYW1lIjoiQ2FsaWJyaSIsIklzQm9sZCI6ZmFsc2UsIklzSXRhbGljIjpmYWxzZSwiSXNVbmRlcmxpbmVkIjpmYWxzZSwiRm9yZWdyb3VuZENvbG9yIjoiMTI3LCAxMjcsIDEyNyIsIkJhY2tDb2xvciI6bnVsbH0sIkNvbm5lY3RvclNldHRpbmdzIjp7IkNvbG9yIjoiMTY1LCAxNjUsIDE2NSIsIklzVmlzaWJsZSI6ZmFsc2UsIkxpbmVXZWlnaHQiOjAuMX19LCJIaWRlRGF0ZSI6ZmFsc2UsIlNoYXBlVG9wIjozNTkuMDYyNTMxLCJRdWlja1NoYXBlU2l6ZSI6MSwiSXNWaXNpYmxlIjp0cnVlfSx7IkRhdGVGb3JtYXQiOnsiRm9ybWF0U3RyaW5nIjoiTU1NIGQiLCJTZXBhcmF0b3IiOiIvIiwiVXNlSW50ZXJuYXRpb25hbERhdGVGb3JtYXQiOmZhbHNlfSwiSW50ZXJuYWxJZCI6IjZhMjgzYjM2LTczNzUtNDE1Yi05MmIwLWU1ZmM0ZTE2YTBjYyIsIlRpdGxlTGVmdCI6NDYxLjAxOTMsIlRpdGxlVG9wIjozNDAuNzYwMTYyLCJUaXRsZUhlaWdodCI6MTAuNjYzMTUsIlRpdGxlVG9wSXNDdXN0b20iOnRydWUsIlRpdGxlV2lkdGgiOjU2Ljc1LCJDb2xvciI6IjI1NSwgMTkyLCAwIiwiVXRjRGF0ZSI6IjIwMTQtMTAtMzBUMDA6MDA6MDBaIiwiTm90ZSI6bnVsbCwiVGl0bGUiOiJNaWxlc3RvbmUgNSIsIlN0eWxlIjoxNCwiQmVsb3dUaW1lYmFuZCI6ZmFsc2UsIkN1c3RvbVNldHRpbmdzIjp7IklzRGF0ZVZpc2libGUiOnRydWUsIlRpdGxlRm9udFNldHRpbmdzIjp7IkZvbnRTaXplIjoxMSwiRm9udE5hbWUiOiJDYWxpYnJpIiwiSXNCb2xkIjp0cnVlLCJJc0l0YWxpYyI6ZmFsc2UsIklzVW5kZXJsaW5lZCI6ZmFsc2UsIkZvcmVncm91bmRDb2xvciI6IjE5MSwgMTQ0LCAwIiwiQmFja0NvbG9yIjpudWxsfSwiRGF0ZUZvbnRTZXR0aW5ncyI6eyJGb250U2l6ZSI6MTAsIkZvbnROYW1lIjoiQ2FsaWJyaSIsIklzQm9sZCI6ZmFsc2UsIklzSXRhbGljIjpmYWxzZSwiSXNVbmRlcmxpbmVkIjpmYWxzZSwiRm9yZWdyb3VuZENvbG9yIjoiMTI3LCAxMjcsIDEyNyIsIkJhY2tDb2xvciI6bnVsbH0sIkNvbm5lY3RvclNldHRpbmdzIjp7IkNvbG9yIjoiMjU1LCAxOTIsIDAiLCJJc1Zpc2libGUiOmZhbHNlLCJMaW5lV2VpZ2h0IjowLjF9fSwiSGlkZURhdGUiOmZhbHNlLCJTaGFwZVRvcCI6MzU2LjI1LCJRdWlja1NoYXBlU2l6ZSI6MSwiSXNWaXNpYmxlIjp0cnVlfSx7IkRhdGVGb3JtYXQiOnsiRm9ybWF0U3RyaW5nIjoiTU1NIGQiLCJTZXBhcmF0b3IiOiIvIiwiVXNlSW50ZXJuYXRpb25hbERhdGVGb3JtYXQiOmZhbHNlfSwiSW50ZXJuYWxJZCI6IjdiMDk5NjQ2LTRmZmQtNGNkMy1hM2IzLTgzYWIxYmEyMjQzOCIsIlRpdGxlTGVmdCI6NTQ1LjkzOTQsIlRpdGxlVG9wIjozNjQuNzQ0OTY1LCJUaXRsZUhlaWdodCI6MTAuNjYzMTUsIlRpdGxlVG9wSXNDdXN0b20iOnRydWUsIlRpdGxlV2lkdGgiOjU2Ljc1LCJDb2xvciI6IjIyMCwgODksIDM2IiwiVXRjRGF0ZSI6IjIwMTQtMTEtMTVUMDA6MDA6MDBaIiwiTm90ZSI6bnVsbCwiVGl0bGUiOiJNaWxlc3RvbmUgNiIsIlN0eWxlIjoyLCJCZWxvd1RpbWViYW5kIjpmYWxzZSwiQ3VzdG9tU2V0dGluZ3MiOnsiSXNEYXRlVmlzaWJsZSI6dHJ1ZSwiVGl0bGVGb250U2V0dGluZ3MiOnsiRm9udFNpemUiOjExLCJGb250TmFtZSI6IkNhbGlicmkiLCJJc0JvbGQiOnRydWUsIklzSXRhbGljIjpmYWxzZSwiSXNVbmRlcmxpbmVkIjp0cnVlLCJGb3JlZ3JvdW5kQ29sb3IiOiIxOTcsIDkwLCAxNyIsIkJhY2tDb2xvciI6bnVsbH0sIkRhdGVGb250U2V0dGluZ3MiOnsiRm9udFNpemUiOjEwLCJGb250TmFtZSI6IkNhbGlicmkiLCJJc0JvbGQiOmZhbHNlLCJJc0l0YWxpYyI6ZmFsc2UsIklzVW5kZXJsaW5lZCI6ZmFsc2UsIkZvcmVncm91bmRDb2xvciI6IjEyNywgMTI3LCAxMjciLCJCYWNrQ29sb3IiOm51bGx9LCJDb25uZWN0b3JTZXR0aW5ncyI6eyJDb2xvciI6IjIyMCwgODksIDM2IiwiSXNWaXNpYmxlIjpmYWxzZSwiTGluZVdlaWdodCI6MC4xfX0sIkhpZGVEYXRlIjpmYWxzZSwiU2hhcGVUb3AiOjM3MC42MzUxMzIsIlF1aWNrU2hhcGVTaXplIjoxLCJJc1Zpc2libGUiOnRydWV9LHsiRGF0ZUZvcm1hdCI6eyJGb3JtYXRTdHJpbmciOiJNTU0gZCIsIlNlcGFyYXRvciI6Ii8iLCJVc2VJbnRlcm5hdGlvbmFsRGF0ZUZvcm1hdCI6ZmFsc2V9LCJJbnRlcm5hbElkIjoiN2Y1ODNkZTAtODU0YS00Y2FjLWI4OTgtMzdmM2EzNzliYjRhIiwiVGl0bGVMZWZ0Ijo1NzEuNjQxNywiVGl0bGVUb3AiOjQ3MC42MTczLCJUaXRsZUhlaWdodCI6MTEuNjMyNTIsIlRpdGxlVG9wSXNDdXN0b20iOnRydWUsIlRpdGxlV2lkdGgiOjQ4LjYyNDk2LCJDb2xvciI6IjExMiwgMTczLCA3MSIsIlV0Y0RhdGUiOiIyMDE0LTEyLTE4VDAwOjAwOjAwWiIsIk5vdGUiOm51bGwsIlRpdGxlIjoiTWlsZXN0b25lIDciLCJTdHlsZSI6MTMsIkJlbG93VGltZWJhbmQiOnRydWUsIkN1c3RvbVNldHRpbmdzIjp7IklzRGF0ZVZpc2libGUiOnRydWUsIlRpdGxlRm9udFNldHRpbmdzIjp7IkZvbnRTaXplIjoxMiwiRm9udE5hbWUiOiJBZ2VuY3kgRkIiLCJJc0JvbGQiOnRydWUsIklzSXRhbGljIjpmYWxzZSwiSXNVbmRlcmxpbmVkIjpmYWxzZSwiRm9yZWdyb3VuZENvbG9yIjoiODQsIDEzMCwgNTMiLCJCYWNrQ29sb3IiOm51bGx9LCJEYXRlRm9udFNldHRpbmdzIjp7IkZvbnRTaXplIjoxMCwiRm9udE5hbWUiOiJDYWxpYnJpIiwiSXNCb2xkIjpmYWxzZSwiSXNJdGFsaWMiOmZhbHNlLCJJc1VuZGVybGluZWQiOmZhbHNlLCJGb3JlZ3JvdW5kQ29sb3IiOiIxMjcsIDEyNywgMTI3IiwiQmFja0NvbG9yIjpudWxsfSwiQ29ubmVjdG9yU2V0dGluZ3MiOnsiQ29sb3IiOiIxMTIsIDE3MywgNzEiLCJJc1Zpc2libGUiOmZhbHNlLCJMaW5lV2VpZ2h0IjowLjF9fSwiSGlkZURhdGUiOmZhbHNlLCJTaGFwZVRvcCI6MjYzLjUsIlF1aWNrU2hhcGVTaXplIjoyLCJJc1Zpc2libGUiOnRydWV9XSwiVGltZUxpbmVUeXBlIjo1LCJUYXNrcyI6W3siRHVyYXRpb25WYWx1ZSI6MTkuMCwiRHVyYXRpb25Gb3JtYXQiOjAsIkludGVybmFsSWQiOiI3YzUxOGZiMy03ZjIxLTQyYmItOGUwNC00NTkyMGQwNDAzYjUiLCJJbmRleCI6MSwiQ29sb3IiOiIxMTIsIDE3MywgNzEiLCJVdGNTdGFydERhdGUiOiIyMDE0LTA3LTIwVDAwOjAwOjAwWiIsIk5vdGUiOm51bGwsIlV0Y0VuZERhdGUiOiIyMDE0LTA4LTE0VDAwOjAwOjAwWiIsIlRpdGxlIjoiUGhhc2UgMSBIZXJlICIsIlNoYXBlIjo3LCJDdXN0b21TZXR0aW5ncyI6eyJUaXRsZVdpZHRoIjo2NC41LCJUaXRsZUZvbnRTZXR0aW5ncyI6eyJGb250U2l6ZSI6MTEsIkZvbnROYW1lIjoiQ2FsaWJyaSIsIklzQm9sZCI6dHJ1ZSwiSXNJdGFsaWMiOmZhbHNlLCJJc1VuZGVybGluZWQiOmZhbHNlLCJGb3JlZ3JvdW5kQ29sb3IiOiI4NCwgMTMwLCA1MyIsIkJhY2tDb2xvciI6bnVsbH0sIlN0YXJ0RGF0ZUZvbnRTZXR0aW5ncyI6eyJGb250U2l6ZSI6MTAsIkZvbnROYW1lIjoiQ2FsaWJyaSIsIklzQm9sZCI6dHJ1ZSwiSXNJdGFsaWMiOmZhbHNlLCJJc1VuZGVybGluZWQiOmZhbHNlLCJGb3JlZ3JvdW5kQ29sb3IiOiI4NCwgMTMwLCA1MyIsIkJhY2tDb2xvciI6bnVsbH0sIkVuZERhdGVGb250U2V0dGluZ3MiOnsiRm9udFNpemUiOjEwLCJGb250TmFtZSI6IkNhbGlicmkiLCJJc0JvbGQiOnRydWUsIklzSXRhbGljIjpmYWxzZSwiSXNVbmRlcmxpbmVkIjpmYWxzZSwiRm9yZWdyb3VuZENvbG9yIjoiODQsIDEzMCwgNTMiLCJCYWNrQ29sb3IiOm51bGx9LCJEdXJhdGlvbkZvbnRTZXR0aW5ncyI6eyJGb250U2l6ZSI6MTAsIkZvbnROYW1lIjoiQ2FsaWJyaSIsIklzQm9sZCI6ZmFsc2UsIklzSXRhbGljIjpmYWxzZSwiSXNVbmRlcmxpbmVkIjpmYWxzZSwiRm9yZWdyb3VuZENvbG9yIjoiV2hpdGUiLCJCYWNrQ29sb3IiOm51bGx9LCJUYXNrc1NwYWNpbmciOjUsIlNoYXBlSGVpZ2h0IjoxNi4wLCJWZXJ0aWNhbENvbm5lY3RvclNldHRpbmdzIjp7IkNvbG9yIjoiV2hpdGUiLCJJc1Zpc2libGUiOmZhbHNlLCJMaW5lV2VpZ2h0IjowLjB9LCJIb3Jpem9udGFsQ29ubmVjdG9yU2V0dGluZ3MiOnsiQ29sb3IiOiIyMDUsIDIwNSwgMjUwIiwiSXNWaXNpYmxlIjp0cnVlLCJMaW5lV2VpZ2h0IjowLjF9LCJUYXNrU2hhcGVCb3JkZXJTZXR0aW5ncyI6eyJDb2xvciI6IlJlZCIsIkxpbmVXZWlnaHQiOjAuMH0sIlNtYXJ0VGl0bGVGb3JlZ3JvdW5kIjoiV2hpdGUiLCJTbWFydFRpdGxlRm9yZWdyb3VuZElzQWN0aXZlIjpmYWxzZSwiU21hcnREdXJhdGlvbkZvcmVncm91bmQiOiJCbGFjayIsIlNtYXJ0RHVyYXRpb25Gb3JlZ3JvdW5kSXNBY3RpdmUiOmZhbHNlLCJTbWFydERhdGVGb3JlZ3JvdW5kIjoiIiwiU21hcnREYXRlRm9yZWdyb3VuZElzQWN0aXZlIjpmYWxzZSwiU21hcnRQZXJjZW50YWdlQ29tcGxldGVkRm9yZWdyb3VuZCI6IiIsIlNtYXJ0UGVyY2VudGFnZUNvbXBsZXRlZElzQWN0aXZlIjpmYWxz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m51bGx9LHsiRHVyYXRpb25WYWx1ZSI6MTYuMCwiRHVyYXRpb25Gb3JtYXQiOjAsIkludGVybmFsSWQiOiJiZTNhZTM4Zi02MGIzLTQwMmQtOGExMy1mMWU5MWVlYzQxZjUiLCJJbmRleCI6MiwiQ29sb3IiOiIyMzcsIDEyNSwgNDkiLCJVdGNTdGFydERhdGUiOiIyMDE0LTA4LTE1VDAwOjAwOjAwWiIsIk5vdGUiOm51bGwsIlV0Y0VuZERhdGUiOiIyMDE0LTA5LTA3VDAwOjAwOjAwWiIsIlRpdGxlIjoiUGhhc2UgMiBIZXJlIiwiU2hhcGUiOjYsIkN1c3RvbVNldHRpbmdzIjp7IlRpdGxlV2lkdGgiOjYyLjAsIlRpdGxlRm9udFNldHRpbmdzIjp7IkZvbnRTaXplIjoxMSwiRm9udE5hbWUiOiJDYWxpYnJpIiwiSXNCb2xkIjp0cnVlLCJJc0l0YWxpYyI6ZmFsc2UsIklzVW5kZXJsaW5lZCI6ZmFsc2UsIkZvcmVncm91bmRDb2xvciI6IjE5NywgOTAsIDE3IiwiQmFja0NvbG9yIjpudWxsfSwiU3RhcnREYXRlRm9udFNldHRpbmdzIjp7IkZvbnRTaXplIjoxMCwiRm9udE5hbWUiOiJDYWxpYnJpIiwiSXNCb2xkIjp0cnVlLCJJc0l0YWxpYyI6ZmFsc2UsIklzVW5kZXJsaW5lZCI6ZmFsc2UsIkZvcmVncm91bmRDb2xvciI6IjE5NywgOTAsIDE3IiwiQmFja0NvbG9yIjpudWxsfSwiRW5kRGF0ZUZvbnRTZXR0aW5ncyI6eyJGb250U2l6ZSI6MTAsIkZvbnROYW1lIjoiQ2FsaWJyaSIsIklzQm9sZCI6dHJ1ZSwiSXNJdGFsaWMiOmZhbHNlLCJJc1VuZGVybGluZWQiOmZhbHNlLCJGb3JlZ3JvdW5kQ29sb3IiOiIxOTcsIDkwLCAxNyIsIkJhY2tDb2xvciI6bnVsbH0sIkR1cmF0aW9uRm9udFNldHRpbmdzIjp7IkZvbnRTaXplIjoxMCwiRm9udE5hbWUiOiJDYWxpYnJpIiwiSXNCb2xkIjpmYWxzZSwiSXNJdGFsaWMiOmZhbHNlLCJJc1VuZGVybGluZWQiOmZhbHNlLCJGb3JlZ3JvdW5kQ29sb3IiOiIxOTIsIDgwLCA3NyIsIkJhY2tDb2xvciI6bnVsbH0sIlRhc2tzU3BhY2luZyI6NSwiU2hhcGVIZWlnaHQiOjIyLjAsIlZlcnRpY2FsQ29ubmVjdG9yU2V0dGluZ3MiOnsiQ29sb3IiOiJXaGl0ZSIsIklzVmlzaWJsZSI6ZmFsc2UsIkxpbmVXZWlnaHQiOjAuMH0sIkhvcml6b250YWxDb25uZWN0b3JTZXR0aW5ncyI6eyJDb2xvciI6IjIwNSwgMjA1LCAyNTAiLCJJc1Zpc2libGUiOnRydWUsIkxpbmVXZWlnaHQiOjAuMX0sIlRhc2tTaGFwZUJvcmRlclNldHRpbmdzIjp7IkNvbG9yIjoiUmVkIiwiTGluZVdlaWdodCI6MC4wfSwiU21hcnRUaXRsZUZvcmVncm91bmQiOiJXaGl0ZSIsIlNtYXJ0VGl0bGVGb3JlZ3JvdW5kSXNBY3RpdmUiOmZhbHNlLCJTbWFydER1cmF0aW9uRm9yZWdyb3VuZCI6IldoaXRlIiwiU21hcnREdXJhdGlvbkZvcmVncm91bmRJc0FjdGl2ZSI6dHJ1ZSwiU21hcnREYXRlRm9yZWdyb3VuZCI6IiIsIlNtYXJ0RGF0ZUZvcmVncm91bmRJc0FjdGl2ZSI6ZmFsc2UsIlNtYXJ0UGVyY2VudGFnZUNvbXBsZXRlZEZvcmVncm91bmQiOiIiLCJTbWFydFBlcmNlbnRhZ2VDb21wbGV0ZWRJc0FjdGl2ZSI6ZmFsc2UsIkluY2x1ZGVOb25Xb3JraW5nRGF5c0luRHVyYXRpb24iOmZhbHNlLCJXb3JraW5nRGF5cyI6MzE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U1NIGQiLCJTZXBhcmF0b3IiOiIvIiwiVXNlSW50ZXJuYXRpb25hbERhdGVGb3JtYXQiOmZhbHNlfSwiSXNWaXNpYmxlIjp0cnVlLCJQZXJjZW50YWdlQ29tcGxldGVkIjpudWxsfSx7IkR1cmF0aW9uVmFsdWUiOjI0LjAsIkR1cmF0aW9uRm9ybWF0IjowLCJJbnRlcm5hbElkIjoiOWFhMTgzZDYtNWRmMi00YjBjLThmZWMtZDBhMDAyNDcxNTgzIiwiSW5kZXgiOjMsIkNvbG9yIjoiMjM3LCAxMjUsIDQ5IiwiVXRjU3RhcnREYXRlIjoiMjAxNC0wOC0xNVQwMDowMDowMFoiLCJOb3RlIjpudWxsLCJVdGNFbmREYXRlIjoiMjAxNC0wOS0xN1QwMDowMDowMFoiLCJUaXRsZSI6IlBoYXNlIDMgSGVyZSIsIlNoYXBlIjo2LCJDdXN0b21TZXR0aW5ncyI6eyJUaXRsZVdpZHRoIjo2Mi4wLCJUaXRsZUZvbnRTZXR0aW5ncyI6eyJGb250U2l6ZSI6MTEsIkZvbnROYW1lIjoiQ2FsaWJyaSIsIklzQm9sZCI6dHJ1ZSwiSXNJdGFsaWMiOmZhbHNlLCJJc1VuZGVybGluZWQiOmZhbHNlLCJGb3JlZ3JvdW5kQ29sb3IiOiIxOTcsIDkwLCAxNyIsIkJhY2tDb2xvciI6bnVsbH0sIlN0YXJ0RGF0ZUZvbnRTZXR0aW5ncyI6eyJGb250U2l6ZSI6MTAsIkZvbnROYW1lIjoiQ2FsaWJyaSIsIklzQm9sZCI6dHJ1ZSwiSXNJdGFsaWMiOmZhbHNlLCJJc1VuZGVybGluZWQiOmZhbHNlLCJGb3JlZ3JvdW5kQ29sb3IiOiIxOTcsIDkwLCAxNyIsIkJhY2tDb2xvciI6bnVsbH0sIkVuZERhdGVGb250U2V0dGluZ3MiOnsiRm9udFNpemUiOjEwLCJGb250TmFtZSI6IkNhbGlicmkiLCJJc0JvbGQiOnRydWUsIklzSXRhbGljIjpmYWxzZSwiSXNVbmRlcmxpbmVkIjpmYWxzZSwiRm9yZWdyb3VuZENvbG9yIjoiMTk3LCA5MCwgMTciLCJCYWNrQ29sb3IiOm51bGx9LCJEdXJhdGlvbkZvbnRTZXR0aW5ncyI6eyJGb250U2l6ZSI6MTAsIkZvbnROYW1lIjoiQ2FsaWJyaSIsIklzQm9sZCI6ZmFsc2UsIklzSXRhbGljIjpmYWxzZSwiSXNVbmRlcmxpbmVkIjpmYWxzZSwiRm9yZWdyb3VuZENvbG9yIjoiMTkyLCA4MCwgNzciLCJCYWNrQ29sb3IiOm51bGx9LCJUYXNrc1NwYWNpbmciOjUsIlNoYXBlSGVpZ2h0IjoyMi4wLCJWZXJ0aWNhbENvbm5lY3RvclNldHRpbmdzIjp7IkNvbG9yIjoiV2hpdGUiLCJJc1Zpc2libGUiOmZhbHNlLCJMaW5lV2VpZ2h0IjowLjB9LCJIb3Jpem9udGFsQ29ubmVjdG9yU2V0dGluZ3MiOnsiQ29sb3IiOiIyMDUsIDIwNSwgMjUwIiwiSXNWaXNpYmxlIjp0cnVlLCJMaW5lV2VpZ2h0IjowLjF9LCJUYXNrU2hhcGVCb3JkZXJTZXR0aW5ncyI6eyJDb2xvciI6IlJlZCIsIkxpbmVXZWlnaHQiOjAuMH0sIlNtYXJ0VGl0bGVGb3JlZ3JvdW5kIjoiV2hpdGUiLCJTbWFydFRpdGxlRm9yZWdyb3VuZElzQWN0aXZlIjpmYWxzZSwiU21hcnREdXJhdGlvbkZvcmVncm91bmQiOiJXaGl0ZSIsIlNtYXJ0RHVyYXRpb25Gb3JlZ3JvdW5kSXNBY3RpdmUiOnRydWUsIlNtYXJ0RGF0ZUZvcmVncm91bmQiOiIiLCJTbWFydERhdGVGb3JlZ3JvdW5kSXNBY3RpdmUiOmZhbHNlLCJTbWFydFBlcmNlbnRhZ2VDb21wbGV0ZWRGb3JlZ3JvdW5kIjoiIiwiU21hcnRQZXJjZW50YWdlQ29tcGxldGVkSXNBY3RpdmUiOmZhbHN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IsIlRhc2tUaXRsZVBvc2l0aW9uIjozLCJUYXNrRHVyYXRpb25Qb3NpdGlvbiI6MS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0seyJEdXJhdGlvblZhbHVlIjoxNy4wLCJEdXJhdGlvbkZvcm1hdCI6MCwiSW50ZXJuYWxJZCI6IjA2YTZhMjAwLTIxZWEtNGFjZC1hYzIwLWI0MWY3YjM3YjBkZCIsIkluZGV4Ijo0LCJDb2xvciI6IjkxLCAxNTUsIDIxMyIsIlV0Y1N0YXJ0RGF0ZSI6IjIwMTQtMDktMDhUMDA6MDA6MDBaIiwiTm90ZSI6bnVsbCwiVXRjRW5kRGF0ZSI6IjIwMTQtMDktMzBUMDA6MDA6MDBaIiwiVGl0bGUiOiJQaGFzZSA0IEhlcmUiLCJTaGFwZSI6NywiQ3VzdG9tU2V0dGluZ3MiOnsiVGl0bGVXaWR0aCI6NjIuMCwiVGl0bGVGb250U2V0dGluZ3MiOnsiRm9udFNpemUiOjExLCJGb250TmFtZSI6IkNhbGlicmkiLCJJc0JvbGQiOnRydWUsIklzSXRhbGljIjpmYWxzZSwiSXNVbmRlcmxpbmVkIjpmYWxzZSwiRm9yZWdyb3VuZENvbG9yIjoiNDYsIDExNywgMTgyIiwiQmFja0NvbG9yIjpudWxsfSwiU3RhcnREYXRlRm9udFNldHRpbmdzIjp7IkZvbnRTaXplIjoxMCwiRm9udE5hbWUiOiJDYWxpYnJpIiwiSXNCb2xkIjp0cnVlLCJJc0l0YWxpYyI6ZmFsc2UsIklzVW5kZXJsaW5lZCI6ZmFsc2UsIkZvcmVncm91bmRDb2xvciI6IjQ2LCAxMTcsIDE4MiIsIkJhY2tDb2xvciI6bnVsbH0sIkVuZERhdGVGb250U2V0dGluZ3MiOnsiRm9udFNpemUiOjEwLCJGb250TmFtZSI6IkNhbGlicmkiLCJJc0JvbGQiOnRydWUsIklzSXRhbGljIjpmYWxzZSwiSXNVbmRlcmxpbmVkIjpmYWxzZSwiRm9yZWdyb3VuZENvbG9yIjoiNDYsIDExNywgMTgyIiwiQmFja0NvbG9yIjpudWxsfSwiRHVyYXRpb25Gb250U2V0dGluZ3MiOnsiRm9udFNpemUiOjEwLCJGb250TmFtZSI6IkNhbGlicmkiLCJJc0JvbGQiOmZhbHNlLCJJc0l0YWxpYyI6ZmFsc2UsIklzVW5kZXJsaW5lZCI6ZmFsc2UsIkZvcmVncm91bmRDb2xvciI6IjE5MiwgODAsIDc3IiwiQmFja0NvbG9yIjpudWxsfSwiVGFza3NTcGFjaW5nIjo1LCJTaGFwZUhlaWdodCI6MTYuMCwiVmVydGljYWxDb25uZWN0b3JTZXR0aW5ncyI6eyJDb2xvciI6IldoaXRlIiwiSXNWaXNpYmxlIjpmYWxzZSwiTGluZVdlaWdodCI6MC4wfSwiSG9yaXpvbnRhbENvbm5lY3RvclNldHRpbmdzIjp7IkNvbG9yIjoiMjA1LCAyMDUsIDI1MCIsIklzVmlzaWJsZSI6dHJ1ZSwiTGluZVdlaWdodCI6MC4xfSwiVGFza1NoYXBlQm9yZGVyU2V0dGluZ3MiOnsiQ29sb3IiOiJSZWQiLCJMaW5lV2VpZ2h0IjowLjB9LCJTbWFydFRpdGxlRm9yZWdyb3VuZCI6IldoaXRlIiwiU21hcnRUaXRsZUZvcmVncm91bmRJc0FjdGl2ZSI6ZmFsc2UsIlNtYXJ0RHVyYXRpb25Gb3JlZ3JvdW5kIjoiV2hpdGUiLCJTbWFydER1cmF0aW9uRm9yZWdyb3VuZElzQWN0aXZlIjp0cnVlLCJTbWFydERhdGVGb3JlZ3JvdW5kIjoiIiwiU21hcnREYXRlRm9yZWdyb3VuZElzQWN0aXZlIjpmYWxzZSwiU21hcnRQZXJjZW50YWdlQ29tcGxldGVkRm9yZWdyb3VuZCI6IiIsIlNtYXJ0UGVyY2VudGFnZUNvbXBsZXRlZElzQWN0aXZlIjpmYWxz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B9LCJUYXNrRGF0ZVBvc2l0aW9uIjoyLCJUYXNrVGl0bGVQb3NpdGlvbiI6MywiVGFza0R1cmF0aW9uUG9zaXRpb24iOjE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m51bGx9LHsiRHVyYXRpb25WYWx1ZSI6MjUuMCwiRHVyYXRpb25Gb3JtYXQiOjAsIkludGVybmFsSWQiOiJlNmY1YzkxOC1iZGQ2LTQ5YTEtYWM5MS05Y2YyMjQ2OGEyM2IiLCJJbmRleCI6NSwiQ29sb3IiOiI5MSwgMTU1LCAyMTMiLCJVdGNTdGFydERhdGUiOiIyMDE0LTEwLTA0VDAwOjAwOjAwWiIsIk5vdGUiOm51bGwsIlV0Y0VuZERhdGUiOiIyMDE0LTExLTA3VDAwOjAwOjAwWiIsIlRpdGxlIjoiUGhhc2UgNSBIZXJlIiwiU2hhcGUiOjcsIkN1c3RvbVNldHRpbmdzIjp7IlRpdGxlV2lkdGgiOjYyLjAsIlRpdGxlRm9udFNldHRpbmdzIjp7IkZvbnRTaXplIjoxMSwiRm9udE5hbWUiOiJDYWxpYnJpIiwiSXNCb2xkIjp0cnVlLCJJc0l0YWxpYyI6ZmFsc2UsIklzVW5kZXJsaW5lZCI6ZmFsc2UsIkZvcmVncm91bmRDb2xvciI6IjQ2LCAxMTcsIDE4MiIsIkJhY2tDb2xvciI6bnVsbH0sIlN0YXJ0RGF0ZUZvbnRTZXR0aW5ncyI6eyJGb250U2l6ZSI6MTAsIkZvbnROYW1lIjoiQ2FsaWJyaSIsIklzQm9sZCI6dHJ1ZSwiSXNJdGFsaWMiOmZhbHNlLCJJc1VuZGVybGluZWQiOmZhbHNlLCJGb3JlZ3JvdW5kQ29sb3IiOiI0NiwgMTE3LCAxODIiLCJCYWNrQ29sb3IiOm51bGx9LCJFbmREYXRlRm9udFNldHRpbmdzIjp7IkZvbnRTaXplIjoxMCwiRm9udE5hbWUiOiJDYWxpYnJpIiwiSXNCb2xkIjp0cnVlLCJJc0l0YWxpYyI6ZmFsc2UsIklzVW5kZXJsaW5lZCI6ZmFsc2UsIkZvcmVncm91bmRDb2xvciI6IjQ2LCAxMTcsIDE4MiIsIkJhY2tDb2xvciI6bnVsbH0sIkR1cmF0aW9uRm9udFNldHRpbmdzIjp7IkZvbnRTaXplIjoxMCwiRm9udE5hbWUiOiJDYWxpYnJpIiwiSXNCb2xkIjpmYWxzZSwiSXNJdGFsaWMiOmZhbHNlLCJJc1VuZGVybGluZWQiOmZhbHNlLCJGb3JlZ3JvdW5kQ29sb3IiOiIxOTIsIDgwLCA3NyIsIkJhY2tDb2xvciI6bnVsbH0sIlRhc2tzU3BhY2luZyI6NSwiU2hhcGVIZWlnaHQiOjE2LjAsIlZlcnRpY2FsQ29ubmVjdG9yU2V0dGluZ3MiOnsiQ29sb3IiOiJXaGl0ZSIsIklzVmlzaWJsZSI6ZmFsc2UsIkxpbmVXZWlnaHQiOjAuMH0sIkhvcml6b250YWxDb25uZWN0b3JTZXR0aW5ncyI6eyJDb2xvciI6IjIwNSwgMjA1LCAyNTAiLCJJc1Zpc2libGUiOnRydWUsIkxpbmVXZWlnaHQiOjAuMX0sIlRhc2tTaGFwZUJvcmRlclNldHRpbmdzIjp7IkNvbG9yIjoiUmVkIiwiTGluZVdlaWdodCI6MC4wfSwiU21hcnRUaXRsZUZvcmVncm91bmQiOiJXaGl0ZSIsIlNtYXJ0VGl0bGVGb3JlZ3JvdW5kSXNBY3RpdmUiOmZhbHNlLCJTbWFydER1cmF0aW9uRm9yZWdyb3VuZCI6IldoaXRlIiwiU21hcnREdXJhdGlvbkZvcmVncm91bmRJc0FjdGl2ZSI6dHJ1ZSwiU21hcnREYXRlRm9yZWdyb3VuZCI6IiIsIlNtYXJ0RGF0ZUZvcmVncm91bmRJc0FjdGl2ZSI6ZmFsc2UsIlNtYXJ0UGVyY2VudGFnZUNvbXBsZXRlZEZvcmVncm91bmQiOiIiLCJTbWFydFBlcmNlbnRhZ2VDb21wbGV0ZWRJc0FjdGl2ZSI6ZmFsc2UsIkluY2x1ZGVOb25Xb3JraW5nRGF5c0luRHVyYXRpb24iOmZhbHNlLCJXb3JraW5nRGF5cyI6MzEsIlBlcmNlbnRhZ2VDb21wbGV0ZWRGb250U2V0dGluZ3MiOnsiRm9udFNpemUiOjEwLCJGb250TmFtZSI6IkNhbGlicmkiLCJJc0JvbGQiOmZhbHNlLCJJc0l0YWxpYyI6ZmFsc2UsIklzVW5kZXJsaW5lZCI6ZmFsc2UsIkZvcmVncm91bmRDb2xvciI6IjE5MiwgODAsIDc3IiwiQmFja0NvbG9yIjpudWxsfSwiUGVyY2VudGFnZUNvbXBsZXRlZFBvc2l0aW9uIjowfSwiVGFza0RhdGVQb3NpdGlvbiI6MiwiVGFza1RpdGxlUG9zaXRpb24iOjMsIlRhc2tEdXJhdGlvblBvc2l0aW9uIjoxLCJUYXNrVGl0bGVJc1dpZGVyIjpmYWxzZSwiVGFza0R1cmF0aW9uSXNXaWRlciI6ZmFsc2UsIlRhc2tEYXRlSXNXaWRlciI6ZmFsc2UsIlRhc2tQZXJjZW50YWdlQ29tcGxldGVkSXNXaWRlciI6ZmFsc2UsIkRhdGVGb3JtYXQiOnsiRm9ybWF0U3RyaW5nIjoiTU1NIGQiLCJTZXBhcmF0b3IiOiIvIiwiVXNlSW50ZXJuYXRpb25hbERhdGVGb3JtYXQiOmZhbHNlfSwiSXNWaXNpYmxlIjp0cnVlLCJQZXJjZW50YWdlQ29tcGxldGVkIjpudWxsfSx7IkR1cmF0aW9uVmFsdWUiOjIzLjAsIkR1cmF0aW9uRm9ybWF0IjowLCJJbnRlcm5hbElkIjoiYzEwOWJlOWQtOTFmOC00ZjNlLTk5ZTQtOTI5Y2U1NjVkZDBjIiwiSW5kZXgiOjYsIkNvbG9yIjoiNjgsIDExNCwgMTk2IiwiVXRjU3RhcnREYXRlIjoiMjAxNC0xMS0xMVQwMDowMDowMFoiLCJOb3RlIjpudWxsLCJVdGNFbmREYXRlIjoiMjAxNC0xMi0xMVQwMDowMDowMFoiLCJUaXRsZSI6IlBoYXNlIDYgSGVyZSIsIlNoYXBlIjo3LCJDdXN0b21TZXR0aW5ncyI6eyJUaXRsZVdpZHRoIjo2Mi4wLCJUaXRsZUZvbnRTZXR0aW5ncyI6eyJGb250U2l6ZSI6MTEsIkZvbnROYW1lIjoiQ2FsaWJyaSIsIklzQm9sZCI6dHJ1ZSwiSXNJdGFsaWMiOmZhbHNlLCJJc1VuZGVybGluZWQiOmZhbHNlLCJGb3JlZ3JvdW5kQ29sb3IiOiI0NywgODUsIDE1MSIsIkJhY2tDb2xvciI6bnVsbH0sIlN0YXJ0RGF0ZUZvbnRTZXR0aW5ncyI6eyJGb250U2l6ZSI6MTAsIkZvbnROYW1lIjoiQ2FsaWJyaSIsIklzQm9sZCI6dHJ1ZSwiSXNJdGFsaWMiOmZhbHNlLCJJc1VuZGVybGluZWQiOmZhbHNlLCJGb3JlZ3JvdW5kQ29sb3IiOiI0NywgODUsIDE1MSIsIkJhY2tDb2xvciI6bnVsbH0sIkVuZERhdGVGb250U2V0dGluZ3MiOnsiRm9udFNpemUiOjEwLCJGb250TmFtZSI6IkNhbGlicmkiLCJJc0JvbGQiOnRydWUsIklzSXRhbGljIjpmYWxzZSwiSXNVbmRlcmxpbmVkIjpmYWxzZSwiRm9yZWdyb3VuZENvbG9yIjoiNDcsIDg1LCAxNTEiLCJCYWNrQ29sb3IiOm51bGx9LCJEdXJhdGlvbkZvbnRTZXR0aW5ncyI6eyJGb250U2l6ZSI6MTAsIkZvbnROYW1lIjoiQ2FsaWJyaSIsIklzQm9sZCI6ZmFsc2UsIklzSXRhbGljIjpmYWxzZSwiSXNVbmRlcmxpbmVkIjpmYWxzZSwiRm9yZWdyb3VuZENvbG9yIjoiMTkyLCA4MCwgNzciLCJCYWNrQ29sb3IiOm51bGx9LCJUYXNrc1NwYWNpbmciOjUsIlNoYXBlSGVpZ2h0IjoxNi4wLCJWZXJ0aWNhbENvbm5lY3RvclNldHRpbmdzIjp7IkNvbG9yIjoiV2hpdGUiLCJJc1Zpc2libGUiOmZhbHNlLCJMaW5lV2VpZ2h0IjowLjB9LCJIb3Jpem9udGFsQ29ubmVjdG9yU2V0dGluZ3MiOnsiQ29sb3IiOiIyMDUsIDIwNSwgMjUwIiwiSXNWaXNpYmxlIjp0cnVlLCJMaW5lV2VpZ2h0IjowLjF9LCJUYXNrU2hhcGVCb3JkZXJTZXR0aW5ncyI6eyJDb2xvciI6IlJlZCIsIkxpbmVXZWlnaHQiOjAuMH0sIlNtYXJ0VGl0bGVGb3JlZ3JvdW5kIjoiV2hpdGUiLCJTbWFydFRpdGxlRm9yZWdyb3VuZElzQWN0aXZlIjpmYWxzZSwiU21hcnREdXJhdGlvbkZvcmVncm91bmQiOiJXaGl0ZSIsIlNtYXJ0RHVyYXRpb25Gb3JlZ3JvdW5kSXNBY3RpdmUiOnRydWUsIlNtYXJ0RGF0ZUZvcmVncm91bmQiOiIiLCJTbWFydERhdGVGb3JlZ3JvdW5kSXNBY3RpdmUiOmZhbHNlLCJTbWFydFBlcmNlbnRhZ2VDb21wbGV0ZWRGb3JlZ3JvdW5kIjoiIiwiU21hcnRQZXJjZW50YWdlQ29tcGxldGVkSXNBY3RpdmUiOmZhbHN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H0sIlRhc2tEYXRlUG9zaXRpb24iOjIsIlRhc2tUaXRsZVBvc2l0aW9uIjozLCJUYXNrRHVyYXRpb25Qb3NpdGlvbiI6MS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1dLCJTdHlsZSI6eyJUaW1lbGluZVNldHRpbmdzIjp7IlRvZGF5TWFya2VyQ29sb3IiOiJSZWQiLCJUb2RheU1hcmtlckZvbnRTZXR0aW5ncyI6eyJGb250U2l6ZSI6MTIsIkZvbnROYW1lIjoiQ2FsaWJyaSIsIklzQm9sZCI6ZmFsc2UsIklzSXRhbGljIjpmYWxzZSwiSXNVbmRlcmxpbmVkIjpmYWxzZSwiRm9yZWdyb3VuZENvbG9yIjoiQmxhY2siLCJCYWNrQ29sb3IiOm51bGx9LCJTdGFydFllYXJGb250Ijp7IkZvbnRTaXplIjoxNSwiRm9udE5hbWUiOiJDYWxpYnJpIiwiSXNCb2xkIjpmYWxzZSwiSXNJdGFsaWMiOmZhbHNlLCJJc1VuZGVybGluZWQiOmZhbHNlLCJGb3JlZ3JvdW5kQ29sb3IiOiIxOTIsIDgwLCA3NyIsIkJhY2tDb2xvciI6bnVsbH0sIkVuZFllYXJGb250Ijp7IkZvbnRTaXplIjoyNCwiRm9udE5hbWUiOiJDYWxpYnJpIiwiSXNCb2xkIjpmYWxzZSwiSXNJdGFsaWMiOmZhbHNlLCJJc1VuZGVybGluZWQiOmZhbHNlLCJGb3JlZ3JvdW5kQ29sb3IiOiIxOTIsIDgwLCA3NyIsIkJhY2tDb2xvciI6bnVsbH0sIklzVGhpbiI6ZmFsc2UsIkhhczNERWZmZWN0Ijp0cnVlLCJUaW1lYmFuZElzUm91bmRlZCI6ZmFsc2UsIlRpbWViYW5kQ29sb3IiOiI5MSwgMTU1LCAyMTMiLCJUaW1lYmFuZEZvbnRTZXR0aW5ncyI6eyJGb250U2l6ZSI6MTIsIkZvbnROYW1lIjoiQ2FsaWJyaSIsIklzQm9sZCI6ZmFsc2UsIklzSXRhbGljIjpmYWxzZSwiSXNVbmRlcmxpbmVkIjpmYWxzZSwiRm9yZWdyb3VuZENvbG9yIjoiMjMxLCAyMzAsIDIzMCIsIkJhY2tDb2xvciI6bnVsbH0sIkVsYXBzZWRUaW1lQ29sb3IiOiJCbGFjayIsIkVsYXBzZWRUaW1lU3R5bGUiOjAsIlRvZGF5TWFya2VyUG9zaXRpb24iOjIsIkNhcHNQb3NpdGlvbiI6MX0sIkRlZmF1bHRNaWxlc3RvbmVTZXR0aW5ncyI6eyJGbGFnQ29ubmVjdG9yU2V0dGluZ3MiOnsiQ29sb3IiOiI3OSwgMTI5LCAxODkiLCJJc1Zpc2libGUiOmZhbHNlLCJMaW5lV2VpZ2h0IjowLjF9LCJEYXRlRm9ybWF0Ijp7IkZvcm1hdFN0cmluZyI6Ik1NTSBkIiwiU2VwYXJhdG9yIjoiLyIsIlVzZUludGVybmF0aW9uYWxEYXRlRm9ybWF0IjpmYWxzZX0sIklzRGF0ZVZpc2libGUiOnRydWUsIlRpdGxlRm9udFNldHRpbmdzIjp7IkZvbnRTaXplIjoxMSwiRm9udE5hbWUiOiJBcmlhbCIsIklzQm9sZCI6ZmFsc2UsIklzSXRhbGljIjpmYWxzZSwiSXNVbmRlcmxpbmVkIjpmYWxzZSwiRm9yZWdyb3VuZENvbG9yIjoiQmxhY2siLCJCYWNrQ29sb3IiOm51bGx9LCJEYXRlRm9udFNldHRpbmdzIjp7IkZvbnRTaXplIjoxMCwiRm9udE5hbWUiOiJBcmlhbCIsIklzQm9sZCI6ZmFsc2UsIklzSXRhbGljIjpmYWxzZSwiSXNVbmRlcmxpbmVkIjpmYWxzZSwiRm9yZWdyb3VuZENvbG9yIjoiMjA5LCA0MCwgNDYiLCJCYWNrQ29sb3IiOm51bGx9LCJDb25uZWN0b3JTZXR0aW5ncyI6eyJDb2xvciI6IiIsIklzVmlzaWJsZSI6ZmFsc2UsIkxpbmVXZWlnaHQiOjAuMX19LCJEZWZhdWx0VGFza1NldHRpbmdzIjp7IkRhdGVGb250U2V0dGluZ3MiOnsiRm9udFNpemUiOjEwLCJGb250TmFtZSI6IkNhbGlicmkiLCJJc0JvbGQiOnRydWUsIklzSXRhbGljIjpmYWxzZSwiSXNVbmRlcmxpbmVkIjpmYWxzZSwiRm9yZWdyb3VuZENvbG9yIjoiMjA5LCA0MCwgNDYiLCJCYWNrQ29sb3IiOm51bGx9LCJTdGFydERhdGVGb250U2V0dGluZ3MiOnsiRm9udFNpemUiOjEyLCJGb250TmFtZSI6IkNhbGlicmkiLCJJc0JvbGQiOmZhbHNlLCJJc0l0YWxpYyI6ZmFsc2UsIklzVW5kZXJsaW5lZCI6ZmFsc2UsIkZvcmVncm91bmRDb2xvciI6IldoaXRlIiwiQmFja0NvbG9yIjpudWxsfSwiRW5kRGF0ZUZvbnRTZXR0aW5ncyI6eyJGb250U2l6ZSI6MTIsIkZvbnROYW1lIjoiQ2FsaWJyaSIsIklzQm9sZCI6ZmFsc2UsIklzSXRhbGljIjpmYWxzZSwiSXNVbmRlcmxpbmVkIjpmYWxzZSwiRm9yZWdyb3VuZENvbG9yIjoiV2hpdGUiLCJCYWNrQ29sb3IiOm51bGx9LCJEdXJhdGlvbkZvbnRTZXR0aW5ncyI6eyJGb250U2l6ZSI6MTIsIkZvbnROYW1lIjoiQ2FsaWJyaSIsIklzQm9sZCI6ZmFsc2UsIklzSXRhbGljIjpmYWxzZSwiSXNVbmRlcmxpbmVkIjpmYWxzZSwiRm9yZWdyb3VuZENvbG9yIjoiV2hpdGUiLCJCYWNrQ29sb3IiOm51bGx9LCJJc1RoaWNrIjpmYWxzZSwiVGFza3NBYm92ZVRpbWViYW5kIjp0cnVlLCJEYXRlRm9ybWF0Ijp7IkZvcm1hdFN0cmluZyI6Ik1NTSBkIiwiU2VwYXJhdG9yIjoiLyIsIlVzZUludGVybmF0aW9uYWxEYXRlRm9ybWF0IjpmYWxzZX0sIkR1cmF0aW9uUG9zaXRpb24iOjEsIkR1cmF0aW9uRm9ybWF0IjowLCJSZW5kZXJMb25nVGFza1RpdGxlQWJvdmVUYXNrU2hhcGUiOmZhbHNlLCJJc0hvcml6b250YWxDb25uZWN0b3JWaXNpYmxlIjp0cnVlLCJJc1ZlcnRpY2FsQ29ubmVjdG9yVmlzaWJsZSI6ZmFsc2UsIkludGVydmFsVGV4dFBvc2l0aW9uIjozLCJJbnRlcnZhbERhdGVQb3NpdGlvbiI6MiwiVGl0bGVXaWR0aCI6bnVsbCwiVGl0bGVGb250U2V0dGluZ3MiOnsiRm9udFNpemUiOjEyLCJGb250TmFtZSI6IkNhbGlicmkiLCJJc0JvbGQiOnRydWUsIklzSXRhbGljIjpmYWxzZSwiSXNVbmRlcmxpbmVkIjpmYWxzZSwiRm9yZWdyb3VuZENvbG9yIjoiQmxhY2siLCJCYWNrQ29sb3IiOm51bGx9LCJUYXNrc1NwYWNpbmciOjEwLCJTaGFwZUhlaWdodCI6MTYuMCwiVmVydGljYWxDb25uZWN0b3JTZXR0aW5ncyI6eyJDb2xvciI6IldoaXRlIiwiSXNWaXNpYmxlIjpmYWxzZSwiTGluZVdlaWdodCI6MC4wfSwiSG9yaXpvbnRhbENvbm5lY3RvclNldHRpbmdzIjp7IkNvbG9yIjoiMjA1LCAyMDUsIDI1MCIsIklzVmlzaWJsZSI6dHJ1ZSwiTGluZVdlaWdodCI6MC4xfSwiVGFza1NoYXBlQm9yZGVyU2V0dGluZ3MiOnsiQ29sb3IiOiJSZWQiLCJMaW5lV2VpZ2h0IjowLjB9LCJTbWFydFRpdGxlRm9yZWdyb3VuZCI6IiIsIlNtYXJ0VGl0bGVGb3JlZ3JvdW5kSXNBY3RpdmUiOmZhbHNlLCJTbWFydER1cmF0aW9uRm9yZWdyb3VuZCI6IiIsIlNtYXJ0RHVyYXRpb25Gb3JlZ3JvdW5kSXNBY3RpdmUiOmZhbHNlLCJTbWFydERhdGVGb3JlZ3JvdW5kIjoiIiwiU21hcnREYXRlRm9yZWdyb3VuZElzQWN0aXZlIjpmYWxzZSwiU21hcnRQZXJjZW50YWdlQ29tcGxldGVkRm9yZWdyb3VuZCI6IiIsIlNtYXJ0UGVyY2VudGFnZUNvbXBsZXRlZElzQWN0aXZlIjpmYWxz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B9LCJTY2FsZVNldHRpbmdzIjp7IkRhdGVGb3JtYXQiOiJNTU0iLCJJbnRlcnZhbFR5cGUiOjIsIlVzZUF1dG9tYXRpY1RpbWVTY2FsZSI6dHJ1ZSwiQ3VzdG9tVGltZVNjYWxlVXRjU3RhcnREYXRlIjoiMjAxNC0wNS0xMFQwMDowMDowMFoiLCJDdXN0b21UaW1lU2NhbGVVdGNFbmREYXRlIjoiMjAxNC0xMi0xOFQwMDowMDowMFoifX0sIlRpbWViYW5kVmVydGljYWxQb3NpdGlvbiI6eyJRdWlja1Bvc2l0aW9uIjoyLCJSZWxhdGl2ZVBvc2l0aW9uIjo3NS4wLCJBYnNvbHV0ZVBvc2l0aW9uIjo0MDUuMCwiUHJldmlvdXNBYnNvbHV0ZVBvc2l0aW9uIjoyNDAuMH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150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Cambria</vt:lpstr>
      <vt:lpstr>Segoe UI</vt:lpstr>
      <vt:lpstr>Segoe UI Light</vt:lpstr>
      <vt:lpstr>Wingdings</vt:lpstr>
      <vt:lpstr>Office Theme</vt:lpstr>
      <vt:lpstr>11_Office Theme</vt:lpstr>
      <vt:lpstr>Office Timeline Template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Timeline</dc:creator>
  <cp:lastModifiedBy>Office Timeline</cp:lastModifiedBy>
  <cp:revision>23</cp:revision>
  <dcterms:created xsi:type="dcterms:W3CDTF">2014-05-07T20:16:54Z</dcterms:created>
  <dcterms:modified xsi:type="dcterms:W3CDTF">2014-05-07T21:47:21Z</dcterms:modified>
</cp:coreProperties>
</file>