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5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0" r:id="rId17"/>
    <p:sldId id="259" r:id="rId18"/>
    <p:sldId id="276" r:id="rId19"/>
    <p:sldId id="277" r:id="rId20"/>
    <p:sldId id="260" r:id="rId21"/>
    <p:sldId id="261" r:id="rId22"/>
    <p:sldId id="279" r:id="rId23"/>
    <p:sldId id="278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8FF33-AE14-4C4B-8D97-7B0F5C4A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BCDF7-B116-4487-9BEC-AFF76717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6BC3A-8F76-4C3F-90C7-A616FF8F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50687-BA1E-433B-8A62-0EFA6BD6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EF146-A3D1-4C29-AD83-2389C666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7A349-B170-45ED-B6EC-2355923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3F9E6-1BB0-4987-A602-195672F59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05AC-616E-4716-98D6-182522B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93C1F-F8EF-44BE-840C-1A0FE6DF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1F5AC-0E50-4567-A9CE-47A4C16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EB42E-BB00-4E39-976B-9B73C6D2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EE4D5-EC19-4999-8BE8-7D77C517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4A88C-6757-4A3C-AA08-2AACC917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C69AC-3496-4DA2-96FB-DCD4D00E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259-C625-4FA6-8581-6A098CD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2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A699D-9A78-4671-ABF4-9E0BC45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2ECBE-09F4-4DE5-B6FA-424C668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19A2-8F97-40F0-A4A9-85248FC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2F463-0C1C-4A41-A707-3AB5BF63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21E9B-5382-483A-83B0-14ACE754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85823-D810-4B6B-8A73-A01EE19B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0EDDD-3CB9-4C13-8162-1B04C394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93027-473D-4D97-9A73-8B58A7E1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09C85-86B4-4DBA-A42A-C9AAC84F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ED19F-B034-41EA-A954-06ABC250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AA6E9-7206-4469-ADD9-BE93B2A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08FEA-40BD-4E8A-850E-57D6A8D7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B66BD-EFA6-4594-854A-82E85DDC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A4602-7DE4-4829-BA94-C433EB71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AB67E-7282-46C5-A314-989267F7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07D4E-9A6C-44D7-90ED-51FD6EC9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6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24535-FF74-468B-B5E9-7920153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A8E8B-E5EE-43E4-A6A2-249FBB08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0EBF-E8BD-4A26-B90F-D3241A81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884FE-0B94-47DA-A5B1-1D193357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C3487B-1081-454A-AF74-DFB5D016D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AF6F2-B42C-49AA-846D-CF0BEFE9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E25A8F-D9A2-480D-AAB0-1C924A78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6B260-48B2-44F1-98EF-D075E0B3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8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07DB-8A3A-45E3-964D-E0D75F81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FE2DD-575F-4661-9BEC-DC2F91BF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80E2BE-333D-4760-8243-D4F3A6AB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7EDF4-0F89-4533-9338-C19223E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140241-7F8A-460B-9ACC-E451302B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6D2675-5AD4-45F0-865B-71739DB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E7132-9593-405A-9A92-9830B42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84D60-594F-4D89-A4D9-7D3E9430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B35FC-1D33-44CE-ACCD-0565F091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E286A-2826-4D2F-AE8C-807ED845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4C2A3-62F2-44A0-B194-4CF980BB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9592C-97DF-40C5-A356-29139865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86EBD-CA4A-4B15-A82E-013F872C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7F8F-F661-41EA-9140-884DFFA0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DB9BA-B873-412E-8623-C95FED8A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59A71-CBBD-492C-BB4D-25468055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E687D-720D-46EE-8E16-3B586124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A0814-1A36-411D-B44D-3455D063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844FC-95B1-4110-B820-2E682B71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0BBBB-F263-4513-B66B-AF0F8CE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D18A4-4E1A-41B9-8BA2-BD6AADF5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93E5A-51B3-41E8-BBEF-084DDF4A8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96E4-85FF-4C92-A2A6-17AD481753B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05CE0-EB69-4DBC-90EE-EFC47801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9053C-B8E8-4352-993F-428AC3BA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13E3-FB53-45C1-A3F1-87E05BC8E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5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34AA433-A557-44E9-8871-91FE8DC58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B13CE1-2B1D-4D43-A040-56090F0A51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0D3013-7797-4B5D-A7BD-19581BE2EDDA}"/>
              </a:ext>
            </a:extLst>
          </p:cNvPr>
          <p:cNvCxnSpPr>
            <a:cxnSpLocks/>
          </p:cNvCxnSpPr>
          <p:nvPr/>
        </p:nvCxnSpPr>
        <p:spPr>
          <a:xfrm>
            <a:off x="0" y="815474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527466-0B3D-461F-A9BA-6503FF197FE2}"/>
              </a:ext>
            </a:extLst>
          </p:cNvPr>
          <p:cNvSpPr txBox="1"/>
          <p:nvPr/>
        </p:nvSpPr>
        <p:spPr>
          <a:xfrm>
            <a:off x="0" y="1046174"/>
            <a:ext cx="5963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Classification </a:t>
            </a:r>
          </a:p>
          <a:p>
            <a:r>
              <a:rPr lang="en-US" altLang="ko-KR" sz="4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To find out </a:t>
            </a:r>
          </a:p>
          <a:p>
            <a:r>
              <a:rPr lang="en-US" altLang="ko-KR" sz="4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Data – scientist </a:t>
            </a:r>
          </a:p>
          <a:p>
            <a:r>
              <a:rPr lang="en-US" altLang="ko-KR" sz="4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With intension to move out </a:t>
            </a:r>
            <a:r>
              <a:rPr lang="ko-KR" altLang="en-US" sz="4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62EA-AD64-4EC2-9BAD-39030E58E28C}"/>
              </a:ext>
            </a:extLst>
          </p:cNvPr>
          <p:cNvSpPr txBox="1"/>
          <p:nvPr/>
        </p:nvSpPr>
        <p:spPr>
          <a:xfrm>
            <a:off x="-250256" y="4993758"/>
            <a:ext cx="392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PRESENTER: </a:t>
            </a:r>
            <a:r>
              <a:rPr lang="ko-KR" altLang="en-US" sz="4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김지우</a:t>
            </a:r>
          </a:p>
        </p:txBody>
      </p:sp>
    </p:spTree>
    <p:extLst>
      <p:ext uri="{BB962C8B-B14F-4D97-AF65-F5344CB8AC3E}">
        <p14:creationId xmlns:p14="http://schemas.microsoft.com/office/powerpoint/2010/main" val="426020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3F98-66FB-4DA8-B5EB-833E379D8D23}"/>
              </a:ext>
            </a:extLst>
          </p:cNvPr>
          <p:cNvSpPr txBox="1"/>
          <p:nvPr/>
        </p:nvSpPr>
        <p:spPr>
          <a:xfrm>
            <a:off x="741145" y="1703136"/>
            <a:ext cx="114508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직무기반채용의 기반 중 하나로 </a:t>
            </a:r>
            <a:r>
              <a:rPr lang="en-US" altLang="ko-KR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Knowledge, Skill, Ability, Others</a:t>
            </a:r>
            <a:r>
              <a:rPr lang="ko-KR" altLang="en-US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준말</a:t>
            </a:r>
            <a:endParaRPr lang="en-US" altLang="ko-KR" sz="2800" dirty="0">
              <a:highlight>
                <a:srgbClr val="FFCC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이와 연관된 수준이 </a:t>
            </a:r>
            <a:r>
              <a:rPr lang="ko-KR" altLang="en-US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높을 수록 이직 시의 보상이 크다고 여길 수 있음</a:t>
            </a:r>
            <a:endParaRPr lang="en-US" altLang="ko-KR" sz="2800" dirty="0">
              <a:highlight>
                <a:srgbClr val="FFCC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직무적합성을 따지는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채용트렌드는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한국에서도 유행하는 중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관련경험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대학등록여부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전공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경력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교육수준으로 유추 가능함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A2B60-DDFF-4A4D-927C-C023315C50B4}"/>
              </a:ext>
            </a:extLst>
          </p:cNvPr>
          <p:cNvSpPr txBox="1"/>
          <p:nvPr/>
        </p:nvSpPr>
        <p:spPr>
          <a:xfrm>
            <a:off x="639544" y="1410748"/>
            <a:ext cx="227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2.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KSAOs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13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D58AD-1C5C-4B4E-829B-32B7A7ED2CE2}"/>
              </a:ext>
            </a:extLst>
          </p:cNvPr>
          <p:cNvSpPr txBox="1"/>
          <p:nvPr/>
        </p:nvSpPr>
        <p:spPr>
          <a:xfrm>
            <a:off x="639544" y="1410748"/>
            <a:ext cx="2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전공과 연차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CDD36A-280D-4254-9B55-EB88EC38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09655"/>
            <a:ext cx="3310572" cy="3337597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CC7D95-FCCF-44BF-89A1-9E53EAE0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04" y="2109655"/>
            <a:ext cx="3434715" cy="334005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F37FCA-08A2-4558-86DA-30B035EEEF6B}"/>
              </a:ext>
            </a:extLst>
          </p:cNvPr>
          <p:cNvSpPr txBox="1"/>
          <p:nvPr/>
        </p:nvSpPr>
        <p:spPr>
          <a:xfrm>
            <a:off x="7924162" y="2109654"/>
            <a:ext cx="3800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KASOs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해당 하는 두개의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피쳐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전공과 연차는 약간의 수정을 거침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데이터사이언스에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필요한 수학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학습여부를 구분하기 위해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전공은 이과와 비이과로 수정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연차는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특정연차에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인원이 많이 분포해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OneHotEncoding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Cardinality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대비해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단위로 나눔</a:t>
            </a:r>
          </a:p>
        </p:txBody>
      </p:sp>
    </p:spTree>
    <p:extLst>
      <p:ext uri="{BB962C8B-B14F-4D97-AF65-F5344CB8AC3E}">
        <p14:creationId xmlns:p14="http://schemas.microsoft.com/office/powerpoint/2010/main" val="427053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04E12-F09B-440A-956B-94B6A326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4" y="1995523"/>
            <a:ext cx="6477000" cy="355282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8BB29-B5DE-4247-AEA0-56E3B3E9BF6A}"/>
              </a:ext>
            </a:extLst>
          </p:cNvPr>
          <p:cNvSpPr txBox="1"/>
          <p:nvPr/>
        </p:nvSpPr>
        <p:spPr>
          <a:xfrm>
            <a:off x="639544" y="1410748"/>
            <a:ext cx="2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유형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A89DE-7BC0-486E-A054-AB92C55D8788}"/>
              </a:ext>
            </a:extLst>
          </p:cNvPr>
          <p:cNvSpPr txBox="1"/>
          <p:nvPr/>
        </p:nvSpPr>
        <p:spPr>
          <a:xfrm>
            <a:off x="7416800" y="2164080"/>
            <a:ext cx="4409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조직화 정도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직무의 특성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조직의 특성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개인에게 부과되는 과업의 양 등이 다르다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어떤 기업에 들어가는 지에 따라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데이터사이언티스트들의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적응도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달라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이직률이 다를 수 있다</a:t>
            </a:r>
            <a:r>
              <a:rPr lang="en-US" altLang="ko-KR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물론 </a:t>
            </a:r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역시 다를 가능성이 높다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34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2A5873-333E-4E72-84F0-83F5E795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4" y="2398646"/>
            <a:ext cx="4516949" cy="298481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88570-81D6-4B2D-9DE4-D5AB1F5AD472}"/>
              </a:ext>
            </a:extLst>
          </p:cNvPr>
          <p:cNvSpPr txBox="1"/>
          <p:nvPr/>
        </p:nvSpPr>
        <p:spPr>
          <a:xfrm>
            <a:off x="639544" y="1410748"/>
            <a:ext cx="2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훈련시간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71A1C-9CE0-418F-9BE9-2CC7A0DEDF53}"/>
              </a:ext>
            </a:extLst>
          </p:cNvPr>
          <p:cNvSpPr txBox="1"/>
          <p:nvPr/>
        </p:nvSpPr>
        <p:spPr>
          <a:xfrm>
            <a:off x="6400800" y="2499360"/>
            <a:ext cx="484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기업에서 업무적응도와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 향상을 위해 취하는 교육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 직무나 조직에 적응하면 이직률은 낮아진다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어느 정도 훈련을 제공해야 이직률을 낮출 수 있을지 확인해야 한다</a:t>
            </a:r>
            <a:r>
              <a:rPr lang="en-US" altLang="ko-KR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dirty="0">
              <a:highlight>
                <a:srgbClr val="FFCC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7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CB21AA-BC7A-4577-A80D-6E69F969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" y="2272983"/>
            <a:ext cx="4215728" cy="2908617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FEC1C5-B6C8-4A87-8D9A-4848684A43D6}"/>
              </a:ext>
            </a:extLst>
          </p:cNvPr>
          <p:cNvSpPr txBox="1"/>
          <p:nvPr/>
        </p:nvSpPr>
        <p:spPr>
          <a:xfrm>
            <a:off x="675720" y="1384012"/>
            <a:ext cx="48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*target distribution*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61590-B3BF-4610-9404-A6B3A7CE8CA5}"/>
              </a:ext>
            </a:extLst>
          </p:cNvPr>
          <p:cNvSpPr txBox="1"/>
          <p:nvPr/>
        </p:nvSpPr>
        <p:spPr>
          <a:xfrm>
            <a:off x="7081520" y="322341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값이 약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1:3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비중으로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imbalanced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함을 확인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보정하기 위한 작업이 필요함을 알 수 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E8251C-3A38-4BB6-9477-BA5C2040CF9E}"/>
              </a:ext>
            </a:extLst>
          </p:cNvPr>
          <p:cNvSpPr/>
          <p:nvPr/>
        </p:nvSpPr>
        <p:spPr>
          <a:xfrm>
            <a:off x="5522576" y="3314242"/>
            <a:ext cx="975360" cy="74168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6678-301D-4798-A3E3-A6123EC8AC8C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metric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384AE-4595-4188-BFF1-BA3E88B409B2}"/>
              </a:ext>
            </a:extLst>
          </p:cNvPr>
          <p:cNvSpPr txBox="1"/>
          <p:nvPr/>
        </p:nvSpPr>
        <p:spPr>
          <a:xfrm>
            <a:off x="772160" y="2048748"/>
            <a:ext cx="10373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Recall(</a:t>
            </a:r>
            <a:r>
              <a:rPr lang="ko-KR" altLang="en-US" sz="2400" dirty="0" err="1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r>
              <a:rPr lang="en-US" altLang="ko-KR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직원의 이직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발생한 순간 회사에서 그들을 채용 및 훈련시키기 까지의 비용을 </a:t>
            </a:r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매몰비용으로 만들고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직원을 </a:t>
            </a:r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채용하고 훈련시키기 위한 비용을 소요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 이직의도를 가진 사람들을 </a:t>
            </a:r>
            <a:endParaRPr lang="en-US" altLang="ko-KR" sz="2400" dirty="0">
              <a:highlight>
                <a:srgbClr val="FFCC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정확히 파악하는 지표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최우선이어야 한다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94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6678-301D-4798-A3E3-A6123EC8AC8C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pipeline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384AE-4595-4188-BFF1-BA3E88B409B2}"/>
              </a:ext>
            </a:extLst>
          </p:cNvPr>
          <p:cNvSpPr txBox="1"/>
          <p:nvPr/>
        </p:nvSpPr>
        <p:spPr>
          <a:xfrm>
            <a:off x="772160" y="2048748"/>
            <a:ext cx="10373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OneHotEncoder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(sparse = False,</a:t>
            </a:r>
          </a:p>
          <a:p>
            <a:pPr algn="ctr"/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Handle_unknown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‘ignore’)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SMOTE()/</a:t>
            </a:r>
            <a:r>
              <a:rPr lang="en-US" altLang="ko-KR" sz="2400" dirty="0" err="1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NearMiss</a:t>
            </a:r>
            <a:r>
              <a:rPr lang="en-US" altLang="ko-KR" sz="2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</a:p>
          <a:p>
            <a:pPr algn="ctr"/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Classifier()</a:t>
            </a:r>
            <a:endParaRPr lang="ko-KR" altLang="en-US" sz="24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80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6678-301D-4798-A3E3-A6123EC8AC8C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기준모델 설정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4538F-03A1-4817-AF32-CD0FBFD47F16}"/>
              </a:ext>
            </a:extLst>
          </p:cNvPr>
          <p:cNvSpPr txBox="1"/>
          <p:nvPr/>
        </p:nvSpPr>
        <p:spPr>
          <a:xfrm>
            <a:off x="553800" y="3175551"/>
            <a:ext cx="243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기준 모델을 찾아라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CFB6C5-BAE2-4601-AE38-89B93A016C31}"/>
              </a:ext>
            </a:extLst>
          </p:cNvPr>
          <p:cNvGrpSpPr/>
          <p:nvPr/>
        </p:nvGrpSpPr>
        <p:grpSpPr>
          <a:xfrm>
            <a:off x="2987040" y="1787718"/>
            <a:ext cx="1849120" cy="3282563"/>
            <a:chOff x="3220720" y="1788160"/>
            <a:chExt cx="1849120" cy="328256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E90426B5-EC1E-4B3D-A747-2DB12C40DFF8}"/>
                </a:ext>
              </a:extLst>
            </p:cNvPr>
            <p:cNvCxnSpPr/>
            <p:nvPr/>
          </p:nvCxnSpPr>
          <p:spPr>
            <a:xfrm flipV="1">
              <a:off x="3220720" y="1788160"/>
              <a:ext cx="1849120" cy="164084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660FEA07-C066-41F0-A5C8-19D24C555F97}"/>
                </a:ext>
              </a:extLst>
            </p:cNvPr>
            <p:cNvCxnSpPr>
              <a:cxnSpLocks/>
            </p:cNvCxnSpPr>
            <p:nvPr/>
          </p:nvCxnSpPr>
          <p:spPr>
            <a:xfrm>
              <a:off x="3220720" y="3429000"/>
              <a:ext cx="1849120" cy="1641723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B080B2-C671-4592-B703-8FA8B027E83C}"/>
              </a:ext>
            </a:extLst>
          </p:cNvPr>
          <p:cNvSpPr txBox="1"/>
          <p:nvPr/>
        </p:nvSpPr>
        <p:spPr>
          <a:xfrm>
            <a:off x="4968240" y="1464552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SMOTE</a:t>
            </a: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오버샘플링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2FE03-E95A-4BEA-A5C7-F26CD0B99FEE}"/>
              </a:ext>
            </a:extLst>
          </p:cNvPr>
          <p:cNvSpPr txBox="1"/>
          <p:nvPr/>
        </p:nvSpPr>
        <p:spPr>
          <a:xfrm>
            <a:off x="4968240" y="4747115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NearMiss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언더샘플링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6F89F-D5A5-4564-9AFE-3385B7EFA33A}"/>
              </a:ext>
            </a:extLst>
          </p:cNvPr>
          <p:cNvSpPr txBox="1"/>
          <p:nvPr/>
        </p:nvSpPr>
        <p:spPr>
          <a:xfrm>
            <a:off x="7269400" y="1213008"/>
            <a:ext cx="3688080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GaussianNB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SVC</a:t>
            </a: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DecisionTreeClassifier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RandomForestClassifier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XGBClassifier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D839A4-6033-4301-9C0A-3843E21E04DF}"/>
              </a:ext>
            </a:extLst>
          </p:cNvPr>
          <p:cNvCxnSpPr>
            <a:cxnSpLocks/>
          </p:cNvCxnSpPr>
          <p:nvPr/>
        </p:nvCxnSpPr>
        <p:spPr>
          <a:xfrm>
            <a:off x="6563360" y="1787717"/>
            <a:ext cx="4165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DCF6C0-BEC6-46A4-8ABD-ACEEF1A9AAEB}"/>
              </a:ext>
            </a:extLst>
          </p:cNvPr>
          <p:cNvCxnSpPr>
            <a:cxnSpLocks/>
          </p:cNvCxnSpPr>
          <p:nvPr/>
        </p:nvCxnSpPr>
        <p:spPr>
          <a:xfrm>
            <a:off x="6664960" y="5070280"/>
            <a:ext cx="4165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B6CB1-32EC-4818-AF66-44E3EF34FE6C}"/>
              </a:ext>
            </a:extLst>
          </p:cNvPr>
          <p:cNvSpPr txBox="1"/>
          <p:nvPr/>
        </p:nvSpPr>
        <p:spPr>
          <a:xfrm>
            <a:off x="7269400" y="4249419"/>
            <a:ext cx="3688080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GaussianNB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SVC</a:t>
            </a: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DecisionTreeClassifier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RandomForestClassifier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XGBClassifier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77CE7C-F1A1-48E4-B3F0-78D421A62600}"/>
              </a:ext>
            </a:extLst>
          </p:cNvPr>
          <p:cNvCxnSpPr/>
          <p:nvPr/>
        </p:nvCxnSpPr>
        <p:spPr>
          <a:xfrm>
            <a:off x="7269400" y="1787717"/>
            <a:ext cx="36880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C9AFA3-8D7A-47C1-8C22-5B36C99A9C10}"/>
              </a:ext>
            </a:extLst>
          </p:cNvPr>
          <p:cNvCxnSpPr/>
          <p:nvPr/>
        </p:nvCxnSpPr>
        <p:spPr>
          <a:xfrm>
            <a:off x="7269400" y="4835717"/>
            <a:ext cx="36880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9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6678-301D-4798-A3E3-A6123EC8AC8C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기준모델 설정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888799-E574-4129-A340-D305F2647259}"/>
              </a:ext>
            </a:extLst>
          </p:cNvPr>
          <p:cNvGrpSpPr/>
          <p:nvPr/>
        </p:nvGrpSpPr>
        <p:grpSpPr>
          <a:xfrm>
            <a:off x="2143760" y="2781521"/>
            <a:ext cx="8463280" cy="1200329"/>
            <a:chOff x="4790788" y="2901527"/>
            <a:chExt cx="7411550" cy="1371832"/>
          </a:xfrm>
        </p:grpSpPr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3C8630F1-7E70-4DEC-ABCE-9D014040AF12}"/>
                </a:ext>
              </a:extLst>
            </p:cNvPr>
            <p:cNvSpPr/>
            <p:nvPr/>
          </p:nvSpPr>
          <p:spPr>
            <a:xfrm>
              <a:off x="6091536" y="3097674"/>
              <a:ext cx="573424" cy="646331"/>
            </a:xfrm>
            <a:prstGeom prst="rightArrow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254349-5B95-4484-8BCC-74B7E75A0A92}"/>
                </a:ext>
              </a:extLst>
            </p:cNvPr>
            <p:cNvSpPr txBox="1"/>
            <p:nvPr/>
          </p:nvSpPr>
          <p:spPr>
            <a:xfrm>
              <a:off x="4790788" y="3140067"/>
              <a:ext cx="1346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기준 모델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A6D92-E5BF-44F1-B062-DC37DC16FFC3}"/>
                </a:ext>
              </a:extLst>
            </p:cNvPr>
            <p:cNvSpPr txBox="1"/>
            <p:nvPr/>
          </p:nvSpPr>
          <p:spPr>
            <a:xfrm>
              <a:off x="7193458" y="2901527"/>
              <a:ext cx="5008880" cy="137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ighlight>
                    <a:srgbClr val="FFCC0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SVC-</a:t>
              </a:r>
              <a:r>
                <a:rPr lang="en-US" altLang="ko-KR" dirty="0" err="1">
                  <a:highlight>
                    <a:srgbClr val="FFCC00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NearMiss</a:t>
              </a:r>
              <a:endParaRPr lang="en-US" altLang="ko-KR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Train_recall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0.711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Val_Recall:0.667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 모델이지만 학습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검증세트의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재현율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차가 크지 않아서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6678-301D-4798-A3E3-A6123EC8AC8C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candidate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90B959-6E59-48DC-9118-49CFEEEBEBEA}"/>
              </a:ext>
            </a:extLst>
          </p:cNvPr>
          <p:cNvGrpSpPr/>
          <p:nvPr/>
        </p:nvGrpSpPr>
        <p:grpSpPr>
          <a:xfrm>
            <a:off x="885524" y="2189355"/>
            <a:ext cx="10010274" cy="1365505"/>
            <a:chOff x="885524" y="2189355"/>
            <a:chExt cx="10010274" cy="13655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319BC5-BDCD-4A85-92F3-F4209B892999}"/>
                </a:ext>
              </a:extLst>
            </p:cNvPr>
            <p:cNvSpPr txBox="1"/>
            <p:nvPr/>
          </p:nvSpPr>
          <p:spPr>
            <a:xfrm>
              <a:off x="885524" y="2407815"/>
              <a:ext cx="10010274" cy="114704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n_estimator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74,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min_samples_split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min_samples_leaf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max_depth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9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7B4237-95FF-4593-8551-987D9D4344E1}"/>
                </a:ext>
              </a:extLst>
            </p:cNvPr>
            <p:cNvSpPr txBox="1"/>
            <p:nvPr/>
          </p:nvSpPr>
          <p:spPr>
            <a:xfrm>
              <a:off x="1145406" y="2189355"/>
              <a:ext cx="2545000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스웨거 TTF" panose="020B0600000101010101" pitchFamily="50" charset="-127"/>
                  <a:ea typeface="스웨거 TTF" panose="020B0600000101010101" pitchFamily="50" charset="-127"/>
                </a:rPr>
                <a:t>RandomforestClassifier</a:t>
              </a:r>
              <a:endPara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CC167F-435C-4FD3-BC3A-B1D51EC5113A}"/>
              </a:ext>
            </a:extLst>
          </p:cNvPr>
          <p:cNvGrpSpPr/>
          <p:nvPr/>
        </p:nvGrpSpPr>
        <p:grpSpPr>
          <a:xfrm>
            <a:off x="918330" y="4108483"/>
            <a:ext cx="10010274" cy="1376726"/>
            <a:chOff x="885524" y="2189355"/>
            <a:chExt cx="10010274" cy="13767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BD6159-234F-419D-B8BB-45B19B302331}"/>
                </a:ext>
              </a:extLst>
            </p:cNvPr>
            <p:cNvSpPr txBox="1"/>
            <p:nvPr/>
          </p:nvSpPr>
          <p:spPr>
            <a:xfrm>
              <a:off x="885524" y="2407815"/>
              <a:ext cx="10010274" cy="115826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min_samples_split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min_samples_leaf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max_depth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-&gt; 9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60D5B5-B34F-4517-91BE-C82F55197F6B}"/>
                </a:ext>
              </a:extLst>
            </p:cNvPr>
            <p:cNvSpPr txBox="1"/>
            <p:nvPr/>
          </p:nvSpPr>
          <p:spPr>
            <a:xfrm>
              <a:off x="1145406" y="2189355"/>
              <a:ext cx="2545000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스웨거 TTF" panose="020B0600000101010101" pitchFamily="50" charset="-127"/>
                  <a:ea typeface="스웨거 TTF" panose="020B0600000101010101" pitchFamily="50" charset="-127"/>
                </a:rPr>
                <a:t>DecisinTreeClassifier</a:t>
              </a:r>
              <a:endPara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39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4000" dirty="0">
              <a:solidFill>
                <a:srgbClr val="FFCC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B16F5-32D5-4DC5-9F64-CE005A003940}"/>
              </a:ext>
            </a:extLst>
          </p:cNvPr>
          <p:cNvSpPr txBox="1"/>
          <p:nvPr/>
        </p:nvSpPr>
        <p:spPr>
          <a:xfrm>
            <a:off x="71120" y="1127740"/>
            <a:ext cx="8168105" cy="427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배경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모델 설명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모델 평가 및 최종모델 선정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해석과 시사점</a:t>
            </a:r>
          </a:p>
        </p:txBody>
      </p:sp>
    </p:spTree>
    <p:extLst>
      <p:ext uri="{BB962C8B-B14F-4D97-AF65-F5344CB8AC3E}">
        <p14:creationId xmlns:p14="http://schemas.microsoft.com/office/powerpoint/2010/main" val="115528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분석모델평가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8126D-179B-401D-976A-62AFBEA6EFD8}"/>
              </a:ext>
            </a:extLst>
          </p:cNvPr>
          <p:cNvSpPr txBox="1"/>
          <p:nvPr/>
        </p:nvSpPr>
        <p:spPr>
          <a:xfrm>
            <a:off x="675720" y="1384012"/>
            <a:ext cx="25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최종모델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34A0-3B25-4235-8A40-3E760D964AAA}"/>
              </a:ext>
            </a:extLst>
          </p:cNvPr>
          <p:cNvSpPr txBox="1"/>
          <p:nvPr/>
        </p:nvSpPr>
        <p:spPr>
          <a:xfrm>
            <a:off x="3787180" y="1445566"/>
            <a:ext cx="2545000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DecisionTreeClassifier</a:t>
            </a:r>
            <a:endParaRPr lang="ko-KR" altLang="en-US" sz="2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373561-5016-475D-87CF-BEE6BCB05DCE}"/>
              </a:ext>
            </a:extLst>
          </p:cNvPr>
          <p:cNvSpPr/>
          <p:nvPr/>
        </p:nvSpPr>
        <p:spPr>
          <a:xfrm>
            <a:off x="2380020" y="1305559"/>
            <a:ext cx="975360" cy="74168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29F8D2-228A-4B29-9B30-99B007B9424E}"/>
              </a:ext>
            </a:extLst>
          </p:cNvPr>
          <p:cNvGrpSpPr/>
          <p:nvPr/>
        </p:nvGrpSpPr>
        <p:grpSpPr>
          <a:xfrm>
            <a:off x="349183" y="2710058"/>
            <a:ext cx="5279457" cy="1980462"/>
            <a:chOff x="885524" y="2315261"/>
            <a:chExt cx="10010274" cy="8390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922F43-2BFD-430C-83F5-CB0A51D054BF}"/>
                </a:ext>
              </a:extLst>
            </p:cNvPr>
            <p:cNvSpPr txBox="1"/>
            <p:nvPr/>
          </p:nvSpPr>
          <p:spPr>
            <a:xfrm>
              <a:off x="885524" y="2433641"/>
              <a:ext cx="10010274" cy="72067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Recall:0.677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F1_score:0.402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Roc-AUC: 0.559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EAB993-9E54-4482-9C10-1E3641696EFA}"/>
                </a:ext>
              </a:extLst>
            </p:cNvPr>
            <p:cNvSpPr txBox="1"/>
            <p:nvPr/>
          </p:nvSpPr>
          <p:spPr>
            <a:xfrm>
              <a:off x="885524" y="2315261"/>
              <a:ext cx="2545000" cy="15647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rf</a:t>
              </a:r>
              <a:endPara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23F684-0B25-4A7B-8663-80B8C9A0AE61}"/>
              </a:ext>
            </a:extLst>
          </p:cNvPr>
          <p:cNvGrpSpPr/>
          <p:nvPr/>
        </p:nvGrpSpPr>
        <p:grpSpPr>
          <a:xfrm>
            <a:off x="6096000" y="2710058"/>
            <a:ext cx="5279457" cy="1980462"/>
            <a:chOff x="885524" y="2315261"/>
            <a:chExt cx="10010274" cy="8390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78F1BE-3904-4995-B132-CEDEDEC21FB7}"/>
                </a:ext>
              </a:extLst>
            </p:cNvPr>
            <p:cNvSpPr txBox="1"/>
            <p:nvPr/>
          </p:nvSpPr>
          <p:spPr>
            <a:xfrm>
              <a:off x="885524" y="2433641"/>
              <a:ext cx="10010274" cy="72067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Recall:0.819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F1_score:0.433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Roc-AUC: 0.585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B48B38-1F09-4F44-935E-0A80DE76CB4E}"/>
                </a:ext>
              </a:extLst>
            </p:cNvPr>
            <p:cNvSpPr txBox="1"/>
            <p:nvPr/>
          </p:nvSpPr>
          <p:spPr>
            <a:xfrm>
              <a:off x="885524" y="2315261"/>
              <a:ext cx="2545000" cy="15647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dt</a:t>
              </a:r>
              <a:endPara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7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결과해석과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986F3-7CC0-4E84-9B89-CE399D73A0C4}"/>
              </a:ext>
            </a:extLst>
          </p:cNvPr>
          <p:cNvSpPr txBox="1"/>
          <p:nvPr/>
        </p:nvSpPr>
        <p:spPr>
          <a:xfrm>
            <a:off x="675720" y="1384012"/>
            <a:ext cx="1249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BUT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5C260D-1C2C-4151-A899-88DC4C43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0" y="1968787"/>
            <a:ext cx="6263038" cy="394599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8FB256-17BB-4AFE-BD38-EA1070EC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4" y="1968787"/>
            <a:ext cx="3424636" cy="1276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D5DF6-07AC-4DC4-8BB3-7B95173D9D90}"/>
              </a:ext>
            </a:extLst>
          </p:cNvPr>
          <p:cNvSpPr txBox="1"/>
          <p:nvPr/>
        </p:nvSpPr>
        <p:spPr>
          <a:xfrm>
            <a:off x="7436404" y="3667760"/>
            <a:ext cx="407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인코딩 방식으로 인해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277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특성의 순열중요도가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DT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모델은 적절한 해석이 불가능하다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06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1DF0-C809-4D34-A86E-8CBEBBAB69DC}"/>
              </a:ext>
            </a:extLst>
          </p:cNvPr>
          <p:cNvSpPr txBox="1"/>
          <p:nvPr/>
        </p:nvSpPr>
        <p:spPr>
          <a:xfrm>
            <a:off x="675720" y="1384012"/>
            <a:ext cx="526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해석은  </a:t>
            </a:r>
            <a:r>
              <a:rPr lang="en-US" altLang="ko-KR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RandomForest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A7342-541F-4155-9A4B-AB95B2213716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결과해석과 시사점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AD6BCB-8E56-483F-9910-E09AC95C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0" y="1968787"/>
            <a:ext cx="6346599" cy="3971925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C265D-CCDD-4A7C-8CB8-AC1F4DBEFB7B}"/>
              </a:ext>
            </a:extLst>
          </p:cNvPr>
          <p:cNvSpPr txBox="1"/>
          <p:nvPr/>
        </p:nvSpPr>
        <p:spPr>
          <a:xfrm>
            <a:off x="7366000" y="1978947"/>
            <a:ext cx="4358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 시간에 대한 제언</a:t>
            </a:r>
            <a:endParaRPr lang="en-US" altLang="ko-KR" dirty="0">
              <a:highlight>
                <a:srgbClr val="FFCC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 시간이 낮을 때는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타겟값의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변화율이 급증과 급락을 반복하다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시간즈음부터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꾸준히 양의 변화율을 기록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70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이상 훈련시키는 것은 이직 동기를 상승시킬 </a:t>
            </a:r>
            <a:r>
              <a:rPr lang="ko-KR" altLang="en-US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뿐 의미가 없다</a:t>
            </a:r>
            <a:r>
              <a:rPr lang="en-US" altLang="ko-KR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390B04E5-8FE2-492E-A480-1B24A4CC3B6A}"/>
              </a:ext>
            </a:extLst>
          </p:cNvPr>
          <p:cNvSpPr/>
          <p:nvPr/>
        </p:nvSpPr>
        <p:spPr>
          <a:xfrm>
            <a:off x="2448560" y="4223479"/>
            <a:ext cx="172720" cy="294640"/>
          </a:xfrm>
          <a:prstGeom prst="flowChartConnector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0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결과해석과 시사점</a:t>
            </a:r>
          </a:p>
        </p:txBody>
      </p:sp>
      <p:pic>
        <p:nvPicPr>
          <p:cNvPr id="3" name="그림 2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CB08C3B2-C702-4CD7-9349-17B13DD6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5" y="1993975"/>
            <a:ext cx="3850729" cy="3652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70A40-8119-4CB7-AC2C-648D1B493DB6}"/>
              </a:ext>
            </a:extLst>
          </p:cNvPr>
          <p:cNvSpPr txBox="1"/>
          <p:nvPr/>
        </p:nvSpPr>
        <p:spPr>
          <a:xfrm>
            <a:off x="792480" y="1361440"/>
            <a:ext cx="417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순열 중요도로 본 경영자에 대한 제언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B05D3-0681-4475-A25D-A64C6B12448D}"/>
              </a:ext>
            </a:extLst>
          </p:cNvPr>
          <p:cNvSpPr txBox="1"/>
          <p:nvPr/>
        </p:nvSpPr>
        <p:spPr>
          <a:xfrm>
            <a:off x="5069839" y="2113280"/>
            <a:ext cx="6324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 데이터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사이언티스트분들이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육아 휴직 중에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포트폴리오 만들면 이직 준비하는 겁니다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회사차원의 복지를 통해 꾸준한 소속감을 유지해야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NGO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Early Stage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스타트업의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경우 근로 조건이 안 좋아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동기부여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스타트업의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경우 미래의 스톡옵션이나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금전적인 보상을 보장해야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훈련시간이 적은 신입사원들의 적응을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도와야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다만 너무 많은 훈련은 이직을 자극할 수 있으니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주의할 것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29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B16F5-32D5-4DC5-9F64-CE005A003940}"/>
              </a:ext>
            </a:extLst>
          </p:cNvPr>
          <p:cNvSpPr txBox="1"/>
          <p:nvPr/>
        </p:nvSpPr>
        <p:spPr>
          <a:xfrm>
            <a:off x="1717040" y="2722860"/>
            <a:ext cx="816810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7504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E3031-42E5-455E-BEE8-7DD5B4681263}"/>
              </a:ext>
            </a:extLst>
          </p:cNvPr>
          <p:cNvSpPr txBox="1"/>
          <p:nvPr/>
        </p:nvSpPr>
        <p:spPr>
          <a:xfrm>
            <a:off x="294640" y="96520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기업의 입장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94FFE4-F3E2-46C2-A901-2253C6A6685C}"/>
              </a:ext>
            </a:extLst>
          </p:cNvPr>
          <p:cNvGrpSpPr/>
          <p:nvPr/>
        </p:nvGrpSpPr>
        <p:grpSpPr>
          <a:xfrm>
            <a:off x="418243" y="1711940"/>
            <a:ext cx="5105228" cy="4076315"/>
            <a:chOff x="235363" y="1736973"/>
            <a:chExt cx="5105228" cy="407631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461F1A0-E7A6-4C4C-BC11-4FA7AA7E71F3}"/>
                </a:ext>
              </a:extLst>
            </p:cNvPr>
            <p:cNvGrpSpPr/>
            <p:nvPr/>
          </p:nvGrpSpPr>
          <p:grpSpPr>
            <a:xfrm>
              <a:off x="294640" y="2267062"/>
              <a:ext cx="4062293" cy="3068724"/>
              <a:chOff x="294640" y="2021840"/>
              <a:chExt cx="4295973" cy="348528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240DCA1-1DBB-4A8C-823D-7948CDA673EC}"/>
                  </a:ext>
                </a:extLst>
              </p:cNvPr>
              <p:cNvGrpSpPr/>
              <p:nvPr/>
            </p:nvGrpSpPr>
            <p:grpSpPr>
              <a:xfrm>
                <a:off x="294640" y="2747694"/>
                <a:ext cx="4155440" cy="1890931"/>
                <a:chOff x="497840" y="2670909"/>
                <a:chExt cx="4988560" cy="1901091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34EFFC70-1B0E-47AC-84BF-5F433E383F77}"/>
                    </a:ext>
                  </a:extLst>
                </p:cNvPr>
                <p:cNvSpPr/>
                <p:nvPr/>
              </p:nvSpPr>
              <p:spPr>
                <a:xfrm>
                  <a:off x="1066800" y="2814320"/>
                  <a:ext cx="4419600" cy="1757680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000" dirty="0">
                      <a:solidFill>
                        <a:srgbClr val="002060"/>
                      </a:solidFill>
                      <a:latin typeface="스웨거 TTF" panose="020B0600000101010101" pitchFamily="50" charset="-127"/>
                      <a:ea typeface="스웨거 TTF" panose="020B0600000101010101" pitchFamily="50" charset="-127"/>
                    </a:rPr>
                    <a:t>system</a:t>
                  </a:r>
                  <a:endParaRPr lang="ko-KR" altLang="en-US" sz="4000" dirty="0">
                    <a:solidFill>
                      <a:srgbClr val="002060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945852C-EEC3-430F-99F4-342DF8E0A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840" y="2670909"/>
                      <a:ext cx="650240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945852C-EEC3-430F-99F4-342DF8E0A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840" y="2670909"/>
                      <a:ext cx="650240" cy="76944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42E1C59-8DA4-47FD-84F5-CECA98530FD5}"/>
                  </a:ext>
                </a:extLst>
              </p:cNvPr>
              <p:cNvGrpSpPr/>
              <p:nvPr/>
            </p:nvGrpSpPr>
            <p:grpSpPr>
              <a:xfrm>
                <a:off x="957792" y="2021840"/>
                <a:ext cx="1407781" cy="868499"/>
                <a:chOff x="876512" y="2039449"/>
                <a:chExt cx="1407781" cy="868499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CAB7A880-2E20-4C97-BC9D-691477728E35}"/>
                    </a:ext>
                  </a:extLst>
                </p:cNvPr>
                <p:cNvCxnSpPr/>
                <p:nvPr/>
              </p:nvCxnSpPr>
              <p:spPr>
                <a:xfrm>
                  <a:off x="876512" y="2039449"/>
                  <a:ext cx="433714" cy="8684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CF90B0F-1A73-4B5D-AAD9-3315708B3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1499" y="2057058"/>
                  <a:ext cx="562794" cy="8508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842C0BB-1ED2-45D9-A88F-6D611066C57C}"/>
                  </a:ext>
                </a:extLst>
              </p:cNvPr>
              <p:cNvGrpSpPr/>
              <p:nvPr/>
            </p:nvGrpSpPr>
            <p:grpSpPr>
              <a:xfrm rot="10800000">
                <a:off x="3182832" y="4638625"/>
                <a:ext cx="1407781" cy="868499"/>
                <a:chOff x="876512" y="2039449"/>
                <a:chExt cx="1407781" cy="868499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DC5B57B-01DB-471C-9C91-5CD700A8DBF9}"/>
                    </a:ext>
                  </a:extLst>
                </p:cNvPr>
                <p:cNvCxnSpPr/>
                <p:nvPr/>
              </p:nvCxnSpPr>
              <p:spPr>
                <a:xfrm>
                  <a:off x="876512" y="2039449"/>
                  <a:ext cx="433714" cy="8684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FA6A5E29-8A76-4F54-8B2B-600FECADE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1499" y="2057058"/>
                  <a:ext cx="562794" cy="8508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E5958C-549F-42D8-8E8B-E4FCDFBABA8B}"/>
                </a:ext>
              </a:extLst>
            </p:cNvPr>
            <p:cNvSpPr txBox="1"/>
            <p:nvPr/>
          </p:nvSpPr>
          <p:spPr>
            <a:xfrm>
              <a:off x="235363" y="1736973"/>
              <a:ext cx="3218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Capital, Human Resource</a:t>
              </a:r>
              <a:endPara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B80FCC-70C9-4CED-B9E1-AE1C4F79AEFB}"/>
                </a:ext>
              </a:extLst>
            </p:cNvPr>
            <p:cNvSpPr txBox="1"/>
            <p:nvPr/>
          </p:nvSpPr>
          <p:spPr>
            <a:xfrm>
              <a:off x="2121962" y="5351623"/>
              <a:ext cx="3218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Output</a:t>
              </a:r>
              <a:endPara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858623-E6E0-4239-B246-F959A4EE6BF3}"/>
              </a:ext>
            </a:extLst>
          </p:cNvPr>
          <p:cNvGrpSpPr/>
          <p:nvPr/>
        </p:nvGrpSpPr>
        <p:grpSpPr>
          <a:xfrm>
            <a:off x="5711340" y="1854746"/>
            <a:ext cx="5376060" cy="2563370"/>
            <a:chOff x="6558918" y="1875066"/>
            <a:chExt cx="5376060" cy="25633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D96F3E4-8072-45D1-8A20-AD01F3EA9472}"/>
                </a:ext>
              </a:extLst>
            </p:cNvPr>
            <p:cNvGrpSpPr/>
            <p:nvPr/>
          </p:nvGrpSpPr>
          <p:grpSpPr>
            <a:xfrm>
              <a:off x="6558918" y="1875066"/>
              <a:ext cx="4257040" cy="2318138"/>
              <a:chOff x="6426610" y="1759948"/>
              <a:chExt cx="4257040" cy="231813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68690DB3-BC01-4F2B-8727-79404F330E93}"/>
                  </a:ext>
                </a:extLst>
              </p:cNvPr>
              <p:cNvSpPr/>
              <p:nvPr/>
            </p:nvSpPr>
            <p:spPr>
              <a:xfrm>
                <a:off x="6426610" y="1759948"/>
                <a:ext cx="4257040" cy="58928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rgbClr val="FFC000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장기 프로젝트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C184D64-5E35-455B-91AC-3B95C09DEC47}"/>
                  </a:ext>
                </a:extLst>
              </p:cNvPr>
              <p:cNvSpPr/>
              <p:nvPr/>
            </p:nvSpPr>
            <p:spPr>
              <a:xfrm>
                <a:off x="6426610" y="2624377"/>
                <a:ext cx="3083150" cy="5892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chemeClr val="tx1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중기 프로젝트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B77793B2-4918-4CFA-BCF9-6C2D608CF43D}"/>
                  </a:ext>
                </a:extLst>
              </p:cNvPr>
              <p:cNvSpPr/>
              <p:nvPr/>
            </p:nvSpPr>
            <p:spPr>
              <a:xfrm>
                <a:off x="6426610" y="3488806"/>
                <a:ext cx="1650590" cy="5892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단기 프로젝트</a:t>
                </a: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8EAD14F-DAEF-4132-9FCC-F191AF86185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918" y="4438436"/>
              <a:ext cx="528764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5EDB80-1545-452E-B305-E3D4CE93F81D}"/>
                </a:ext>
              </a:extLst>
            </p:cNvPr>
            <p:cNvSpPr txBox="1"/>
            <p:nvPr/>
          </p:nvSpPr>
          <p:spPr>
            <a:xfrm>
              <a:off x="8209508" y="3731539"/>
              <a:ext cx="3725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생산성 향상을 위해 </a:t>
              </a:r>
              <a:r>
                <a:rPr lang="en-US" altLang="ko-KR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HR</a:t>
              </a:r>
              <a:r>
                <a:rPr lang="ko-KR" altLang="en-US" sz="2400" dirty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의 연속성이 필수적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A2CD20-BCB2-4DD9-B887-515A70957AC5}"/>
              </a:ext>
            </a:extLst>
          </p:cNvPr>
          <p:cNvSpPr txBox="1"/>
          <p:nvPr/>
        </p:nvSpPr>
        <p:spPr>
          <a:xfrm>
            <a:off x="5672178" y="4648918"/>
            <a:ext cx="566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기업은 생산성 향상을 위해 최대한 좋은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뽑아야 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장기적인 성장을 위해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이직을 막는 것이 중요하다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이직은 신입직원의 훈련 비용까지 계산되어야 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--&gt; </a:t>
            </a: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당기순이익의 저하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이어질 수 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16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52867-9692-4C87-9FF6-6075413CB828}"/>
              </a:ext>
            </a:extLst>
          </p:cNvPr>
          <p:cNvSpPr txBox="1"/>
          <p:nvPr/>
        </p:nvSpPr>
        <p:spPr>
          <a:xfrm>
            <a:off x="294640" y="965200"/>
            <a:ext cx="331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구인 시장의 상황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52A583-88A2-45B3-9362-B58BE4D6A0C0}"/>
              </a:ext>
            </a:extLst>
          </p:cNvPr>
          <p:cNvGrpSpPr/>
          <p:nvPr/>
        </p:nvGrpSpPr>
        <p:grpSpPr>
          <a:xfrm>
            <a:off x="3942658" y="923285"/>
            <a:ext cx="7263822" cy="5011430"/>
            <a:chOff x="3942658" y="923285"/>
            <a:chExt cx="7263822" cy="501143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133F53-B122-411B-AED5-333538E5A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48" b="6667"/>
            <a:stretch/>
          </p:blipFill>
          <p:spPr>
            <a:xfrm>
              <a:off x="3942658" y="923285"/>
              <a:ext cx="3312160" cy="50114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2B1539-77A2-4BFD-81DB-32322658E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07" b="2815"/>
            <a:stretch/>
          </p:blipFill>
          <p:spPr>
            <a:xfrm>
              <a:off x="7254818" y="923285"/>
              <a:ext cx="3951662" cy="5011430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04A0F8-B2DC-4330-9E2A-37E84A03D412}"/>
              </a:ext>
            </a:extLst>
          </p:cNvPr>
          <p:cNvCxnSpPr/>
          <p:nvPr/>
        </p:nvCxnSpPr>
        <p:spPr>
          <a:xfrm>
            <a:off x="9144000" y="5709920"/>
            <a:ext cx="1859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A06E90-97D4-4D81-9E58-7A554D92748D}"/>
              </a:ext>
            </a:extLst>
          </p:cNvPr>
          <p:cNvCxnSpPr>
            <a:cxnSpLocks/>
          </p:cNvCxnSpPr>
          <p:nvPr/>
        </p:nvCxnSpPr>
        <p:spPr>
          <a:xfrm>
            <a:off x="7447280" y="5904235"/>
            <a:ext cx="2804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031C72-A174-4E92-A5E4-66EB5CDD4CF8}"/>
              </a:ext>
            </a:extLst>
          </p:cNvPr>
          <p:cNvCxnSpPr>
            <a:cxnSpLocks/>
          </p:cNvCxnSpPr>
          <p:nvPr/>
        </p:nvCxnSpPr>
        <p:spPr>
          <a:xfrm>
            <a:off x="5567680" y="4104640"/>
            <a:ext cx="15341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347B85-6898-4AFE-83D3-FC94D684F82E}"/>
              </a:ext>
            </a:extLst>
          </p:cNvPr>
          <p:cNvCxnSpPr>
            <a:cxnSpLocks/>
          </p:cNvCxnSpPr>
          <p:nvPr/>
        </p:nvCxnSpPr>
        <p:spPr>
          <a:xfrm>
            <a:off x="4084320" y="4328160"/>
            <a:ext cx="30175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B17EC3-0A09-418F-8A41-16BE58A59BE8}"/>
              </a:ext>
            </a:extLst>
          </p:cNvPr>
          <p:cNvCxnSpPr>
            <a:cxnSpLocks/>
          </p:cNvCxnSpPr>
          <p:nvPr/>
        </p:nvCxnSpPr>
        <p:spPr>
          <a:xfrm>
            <a:off x="4053840" y="4531360"/>
            <a:ext cx="812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2AD011-B8EC-4B62-AED9-11C702E6DE1C}"/>
              </a:ext>
            </a:extLst>
          </p:cNvPr>
          <p:cNvSpPr txBox="1"/>
          <p:nvPr/>
        </p:nvSpPr>
        <p:spPr>
          <a:xfrm>
            <a:off x="365760" y="1949445"/>
            <a:ext cx="3312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구인난으로 인해 </a:t>
            </a: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경력을 쌓기 위한 취업이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많아짐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MZ</a:t>
            </a: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세대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자유로운 분위기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코로나로 인한 </a:t>
            </a: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구인시장의 불확실성</a:t>
            </a: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사회적 인식의 변화 </a:t>
            </a:r>
            <a:endParaRPr lang="en-US" altLang="ko-KR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9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52867-9692-4C87-9FF6-6075413CB828}"/>
              </a:ext>
            </a:extLst>
          </p:cNvPr>
          <p:cNvSpPr txBox="1"/>
          <p:nvPr/>
        </p:nvSpPr>
        <p:spPr>
          <a:xfrm>
            <a:off x="294640" y="965200"/>
            <a:ext cx="331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구인 시장의 상황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D8835B-3DFB-450E-8526-28176A141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23"/>
          <a:stretch/>
        </p:blipFill>
        <p:spPr>
          <a:xfrm>
            <a:off x="6655959" y="857250"/>
            <a:ext cx="3168763" cy="5143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337566-0DAA-47D9-9EF9-7382366ED9E5}"/>
              </a:ext>
            </a:extLst>
          </p:cNvPr>
          <p:cNvSpPr txBox="1"/>
          <p:nvPr/>
        </p:nvSpPr>
        <p:spPr>
          <a:xfrm>
            <a:off x="436880" y="1849120"/>
            <a:ext cx="6024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차산업혁명 등의 여파로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 구인시장과 다르게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직군에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수요 증가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sym typeface="Wingdings" panose="05000000000000000000" pitchFamily="2" charset="2"/>
              </a:rPr>
              <a:t>구인시장이 굉장히 불확실성을 띄는 중이다</a:t>
            </a:r>
            <a:r>
              <a:rPr lang="en-US" altLang="ko-KR" sz="3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sym typeface="Wingdings" panose="05000000000000000000" pitchFamily="2" charset="2"/>
              </a:rPr>
              <a:t>.</a:t>
            </a:r>
            <a:endParaRPr lang="ko-KR" altLang="en-US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분석 배경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CF599B-62BF-448C-9175-8FA3E47B8760}"/>
              </a:ext>
            </a:extLst>
          </p:cNvPr>
          <p:cNvGrpSpPr/>
          <p:nvPr/>
        </p:nvGrpSpPr>
        <p:grpSpPr>
          <a:xfrm>
            <a:off x="777908" y="1214715"/>
            <a:ext cx="10788031" cy="2967871"/>
            <a:chOff x="828708" y="1153755"/>
            <a:chExt cx="10788031" cy="296787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A8C203-EF9C-4C83-8A45-23CC99931921}"/>
                </a:ext>
              </a:extLst>
            </p:cNvPr>
            <p:cNvGrpSpPr/>
            <p:nvPr/>
          </p:nvGrpSpPr>
          <p:grpSpPr>
            <a:xfrm>
              <a:off x="875572" y="1153755"/>
              <a:ext cx="10741167" cy="2920405"/>
              <a:chOff x="798112" y="1113115"/>
              <a:chExt cx="10741167" cy="292040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EDDD3AC-CFA6-45CB-9FC1-997FF997AD79}"/>
                  </a:ext>
                </a:extLst>
              </p:cNvPr>
              <p:cNvGrpSpPr/>
              <p:nvPr/>
            </p:nvGrpSpPr>
            <p:grpSpPr>
              <a:xfrm>
                <a:off x="2611120" y="1113115"/>
                <a:ext cx="8928159" cy="2920405"/>
                <a:chOff x="2561959" y="1235035"/>
                <a:chExt cx="8627721" cy="291024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B8094ED-5C02-45DC-AB3E-9026D46908B7}"/>
                    </a:ext>
                  </a:extLst>
                </p:cNvPr>
                <p:cNvGrpSpPr/>
                <p:nvPr/>
              </p:nvGrpSpPr>
              <p:grpSpPr>
                <a:xfrm>
                  <a:off x="2561959" y="2529065"/>
                  <a:ext cx="6558497" cy="1051561"/>
                  <a:chOff x="2561959" y="2529065"/>
                  <a:chExt cx="6558497" cy="1051561"/>
                </a:xfrm>
              </p:grpSpPr>
              <p:sp>
                <p:nvSpPr>
                  <p:cNvPr id="11" name="화살표: 오른쪽 10">
                    <a:extLst>
                      <a:ext uri="{FF2B5EF4-FFF2-40B4-BE49-F238E27FC236}">
                        <a16:creationId xmlns:a16="http://schemas.microsoft.com/office/drawing/2014/main" id="{5D516D4A-C319-4206-B279-639ADDC7B055}"/>
                      </a:ext>
                    </a:extLst>
                  </p:cNvPr>
                  <p:cNvSpPr/>
                  <p:nvPr/>
                </p:nvSpPr>
                <p:spPr>
                  <a:xfrm>
                    <a:off x="6695440" y="2529066"/>
                    <a:ext cx="2425016" cy="1051560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" name="화살표: 오른쪽 11">
                    <a:extLst>
                      <a:ext uri="{FF2B5EF4-FFF2-40B4-BE49-F238E27FC236}">
                        <a16:creationId xmlns:a16="http://schemas.microsoft.com/office/drawing/2014/main" id="{6AEC9A15-A68A-4E92-B7D4-9B996500B50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1959" y="2529065"/>
                    <a:ext cx="2233562" cy="1051560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FE5AE92-E752-48B1-BF74-77F330BDCFAA}"/>
                    </a:ext>
                  </a:extLst>
                </p:cNvPr>
                <p:cNvGrpSpPr/>
                <p:nvPr/>
              </p:nvGrpSpPr>
              <p:grpSpPr>
                <a:xfrm>
                  <a:off x="4582160" y="1235035"/>
                  <a:ext cx="6607520" cy="2910245"/>
                  <a:chOff x="4765040" y="1549995"/>
                  <a:chExt cx="6607520" cy="2910245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AD1BA151-E087-4588-8659-8D51CBEC9C4F}"/>
                      </a:ext>
                    </a:extLst>
                  </p:cNvPr>
                  <p:cNvGrpSpPr/>
                  <p:nvPr/>
                </p:nvGrpSpPr>
                <p:grpSpPr>
                  <a:xfrm>
                    <a:off x="4765040" y="2230120"/>
                    <a:ext cx="6607520" cy="2230120"/>
                    <a:chOff x="5394960" y="2159000"/>
                    <a:chExt cx="6607520" cy="2230120"/>
                  </a:xfrm>
                </p:grpSpPr>
                <p:sp>
                  <p:nvSpPr>
                    <p:cNvPr id="7" name="순서도: 연결자 6">
                      <a:extLst>
                        <a:ext uri="{FF2B5EF4-FFF2-40B4-BE49-F238E27FC236}">
                          <a16:creationId xmlns:a16="http://schemas.microsoft.com/office/drawing/2014/main" id="{11ED0697-C0AB-49C7-B71F-07AFE27F9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4960" y="2159000"/>
                      <a:ext cx="2316480" cy="2230120"/>
                    </a:xfrm>
                    <a:prstGeom prst="flowChartConnector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" name="그래픽 2" descr="도시 단색으로 채워진">
                      <a:extLst>
                        <a:ext uri="{FF2B5EF4-FFF2-40B4-BE49-F238E27FC236}">
                          <a16:creationId xmlns:a16="http://schemas.microsoft.com/office/drawing/2014/main" id="{243B668E-F58A-4A4C-8BB5-9DD8959823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91585" y="2159000"/>
                      <a:ext cx="1910895" cy="191089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338CDF0-BDA7-4711-BBD1-75359C2A2254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520" y="1549995"/>
                    <a:ext cx="200152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6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rPr>
                      <a:t>uncertainty</a:t>
                    </a:r>
                    <a:endParaRPr lang="ko-KR" altLang="en-US" sz="3600" dirty="0">
                      <a:latin typeface="스웨거 TTF" panose="020B0600000101010101" pitchFamily="50" charset="-127"/>
                      <a:ea typeface="스웨거 TTF" panose="020B0600000101010101" pitchFamily="50" charset="-127"/>
                    </a:endParaRPr>
                  </a:p>
                </p:txBody>
              </p:sp>
            </p:grpSp>
          </p:grpSp>
          <p:pic>
            <p:nvPicPr>
              <p:cNvPr id="16" name="그래픽 15" descr="사람들 집단  단색으로 채워진">
                <a:extLst>
                  <a:ext uri="{FF2B5EF4-FFF2-40B4-BE49-F238E27FC236}">
                    <a16:creationId xmlns:a16="http://schemas.microsoft.com/office/drawing/2014/main" id="{3040F21B-3A14-469C-BC72-9FEBAEDCF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112" y="2022952"/>
                <a:ext cx="1534814" cy="1534814"/>
              </a:xfrm>
              <a:prstGeom prst="rect">
                <a:avLst/>
              </a:prstGeom>
            </p:spPr>
          </p:pic>
          <p:pic>
            <p:nvPicPr>
              <p:cNvPr id="18" name="그래픽 17" descr="기어 헤드 윤곽선">
                <a:extLst>
                  <a:ext uri="{FF2B5EF4-FFF2-40B4-BE49-F238E27FC236}">
                    <a16:creationId xmlns:a16="http://schemas.microsoft.com/office/drawing/2014/main" id="{2B95AA24-EA8C-46A8-A863-E42B646A3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07212" y="2080865"/>
                <a:ext cx="1617483" cy="161748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301449-33B0-4BF8-AEFB-4938644C68C0}"/>
                </a:ext>
              </a:extLst>
            </p:cNvPr>
            <p:cNvSpPr txBox="1"/>
            <p:nvPr/>
          </p:nvSpPr>
          <p:spPr>
            <a:xfrm>
              <a:off x="828708" y="3598406"/>
              <a:ext cx="1628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이직 </a:t>
              </a:r>
              <a:r>
                <a:rPr lang="ko-KR" altLang="en-US" sz="2800" dirty="0" err="1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할래</a:t>
              </a:r>
              <a:r>
                <a:rPr lang="en-US" altLang="ko-KR" sz="28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!</a:t>
              </a:r>
              <a:endParaRPr lang="ko-KR" altLang="en-US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323AD8-963A-4859-BC80-E562465A0EBE}"/>
                </a:ext>
              </a:extLst>
            </p:cNvPr>
            <p:cNvSpPr txBox="1"/>
            <p:nvPr/>
          </p:nvSpPr>
          <p:spPr>
            <a:xfrm>
              <a:off x="9813749" y="3519461"/>
              <a:ext cx="1628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이직 안돼</a:t>
              </a:r>
              <a:r>
                <a:rPr lang="en-US" altLang="ko-KR" sz="28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!</a:t>
              </a:r>
              <a:endParaRPr lang="ko-KR" altLang="en-US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621CEA8-E073-4ADB-ABD4-EED220DB2E7D}"/>
              </a:ext>
            </a:extLst>
          </p:cNvPr>
          <p:cNvSpPr txBox="1"/>
          <p:nvPr/>
        </p:nvSpPr>
        <p:spPr>
          <a:xfrm>
            <a:off x="777908" y="4574657"/>
            <a:ext cx="1026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기업은 불확실한 구인 시장 상황 속에서도 최선의 인재를 뽑아야 하고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뽑은 인재들이 이직할지 안 할지를 꾸준히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추적해야한다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ko-KR" altLang="en-US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개인 정보의 보호를 위해 최소한의 데이터를 통해 분류할 모델 필요 </a:t>
            </a:r>
          </a:p>
        </p:txBody>
      </p:sp>
    </p:spTree>
    <p:extLst>
      <p:ext uri="{BB962C8B-B14F-4D97-AF65-F5344CB8AC3E}">
        <p14:creationId xmlns:p14="http://schemas.microsoft.com/office/powerpoint/2010/main" val="376134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5676C-84E3-4FA9-8034-41C325747F61}"/>
              </a:ext>
            </a:extLst>
          </p:cNvPr>
          <p:cNvSpPr txBox="1"/>
          <p:nvPr/>
        </p:nvSpPr>
        <p:spPr>
          <a:xfrm>
            <a:off x="223520" y="1056640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b="1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HR Analytics: Job Change of Data Scientists</a:t>
            </a: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E9235-4453-4162-8FBE-BA87C9FF480C}"/>
              </a:ext>
            </a:extLst>
          </p:cNvPr>
          <p:cNvSpPr txBox="1"/>
          <p:nvPr/>
        </p:nvSpPr>
        <p:spPr>
          <a:xfrm>
            <a:off x="223519" y="1388011"/>
            <a:ext cx="7755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되는 </a:t>
            </a:r>
            <a:r>
              <a:rPr lang="en-US" altLang="ko-KR" sz="28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</a:t>
            </a: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Gender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Relevant_experience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경험 유무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Enrolled_university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대학에 등록해 있는지 여부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Education_level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교육수준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학위 수준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Major_discipline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전공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Experience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경력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연차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Company_type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유형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Last_new_job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취업까지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걸린기간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Training_hours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 시간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3F98-66FB-4DA8-B5EB-833E379D8D23}"/>
              </a:ext>
            </a:extLst>
          </p:cNvPr>
          <p:cNvSpPr txBox="1"/>
          <p:nvPr/>
        </p:nvSpPr>
        <p:spPr>
          <a:xfrm>
            <a:off x="741145" y="1703136"/>
            <a:ext cx="11069053" cy="374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외부의 보상이 내부의 보상보다 크거나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 거라고 기대되는 경우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직무나 조직에 </a:t>
            </a:r>
            <a:r>
              <a:rPr lang="ko-KR" altLang="en-US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적응 혹은 만족하지 못하는 경우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능력의 부족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성격 문제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 </a:t>
            </a:r>
            <a:r>
              <a:rPr lang="ko-KR" altLang="en-US" sz="28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사회적인 선택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인해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출산 </a:t>
            </a:r>
          </a:p>
        </p:txBody>
      </p:sp>
      <p:pic>
        <p:nvPicPr>
          <p:cNvPr id="7" name="그래픽 6" descr="근육질의 팔 윤곽선">
            <a:extLst>
              <a:ext uri="{FF2B5EF4-FFF2-40B4-BE49-F238E27FC236}">
                <a16:creationId xmlns:a16="http://schemas.microsoft.com/office/drawing/2014/main" id="{55D9D436-6CB8-4A05-B0E2-72577F4B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02" y="121214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69B7F-41B5-436F-81F2-070C82B3C85C}"/>
              </a:ext>
            </a:extLst>
          </p:cNvPr>
          <p:cNvSpPr txBox="1"/>
          <p:nvPr/>
        </p:nvSpPr>
        <p:spPr>
          <a:xfrm>
            <a:off x="1333098" y="1393717"/>
            <a:ext cx="926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사람들이 이직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이탈행위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하는 유형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-&gt;HRM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관점에서 </a:t>
            </a:r>
          </a:p>
        </p:txBody>
      </p:sp>
    </p:spTree>
    <p:extLst>
      <p:ext uri="{BB962C8B-B14F-4D97-AF65-F5344CB8AC3E}">
        <p14:creationId xmlns:p14="http://schemas.microsoft.com/office/powerpoint/2010/main" val="224836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A454C5-6CBB-4203-8AAB-0858B2A13C25}"/>
              </a:ext>
            </a:extLst>
          </p:cNvPr>
          <p:cNvSpPr/>
          <p:nvPr/>
        </p:nvSpPr>
        <p:spPr>
          <a:xfrm>
            <a:off x="0" y="0"/>
            <a:ext cx="12192000" cy="741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286B1-7DDF-48F6-9DBE-90A7D409798D}"/>
              </a:ext>
            </a:extLst>
          </p:cNvPr>
          <p:cNvSpPr/>
          <p:nvPr/>
        </p:nvSpPr>
        <p:spPr>
          <a:xfrm>
            <a:off x="0" y="6116320"/>
            <a:ext cx="12192000" cy="741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EF82-35E7-4487-8808-5BF09D584CF8}"/>
              </a:ext>
            </a:extLst>
          </p:cNvPr>
          <p:cNvSpPr txBox="1"/>
          <p:nvPr/>
        </p:nvSpPr>
        <p:spPr>
          <a:xfrm>
            <a:off x="91440" y="0"/>
            <a:ext cx="526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C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57C64-3212-4399-9168-F04E02D4EEEF}"/>
              </a:ext>
            </a:extLst>
          </p:cNvPr>
          <p:cNvSpPr txBox="1"/>
          <p:nvPr/>
        </p:nvSpPr>
        <p:spPr>
          <a:xfrm>
            <a:off x="446504" y="1335965"/>
            <a:ext cx="227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1.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gender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4F6D0-F24E-413E-A7AE-BCAD9C58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8" y="2090103"/>
            <a:ext cx="3143713" cy="308133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3174E3-DCCA-47EE-8629-D688B093A09A}"/>
              </a:ext>
            </a:extLst>
          </p:cNvPr>
          <p:cNvSpPr txBox="1"/>
          <p:nvPr/>
        </p:nvSpPr>
        <p:spPr>
          <a:xfrm>
            <a:off x="4763970" y="2398042"/>
            <a:ext cx="6492240" cy="179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여성은 </a:t>
            </a:r>
            <a:r>
              <a:rPr lang="ko-KR" altLang="en-US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출산 </a:t>
            </a:r>
            <a:r>
              <a:rPr lang="en-US" altLang="ko-KR" sz="2400" dirty="0">
                <a:highlight>
                  <a:srgbClr val="FFCC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issue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존재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유의미할까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성별을 기재하지 않은 사람들은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‘No – info’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210915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870</Words>
  <Application>Microsoft Office PowerPoint</Application>
  <PresentationFormat>와이드스크린</PresentationFormat>
  <Paragraphs>208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tvN 즐거운이야기 Bold</vt:lpstr>
      <vt:lpstr>나눔스퀘어_ac Bold</vt:lpstr>
      <vt:lpstr>맑은 고딕</vt:lpstr>
      <vt:lpstr>스웨거 TTF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h055978</dc:creator>
  <cp:lastModifiedBy>h055978</cp:lastModifiedBy>
  <cp:revision>1</cp:revision>
  <dcterms:created xsi:type="dcterms:W3CDTF">2022-03-20T10:32:10Z</dcterms:created>
  <dcterms:modified xsi:type="dcterms:W3CDTF">2022-09-05T14:59:16Z</dcterms:modified>
</cp:coreProperties>
</file>