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14630400" cy="8229600"/>
  <p:notesSz cx="8229600" cy="14630400"/>
  <p:embeddedFontLst>
    <p:embeddedFont>
      <p:font typeface="Kanit"/>
      <p:regular r:id="rId19"/>
    </p:embeddedFont>
    <p:embeddedFont>
      <p:font typeface="Kanit"/>
      <p:regular r:id="rId20"/>
    </p:embeddedFont>
    <p:embeddedFont>
      <p:font typeface="Kanit"/>
      <p:regular r:id="rId21"/>
    </p:embeddedFont>
    <p:embeddedFont>
      <p:font typeface="Kanit"/>
      <p:regular r:id="rId22"/>
    </p:embeddedFont>
    <p:embeddedFont>
      <p:font typeface="Martel Sans Light"/>
      <p:regular r:id="rId23"/>
    </p:embeddedFont>
    <p:embeddedFont>
      <p:font typeface="Martel Sans Light"/>
      <p:regular r:id="rId24"/>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9" Type="http://schemas.openxmlformats.org/officeDocument/2006/relationships/font" Target="fonts/font1.fntdata"/><Relationship Id="rId20" Type="http://schemas.openxmlformats.org/officeDocument/2006/relationships/font" Target="fonts/font2.fntdata"/><Relationship Id="rId21" Type="http://schemas.openxmlformats.org/officeDocument/2006/relationships/font" Target="fonts/font3.fntdata"/><Relationship Id="rId22" Type="http://schemas.openxmlformats.org/officeDocument/2006/relationships/font" Target="fonts/font4.fntdata"/><Relationship Id="rId23" Type="http://schemas.openxmlformats.org/officeDocument/2006/relationships/font" Target="fonts/font5.fntdata"/><Relationship Id="rId24"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2-1.png"/><Relationship Id="rId3"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3-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slideLayout" Target="../slideLayouts/slideLayout9.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837724" y="1172885"/>
            <a:ext cx="7468553" cy="1408033"/>
          </a:xfrm>
          <a:prstGeom prst="rect">
            <a:avLst/>
          </a:prstGeom>
          <a:noFill/>
          <a:ln/>
        </p:spPr>
        <p:txBody>
          <a:bodyPr wrap="square" lIns="0" tIns="0" rIns="0" bIns="0" rtlCol="0" anchor="t"/>
          <a:lstStyle/>
          <a:p>
            <a:pPr algn="l" indent="0" marL="0">
              <a:lnSpc>
                <a:spcPts val="5500"/>
              </a:lnSpc>
              <a:buNone/>
            </a:pPr>
            <a:r>
              <a:rPr lang="en-US" sz="4400" dirty="0">
                <a:solidFill>
                  <a:srgbClr val="FFFFFF"/>
                </a:solidFill>
                <a:latin typeface="Kanit" pitchFamily="34" charset="0"/>
                <a:ea typeface="Kanit" pitchFamily="34" charset="-122"/>
                <a:cs typeface="Kanit" pitchFamily="34" charset="-120"/>
              </a:rPr>
              <a:t>Group 11 - Gas Leak Detection System</a:t>
            </a:r>
            <a:endParaRPr lang="en-US" sz="4400" dirty="0"/>
          </a:p>
        </p:txBody>
      </p:sp>
      <p:sp>
        <p:nvSpPr>
          <p:cNvPr id="4" name="Text 1"/>
          <p:cNvSpPr/>
          <p:nvPr/>
        </p:nvSpPr>
        <p:spPr>
          <a:xfrm>
            <a:off x="837724" y="2939891"/>
            <a:ext cx="7468553"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D9E1FF"/>
                </a:solidFill>
                <a:latin typeface="Martel Sans Light" pitchFamily="34" charset="0"/>
                <a:ea typeface="Martel Sans Light" pitchFamily="34" charset="-122"/>
                <a:cs typeface="Martel Sans Light" pitchFamily="34" charset="-120"/>
              </a:rPr>
              <a:t>SARFO, Samuel Sarpong</a:t>
            </a:r>
            <a:endParaRPr lang="en-US" sz="1850" dirty="0"/>
          </a:p>
        </p:txBody>
      </p:sp>
      <p:sp>
        <p:nvSpPr>
          <p:cNvPr id="5" name="Text 2"/>
          <p:cNvSpPr/>
          <p:nvPr/>
        </p:nvSpPr>
        <p:spPr>
          <a:xfrm>
            <a:off x="837724" y="3406616"/>
            <a:ext cx="7468553"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D9E1FF"/>
                </a:solidFill>
                <a:latin typeface="Martel Sans Light" pitchFamily="34" charset="0"/>
                <a:ea typeface="Martel Sans Light" pitchFamily="34" charset="-122"/>
                <a:cs typeface="Martel Sans Light" pitchFamily="34" charset="-120"/>
              </a:rPr>
              <a:t>SELORMEY, Daniel Tsatsu</a:t>
            </a:r>
            <a:endParaRPr lang="en-US" sz="1850" dirty="0"/>
          </a:p>
        </p:txBody>
      </p:sp>
      <p:sp>
        <p:nvSpPr>
          <p:cNvPr id="6" name="Text 3"/>
          <p:cNvSpPr/>
          <p:nvPr/>
        </p:nvSpPr>
        <p:spPr>
          <a:xfrm>
            <a:off x="837724" y="3873341"/>
            <a:ext cx="7468553"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D9E1FF"/>
                </a:solidFill>
                <a:latin typeface="Martel Sans Light" pitchFamily="34" charset="0"/>
                <a:ea typeface="Martel Sans Light" pitchFamily="34" charset="-122"/>
                <a:cs typeface="Martel Sans Light" pitchFamily="34" charset="-120"/>
              </a:rPr>
              <a:t>SARPONG, Kwadwo Adomako Mensah</a:t>
            </a:r>
            <a:endParaRPr lang="en-US" sz="1850" dirty="0"/>
          </a:p>
        </p:txBody>
      </p:sp>
      <p:sp>
        <p:nvSpPr>
          <p:cNvPr id="7" name="Text 4"/>
          <p:cNvSpPr/>
          <p:nvPr/>
        </p:nvSpPr>
        <p:spPr>
          <a:xfrm>
            <a:off x="837724" y="4340066"/>
            <a:ext cx="7468553"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D9E1FF"/>
                </a:solidFill>
                <a:latin typeface="Martel Sans Light" pitchFamily="34" charset="0"/>
                <a:ea typeface="Martel Sans Light" pitchFamily="34" charset="-122"/>
                <a:cs typeface="Martel Sans Light" pitchFamily="34" charset="-120"/>
              </a:rPr>
              <a:t>SOKPE, Leslie Dela</a:t>
            </a:r>
            <a:endParaRPr lang="en-US" sz="1850" dirty="0"/>
          </a:p>
        </p:txBody>
      </p:sp>
      <p:sp>
        <p:nvSpPr>
          <p:cNvPr id="8" name="Text 5"/>
          <p:cNvSpPr/>
          <p:nvPr/>
        </p:nvSpPr>
        <p:spPr>
          <a:xfrm>
            <a:off x="837724" y="4806791"/>
            <a:ext cx="7468553"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D9E1FF"/>
                </a:solidFill>
                <a:latin typeface="Martel Sans Light" pitchFamily="34" charset="0"/>
                <a:ea typeface="Martel Sans Light" pitchFamily="34" charset="-122"/>
                <a:cs typeface="Martel Sans Light" pitchFamily="34" charset="-120"/>
              </a:rPr>
              <a:t>SOSU SENAYAH, Jeffery Edem</a:t>
            </a:r>
            <a:endParaRPr lang="en-US" sz="1850" dirty="0"/>
          </a:p>
        </p:txBody>
      </p:sp>
      <p:sp>
        <p:nvSpPr>
          <p:cNvPr id="9" name="Text 6"/>
          <p:cNvSpPr/>
          <p:nvPr/>
        </p:nvSpPr>
        <p:spPr>
          <a:xfrm>
            <a:off x="837724" y="5273516"/>
            <a:ext cx="7468553"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D9E1FF"/>
                </a:solidFill>
                <a:latin typeface="Martel Sans Light" pitchFamily="34" charset="0"/>
                <a:ea typeface="Martel Sans Light" pitchFamily="34" charset="-122"/>
                <a:cs typeface="Martel Sans Light" pitchFamily="34" charset="-120"/>
              </a:rPr>
              <a:t>TAGOE, Richard Nii Amartey Kweku</a:t>
            </a:r>
            <a:endParaRPr lang="en-US" sz="1850" dirty="0"/>
          </a:p>
        </p:txBody>
      </p:sp>
      <p:sp>
        <p:nvSpPr>
          <p:cNvPr id="10" name="Text 7"/>
          <p:cNvSpPr/>
          <p:nvPr/>
        </p:nvSpPr>
        <p:spPr>
          <a:xfrm>
            <a:off x="837724" y="5740241"/>
            <a:ext cx="7468553"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D9E1FF"/>
                </a:solidFill>
                <a:latin typeface="Martel Sans Light" pitchFamily="34" charset="0"/>
                <a:ea typeface="Martel Sans Light" pitchFamily="34" charset="-122"/>
                <a:cs typeface="Martel Sans Light" pitchFamily="34" charset="-120"/>
              </a:rPr>
              <a:t>TANOR, Bismark</a:t>
            </a:r>
            <a:endParaRPr lang="en-US" sz="1850" dirty="0"/>
          </a:p>
        </p:txBody>
      </p:sp>
      <p:sp>
        <p:nvSpPr>
          <p:cNvPr id="11" name="Text 8"/>
          <p:cNvSpPr/>
          <p:nvPr/>
        </p:nvSpPr>
        <p:spPr>
          <a:xfrm>
            <a:off x="837724" y="6206966"/>
            <a:ext cx="7468553"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D9E1FF"/>
                </a:solidFill>
                <a:latin typeface="Martel Sans Light" pitchFamily="34" charset="0"/>
                <a:ea typeface="Martel Sans Light" pitchFamily="34" charset="-122"/>
                <a:cs typeface="Martel Sans Light" pitchFamily="34" charset="-120"/>
              </a:rPr>
              <a:t>TIAH, Christopher Hindolo</a:t>
            </a:r>
            <a:endParaRPr lang="en-US" sz="1850" dirty="0"/>
          </a:p>
        </p:txBody>
      </p:sp>
      <p:sp>
        <p:nvSpPr>
          <p:cNvPr id="12" name="Text 9"/>
          <p:cNvSpPr/>
          <p:nvPr/>
        </p:nvSpPr>
        <p:spPr>
          <a:xfrm>
            <a:off x="837724" y="6673691"/>
            <a:ext cx="7468553"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D9E1FF"/>
                </a:solidFill>
                <a:latin typeface="Martel Sans Light" pitchFamily="34" charset="0"/>
                <a:ea typeface="Martel Sans Light" pitchFamily="34" charset="-122"/>
                <a:cs typeface="Martel Sans Light" pitchFamily="34" charset="-120"/>
              </a:rPr>
              <a:t>TUMAWU, Jonath</a:t>
            </a:r>
            <a:endParaRPr lang="en-US" sz="18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37724" y="2631758"/>
            <a:ext cx="5632490" cy="704017"/>
          </a:xfrm>
          <a:prstGeom prst="rect">
            <a:avLst/>
          </a:prstGeom>
          <a:noFill/>
          <a:ln/>
        </p:spPr>
        <p:txBody>
          <a:bodyPr wrap="none" lIns="0" tIns="0" rIns="0" bIns="0" rtlCol="0" anchor="t"/>
          <a:lstStyle/>
          <a:p>
            <a:pPr algn="l" indent="0" marL="0">
              <a:lnSpc>
                <a:spcPts val="5500"/>
              </a:lnSpc>
              <a:buNone/>
            </a:pPr>
            <a:r>
              <a:rPr lang="en-US" sz="4400" dirty="0">
                <a:solidFill>
                  <a:srgbClr val="FFFFFF"/>
                </a:solidFill>
                <a:latin typeface="Kanit" pitchFamily="34" charset="0"/>
                <a:ea typeface="Kanit" pitchFamily="34" charset="-122"/>
                <a:cs typeface="Kanit" pitchFamily="34" charset="-120"/>
              </a:rPr>
              <a:t>Conclusion</a:t>
            </a:r>
            <a:endParaRPr lang="en-US" sz="4400" dirty="0"/>
          </a:p>
        </p:txBody>
      </p:sp>
      <p:sp>
        <p:nvSpPr>
          <p:cNvPr id="3" name="Text 1"/>
          <p:cNvSpPr/>
          <p:nvPr/>
        </p:nvSpPr>
        <p:spPr>
          <a:xfrm>
            <a:off x="837724" y="3814524"/>
            <a:ext cx="12954952"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D9E1FF"/>
                </a:solidFill>
                <a:latin typeface="Martel Sans Light" pitchFamily="34" charset="0"/>
                <a:ea typeface="Martel Sans Light" pitchFamily="34" charset="-122"/>
                <a:cs typeface="Martel Sans Light" pitchFamily="34" charset="-120"/>
              </a:rPr>
              <a:t>The Gas Leak Detection System successfully detects gas leaks above a defined threshold.</a:t>
            </a:r>
            <a:endParaRPr lang="en-US" sz="1850" dirty="0"/>
          </a:p>
        </p:txBody>
      </p:sp>
      <p:sp>
        <p:nvSpPr>
          <p:cNvPr id="4" name="Text 2"/>
          <p:cNvSpPr/>
          <p:nvPr/>
        </p:nvSpPr>
        <p:spPr>
          <a:xfrm>
            <a:off x="837724" y="4281249"/>
            <a:ext cx="12954952"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D9E1FF"/>
                </a:solidFill>
                <a:latin typeface="Martel Sans Light" pitchFamily="34" charset="0"/>
                <a:ea typeface="Martel Sans Light" pitchFamily="34" charset="-122"/>
                <a:cs typeface="Martel Sans Light" pitchFamily="34" charset="-120"/>
              </a:rPr>
              <a:t>The system provides visual (LED) and auditory (buzzer) alerts when a leak is detected.</a:t>
            </a:r>
            <a:endParaRPr lang="en-US" sz="1850" dirty="0"/>
          </a:p>
        </p:txBody>
      </p:sp>
      <p:sp>
        <p:nvSpPr>
          <p:cNvPr id="5" name="Text 3"/>
          <p:cNvSpPr/>
          <p:nvPr/>
        </p:nvSpPr>
        <p:spPr>
          <a:xfrm>
            <a:off x="837724" y="4747974"/>
            <a:ext cx="12954952"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D9E1FF"/>
                </a:solidFill>
                <a:latin typeface="Martel Sans Light" pitchFamily="34" charset="0"/>
                <a:ea typeface="Martel Sans Light" pitchFamily="34" charset="-122"/>
                <a:cs typeface="Martel Sans Light" pitchFamily="34" charset="-120"/>
              </a:rPr>
              <a:t>A manual reset button allows for alarm deactivation once the environment is safe.</a:t>
            </a:r>
            <a:endParaRPr lang="en-US" sz="1850" dirty="0"/>
          </a:p>
        </p:txBody>
      </p:sp>
      <p:sp>
        <p:nvSpPr>
          <p:cNvPr id="6" name="Text 4"/>
          <p:cNvSpPr/>
          <p:nvPr/>
        </p:nvSpPr>
        <p:spPr>
          <a:xfrm>
            <a:off x="837724" y="5214699"/>
            <a:ext cx="12954952"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D9E1FF"/>
                </a:solidFill>
                <a:latin typeface="Martel Sans Light" pitchFamily="34" charset="0"/>
                <a:ea typeface="Martel Sans Light" pitchFamily="34" charset="-122"/>
                <a:cs typeface="Martel Sans Light" pitchFamily="34" charset="-120"/>
              </a:rPr>
              <a:t>The system demonstrates a practical application of sensor technology for safety and monitoring.</a:t>
            </a:r>
            <a:endParaRPr lang="en-US" sz="18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837724" y="3331845"/>
            <a:ext cx="9073158" cy="704017"/>
          </a:xfrm>
          <a:prstGeom prst="rect">
            <a:avLst/>
          </a:prstGeom>
          <a:noFill/>
          <a:ln/>
        </p:spPr>
        <p:txBody>
          <a:bodyPr wrap="none" lIns="0" tIns="0" rIns="0" bIns="0" rtlCol="0" anchor="t"/>
          <a:lstStyle/>
          <a:p>
            <a:pPr algn="l" indent="0" marL="0">
              <a:lnSpc>
                <a:spcPts val="5500"/>
              </a:lnSpc>
              <a:buNone/>
            </a:pPr>
            <a:r>
              <a:rPr lang="en-US" sz="4400" dirty="0">
                <a:solidFill>
                  <a:srgbClr val="FFFFFF"/>
                </a:solidFill>
                <a:latin typeface="Kanit" pitchFamily="34" charset="0"/>
                <a:ea typeface="Kanit" pitchFamily="34" charset="-122"/>
                <a:cs typeface="Kanit" pitchFamily="34" charset="-120"/>
              </a:rPr>
              <a:t>Challenges faced and Improvements</a:t>
            </a:r>
            <a:endParaRPr lang="en-US" sz="4400" dirty="0"/>
          </a:p>
        </p:txBody>
      </p:sp>
      <p:sp>
        <p:nvSpPr>
          <p:cNvPr id="3" name="Text 1"/>
          <p:cNvSpPr/>
          <p:nvPr/>
        </p:nvSpPr>
        <p:spPr>
          <a:xfrm>
            <a:off x="837724" y="4514612"/>
            <a:ext cx="12954952" cy="383024"/>
          </a:xfrm>
          <a:prstGeom prst="rect">
            <a:avLst/>
          </a:prstGeom>
          <a:noFill/>
          <a:ln/>
        </p:spPr>
        <p:txBody>
          <a:bodyPr wrap="none" lIns="0" tIns="0" rIns="0" bIns="0" rtlCol="0" anchor="t"/>
          <a:lstStyle/>
          <a:p>
            <a:pPr algn="l" indent="0" marL="0">
              <a:lnSpc>
                <a:spcPts val="3000"/>
              </a:lnSpc>
              <a:buNone/>
            </a:pPr>
            <a:endParaRPr lang="en-US" sz="18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4498896" y="3762732"/>
            <a:ext cx="5632490" cy="704017"/>
          </a:xfrm>
          <a:prstGeom prst="rect">
            <a:avLst/>
          </a:prstGeom>
          <a:noFill/>
          <a:ln/>
        </p:spPr>
        <p:txBody>
          <a:bodyPr wrap="none" lIns="0" tIns="0" rIns="0" bIns="0" rtlCol="0" anchor="t"/>
          <a:lstStyle/>
          <a:p>
            <a:pPr algn="ctr" indent="0" marL="0">
              <a:lnSpc>
                <a:spcPts val="5500"/>
              </a:lnSpc>
              <a:buNone/>
            </a:pPr>
            <a:r>
              <a:rPr lang="en-US" sz="4400" dirty="0">
                <a:solidFill>
                  <a:srgbClr val="FFFFFF"/>
                </a:solidFill>
                <a:latin typeface="Kanit" pitchFamily="34" charset="0"/>
                <a:ea typeface="Kanit" pitchFamily="34" charset="-122"/>
                <a:cs typeface="Kanit" pitchFamily="34" charset="-120"/>
              </a:rPr>
              <a:t>Thank you</a:t>
            </a:r>
            <a:endParaRPr 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37724" y="2326838"/>
            <a:ext cx="5632490" cy="704017"/>
          </a:xfrm>
          <a:prstGeom prst="rect">
            <a:avLst/>
          </a:prstGeom>
          <a:noFill/>
          <a:ln/>
        </p:spPr>
        <p:txBody>
          <a:bodyPr wrap="none" lIns="0" tIns="0" rIns="0" bIns="0" rtlCol="0" anchor="t"/>
          <a:lstStyle/>
          <a:p>
            <a:pPr algn="l" indent="0" marL="0">
              <a:lnSpc>
                <a:spcPts val="5500"/>
              </a:lnSpc>
              <a:buNone/>
            </a:pPr>
            <a:r>
              <a:rPr lang="en-US" sz="4400" dirty="0">
                <a:solidFill>
                  <a:srgbClr val="FFFFFF"/>
                </a:solidFill>
                <a:latin typeface="Kanit" pitchFamily="34" charset="0"/>
                <a:ea typeface="Kanit" pitchFamily="34" charset="-122"/>
                <a:cs typeface="Kanit" pitchFamily="34" charset="-120"/>
              </a:rPr>
              <a:t>Table of Contents</a:t>
            </a:r>
            <a:endParaRPr lang="en-US" sz="4400" dirty="0"/>
          </a:p>
        </p:txBody>
      </p:sp>
      <p:sp>
        <p:nvSpPr>
          <p:cNvPr id="3" name="Shape 1"/>
          <p:cNvSpPr/>
          <p:nvPr/>
        </p:nvSpPr>
        <p:spPr>
          <a:xfrm>
            <a:off x="837724" y="3778806"/>
            <a:ext cx="538520" cy="538520"/>
          </a:xfrm>
          <a:prstGeom prst="roundRect">
            <a:avLst>
              <a:gd name="adj" fmla="val 6668"/>
            </a:avLst>
          </a:prstGeom>
          <a:solidFill>
            <a:srgbClr val="2F2B54"/>
          </a:solidFill>
          <a:ln/>
        </p:spPr>
      </p:sp>
      <p:sp>
        <p:nvSpPr>
          <p:cNvPr id="4" name="Text 2"/>
          <p:cNvSpPr/>
          <p:nvPr/>
        </p:nvSpPr>
        <p:spPr>
          <a:xfrm>
            <a:off x="937974" y="3836789"/>
            <a:ext cx="337899" cy="422434"/>
          </a:xfrm>
          <a:prstGeom prst="rect">
            <a:avLst/>
          </a:prstGeom>
          <a:noFill/>
          <a:ln/>
        </p:spPr>
        <p:txBody>
          <a:bodyPr wrap="none" lIns="0" tIns="0" rIns="0" bIns="0" rtlCol="0" anchor="t"/>
          <a:lstStyle/>
          <a:p>
            <a:pPr algn="ctr" indent="0" marL="0">
              <a:lnSpc>
                <a:spcPts val="2650"/>
              </a:lnSpc>
              <a:buNone/>
            </a:pPr>
            <a:r>
              <a:rPr lang="en-US" sz="2650" dirty="0">
                <a:solidFill>
                  <a:srgbClr val="D9E1FF"/>
                </a:solidFill>
                <a:latin typeface="Kanit" pitchFamily="34" charset="0"/>
                <a:ea typeface="Kanit" pitchFamily="34" charset="-122"/>
                <a:cs typeface="Kanit" pitchFamily="34" charset="-120"/>
              </a:rPr>
              <a:t>1</a:t>
            </a:r>
            <a:endParaRPr lang="en-US" sz="2650" dirty="0"/>
          </a:p>
        </p:txBody>
      </p:sp>
      <p:sp>
        <p:nvSpPr>
          <p:cNvPr id="5" name="Text 3"/>
          <p:cNvSpPr/>
          <p:nvPr/>
        </p:nvSpPr>
        <p:spPr>
          <a:xfrm>
            <a:off x="1615559" y="3778806"/>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D9E1FF"/>
                </a:solidFill>
                <a:latin typeface="Kanit" pitchFamily="34" charset="0"/>
                <a:ea typeface="Kanit" pitchFamily="34" charset="-122"/>
                <a:cs typeface="Kanit" pitchFamily="34" charset="-120"/>
              </a:rPr>
              <a:t>Problem Statement</a:t>
            </a:r>
            <a:endParaRPr lang="en-US" sz="2200" dirty="0"/>
          </a:p>
        </p:txBody>
      </p:sp>
      <p:sp>
        <p:nvSpPr>
          <p:cNvPr id="6" name="Shape 4"/>
          <p:cNvSpPr/>
          <p:nvPr/>
        </p:nvSpPr>
        <p:spPr>
          <a:xfrm>
            <a:off x="7434858" y="3778806"/>
            <a:ext cx="538520" cy="538520"/>
          </a:xfrm>
          <a:prstGeom prst="roundRect">
            <a:avLst>
              <a:gd name="adj" fmla="val 6668"/>
            </a:avLst>
          </a:prstGeom>
          <a:solidFill>
            <a:srgbClr val="2F2B54"/>
          </a:solidFill>
          <a:ln/>
        </p:spPr>
      </p:sp>
      <p:sp>
        <p:nvSpPr>
          <p:cNvPr id="7" name="Text 5"/>
          <p:cNvSpPr/>
          <p:nvPr/>
        </p:nvSpPr>
        <p:spPr>
          <a:xfrm>
            <a:off x="7535108" y="3836789"/>
            <a:ext cx="337899" cy="422434"/>
          </a:xfrm>
          <a:prstGeom prst="rect">
            <a:avLst/>
          </a:prstGeom>
          <a:noFill/>
          <a:ln/>
        </p:spPr>
        <p:txBody>
          <a:bodyPr wrap="none" lIns="0" tIns="0" rIns="0" bIns="0" rtlCol="0" anchor="t"/>
          <a:lstStyle/>
          <a:p>
            <a:pPr algn="ctr" indent="0" marL="0">
              <a:lnSpc>
                <a:spcPts val="2650"/>
              </a:lnSpc>
              <a:buNone/>
            </a:pPr>
            <a:r>
              <a:rPr lang="en-US" sz="2650" dirty="0">
                <a:solidFill>
                  <a:srgbClr val="D9E1FF"/>
                </a:solidFill>
                <a:latin typeface="Kanit" pitchFamily="34" charset="0"/>
                <a:ea typeface="Kanit" pitchFamily="34" charset="-122"/>
                <a:cs typeface="Kanit" pitchFamily="34" charset="-120"/>
              </a:rPr>
              <a:t>2</a:t>
            </a:r>
            <a:endParaRPr lang="en-US" sz="2650" dirty="0"/>
          </a:p>
        </p:txBody>
      </p:sp>
      <p:sp>
        <p:nvSpPr>
          <p:cNvPr id="8" name="Text 6"/>
          <p:cNvSpPr/>
          <p:nvPr/>
        </p:nvSpPr>
        <p:spPr>
          <a:xfrm>
            <a:off x="8212693" y="3778806"/>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D9E1FF"/>
                </a:solidFill>
                <a:latin typeface="Kanit" pitchFamily="34" charset="0"/>
                <a:ea typeface="Kanit" pitchFamily="34" charset="-122"/>
                <a:cs typeface="Kanit" pitchFamily="34" charset="-120"/>
              </a:rPr>
              <a:t>Methodology</a:t>
            </a:r>
            <a:endParaRPr lang="en-US" sz="2200" dirty="0"/>
          </a:p>
        </p:txBody>
      </p:sp>
      <p:sp>
        <p:nvSpPr>
          <p:cNvPr id="9" name="Shape 7"/>
          <p:cNvSpPr/>
          <p:nvPr/>
        </p:nvSpPr>
        <p:spPr>
          <a:xfrm>
            <a:off x="837724" y="5095042"/>
            <a:ext cx="538520" cy="538520"/>
          </a:xfrm>
          <a:prstGeom prst="roundRect">
            <a:avLst>
              <a:gd name="adj" fmla="val 6668"/>
            </a:avLst>
          </a:prstGeom>
          <a:solidFill>
            <a:srgbClr val="2F2B54"/>
          </a:solidFill>
          <a:ln/>
        </p:spPr>
      </p:sp>
      <p:sp>
        <p:nvSpPr>
          <p:cNvPr id="10" name="Text 8"/>
          <p:cNvSpPr/>
          <p:nvPr/>
        </p:nvSpPr>
        <p:spPr>
          <a:xfrm>
            <a:off x="937974" y="5153025"/>
            <a:ext cx="337899" cy="422434"/>
          </a:xfrm>
          <a:prstGeom prst="rect">
            <a:avLst/>
          </a:prstGeom>
          <a:noFill/>
          <a:ln/>
        </p:spPr>
        <p:txBody>
          <a:bodyPr wrap="none" lIns="0" tIns="0" rIns="0" bIns="0" rtlCol="0" anchor="t"/>
          <a:lstStyle/>
          <a:p>
            <a:pPr algn="ctr" indent="0" marL="0">
              <a:lnSpc>
                <a:spcPts val="2650"/>
              </a:lnSpc>
              <a:buNone/>
            </a:pPr>
            <a:r>
              <a:rPr lang="en-US" sz="2650" dirty="0">
                <a:solidFill>
                  <a:srgbClr val="D9E1FF"/>
                </a:solidFill>
                <a:latin typeface="Kanit" pitchFamily="34" charset="0"/>
                <a:ea typeface="Kanit" pitchFamily="34" charset="-122"/>
                <a:cs typeface="Kanit" pitchFamily="34" charset="-120"/>
              </a:rPr>
              <a:t>3</a:t>
            </a:r>
            <a:endParaRPr lang="en-US" sz="2650" dirty="0"/>
          </a:p>
        </p:txBody>
      </p:sp>
      <p:sp>
        <p:nvSpPr>
          <p:cNvPr id="11" name="Text 9"/>
          <p:cNvSpPr/>
          <p:nvPr/>
        </p:nvSpPr>
        <p:spPr>
          <a:xfrm>
            <a:off x="1615559" y="5095042"/>
            <a:ext cx="3374231" cy="351949"/>
          </a:xfrm>
          <a:prstGeom prst="rect">
            <a:avLst/>
          </a:prstGeom>
          <a:noFill/>
          <a:ln/>
        </p:spPr>
        <p:txBody>
          <a:bodyPr wrap="none" lIns="0" tIns="0" rIns="0" bIns="0" rtlCol="0" anchor="t"/>
          <a:lstStyle/>
          <a:p>
            <a:pPr algn="l" indent="0" marL="0">
              <a:lnSpc>
                <a:spcPts val="2750"/>
              </a:lnSpc>
              <a:buNone/>
            </a:pPr>
            <a:r>
              <a:rPr lang="en-US" sz="2200" dirty="0">
                <a:solidFill>
                  <a:srgbClr val="D9E1FF"/>
                </a:solidFill>
                <a:latin typeface="Kanit" pitchFamily="34" charset="0"/>
                <a:ea typeface="Kanit" pitchFamily="34" charset="-122"/>
                <a:cs typeface="Kanit" pitchFamily="34" charset="-120"/>
              </a:rPr>
              <a:t>Demonstration/Simulation</a:t>
            </a:r>
            <a:endParaRPr lang="en-US" sz="2200" dirty="0"/>
          </a:p>
        </p:txBody>
      </p:sp>
      <p:sp>
        <p:nvSpPr>
          <p:cNvPr id="12" name="Shape 10"/>
          <p:cNvSpPr/>
          <p:nvPr/>
        </p:nvSpPr>
        <p:spPr>
          <a:xfrm>
            <a:off x="7434858" y="5095042"/>
            <a:ext cx="538520" cy="538520"/>
          </a:xfrm>
          <a:prstGeom prst="roundRect">
            <a:avLst>
              <a:gd name="adj" fmla="val 6668"/>
            </a:avLst>
          </a:prstGeom>
          <a:solidFill>
            <a:srgbClr val="2F2B54"/>
          </a:solidFill>
          <a:ln/>
        </p:spPr>
      </p:sp>
      <p:sp>
        <p:nvSpPr>
          <p:cNvPr id="13" name="Text 11"/>
          <p:cNvSpPr/>
          <p:nvPr/>
        </p:nvSpPr>
        <p:spPr>
          <a:xfrm>
            <a:off x="7535108" y="5153025"/>
            <a:ext cx="337899" cy="422434"/>
          </a:xfrm>
          <a:prstGeom prst="rect">
            <a:avLst/>
          </a:prstGeom>
          <a:noFill/>
          <a:ln/>
        </p:spPr>
        <p:txBody>
          <a:bodyPr wrap="none" lIns="0" tIns="0" rIns="0" bIns="0" rtlCol="0" anchor="t"/>
          <a:lstStyle/>
          <a:p>
            <a:pPr algn="ctr" indent="0" marL="0">
              <a:lnSpc>
                <a:spcPts val="2650"/>
              </a:lnSpc>
              <a:buNone/>
            </a:pPr>
            <a:r>
              <a:rPr lang="en-US" sz="2650" dirty="0">
                <a:solidFill>
                  <a:srgbClr val="D9E1FF"/>
                </a:solidFill>
                <a:latin typeface="Kanit" pitchFamily="34" charset="0"/>
                <a:ea typeface="Kanit" pitchFamily="34" charset="-122"/>
                <a:cs typeface="Kanit" pitchFamily="34" charset="-120"/>
              </a:rPr>
              <a:t>4</a:t>
            </a:r>
            <a:endParaRPr lang="en-US" sz="2650" dirty="0"/>
          </a:p>
        </p:txBody>
      </p:sp>
      <p:sp>
        <p:nvSpPr>
          <p:cNvPr id="14" name="Text 12"/>
          <p:cNvSpPr/>
          <p:nvPr/>
        </p:nvSpPr>
        <p:spPr>
          <a:xfrm>
            <a:off x="8212693" y="5095042"/>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D9E1FF"/>
                </a:solidFill>
                <a:latin typeface="Kanit" pitchFamily="34" charset="0"/>
                <a:ea typeface="Kanit" pitchFamily="34" charset="-122"/>
                <a:cs typeface="Kanit" pitchFamily="34" charset="-120"/>
              </a:rPr>
              <a:t>Conclusion</a:t>
            </a: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837724" y="1207413"/>
            <a:ext cx="5632490" cy="704017"/>
          </a:xfrm>
          <a:prstGeom prst="rect">
            <a:avLst/>
          </a:prstGeom>
          <a:noFill/>
          <a:ln/>
        </p:spPr>
        <p:txBody>
          <a:bodyPr wrap="none" lIns="0" tIns="0" rIns="0" bIns="0" rtlCol="0" anchor="t"/>
          <a:lstStyle/>
          <a:p>
            <a:pPr algn="l" indent="0" marL="0">
              <a:lnSpc>
                <a:spcPts val="5500"/>
              </a:lnSpc>
              <a:buNone/>
            </a:pPr>
            <a:r>
              <a:rPr lang="en-US" sz="4400" dirty="0">
                <a:solidFill>
                  <a:srgbClr val="FFFFFF"/>
                </a:solidFill>
                <a:latin typeface="Kanit" pitchFamily="34" charset="0"/>
                <a:ea typeface="Kanit" pitchFamily="34" charset="-122"/>
                <a:cs typeface="Kanit" pitchFamily="34" charset="-120"/>
              </a:rPr>
              <a:t>Problem Statement</a:t>
            </a:r>
            <a:endParaRPr lang="en-US" sz="4400" dirty="0"/>
          </a:p>
        </p:txBody>
      </p:sp>
      <p:sp>
        <p:nvSpPr>
          <p:cNvPr id="4" name="Text 1"/>
          <p:cNvSpPr/>
          <p:nvPr/>
        </p:nvSpPr>
        <p:spPr>
          <a:xfrm>
            <a:off x="837724" y="2270403"/>
            <a:ext cx="7468553" cy="1149072"/>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Accidental gas leaks pose a significant threat to human safety and the environment. These leaks can lead to explosions, health hazards, and contribute to greenhouse gas emissions.</a:t>
            </a:r>
            <a:endParaRPr lang="en-US" sz="1850" dirty="0"/>
          </a:p>
        </p:txBody>
      </p:sp>
      <p:sp>
        <p:nvSpPr>
          <p:cNvPr id="5" name="Text 2"/>
          <p:cNvSpPr/>
          <p:nvPr/>
        </p:nvSpPr>
        <p:spPr>
          <a:xfrm>
            <a:off x="837724" y="3688675"/>
            <a:ext cx="7468553" cy="1532096"/>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Solving this problem is crucial for preventing loss of life, protecting property, and mitigating environmental damage. A reliable gas leak detection system can provide early warnings, allowing for prompt intervention and minimizing potential harm.</a:t>
            </a:r>
            <a:endParaRPr lang="en-US" sz="1850" dirty="0"/>
          </a:p>
        </p:txBody>
      </p:sp>
      <p:sp>
        <p:nvSpPr>
          <p:cNvPr id="6" name="Text 3"/>
          <p:cNvSpPr/>
          <p:nvPr/>
        </p:nvSpPr>
        <p:spPr>
          <a:xfrm>
            <a:off x="837724" y="5489972"/>
            <a:ext cx="7468553" cy="1532096"/>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The main goal of this project is to develop an efficient and cost-effective gas leak detection system that can accurately identify and alert users to the presence of dangerous gas levels in a timely manner.</a:t>
            </a:r>
            <a:endParaRPr lang="en-US" sz="18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36521" y="612100"/>
            <a:ext cx="4952048" cy="618887"/>
          </a:xfrm>
          <a:prstGeom prst="rect">
            <a:avLst/>
          </a:prstGeom>
          <a:noFill/>
          <a:ln/>
        </p:spPr>
        <p:txBody>
          <a:bodyPr wrap="none" lIns="0" tIns="0" rIns="0" bIns="0" rtlCol="0" anchor="t"/>
          <a:lstStyle/>
          <a:p>
            <a:pPr algn="l" indent="0" marL="0">
              <a:lnSpc>
                <a:spcPts val="4850"/>
              </a:lnSpc>
              <a:buNone/>
            </a:pPr>
            <a:r>
              <a:rPr lang="en-US" sz="3850" dirty="0">
                <a:solidFill>
                  <a:srgbClr val="FFFFFF"/>
                </a:solidFill>
                <a:latin typeface="Kanit" pitchFamily="34" charset="0"/>
                <a:ea typeface="Kanit" pitchFamily="34" charset="-122"/>
                <a:cs typeface="Kanit" pitchFamily="34" charset="-120"/>
              </a:rPr>
              <a:t>Methodology</a:t>
            </a:r>
            <a:endParaRPr lang="en-US" sz="3850" dirty="0"/>
          </a:p>
        </p:txBody>
      </p:sp>
      <p:sp>
        <p:nvSpPr>
          <p:cNvPr id="3" name="Text 1"/>
          <p:cNvSpPr/>
          <p:nvPr/>
        </p:nvSpPr>
        <p:spPr>
          <a:xfrm>
            <a:off x="736521" y="1651873"/>
            <a:ext cx="13157359" cy="1346835"/>
          </a:xfrm>
          <a:prstGeom prst="rect">
            <a:avLst/>
          </a:prstGeom>
          <a:noFill/>
          <a:ln/>
        </p:spPr>
        <p:txBody>
          <a:bodyPr wrap="square" lIns="0" tIns="0" rIns="0" bIns="0" rtlCol="0" anchor="t"/>
          <a:lstStyle/>
          <a:p>
            <a:pPr algn="l" indent="0" marL="0">
              <a:lnSpc>
                <a:spcPts val="2650"/>
              </a:lnSpc>
              <a:buNone/>
            </a:pPr>
            <a:r>
              <a:rPr lang="en-US" sz="1650" dirty="0">
                <a:solidFill>
                  <a:srgbClr val="D9E1FF"/>
                </a:solidFill>
                <a:latin typeface="Martel Sans Light" pitchFamily="34" charset="0"/>
                <a:ea typeface="Martel Sans Light" pitchFamily="34" charset="-122"/>
                <a:cs typeface="Martel Sans Light" pitchFamily="34" charset="-120"/>
              </a:rPr>
              <a:t>Our methodology involves a combination of sensor technology, data analysis, and wireless communication to create a comprehensive gas leak detection system. We utilize gas sensors to detect the presence of specific gases, process the sensor data using microcontrollers, and transmit alerts wirelessly to a central monitoring system. This approach allows for real-time monitoring and rapid response to gas leaks, enhancing safety and minimizing potential damage.</a:t>
            </a:r>
            <a:endParaRPr lang="en-US" sz="1650" dirty="0"/>
          </a:p>
        </p:txBody>
      </p:sp>
      <p:sp>
        <p:nvSpPr>
          <p:cNvPr id="4" name="Text 2"/>
          <p:cNvSpPr/>
          <p:nvPr/>
        </p:nvSpPr>
        <p:spPr>
          <a:xfrm>
            <a:off x="736521" y="3235404"/>
            <a:ext cx="13157359" cy="336709"/>
          </a:xfrm>
          <a:prstGeom prst="rect">
            <a:avLst/>
          </a:prstGeom>
          <a:noFill/>
          <a:ln/>
        </p:spPr>
        <p:txBody>
          <a:bodyPr wrap="none" lIns="0" tIns="0" rIns="0" bIns="0" rtlCol="0" anchor="t"/>
          <a:lstStyle/>
          <a:p>
            <a:pPr algn="l" indent="0" marL="0">
              <a:lnSpc>
                <a:spcPts val="2650"/>
              </a:lnSpc>
              <a:buNone/>
            </a:pPr>
            <a:r>
              <a:rPr lang="en-US" sz="1650" dirty="0">
                <a:solidFill>
                  <a:srgbClr val="D9E1FF"/>
                </a:solidFill>
                <a:latin typeface="Martel Sans Light" pitchFamily="34" charset="0"/>
                <a:ea typeface="Martel Sans Light" pitchFamily="34" charset="-122"/>
                <a:cs typeface="Martel Sans Light" pitchFamily="34" charset="-120"/>
              </a:rPr>
              <a:t>Components Used:</a:t>
            </a:r>
            <a:endParaRPr lang="en-US" sz="1650" dirty="0"/>
          </a:p>
        </p:txBody>
      </p:sp>
      <p:sp>
        <p:nvSpPr>
          <p:cNvPr id="5" name="Text 3"/>
          <p:cNvSpPr/>
          <p:nvPr/>
        </p:nvSpPr>
        <p:spPr>
          <a:xfrm>
            <a:off x="736521" y="3808809"/>
            <a:ext cx="13157359" cy="673418"/>
          </a:xfrm>
          <a:prstGeom prst="rect">
            <a:avLst/>
          </a:prstGeom>
          <a:noFill/>
          <a:ln/>
        </p:spPr>
        <p:txBody>
          <a:bodyPr wrap="square" lIns="0" tIns="0" rIns="0" bIns="0" rtlCol="0" anchor="t"/>
          <a:lstStyle/>
          <a:p>
            <a:pPr algn="l" marL="342900" indent="-342900">
              <a:lnSpc>
                <a:spcPts val="2650"/>
              </a:lnSpc>
              <a:buSzPct val="100000"/>
              <a:buChar char="•"/>
            </a:pPr>
            <a:r>
              <a:rPr lang="en-US" sz="1650" dirty="0">
                <a:solidFill>
                  <a:srgbClr val="D9E1FF"/>
                </a:solidFill>
                <a:latin typeface="Martel Sans Light" pitchFamily="34" charset="0"/>
                <a:ea typeface="Martel Sans Light" pitchFamily="34" charset="-122"/>
                <a:cs typeface="Martel Sans Light" pitchFamily="34" charset="-120"/>
              </a:rPr>
              <a:t>Arduino Uno: The microcontroller board that processes sensor data and controls outputs. We Chose for </a:t>
            </a:r>
            <a:pPr algn="l" indent="0" marL="0">
              <a:lnSpc>
                <a:spcPts val="2650"/>
              </a:lnSpc>
              <a:buNone/>
            </a:pPr>
            <a:r>
              <a:rPr lang="en-US" sz="1650" b="1" dirty="0">
                <a:solidFill>
                  <a:srgbClr val="D9E1FF"/>
                </a:solidFill>
                <a:latin typeface="Martel Sans Light" pitchFamily="34" charset="0"/>
                <a:ea typeface="Martel Sans Light" pitchFamily="34" charset="-122"/>
                <a:cs typeface="Martel Sans Light" pitchFamily="34" charset="-120"/>
              </a:rPr>
              <a:t>ease of programming, reliability, and affordability</a:t>
            </a:r>
            <a:endParaRPr lang="en-US" sz="1650" dirty="0"/>
          </a:p>
        </p:txBody>
      </p:sp>
      <p:sp>
        <p:nvSpPr>
          <p:cNvPr id="6" name="Text 4"/>
          <p:cNvSpPr/>
          <p:nvPr/>
        </p:nvSpPr>
        <p:spPr>
          <a:xfrm>
            <a:off x="736521" y="4555808"/>
            <a:ext cx="13157359" cy="673418"/>
          </a:xfrm>
          <a:prstGeom prst="rect">
            <a:avLst/>
          </a:prstGeom>
          <a:noFill/>
          <a:ln/>
        </p:spPr>
        <p:txBody>
          <a:bodyPr wrap="square" lIns="0" tIns="0" rIns="0" bIns="0" rtlCol="0" anchor="t"/>
          <a:lstStyle/>
          <a:p>
            <a:pPr algn="l" marL="342900" indent="-342900">
              <a:lnSpc>
                <a:spcPts val="2650"/>
              </a:lnSpc>
              <a:buSzPct val="100000"/>
              <a:buChar char="•"/>
            </a:pPr>
            <a:r>
              <a:rPr lang="en-US" sz="1650" dirty="0">
                <a:solidFill>
                  <a:srgbClr val="D9E1FF"/>
                </a:solidFill>
                <a:latin typeface="Martel Sans Light" pitchFamily="34" charset="0"/>
                <a:ea typeface="Martel Sans Light" pitchFamily="34" charset="-122"/>
                <a:cs typeface="Martel Sans Light" pitchFamily="34" charset="-120"/>
              </a:rPr>
              <a:t>MQ-2 Gas Sensor: Detects the presence of gases such as LPG, methane, and butane. We used the MQ-2 sensors, which are highly sensitive to gases, especially LPG and butane, and also they quickly detect gas leaks, ensuring early warning. </a:t>
            </a:r>
            <a:endParaRPr lang="en-US" sz="1650" dirty="0"/>
          </a:p>
        </p:txBody>
      </p:sp>
      <p:sp>
        <p:nvSpPr>
          <p:cNvPr id="7" name="Text 5"/>
          <p:cNvSpPr/>
          <p:nvPr/>
        </p:nvSpPr>
        <p:spPr>
          <a:xfrm>
            <a:off x="736521" y="5302806"/>
            <a:ext cx="13157359" cy="336709"/>
          </a:xfrm>
          <a:prstGeom prst="rect">
            <a:avLst/>
          </a:prstGeom>
          <a:noFill/>
          <a:ln/>
        </p:spPr>
        <p:txBody>
          <a:bodyPr wrap="none" lIns="0" tIns="0" rIns="0" bIns="0" rtlCol="0" anchor="t"/>
          <a:lstStyle/>
          <a:p>
            <a:pPr algn="l" marL="342900" indent="-342900">
              <a:lnSpc>
                <a:spcPts val="2650"/>
              </a:lnSpc>
              <a:buSzPct val="100000"/>
              <a:buChar char="•"/>
            </a:pPr>
            <a:r>
              <a:rPr lang="en-US" sz="1650" dirty="0">
                <a:solidFill>
                  <a:srgbClr val="D9E1FF"/>
                </a:solidFill>
                <a:latin typeface="Martel Sans Light" pitchFamily="34" charset="0"/>
                <a:ea typeface="Martel Sans Light" pitchFamily="34" charset="-122"/>
                <a:cs typeface="Martel Sans Light" pitchFamily="34" charset="-120"/>
              </a:rPr>
              <a:t>Breadboard: Provides a platform for wiring components without soldering.</a:t>
            </a:r>
            <a:endParaRPr lang="en-US" sz="1650" dirty="0"/>
          </a:p>
        </p:txBody>
      </p:sp>
      <p:sp>
        <p:nvSpPr>
          <p:cNvPr id="8" name="Text 6"/>
          <p:cNvSpPr/>
          <p:nvPr/>
        </p:nvSpPr>
        <p:spPr>
          <a:xfrm>
            <a:off x="736521" y="5713095"/>
            <a:ext cx="13157359" cy="673418"/>
          </a:xfrm>
          <a:prstGeom prst="rect">
            <a:avLst/>
          </a:prstGeom>
          <a:noFill/>
          <a:ln/>
        </p:spPr>
        <p:txBody>
          <a:bodyPr wrap="square" lIns="0" tIns="0" rIns="0" bIns="0" rtlCol="0" anchor="t"/>
          <a:lstStyle/>
          <a:p>
            <a:pPr algn="l" marL="342900" indent="-342900">
              <a:lnSpc>
                <a:spcPts val="2650"/>
              </a:lnSpc>
              <a:buSzPct val="100000"/>
              <a:buChar char="•"/>
            </a:pPr>
            <a:r>
              <a:rPr lang="en-US" sz="1650" dirty="0">
                <a:solidFill>
                  <a:srgbClr val="D9E1FF"/>
                </a:solidFill>
                <a:latin typeface="Martel Sans Light" pitchFamily="34" charset="0"/>
                <a:ea typeface="Martel Sans Light" pitchFamily="34" charset="-122"/>
                <a:cs typeface="Martel Sans Light" pitchFamily="34" charset="-120"/>
              </a:rPr>
              <a:t>Buzzer: Emits an alarm sound when a gas leak is detected. It provides an instant audio alert for safety and prompt immediate action</a:t>
            </a:r>
            <a:endParaRPr lang="en-US" sz="1650" dirty="0"/>
          </a:p>
        </p:txBody>
      </p:sp>
      <p:sp>
        <p:nvSpPr>
          <p:cNvPr id="9" name="Text 7"/>
          <p:cNvSpPr/>
          <p:nvPr/>
        </p:nvSpPr>
        <p:spPr>
          <a:xfrm>
            <a:off x="736521" y="6460093"/>
            <a:ext cx="13157359" cy="336709"/>
          </a:xfrm>
          <a:prstGeom prst="rect">
            <a:avLst/>
          </a:prstGeom>
          <a:noFill/>
          <a:ln/>
        </p:spPr>
        <p:txBody>
          <a:bodyPr wrap="none" lIns="0" tIns="0" rIns="0" bIns="0" rtlCol="0" anchor="t"/>
          <a:lstStyle/>
          <a:p>
            <a:pPr algn="l" marL="342900" indent="-342900">
              <a:lnSpc>
                <a:spcPts val="2650"/>
              </a:lnSpc>
              <a:buSzPct val="100000"/>
              <a:buChar char="•"/>
            </a:pPr>
            <a:r>
              <a:rPr lang="en-US" sz="1650" dirty="0">
                <a:solidFill>
                  <a:srgbClr val="D9E1FF"/>
                </a:solidFill>
                <a:latin typeface="Martel Sans Light" pitchFamily="34" charset="0"/>
                <a:ea typeface="Martel Sans Light" pitchFamily="34" charset="-122"/>
                <a:cs typeface="Martel Sans Light" pitchFamily="34" charset="-120"/>
              </a:rPr>
              <a:t>LEDs: The LED provides a </a:t>
            </a:r>
            <a:pPr algn="l" indent="0" marL="0">
              <a:lnSpc>
                <a:spcPts val="2650"/>
              </a:lnSpc>
              <a:buNone/>
            </a:pPr>
            <a:r>
              <a:rPr lang="en-US" sz="1650" b="1" dirty="0">
                <a:solidFill>
                  <a:srgbClr val="D9E1FF"/>
                </a:solidFill>
                <a:latin typeface="Martel Sans Light" pitchFamily="34" charset="0"/>
                <a:ea typeface="Martel Sans Light" pitchFamily="34" charset="-122"/>
                <a:cs typeface="Martel Sans Light" pitchFamily="34" charset="-120"/>
              </a:rPr>
              <a:t>visual alert</a:t>
            </a:r>
            <a:pPr algn="l" indent="0" marL="0">
              <a:lnSpc>
                <a:spcPts val="2650"/>
              </a:lnSpc>
              <a:buNone/>
            </a:pPr>
            <a:r>
              <a:rPr lang="en-US" sz="1650" dirty="0">
                <a:solidFill>
                  <a:srgbClr val="D9E1FF"/>
                </a:solidFill>
                <a:latin typeface="Martel Sans Light" pitchFamily="34" charset="0"/>
                <a:ea typeface="Martel Sans Light" pitchFamily="34" charset="-122"/>
                <a:cs typeface="Martel Sans Light" pitchFamily="34" charset="-120"/>
              </a:rPr>
              <a:t> when the system detects a gas leaks (e.g., green for normal, red for gas detected)</a:t>
            </a:r>
            <a:endParaRPr lang="en-US" sz="1650" dirty="0"/>
          </a:p>
        </p:txBody>
      </p:sp>
      <p:sp>
        <p:nvSpPr>
          <p:cNvPr id="10" name="Text 8"/>
          <p:cNvSpPr/>
          <p:nvPr/>
        </p:nvSpPr>
        <p:spPr>
          <a:xfrm>
            <a:off x="736521" y="6870382"/>
            <a:ext cx="13157359" cy="336709"/>
          </a:xfrm>
          <a:prstGeom prst="rect">
            <a:avLst/>
          </a:prstGeom>
          <a:noFill/>
          <a:ln/>
        </p:spPr>
        <p:txBody>
          <a:bodyPr wrap="none" lIns="0" tIns="0" rIns="0" bIns="0" rtlCol="0" anchor="t"/>
          <a:lstStyle/>
          <a:p>
            <a:pPr algn="l" marL="342900" indent="-342900">
              <a:lnSpc>
                <a:spcPts val="2650"/>
              </a:lnSpc>
              <a:buSzPct val="100000"/>
              <a:buChar char="•"/>
            </a:pPr>
            <a:r>
              <a:rPr lang="en-US" sz="1650" dirty="0">
                <a:solidFill>
                  <a:srgbClr val="D9E1FF"/>
                </a:solidFill>
                <a:latin typeface="Martel Sans Light" pitchFamily="34" charset="0"/>
                <a:ea typeface="Martel Sans Light" pitchFamily="34" charset="-122"/>
                <a:cs typeface="Martel Sans Light" pitchFamily="34" charset="-120"/>
              </a:rPr>
              <a:t>Push buttons: Used to reset or activate a function manually</a:t>
            </a:r>
            <a:endParaRPr lang="en-US" sz="1650" dirty="0"/>
          </a:p>
        </p:txBody>
      </p:sp>
      <p:sp>
        <p:nvSpPr>
          <p:cNvPr id="11" name="Text 9"/>
          <p:cNvSpPr/>
          <p:nvPr/>
        </p:nvSpPr>
        <p:spPr>
          <a:xfrm>
            <a:off x="736521" y="7280672"/>
            <a:ext cx="13157359" cy="336709"/>
          </a:xfrm>
          <a:prstGeom prst="rect">
            <a:avLst/>
          </a:prstGeom>
          <a:noFill/>
          <a:ln/>
        </p:spPr>
        <p:txBody>
          <a:bodyPr wrap="none" lIns="0" tIns="0" rIns="0" bIns="0" rtlCol="0" anchor="t"/>
          <a:lstStyle/>
          <a:p>
            <a:pPr algn="l" marL="342900" indent="-342900">
              <a:lnSpc>
                <a:spcPts val="2650"/>
              </a:lnSpc>
              <a:buSzPct val="100000"/>
              <a:buChar char="•"/>
            </a:pPr>
            <a:r>
              <a:rPr lang="en-US" sz="1650" dirty="0">
                <a:solidFill>
                  <a:srgbClr val="D9E1FF"/>
                </a:solidFill>
                <a:latin typeface="Martel Sans Light" pitchFamily="34" charset="0"/>
                <a:ea typeface="Martel Sans Light" pitchFamily="34" charset="-122"/>
                <a:cs typeface="Martel Sans Light" pitchFamily="34" charset="-120"/>
              </a:rPr>
              <a:t>Jumper wires: Connect various components and establish electrical pathways.</a:t>
            </a:r>
            <a:endParaRPr lang="en-US" sz="16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37724" y="2986326"/>
            <a:ext cx="10432018" cy="422315"/>
          </a:xfrm>
          <a:prstGeom prst="rect">
            <a:avLst/>
          </a:prstGeom>
          <a:noFill/>
          <a:ln/>
        </p:spPr>
        <p:txBody>
          <a:bodyPr wrap="none" lIns="0" tIns="0" rIns="0" bIns="0" rtlCol="0" anchor="t"/>
          <a:lstStyle/>
          <a:p>
            <a:pPr algn="l" indent="0" marL="0">
              <a:lnSpc>
                <a:spcPts val="3300"/>
              </a:lnSpc>
              <a:buNone/>
            </a:pPr>
            <a:r>
              <a:rPr lang="en-US" sz="2650" b="1" dirty="0">
                <a:solidFill>
                  <a:srgbClr val="FFFFFF"/>
                </a:solidFill>
                <a:latin typeface="Kanit" pitchFamily="34" charset="0"/>
                <a:ea typeface="Kanit" pitchFamily="34" charset="-122"/>
                <a:cs typeface="Kanit" pitchFamily="34" charset="-120"/>
              </a:rPr>
              <a:t>Approach Taken to Solve the Problem (Gas Leak Detection System)</a:t>
            </a:r>
            <a:endParaRPr lang="en-US" sz="2650" dirty="0"/>
          </a:p>
        </p:txBody>
      </p:sp>
      <p:pic>
        <p:nvPicPr>
          <p:cNvPr id="3" name="Image 0" descr="preencoded.png">    </p:cNvPr>
          <p:cNvPicPr>
            <a:picLocks noChangeAspect="1"/>
          </p:cNvPicPr>
          <p:nvPr/>
        </p:nvPicPr>
        <p:blipFill>
          <a:blip r:embed="rId1"/>
          <a:stretch>
            <a:fillRect/>
          </a:stretch>
        </p:blipFill>
        <p:spPr>
          <a:xfrm>
            <a:off x="837724" y="3887391"/>
            <a:ext cx="12954952" cy="12959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30448" y="581620"/>
            <a:ext cx="9093994" cy="368260"/>
          </a:xfrm>
          <a:prstGeom prst="rect">
            <a:avLst/>
          </a:prstGeom>
          <a:noFill/>
          <a:ln/>
        </p:spPr>
        <p:txBody>
          <a:bodyPr wrap="none" lIns="0" tIns="0" rIns="0" bIns="0" rtlCol="0" anchor="t"/>
          <a:lstStyle/>
          <a:p>
            <a:pPr algn="l" indent="0" marL="0">
              <a:lnSpc>
                <a:spcPts val="2900"/>
              </a:lnSpc>
              <a:buNone/>
            </a:pPr>
            <a:r>
              <a:rPr lang="en-US" sz="2300" b="1" dirty="0">
                <a:solidFill>
                  <a:srgbClr val="FFFFFF"/>
                </a:solidFill>
                <a:latin typeface="Kanit" pitchFamily="34" charset="0"/>
                <a:ea typeface="Kanit" pitchFamily="34" charset="-122"/>
                <a:cs typeface="Kanit" pitchFamily="34" charset="-120"/>
              </a:rPr>
              <a:t>Approach Taken to Solve the Problem (Gas Leak Detection System)</a:t>
            </a:r>
            <a:endParaRPr lang="en-US" sz="2300" dirty="0"/>
          </a:p>
        </p:txBody>
      </p:sp>
      <p:sp>
        <p:nvSpPr>
          <p:cNvPr id="3" name="Text 1"/>
          <p:cNvSpPr/>
          <p:nvPr/>
        </p:nvSpPr>
        <p:spPr>
          <a:xfrm>
            <a:off x="730448" y="1367195"/>
            <a:ext cx="13169503" cy="1001554"/>
          </a:xfrm>
          <a:prstGeom prst="rect">
            <a:avLst/>
          </a:prstGeom>
          <a:noFill/>
          <a:ln/>
        </p:spPr>
        <p:txBody>
          <a:bodyPr wrap="square" lIns="0" tIns="0" rIns="0" bIns="0" rtlCol="0" anchor="t"/>
          <a:lstStyle/>
          <a:p>
            <a:pPr algn="l" indent="0" marL="0">
              <a:lnSpc>
                <a:spcPts val="2600"/>
              </a:lnSpc>
              <a:buNone/>
            </a:pPr>
            <a:r>
              <a:rPr lang="en-US" sz="1600" dirty="0">
                <a:solidFill>
                  <a:srgbClr val="D9E1FF"/>
                </a:solidFill>
                <a:latin typeface="Martel Sans Light" pitchFamily="34" charset="0"/>
                <a:ea typeface="Martel Sans Light" pitchFamily="34" charset="-122"/>
                <a:cs typeface="Martel Sans Light" pitchFamily="34" charset="-120"/>
              </a:rPr>
              <a:t>The approach taken to solve the gas leak detection problem involved several key steps. First, we identified the need for a system that could detect gases such as LPG, methane, or butane and provide real-time alerts through visual and audio indicators. The system also needed to be reliable and include a reset mechanism for user control.</a:t>
            </a:r>
            <a:endParaRPr lang="en-US" sz="1600" dirty="0"/>
          </a:p>
        </p:txBody>
      </p:sp>
      <p:sp>
        <p:nvSpPr>
          <p:cNvPr id="4" name="Text 2"/>
          <p:cNvSpPr/>
          <p:nvPr/>
        </p:nvSpPr>
        <p:spPr>
          <a:xfrm>
            <a:off x="730448" y="2603540"/>
            <a:ext cx="13169503" cy="1335405"/>
          </a:xfrm>
          <a:prstGeom prst="rect">
            <a:avLst/>
          </a:prstGeom>
          <a:noFill/>
          <a:ln/>
        </p:spPr>
        <p:txBody>
          <a:bodyPr wrap="square" lIns="0" tIns="0" rIns="0" bIns="0" rtlCol="0" anchor="t"/>
          <a:lstStyle/>
          <a:p>
            <a:pPr algn="l" indent="0" marL="0">
              <a:lnSpc>
                <a:spcPts val="2600"/>
              </a:lnSpc>
              <a:buNone/>
            </a:pPr>
            <a:r>
              <a:rPr lang="en-US" sz="1600" dirty="0">
                <a:solidFill>
                  <a:srgbClr val="D9E1FF"/>
                </a:solidFill>
                <a:latin typeface="Martel Sans Light" pitchFamily="34" charset="0"/>
                <a:ea typeface="Martel Sans Light" pitchFamily="34" charset="-122"/>
                <a:cs typeface="Martel Sans Light" pitchFamily="34" charset="-120"/>
              </a:rPr>
              <a:t>To achieve this, we carefully selected components that would meet the system's requirements. The MQ-2 gas sensor was chosen for its ability to detect gas concentrations, while the Arduino Uno served as the microcontroller to process sensor data and control outputs. LEDs were used to indicate system status, with a green LED signaling safe conditions and a red LED paired with a buzzer triggering an alert when dangerous levels were detected. A push button was also included to allow manual reset or system testing.</a:t>
            </a:r>
            <a:endParaRPr lang="en-US" sz="1600" dirty="0"/>
          </a:p>
        </p:txBody>
      </p:sp>
      <p:sp>
        <p:nvSpPr>
          <p:cNvPr id="5" name="Text 3"/>
          <p:cNvSpPr/>
          <p:nvPr/>
        </p:nvSpPr>
        <p:spPr>
          <a:xfrm>
            <a:off x="730448" y="4173736"/>
            <a:ext cx="13169503" cy="1001554"/>
          </a:xfrm>
          <a:prstGeom prst="rect">
            <a:avLst/>
          </a:prstGeom>
          <a:noFill/>
          <a:ln/>
        </p:spPr>
        <p:txBody>
          <a:bodyPr wrap="square" lIns="0" tIns="0" rIns="0" bIns="0" rtlCol="0" anchor="t"/>
          <a:lstStyle/>
          <a:p>
            <a:pPr algn="l" indent="0" marL="0">
              <a:lnSpc>
                <a:spcPts val="2600"/>
              </a:lnSpc>
              <a:buNone/>
            </a:pPr>
            <a:r>
              <a:rPr lang="en-US" sz="1600" dirty="0">
                <a:solidFill>
                  <a:srgbClr val="D9E1FF"/>
                </a:solidFill>
                <a:latin typeface="Martel Sans Light" pitchFamily="34" charset="0"/>
                <a:ea typeface="Martel Sans Light" pitchFamily="34" charset="-122"/>
                <a:cs typeface="Martel Sans Light" pitchFamily="34" charset="-120"/>
              </a:rPr>
              <a:t>The circuit was designed by connecting the MQ-2 sensor to the Arduino, which continuously monitored gas levels. When the sensor detected a concentration above a predefined threshold, the red LED and buzzer were activated to alert users. The system remained in alert mode until the gas concentration dropped or the reset button was pressed.</a:t>
            </a:r>
            <a:endParaRPr lang="en-US" sz="1600" dirty="0"/>
          </a:p>
        </p:txBody>
      </p:sp>
      <p:sp>
        <p:nvSpPr>
          <p:cNvPr id="6" name="Text 4"/>
          <p:cNvSpPr/>
          <p:nvPr/>
        </p:nvSpPr>
        <p:spPr>
          <a:xfrm>
            <a:off x="730448" y="5410081"/>
            <a:ext cx="13169503" cy="1001554"/>
          </a:xfrm>
          <a:prstGeom prst="rect">
            <a:avLst/>
          </a:prstGeom>
          <a:noFill/>
          <a:ln/>
        </p:spPr>
        <p:txBody>
          <a:bodyPr wrap="square" lIns="0" tIns="0" rIns="0" bIns="0" rtlCol="0" anchor="t"/>
          <a:lstStyle/>
          <a:p>
            <a:pPr algn="l" indent="0" marL="0">
              <a:lnSpc>
                <a:spcPts val="2600"/>
              </a:lnSpc>
              <a:buNone/>
            </a:pPr>
            <a:r>
              <a:rPr lang="en-US" sz="1600" dirty="0">
                <a:solidFill>
                  <a:srgbClr val="D9E1FF"/>
                </a:solidFill>
                <a:latin typeface="Martel Sans Light" pitchFamily="34" charset="0"/>
                <a:ea typeface="Martel Sans Light" pitchFamily="34" charset="-122"/>
                <a:cs typeface="Martel Sans Light" pitchFamily="34" charset="-120"/>
              </a:rPr>
              <a:t>To ensure accuracy and reliability, we conducted several tests in a controlled environment, exposing the sensor to gas levels using the Wokwi software and observed its response. Adjustments were made to the threshold level to optimize performance. Wiring and programming were also verified to eliminate any errors.</a:t>
            </a:r>
            <a:endParaRPr lang="en-US" sz="1600" dirty="0"/>
          </a:p>
        </p:txBody>
      </p:sp>
      <p:sp>
        <p:nvSpPr>
          <p:cNvPr id="7" name="Text 5"/>
          <p:cNvSpPr/>
          <p:nvPr/>
        </p:nvSpPr>
        <p:spPr>
          <a:xfrm>
            <a:off x="730448" y="6646426"/>
            <a:ext cx="13169503" cy="1001554"/>
          </a:xfrm>
          <a:prstGeom prst="rect">
            <a:avLst/>
          </a:prstGeom>
          <a:noFill/>
          <a:ln/>
        </p:spPr>
        <p:txBody>
          <a:bodyPr wrap="square" lIns="0" tIns="0" rIns="0" bIns="0" rtlCol="0" anchor="t"/>
          <a:lstStyle/>
          <a:p>
            <a:pPr algn="l" indent="0" marL="0">
              <a:lnSpc>
                <a:spcPts val="2600"/>
              </a:lnSpc>
              <a:buNone/>
            </a:pPr>
            <a:r>
              <a:rPr lang="en-US" sz="1600" dirty="0">
                <a:solidFill>
                  <a:srgbClr val="D9E1FF"/>
                </a:solidFill>
                <a:latin typeface="Martel Sans Light" pitchFamily="34" charset="0"/>
                <a:ea typeface="Martel Sans Light" pitchFamily="34" charset="-122"/>
                <a:cs typeface="Martel Sans Light" pitchFamily="34" charset="-120"/>
              </a:rPr>
              <a:t>Finally, the system was prepared for real-world application in homes, industrial settings, and vehicles. Future improvements could include adding wireless alerts through WiFi or SMS for remote monitoring, enhancing the system’s effectiveness in preventing gas-related hazards.</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37724" y="2305883"/>
            <a:ext cx="4124444" cy="422315"/>
          </a:xfrm>
          <a:prstGeom prst="rect">
            <a:avLst/>
          </a:prstGeom>
          <a:noFill/>
          <a:ln/>
        </p:spPr>
        <p:txBody>
          <a:bodyPr wrap="none" lIns="0" tIns="0" rIns="0" bIns="0" rtlCol="0" anchor="t"/>
          <a:lstStyle/>
          <a:p>
            <a:pPr algn="l" indent="0" marL="0">
              <a:lnSpc>
                <a:spcPts val="3300"/>
              </a:lnSpc>
              <a:buNone/>
            </a:pPr>
            <a:r>
              <a:rPr lang="en-US" sz="2650" b="1" dirty="0">
                <a:solidFill>
                  <a:srgbClr val="FFFFFF"/>
                </a:solidFill>
                <a:latin typeface="Kanit" pitchFamily="34" charset="0"/>
                <a:ea typeface="Kanit" pitchFamily="34" charset="-122"/>
                <a:cs typeface="Kanit" pitchFamily="34" charset="-120"/>
              </a:rPr>
              <a:t>Summary of the Approach</a:t>
            </a:r>
            <a:endParaRPr lang="en-US" sz="2650" dirty="0"/>
          </a:p>
        </p:txBody>
      </p:sp>
      <p:sp>
        <p:nvSpPr>
          <p:cNvPr id="3" name="Text 1"/>
          <p:cNvSpPr/>
          <p:nvPr/>
        </p:nvSpPr>
        <p:spPr>
          <a:xfrm>
            <a:off x="837724" y="3206948"/>
            <a:ext cx="12954952" cy="383024"/>
          </a:xfrm>
          <a:prstGeom prst="rect">
            <a:avLst/>
          </a:prstGeom>
          <a:noFill/>
          <a:ln/>
        </p:spPr>
        <p:txBody>
          <a:bodyPr wrap="none" lIns="0" tIns="0" rIns="0" bIns="0" rtlCol="0" anchor="t"/>
          <a:lstStyle/>
          <a:p>
            <a:pPr algn="l" marL="342900" indent="-342900">
              <a:lnSpc>
                <a:spcPts val="3000"/>
              </a:lnSpc>
              <a:buSzPct val="100000"/>
              <a:buFont typeface="+mj-lt"/>
              <a:buAutoNum type="arabicPeriod" startAt="1"/>
            </a:pPr>
            <a:r>
              <a:rPr lang="en-US" sz="1850" b="1" dirty="0">
                <a:solidFill>
                  <a:srgbClr val="D9E1FF"/>
                </a:solidFill>
                <a:latin typeface="Martel Sans Light" pitchFamily="34" charset="0"/>
                <a:ea typeface="Martel Sans Light" pitchFamily="34" charset="-122"/>
                <a:cs typeface="Martel Sans Light" pitchFamily="34" charset="-120"/>
              </a:rPr>
              <a:t>Define the problem</a:t>
            </a:r>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 – Detect gas leaks, provide alerts.</a:t>
            </a:r>
            <a:endParaRPr lang="en-US" sz="1850" dirty="0"/>
          </a:p>
        </p:txBody>
      </p:sp>
      <p:sp>
        <p:nvSpPr>
          <p:cNvPr id="4" name="Text 2"/>
          <p:cNvSpPr/>
          <p:nvPr/>
        </p:nvSpPr>
        <p:spPr>
          <a:xfrm>
            <a:off x="837724" y="3673673"/>
            <a:ext cx="12954952" cy="383024"/>
          </a:xfrm>
          <a:prstGeom prst="rect">
            <a:avLst/>
          </a:prstGeom>
          <a:noFill/>
          <a:ln/>
        </p:spPr>
        <p:txBody>
          <a:bodyPr wrap="none" lIns="0" tIns="0" rIns="0" bIns="0" rtlCol="0" anchor="t"/>
          <a:lstStyle/>
          <a:p>
            <a:pPr algn="l" marL="342900" indent="-342900">
              <a:lnSpc>
                <a:spcPts val="3000"/>
              </a:lnSpc>
              <a:buSzPct val="100000"/>
              <a:buFont typeface="+mj-lt"/>
              <a:buAutoNum type="arabicPeriod" startAt="2"/>
            </a:pPr>
            <a:r>
              <a:rPr lang="en-US" sz="1850" b="1" dirty="0">
                <a:solidFill>
                  <a:srgbClr val="D9E1FF"/>
                </a:solidFill>
                <a:latin typeface="Martel Sans Light" pitchFamily="34" charset="0"/>
                <a:ea typeface="Martel Sans Light" pitchFamily="34" charset="-122"/>
                <a:cs typeface="Martel Sans Light" pitchFamily="34" charset="-120"/>
              </a:rPr>
              <a:t>Choose components</a:t>
            </a:r>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 – MQ-2, Arduino, LEDs, buzzer.</a:t>
            </a:r>
            <a:endParaRPr lang="en-US" sz="1850" dirty="0"/>
          </a:p>
        </p:txBody>
      </p:sp>
      <p:sp>
        <p:nvSpPr>
          <p:cNvPr id="5" name="Text 3"/>
          <p:cNvSpPr/>
          <p:nvPr/>
        </p:nvSpPr>
        <p:spPr>
          <a:xfrm>
            <a:off x="837724" y="4140398"/>
            <a:ext cx="12954952" cy="383024"/>
          </a:xfrm>
          <a:prstGeom prst="rect">
            <a:avLst/>
          </a:prstGeom>
          <a:noFill/>
          <a:ln/>
        </p:spPr>
        <p:txBody>
          <a:bodyPr wrap="none" lIns="0" tIns="0" rIns="0" bIns="0" rtlCol="0" anchor="t"/>
          <a:lstStyle/>
          <a:p>
            <a:pPr algn="l" marL="342900" indent="-342900">
              <a:lnSpc>
                <a:spcPts val="3000"/>
              </a:lnSpc>
              <a:buSzPct val="100000"/>
              <a:buFont typeface="+mj-lt"/>
              <a:buAutoNum type="arabicPeriod" startAt="3"/>
            </a:pPr>
            <a:r>
              <a:rPr lang="en-US" sz="1850" b="1" dirty="0">
                <a:solidFill>
                  <a:srgbClr val="D9E1FF"/>
                </a:solidFill>
                <a:latin typeface="Martel Sans Light" pitchFamily="34" charset="0"/>
                <a:ea typeface="Martel Sans Light" pitchFamily="34" charset="-122"/>
                <a:cs typeface="Martel Sans Light" pitchFamily="34" charset="-120"/>
              </a:rPr>
              <a:t>Design circuit</a:t>
            </a:r>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 – Connect components.</a:t>
            </a:r>
            <a:endParaRPr lang="en-US" sz="1850" dirty="0"/>
          </a:p>
        </p:txBody>
      </p:sp>
      <p:sp>
        <p:nvSpPr>
          <p:cNvPr id="6" name="Text 4"/>
          <p:cNvSpPr/>
          <p:nvPr/>
        </p:nvSpPr>
        <p:spPr>
          <a:xfrm>
            <a:off x="837724" y="4607123"/>
            <a:ext cx="12954952" cy="383024"/>
          </a:xfrm>
          <a:prstGeom prst="rect">
            <a:avLst/>
          </a:prstGeom>
          <a:noFill/>
          <a:ln/>
        </p:spPr>
        <p:txBody>
          <a:bodyPr wrap="none" lIns="0" tIns="0" rIns="0" bIns="0" rtlCol="0" anchor="t"/>
          <a:lstStyle/>
          <a:p>
            <a:pPr algn="l" marL="342900" indent="-342900">
              <a:lnSpc>
                <a:spcPts val="3000"/>
              </a:lnSpc>
              <a:buSzPct val="100000"/>
              <a:buFont typeface="+mj-lt"/>
              <a:buAutoNum type="arabicPeriod" startAt="4"/>
            </a:pPr>
            <a:r>
              <a:rPr lang="en-US" sz="1850" b="1" dirty="0">
                <a:solidFill>
                  <a:srgbClr val="D9E1FF"/>
                </a:solidFill>
                <a:latin typeface="Martel Sans Light" pitchFamily="34" charset="0"/>
                <a:ea typeface="Martel Sans Light" pitchFamily="34" charset="-122"/>
                <a:cs typeface="Martel Sans Light" pitchFamily="34" charset="-120"/>
              </a:rPr>
              <a:t>Develop code</a:t>
            </a:r>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 – Read sensor values, set thresholds, trigger alerts.</a:t>
            </a:r>
            <a:endParaRPr lang="en-US" sz="1850" dirty="0"/>
          </a:p>
        </p:txBody>
      </p:sp>
      <p:sp>
        <p:nvSpPr>
          <p:cNvPr id="7" name="Text 5"/>
          <p:cNvSpPr/>
          <p:nvPr/>
        </p:nvSpPr>
        <p:spPr>
          <a:xfrm>
            <a:off x="837724" y="5073848"/>
            <a:ext cx="12954952" cy="383024"/>
          </a:xfrm>
          <a:prstGeom prst="rect">
            <a:avLst/>
          </a:prstGeom>
          <a:noFill/>
          <a:ln/>
        </p:spPr>
        <p:txBody>
          <a:bodyPr wrap="none" lIns="0" tIns="0" rIns="0" bIns="0" rtlCol="0" anchor="t"/>
          <a:lstStyle/>
          <a:p>
            <a:pPr algn="l" marL="342900" indent="-342900">
              <a:lnSpc>
                <a:spcPts val="3000"/>
              </a:lnSpc>
              <a:buSzPct val="100000"/>
              <a:buFont typeface="+mj-lt"/>
              <a:buAutoNum type="arabicPeriod" startAt="5"/>
            </a:pPr>
            <a:r>
              <a:rPr lang="en-US" sz="1850" b="1" dirty="0">
                <a:solidFill>
                  <a:srgbClr val="D9E1FF"/>
                </a:solidFill>
                <a:latin typeface="Martel Sans Light" pitchFamily="34" charset="0"/>
                <a:ea typeface="Martel Sans Light" pitchFamily="34" charset="-122"/>
                <a:cs typeface="Martel Sans Light" pitchFamily="34" charset="-120"/>
              </a:rPr>
              <a:t>Test and refine</a:t>
            </a:r>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 – Ensure accuracy.</a:t>
            </a:r>
            <a:endParaRPr lang="en-US" sz="1850" dirty="0"/>
          </a:p>
        </p:txBody>
      </p:sp>
      <p:sp>
        <p:nvSpPr>
          <p:cNvPr id="8" name="Text 6"/>
          <p:cNvSpPr/>
          <p:nvPr/>
        </p:nvSpPr>
        <p:spPr>
          <a:xfrm>
            <a:off x="837724" y="5540573"/>
            <a:ext cx="12954952" cy="383024"/>
          </a:xfrm>
          <a:prstGeom prst="rect">
            <a:avLst/>
          </a:prstGeom>
          <a:noFill/>
          <a:ln/>
        </p:spPr>
        <p:txBody>
          <a:bodyPr wrap="none" lIns="0" tIns="0" rIns="0" bIns="0" rtlCol="0" anchor="t"/>
          <a:lstStyle/>
          <a:p>
            <a:pPr algn="l" marL="342900" indent="-342900">
              <a:lnSpc>
                <a:spcPts val="3000"/>
              </a:lnSpc>
              <a:buSzPct val="100000"/>
              <a:buFont typeface="+mj-lt"/>
              <a:buAutoNum type="arabicPeriod" startAt="6"/>
            </a:pPr>
            <a:r>
              <a:rPr lang="en-US" sz="1850" b="1" dirty="0">
                <a:solidFill>
                  <a:srgbClr val="D9E1FF"/>
                </a:solidFill>
                <a:latin typeface="Martel Sans Light" pitchFamily="34" charset="0"/>
                <a:ea typeface="Martel Sans Light" pitchFamily="34" charset="-122"/>
                <a:cs typeface="Martel Sans Light" pitchFamily="34" charset="-120"/>
              </a:rPr>
              <a:t>Implement</a:t>
            </a:r>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 – Deploy in various scenarios.</a:t>
            </a:r>
            <a:endParaRPr lang="en-US" sz="18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4488299"/>
          </a:xfrm>
          <a:prstGeom prst="rect">
            <a:avLst/>
          </a:prstGeom>
        </p:spPr>
      </p:pic>
      <p:pic>
        <p:nvPicPr>
          <p:cNvPr id="3" name="Image 1" descr="preencoded.png">    </p:cNvPr>
          <p:cNvPicPr>
            <a:picLocks noChangeAspect="1"/>
          </p:cNvPicPr>
          <p:nvPr/>
        </p:nvPicPr>
        <p:blipFill>
          <a:blip r:embed="rId2"/>
          <a:stretch>
            <a:fillRect/>
          </a:stretch>
        </p:blipFill>
        <p:spPr>
          <a:xfrm>
            <a:off x="5058251" y="299204"/>
            <a:ext cx="4513778" cy="3889891"/>
          </a:xfrm>
          <a:prstGeom prst="rect">
            <a:avLst/>
          </a:prstGeom>
        </p:spPr>
      </p:pic>
      <p:pic>
        <p:nvPicPr>
          <p:cNvPr id="4" name="Image 2" descr="preencoded.png">    </p:cNvPr>
          <p:cNvPicPr>
            <a:picLocks noChangeAspect="1"/>
          </p:cNvPicPr>
          <p:nvPr/>
        </p:nvPicPr>
        <p:blipFill>
          <a:blip r:embed="rId3"/>
          <a:stretch>
            <a:fillRect/>
          </a:stretch>
        </p:blipFill>
        <p:spPr>
          <a:xfrm>
            <a:off x="867608" y="6241137"/>
            <a:ext cx="134541" cy="179427"/>
          </a:xfrm>
          <a:prstGeom prst="rect">
            <a:avLst/>
          </a:prstGeom>
        </p:spPr>
      </p:pic>
      <p:sp>
        <p:nvSpPr>
          <p:cNvPr id="5" name="Text 0"/>
          <p:cNvSpPr/>
          <p:nvPr/>
        </p:nvSpPr>
        <p:spPr>
          <a:xfrm>
            <a:off x="1196697" y="6148388"/>
            <a:ext cx="3248739" cy="421124"/>
          </a:xfrm>
          <a:prstGeom prst="rect">
            <a:avLst/>
          </a:prstGeom>
          <a:noFill/>
          <a:ln/>
        </p:spPr>
        <p:txBody>
          <a:bodyPr wrap="none" lIns="0" tIns="0" rIns="0" bIns="0" rtlCol="0" anchor="t"/>
          <a:lstStyle/>
          <a:p>
            <a:pPr algn="l" indent="0" marL="0">
              <a:lnSpc>
                <a:spcPts val="3000"/>
              </a:lnSpc>
              <a:buNone/>
            </a:pPr>
            <a:r>
              <a:rPr lang="en-US" sz="1850" dirty="0">
                <a:solidFill>
                  <a:srgbClr val="D9E1FF"/>
                </a:solidFill>
                <a:highlight>
                  <a:srgbClr val="4C0107"/>
                </a:highlight>
                <a:latin typeface="Consolas" pitchFamily="34" charset="0"/>
                <a:ea typeface="Consolas" pitchFamily="34" charset="-122"/>
                <a:cs typeface="Consolas" pitchFamily="34" charset="-120"/>
              </a:rPr>
              <a:t>Code Overview and Schematic</a:t>
            </a:r>
            <a:endParaRPr lang="en-US" sz="18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37724" y="3762732"/>
            <a:ext cx="6751320" cy="704017"/>
          </a:xfrm>
          <a:prstGeom prst="rect">
            <a:avLst/>
          </a:prstGeom>
          <a:noFill/>
          <a:ln/>
        </p:spPr>
        <p:txBody>
          <a:bodyPr wrap="none" lIns="0" tIns="0" rIns="0" bIns="0" rtlCol="0" anchor="t"/>
          <a:lstStyle/>
          <a:p>
            <a:pPr algn="l" indent="0" marL="0">
              <a:lnSpc>
                <a:spcPts val="5500"/>
              </a:lnSpc>
              <a:buNone/>
            </a:pPr>
            <a:r>
              <a:rPr lang="en-US" sz="4400" dirty="0">
                <a:solidFill>
                  <a:srgbClr val="FFFFFF"/>
                </a:solidFill>
                <a:latin typeface="Kanit" pitchFamily="34" charset="0"/>
                <a:ea typeface="Kanit" pitchFamily="34" charset="-122"/>
                <a:cs typeface="Kanit" pitchFamily="34" charset="-120"/>
              </a:rPr>
              <a:t>Simulation/Demonstration</a:t>
            </a:r>
            <a:endParaRPr lang="en-US" sz="4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2025-03-21T23:05:18Z</dcterms:created>
  <dcterms:modified xsi:type="dcterms:W3CDTF">2025-03-21T23:05:18Z</dcterms:modified>
</cp:coreProperties>
</file>