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sldIdLst>
    <p:sldId id="256" r:id="rId2"/>
    <p:sldId id="257" r:id="rId3"/>
    <p:sldId id="258" r:id="rId4"/>
    <p:sldId id="260" r:id="rId5"/>
    <p:sldId id="263" r:id="rId6"/>
    <p:sldId id="261" r:id="rId7"/>
    <p:sldId id="265" r:id="rId8"/>
    <p:sldId id="262" r:id="rId9"/>
    <p:sldId id="266" r:id="rId10"/>
    <p:sldId id="264"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368" autoAdjust="0"/>
    <p:restoredTop sz="94291" autoAdjust="0"/>
  </p:normalViewPr>
  <p:slideViewPr>
    <p:cSldViewPr snapToGrid="0">
      <p:cViewPr varScale="1">
        <p:scale>
          <a:sx n="80" d="100"/>
          <a:sy n="80" d="100"/>
        </p:scale>
        <p:origin x="774" y="90"/>
      </p:cViewPr>
      <p:guideLst/>
    </p:cSldViewPr>
  </p:slideViewPr>
  <p:outlineViewPr>
    <p:cViewPr>
      <p:scale>
        <a:sx n="33" d="100"/>
        <a:sy n="33" d="100"/>
      </p:scale>
      <p:origin x="0" y="-388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62BFE0-3192-42BF-B19E-BDBC7C34247A}"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US"/>
        </a:p>
      </dgm:t>
    </dgm:pt>
    <dgm:pt modelId="{FDE36B16-F79D-4D34-BE7C-9A1E12DF15E1}">
      <dgm:prSet phldrT="[Text]"/>
      <dgm:spPr>
        <a:solidFill>
          <a:schemeClr val="accent6">
            <a:lumMod val="75000"/>
          </a:schemeClr>
        </a:solidFill>
      </dgm:spPr>
      <dgm:t>
        <a:bodyPr/>
        <a:lstStyle/>
        <a:p>
          <a:r>
            <a:rPr lang="en-US" dirty="0"/>
            <a:t>Understanding the business problem </a:t>
          </a:r>
        </a:p>
      </dgm:t>
    </dgm:pt>
    <dgm:pt modelId="{C631D927-875C-4FE0-A448-5309725369E9}" type="parTrans" cxnId="{48970F1A-28A2-4373-9962-E9387490F0F7}">
      <dgm:prSet/>
      <dgm:spPr/>
      <dgm:t>
        <a:bodyPr/>
        <a:lstStyle/>
        <a:p>
          <a:endParaRPr lang="en-US"/>
        </a:p>
      </dgm:t>
    </dgm:pt>
    <dgm:pt modelId="{7EF791A8-C038-46F5-95DA-B139D4A330ED}" type="sibTrans" cxnId="{48970F1A-28A2-4373-9962-E9387490F0F7}">
      <dgm:prSet/>
      <dgm:spPr/>
      <dgm:t>
        <a:bodyPr/>
        <a:lstStyle/>
        <a:p>
          <a:endParaRPr lang="en-US"/>
        </a:p>
      </dgm:t>
    </dgm:pt>
    <dgm:pt modelId="{5E7B23AB-A166-4450-904A-D944B5B4831F}">
      <dgm:prSet phldrT="[Text]"/>
      <dgm:spPr>
        <a:solidFill>
          <a:schemeClr val="accent6">
            <a:lumMod val="75000"/>
          </a:schemeClr>
        </a:solidFill>
      </dgm:spPr>
      <dgm:t>
        <a:bodyPr/>
        <a:lstStyle/>
        <a:p>
          <a:r>
            <a:rPr lang="en-US" dirty="0"/>
            <a:t>Data collection </a:t>
          </a:r>
        </a:p>
      </dgm:t>
    </dgm:pt>
    <dgm:pt modelId="{1A9C03AF-8CE1-4390-9DD3-9512431E02AC}" type="parTrans" cxnId="{1A162896-72C1-42E6-BFAD-F4B6B854D9C8}">
      <dgm:prSet/>
      <dgm:spPr/>
      <dgm:t>
        <a:bodyPr/>
        <a:lstStyle/>
        <a:p>
          <a:endParaRPr lang="en-US"/>
        </a:p>
      </dgm:t>
    </dgm:pt>
    <dgm:pt modelId="{9A409E36-044F-4BCB-885D-281F65774FB2}" type="sibTrans" cxnId="{1A162896-72C1-42E6-BFAD-F4B6B854D9C8}">
      <dgm:prSet/>
      <dgm:spPr/>
      <dgm:t>
        <a:bodyPr/>
        <a:lstStyle/>
        <a:p>
          <a:endParaRPr lang="en-US"/>
        </a:p>
      </dgm:t>
    </dgm:pt>
    <dgm:pt modelId="{35CB892C-3D95-48C9-BF30-7CE3FE7DEEED}">
      <dgm:prSet phldrT="[Text]"/>
      <dgm:spPr>
        <a:solidFill>
          <a:schemeClr val="accent6">
            <a:lumMod val="75000"/>
          </a:schemeClr>
        </a:solidFill>
      </dgm:spPr>
      <dgm:t>
        <a:bodyPr/>
        <a:lstStyle/>
        <a:p>
          <a:r>
            <a:rPr lang="en-US" dirty="0"/>
            <a:t>Data Preparation</a:t>
          </a:r>
        </a:p>
      </dgm:t>
    </dgm:pt>
    <dgm:pt modelId="{24E53848-3205-4401-9CD6-3563AF891FDE}" type="parTrans" cxnId="{B9863970-8972-4819-89A2-EB52455A7121}">
      <dgm:prSet/>
      <dgm:spPr/>
      <dgm:t>
        <a:bodyPr/>
        <a:lstStyle/>
        <a:p>
          <a:endParaRPr lang="en-US"/>
        </a:p>
      </dgm:t>
    </dgm:pt>
    <dgm:pt modelId="{FFF81F39-A5E7-4E67-908C-C4997094D087}" type="sibTrans" cxnId="{B9863970-8972-4819-89A2-EB52455A7121}">
      <dgm:prSet/>
      <dgm:spPr/>
      <dgm:t>
        <a:bodyPr/>
        <a:lstStyle/>
        <a:p>
          <a:endParaRPr lang="en-US"/>
        </a:p>
      </dgm:t>
    </dgm:pt>
    <dgm:pt modelId="{691DC4BE-4F05-4F00-8B6C-BC9B9164C62C}">
      <dgm:prSet phldrT="[Text]"/>
      <dgm:spPr>
        <a:solidFill>
          <a:schemeClr val="accent6">
            <a:lumMod val="75000"/>
          </a:schemeClr>
        </a:solidFill>
      </dgm:spPr>
      <dgm:t>
        <a:bodyPr/>
        <a:lstStyle/>
        <a:p>
          <a:r>
            <a:rPr lang="en-US" dirty="0"/>
            <a:t>Data Analysis</a:t>
          </a:r>
        </a:p>
      </dgm:t>
    </dgm:pt>
    <dgm:pt modelId="{A64FC0DA-74E1-4ED9-83F9-29896D172EF6}" type="parTrans" cxnId="{A8D9AD08-3B66-401F-95EF-D081AC6DCF9E}">
      <dgm:prSet/>
      <dgm:spPr/>
      <dgm:t>
        <a:bodyPr/>
        <a:lstStyle/>
        <a:p>
          <a:endParaRPr lang="en-US"/>
        </a:p>
      </dgm:t>
    </dgm:pt>
    <dgm:pt modelId="{B845DA47-FB83-40E9-BAFA-2D65B90F2AFC}" type="sibTrans" cxnId="{A8D9AD08-3B66-401F-95EF-D081AC6DCF9E}">
      <dgm:prSet/>
      <dgm:spPr/>
      <dgm:t>
        <a:bodyPr/>
        <a:lstStyle/>
        <a:p>
          <a:endParaRPr lang="en-US"/>
        </a:p>
      </dgm:t>
    </dgm:pt>
    <dgm:pt modelId="{123CCB07-DC30-4F3D-83A5-7181D896400D}">
      <dgm:prSet phldrT="[Text]"/>
      <dgm:spPr>
        <a:solidFill>
          <a:schemeClr val="accent6">
            <a:lumMod val="75000"/>
          </a:schemeClr>
        </a:solidFill>
      </dgm:spPr>
      <dgm:t>
        <a:bodyPr/>
        <a:lstStyle/>
        <a:p>
          <a:r>
            <a:rPr lang="en-US" dirty="0"/>
            <a:t>Results Interpretation </a:t>
          </a:r>
        </a:p>
      </dgm:t>
    </dgm:pt>
    <dgm:pt modelId="{3C0D0855-1C60-476E-A8FB-9A82ACA14C2F}" type="parTrans" cxnId="{8366C7B5-448D-491F-8ACB-8DF4D4A3743F}">
      <dgm:prSet/>
      <dgm:spPr/>
      <dgm:t>
        <a:bodyPr/>
        <a:lstStyle/>
        <a:p>
          <a:endParaRPr lang="en-US"/>
        </a:p>
      </dgm:t>
    </dgm:pt>
    <dgm:pt modelId="{4397FE74-E0A5-4BA8-BA81-24CC60DBB483}" type="sibTrans" cxnId="{8366C7B5-448D-491F-8ACB-8DF4D4A3743F}">
      <dgm:prSet/>
      <dgm:spPr/>
      <dgm:t>
        <a:bodyPr/>
        <a:lstStyle/>
        <a:p>
          <a:endParaRPr lang="en-US"/>
        </a:p>
      </dgm:t>
    </dgm:pt>
    <dgm:pt modelId="{15BE71C6-13C9-42C9-90E0-06AB572CD79A}" type="pres">
      <dgm:prSet presAssocID="{9C62BFE0-3192-42BF-B19E-BDBC7C34247A}" presName="linear" presStyleCnt="0">
        <dgm:presLayoutVars>
          <dgm:animLvl val="lvl"/>
          <dgm:resizeHandles val="exact"/>
        </dgm:presLayoutVars>
      </dgm:prSet>
      <dgm:spPr/>
    </dgm:pt>
    <dgm:pt modelId="{C9CAB5F1-4646-46D2-8AE7-257E7BAE20AE}" type="pres">
      <dgm:prSet presAssocID="{FDE36B16-F79D-4D34-BE7C-9A1E12DF15E1}" presName="parentText" presStyleLbl="node1" presStyleIdx="0" presStyleCnt="5">
        <dgm:presLayoutVars>
          <dgm:chMax val="0"/>
          <dgm:bulletEnabled val="1"/>
        </dgm:presLayoutVars>
      </dgm:prSet>
      <dgm:spPr/>
    </dgm:pt>
    <dgm:pt modelId="{9E359CDA-B0B8-4879-9531-74E72871F8D1}" type="pres">
      <dgm:prSet presAssocID="{7EF791A8-C038-46F5-95DA-B139D4A330ED}" presName="spacer" presStyleCnt="0"/>
      <dgm:spPr/>
    </dgm:pt>
    <dgm:pt modelId="{506ABBBB-401C-432D-B769-AB4A4A4C3984}" type="pres">
      <dgm:prSet presAssocID="{5E7B23AB-A166-4450-904A-D944B5B4831F}" presName="parentText" presStyleLbl="node1" presStyleIdx="1" presStyleCnt="5">
        <dgm:presLayoutVars>
          <dgm:chMax val="0"/>
          <dgm:bulletEnabled val="1"/>
        </dgm:presLayoutVars>
      </dgm:prSet>
      <dgm:spPr/>
    </dgm:pt>
    <dgm:pt modelId="{D2508588-9F9F-4470-BCA3-FCED293A77F7}" type="pres">
      <dgm:prSet presAssocID="{9A409E36-044F-4BCB-885D-281F65774FB2}" presName="spacer" presStyleCnt="0"/>
      <dgm:spPr/>
    </dgm:pt>
    <dgm:pt modelId="{8C2DB29A-8B83-4EBC-B159-2D4BDB65B244}" type="pres">
      <dgm:prSet presAssocID="{35CB892C-3D95-48C9-BF30-7CE3FE7DEEED}" presName="parentText" presStyleLbl="node1" presStyleIdx="2" presStyleCnt="5">
        <dgm:presLayoutVars>
          <dgm:chMax val="0"/>
          <dgm:bulletEnabled val="1"/>
        </dgm:presLayoutVars>
      </dgm:prSet>
      <dgm:spPr/>
    </dgm:pt>
    <dgm:pt modelId="{B5159282-E410-4EF6-8069-8D0967495BCA}" type="pres">
      <dgm:prSet presAssocID="{FFF81F39-A5E7-4E67-908C-C4997094D087}" presName="spacer" presStyleCnt="0"/>
      <dgm:spPr/>
    </dgm:pt>
    <dgm:pt modelId="{C02456C7-04D3-4F1C-89F6-1A28562CDC6D}" type="pres">
      <dgm:prSet presAssocID="{691DC4BE-4F05-4F00-8B6C-BC9B9164C62C}" presName="parentText" presStyleLbl="node1" presStyleIdx="3" presStyleCnt="5">
        <dgm:presLayoutVars>
          <dgm:chMax val="0"/>
          <dgm:bulletEnabled val="1"/>
        </dgm:presLayoutVars>
      </dgm:prSet>
      <dgm:spPr/>
    </dgm:pt>
    <dgm:pt modelId="{8145BECA-3830-4D08-977E-71B82BD150BF}" type="pres">
      <dgm:prSet presAssocID="{B845DA47-FB83-40E9-BAFA-2D65B90F2AFC}" presName="spacer" presStyleCnt="0"/>
      <dgm:spPr/>
    </dgm:pt>
    <dgm:pt modelId="{363B74B6-0937-4CF0-8584-61B3437AFAFE}" type="pres">
      <dgm:prSet presAssocID="{123CCB07-DC30-4F3D-83A5-7181D896400D}" presName="parentText" presStyleLbl="node1" presStyleIdx="4" presStyleCnt="5">
        <dgm:presLayoutVars>
          <dgm:chMax val="0"/>
          <dgm:bulletEnabled val="1"/>
        </dgm:presLayoutVars>
      </dgm:prSet>
      <dgm:spPr/>
    </dgm:pt>
  </dgm:ptLst>
  <dgm:cxnLst>
    <dgm:cxn modelId="{1A2C6005-5CC3-45EB-9BA5-4371A60FDB0F}" type="presOf" srcId="{9C62BFE0-3192-42BF-B19E-BDBC7C34247A}" destId="{15BE71C6-13C9-42C9-90E0-06AB572CD79A}" srcOrd="0" destOrd="0" presId="urn:microsoft.com/office/officeart/2005/8/layout/vList2"/>
    <dgm:cxn modelId="{A8D9AD08-3B66-401F-95EF-D081AC6DCF9E}" srcId="{9C62BFE0-3192-42BF-B19E-BDBC7C34247A}" destId="{691DC4BE-4F05-4F00-8B6C-BC9B9164C62C}" srcOrd="3" destOrd="0" parTransId="{A64FC0DA-74E1-4ED9-83F9-29896D172EF6}" sibTransId="{B845DA47-FB83-40E9-BAFA-2D65B90F2AFC}"/>
    <dgm:cxn modelId="{9216460F-5412-42B3-88CC-AD00D940CFC8}" type="presOf" srcId="{35CB892C-3D95-48C9-BF30-7CE3FE7DEEED}" destId="{8C2DB29A-8B83-4EBC-B159-2D4BDB65B244}" srcOrd="0" destOrd="0" presId="urn:microsoft.com/office/officeart/2005/8/layout/vList2"/>
    <dgm:cxn modelId="{48970F1A-28A2-4373-9962-E9387490F0F7}" srcId="{9C62BFE0-3192-42BF-B19E-BDBC7C34247A}" destId="{FDE36B16-F79D-4D34-BE7C-9A1E12DF15E1}" srcOrd="0" destOrd="0" parTransId="{C631D927-875C-4FE0-A448-5309725369E9}" sibTransId="{7EF791A8-C038-46F5-95DA-B139D4A330ED}"/>
    <dgm:cxn modelId="{85795B43-73E7-4396-92AA-27F5860DC516}" type="presOf" srcId="{691DC4BE-4F05-4F00-8B6C-BC9B9164C62C}" destId="{C02456C7-04D3-4F1C-89F6-1A28562CDC6D}" srcOrd="0" destOrd="0" presId="urn:microsoft.com/office/officeart/2005/8/layout/vList2"/>
    <dgm:cxn modelId="{B9863970-8972-4819-89A2-EB52455A7121}" srcId="{9C62BFE0-3192-42BF-B19E-BDBC7C34247A}" destId="{35CB892C-3D95-48C9-BF30-7CE3FE7DEEED}" srcOrd="2" destOrd="0" parTransId="{24E53848-3205-4401-9CD6-3563AF891FDE}" sibTransId="{FFF81F39-A5E7-4E67-908C-C4997094D087}"/>
    <dgm:cxn modelId="{1A162896-72C1-42E6-BFAD-F4B6B854D9C8}" srcId="{9C62BFE0-3192-42BF-B19E-BDBC7C34247A}" destId="{5E7B23AB-A166-4450-904A-D944B5B4831F}" srcOrd="1" destOrd="0" parTransId="{1A9C03AF-8CE1-4390-9DD3-9512431E02AC}" sibTransId="{9A409E36-044F-4BCB-885D-281F65774FB2}"/>
    <dgm:cxn modelId="{8366C7B5-448D-491F-8ACB-8DF4D4A3743F}" srcId="{9C62BFE0-3192-42BF-B19E-BDBC7C34247A}" destId="{123CCB07-DC30-4F3D-83A5-7181D896400D}" srcOrd="4" destOrd="0" parTransId="{3C0D0855-1C60-476E-A8FB-9A82ACA14C2F}" sibTransId="{4397FE74-E0A5-4BA8-BA81-24CC60DBB483}"/>
    <dgm:cxn modelId="{7D0A46E3-11DE-453B-9C9F-48FAEA19FF03}" type="presOf" srcId="{5E7B23AB-A166-4450-904A-D944B5B4831F}" destId="{506ABBBB-401C-432D-B769-AB4A4A4C3984}" srcOrd="0" destOrd="0" presId="urn:microsoft.com/office/officeart/2005/8/layout/vList2"/>
    <dgm:cxn modelId="{8F58F9F8-234E-4546-9587-68A968841F71}" type="presOf" srcId="{FDE36B16-F79D-4D34-BE7C-9A1E12DF15E1}" destId="{C9CAB5F1-4646-46D2-8AE7-257E7BAE20AE}" srcOrd="0" destOrd="0" presId="urn:microsoft.com/office/officeart/2005/8/layout/vList2"/>
    <dgm:cxn modelId="{85B713FA-EF5F-410D-B4EC-4646FBE5F6D5}" type="presOf" srcId="{123CCB07-DC30-4F3D-83A5-7181D896400D}" destId="{363B74B6-0937-4CF0-8584-61B3437AFAFE}" srcOrd="0" destOrd="0" presId="urn:microsoft.com/office/officeart/2005/8/layout/vList2"/>
    <dgm:cxn modelId="{80DAD9B2-47E2-48C4-9180-93FA37805022}" type="presParOf" srcId="{15BE71C6-13C9-42C9-90E0-06AB572CD79A}" destId="{C9CAB5F1-4646-46D2-8AE7-257E7BAE20AE}" srcOrd="0" destOrd="0" presId="urn:microsoft.com/office/officeart/2005/8/layout/vList2"/>
    <dgm:cxn modelId="{9765BE06-2C34-4A92-8DC9-27B79492AB7A}" type="presParOf" srcId="{15BE71C6-13C9-42C9-90E0-06AB572CD79A}" destId="{9E359CDA-B0B8-4879-9531-74E72871F8D1}" srcOrd="1" destOrd="0" presId="urn:microsoft.com/office/officeart/2005/8/layout/vList2"/>
    <dgm:cxn modelId="{DB34AC86-567B-4C4A-96F0-EFC63213829E}" type="presParOf" srcId="{15BE71C6-13C9-42C9-90E0-06AB572CD79A}" destId="{506ABBBB-401C-432D-B769-AB4A4A4C3984}" srcOrd="2" destOrd="0" presId="urn:microsoft.com/office/officeart/2005/8/layout/vList2"/>
    <dgm:cxn modelId="{6908619E-D869-492C-BBDB-C8A92AFEF616}" type="presParOf" srcId="{15BE71C6-13C9-42C9-90E0-06AB572CD79A}" destId="{D2508588-9F9F-4470-BCA3-FCED293A77F7}" srcOrd="3" destOrd="0" presId="urn:microsoft.com/office/officeart/2005/8/layout/vList2"/>
    <dgm:cxn modelId="{ED9DE0C0-0526-47B4-87F9-6002DBB0CFBD}" type="presParOf" srcId="{15BE71C6-13C9-42C9-90E0-06AB572CD79A}" destId="{8C2DB29A-8B83-4EBC-B159-2D4BDB65B244}" srcOrd="4" destOrd="0" presId="urn:microsoft.com/office/officeart/2005/8/layout/vList2"/>
    <dgm:cxn modelId="{FEA3B539-8509-47FD-93E2-F2A27E0613CB}" type="presParOf" srcId="{15BE71C6-13C9-42C9-90E0-06AB572CD79A}" destId="{B5159282-E410-4EF6-8069-8D0967495BCA}" srcOrd="5" destOrd="0" presId="urn:microsoft.com/office/officeart/2005/8/layout/vList2"/>
    <dgm:cxn modelId="{2119FCC6-9A29-48E5-8D76-14455DD3A2C5}" type="presParOf" srcId="{15BE71C6-13C9-42C9-90E0-06AB572CD79A}" destId="{C02456C7-04D3-4F1C-89F6-1A28562CDC6D}" srcOrd="6" destOrd="0" presId="urn:microsoft.com/office/officeart/2005/8/layout/vList2"/>
    <dgm:cxn modelId="{D5914CCA-4E7B-4527-B39A-8D8502CC47BB}" type="presParOf" srcId="{15BE71C6-13C9-42C9-90E0-06AB572CD79A}" destId="{8145BECA-3830-4D08-977E-71B82BD150BF}" srcOrd="7" destOrd="0" presId="urn:microsoft.com/office/officeart/2005/8/layout/vList2"/>
    <dgm:cxn modelId="{4E4BB94D-6EB4-4006-92B7-7848E15743CA}" type="presParOf" srcId="{15BE71C6-13C9-42C9-90E0-06AB572CD79A}" destId="{363B74B6-0937-4CF0-8584-61B3437AFAFE}"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CAB5F1-4646-46D2-8AE7-257E7BAE20AE}">
      <dsp:nvSpPr>
        <dsp:cNvPr id="0" name=""/>
        <dsp:cNvSpPr/>
      </dsp:nvSpPr>
      <dsp:spPr>
        <a:xfrm>
          <a:off x="0" y="9040"/>
          <a:ext cx="9771691" cy="981045"/>
        </a:xfrm>
        <a:prstGeom prst="roundRect">
          <a:avLst/>
        </a:prstGeom>
        <a:solidFill>
          <a:schemeClr val="accent6">
            <a:lumMod val="75000"/>
          </a:schemeClr>
        </a:soli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dirty="0"/>
            <a:t>Understanding the business problem </a:t>
          </a:r>
        </a:p>
      </dsp:txBody>
      <dsp:txXfrm>
        <a:off x="47891" y="56931"/>
        <a:ext cx="9675909" cy="885263"/>
      </dsp:txXfrm>
    </dsp:sp>
    <dsp:sp modelId="{506ABBBB-401C-432D-B769-AB4A4A4C3984}">
      <dsp:nvSpPr>
        <dsp:cNvPr id="0" name=""/>
        <dsp:cNvSpPr/>
      </dsp:nvSpPr>
      <dsp:spPr>
        <a:xfrm>
          <a:off x="0" y="1113926"/>
          <a:ext cx="9771691" cy="981045"/>
        </a:xfrm>
        <a:prstGeom prst="roundRect">
          <a:avLst/>
        </a:prstGeom>
        <a:solidFill>
          <a:schemeClr val="accent6">
            <a:lumMod val="75000"/>
          </a:schemeClr>
        </a:soli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dirty="0"/>
            <a:t>Data collection </a:t>
          </a:r>
        </a:p>
      </dsp:txBody>
      <dsp:txXfrm>
        <a:off x="47891" y="1161817"/>
        <a:ext cx="9675909" cy="885263"/>
      </dsp:txXfrm>
    </dsp:sp>
    <dsp:sp modelId="{8C2DB29A-8B83-4EBC-B159-2D4BDB65B244}">
      <dsp:nvSpPr>
        <dsp:cNvPr id="0" name=""/>
        <dsp:cNvSpPr/>
      </dsp:nvSpPr>
      <dsp:spPr>
        <a:xfrm>
          <a:off x="0" y="2218811"/>
          <a:ext cx="9771691" cy="981045"/>
        </a:xfrm>
        <a:prstGeom prst="roundRect">
          <a:avLst/>
        </a:prstGeom>
        <a:solidFill>
          <a:schemeClr val="accent6">
            <a:lumMod val="75000"/>
          </a:schemeClr>
        </a:soli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dirty="0"/>
            <a:t>Data Preparation</a:t>
          </a:r>
        </a:p>
      </dsp:txBody>
      <dsp:txXfrm>
        <a:off x="47891" y="2266702"/>
        <a:ext cx="9675909" cy="885263"/>
      </dsp:txXfrm>
    </dsp:sp>
    <dsp:sp modelId="{C02456C7-04D3-4F1C-89F6-1A28562CDC6D}">
      <dsp:nvSpPr>
        <dsp:cNvPr id="0" name=""/>
        <dsp:cNvSpPr/>
      </dsp:nvSpPr>
      <dsp:spPr>
        <a:xfrm>
          <a:off x="0" y="3323696"/>
          <a:ext cx="9771691" cy="981045"/>
        </a:xfrm>
        <a:prstGeom prst="roundRect">
          <a:avLst/>
        </a:prstGeom>
        <a:solidFill>
          <a:schemeClr val="accent6">
            <a:lumMod val="75000"/>
          </a:schemeClr>
        </a:soli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dirty="0"/>
            <a:t>Data Analysis</a:t>
          </a:r>
        </a:p>
      </dsp:txBody>
      <dsp:txXfrm>
        <a:off x="47891" y="3371587"/>
        <a:ext cx="9675909" cy="885263"/>
      </dsp:txXfrm>
    </dsp:sp>
    <dsp:sp modelId="{363B74B6-0937-4CF0-8584-61B3437AFAFE}">
      <dsp:nvSpPr>
        <dsp:cNvPr id="0" name=""/>
        <dsp:cNvSpPr/>
      </dsp:nvSpPr>
      <dsp:spPr>
        <a:xfrm>
          <a:off x="0" y="4428581"/>
          <a:ext cx="9771691" cy="981045"/>
        </a:xfrm>
        <a:prstGeom prst="roundRect">
          <a:avLst/>
        </a:prstGeom>
        <a:solidFill>
          <a:schemeClr val="accent6">
            <a:lumMod val="75000"/>
          </a:schemeClr>
        </a:soli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dirty="0"/>
            <a:t>Results Interpretation </a:t>
          </a:r>
        </a:p>
      </dsp:txBody>
      <dsp:txXfrm>
        <a:off x="47891" y="4476472"/>
        <a:ext cx="9675909" cy="88526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tx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5C0124-2D93-4D2C-91CB-9B0979825029}"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45C80A-9C09-4D04-B376-F35755A33A06}" type="slidenum">
              <a:rPr lang="en-US" smtClean="0"/>
              <a:t>‹#›</a:t>
            </a:fld>
            <a:endParaRPr lang="en-US"/>
          </a:p>
        </p:txBody>
      </p:sp>
    </p:spTree>
    <p:extLst>
      <p:ext uri="{BB962C8B-B14F-4D97-AF65-F5344CB8AC3E}">
        <p14:creationId xmlns:p14="http://schemas.microsoft.com/office/powerpoint/2010/main" val="3814725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5C0124-2D93-4D2C-91CB-9B0979825029}" type="datetimeFigureOut">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45C80A-9C09-4D04-B376-F35755A33A06}" type="slidenum">
              <a:rPr lang="en-US" smtClean="0"/>
              <a:t>‹#›</a:t>
            </a:fld>
            <a:endParaRPr lang="en-US"/>
          </a:p>
        </p:txBody>
      </p:sp>
    </p:spTree>
    <p:extLst>
      <p:ext uri="{BB962C8B-B14F-4D97-AF65-F5344CB8AC3E}">
        <p14:creationId xmlns:p14="http://schemas.microsoft.com/office/powerpoint/2010/main" val="3119349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5C0124-2D93-4D2C-91CB-9B0979825029}" type="datetimeFigureOut">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45C80A-9C09-4D04-B376-F35755A33A06}" type="slidenum">
              <a:rPr lang="en-US" smtClean="0"/>
              <a:t>‹#›</a:t>
            </a:fld>
            <a:endParaRPr lang="en-US"/>
          </a:p>
        </p:txBody>
      </p:sp>
    </p:spTree>
    <p:extLst>
      <p:ext uri="{BB962C8B-B14F-4D97-AF65-F5344CB8AC3E}">
        <p14:creationId xmlns:p14="http://schemas.microsoft.com/office/powerpoint/2010/main" val="2864981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5C0124-2D93-4D2C-91CB-9B0979825029}" type="datetimeFigureOut">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45C80A-9C09-4D04-B376-F35755A33A06}"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70982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5C0124-2D93-4D2C-91CB-9B0979825029}" type="datetimeFigureOut">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45C80A-9C09-4D04-B376-F35755A33A06}" type="slidenum">
              <a:rPr lang="en-US" smtClean="0"/>
              <a:t>‹#›</a:t>
            </a:fld>
            <a:endParaRPr lang="en-US"/>
          </a:p>
        </p:txBody>
      </p:sp>
    </p:spTree>
    <p:extLst>
      <p:ext uri="{BB962C8B-B14F-4D97-AF65-F5344CB8AC3E}">
        <p14:creationId xmlns:p14="http://schemas.microsoft.com/office/powerpoint/2010/main" val="22195890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75C0124-2D93-4D2C-91CB-9B0979825029}" type="datetimeFigureOut">
              <a:rPr lang="en-US" smtClean="0"/>
              <a:t>3/27/2024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45C80A-9C09-4D04-B376-F35755A33A06}" type="slidenum">
              <a:rPr lang="en-US" smtClean="0"/>
              <a:t>‹#›</a:t>
            </a:fld>
            <a:endParaRPr lang="en-US"/>
          </a:p>
        </p:txBody>
      </p:sp>
    </p:spTree>
    <p:extLst>
      <p:ext uri="{BB962C8B-B14F-4D97-AF65-F5344CB8AC3E}">
        <p14:creationId xmlns:p14="http://schemas.microsoft.com/office/powerpoint/2010/main" val="17726707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75C0124-2D93-4D2C-91CB-9B0979825029}" type="datetimeFigureOut">
              <a:rPr lang="en-US" smtClean="0"/>
              <a:t>3/27/2024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45C80A-9C09-4D04-B376-F35755A33A06}" type="slidenum">
              <a:rPr lang="en-US" smtClean="0"/>
              <a:t>‹#›</a:t>
            </a:fld>
            <a:endParaRPr lang="en-US"/>
          </a:p>
        </p:txBody>
      </p:sp>
    </p:spTree>
    <p:extLst>
      <p:ext uri="{BB962C8B-B14F-4D97-AF65-F5344CB8AC3E}">
        <p14:creationId xmlns:p14="http://schemas.microsoft.com/office/powerpoint/2010/main" val="3044577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5C0124-2D93-4D2C-91CB-9B0979825029}"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45C80A-9C09-4D04-B376-F35755A33A06}" type="slidenum">
              <a:rPr lang="en-US" smtClean="0"/>
              <a:t>‹#›</a:t>
            </a:fld>
            <a:endParaRPr lang="en-US"/>
          </a:p>
        </p:txBody>
      </p:sp>
    </p:spTree>
    <p:extLst>
      <p:ext uri="{BB962C8B-B14F-4D97-AF65-F5344CB8AC3E}">
        <p14:creationId xmlns:p14="http://schemas.microsoft.com/office/powerpoint/2010/main" val="35343439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5C0124-2D93-4D2C-91CB-9B0979825029}"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45C80A-9C09-4D04-B376-F35755A33A06}" type="slidenum">
              <a:rPr lang="en-US" smtClean="0"/>
              <a:t>‹#›</a:t>
            </a:fld>
            <a:endParaRPr lang="en-US"/>
          </a:p>
        </p:txBody>
      </p:sp>
    </p:spTree>
    <p:extLst>
      <p:ext uri="{BB962C8B-B14F-4D97-AF65-F5344CB8AC3E}">
        <p14:creationId xmlns:p14="http://schemas.microsoft.com/office/powerpoint/2010/main" val="42866062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5EB1E-D32F-7ABF-B396-EBBDB8581E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F49CAD-0DF4-B286-EE0C-C8379BA606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1618D9-5C34-FAFE-DB77-F95B4E426723}"/>
              </a:ext>
            </a:extLst>
          </p:cNvPr>
          <p:cNvSpPr>
            <a:spLocks noGrp="1"/>
          </p:cNvSpPr>
          <p:nvPr>
            <p:ph type="dt" sz="half" idx="10"/>
          </p:nvPr>
        </p:nvSpPr>
        <p:spPr/>
        <p:txBody>
          <a:bodyPr/>
          <a:lstStyle/>
          <a:p>
            <a:fld id="{875C0124-2D93-4D2C-91CB-9B0979825029}" type="datetimeFigureOut">
              <a:rPr lang="en-US" smtClean="0"/>
              <a:t>3/27/2024</a:t>
            </a:fld>
            <a:endParaRPr lang="en-US"/>
          </a:p>
        </p:txBody>
      </p:sp>
      <p:sp>
        <p:nvSpPr>
          <p:cNvPr id="5" name="Footer Placeholder 4">
            <a:extLst>
              <a:ext uri="{FF2B5EF4-FFF2-40B4-BE49-F238E27FC236}">
                <a16:creationId xmlns:a16="http://schemas.microsoft.com/office/drawing/2014/main" id="{C3D9CB79-A6B3-49A6-2F05-E9C88C6C04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361F65-6277-2B79-3D17-64D76FF56AA1}"/>
              </a:ext>
            </a:extLst>
          </p:cNvPr>
          <p:cNvSpPr>
            <a:spLocks noGrp="1"/>
          </p:cNvSpPr>
          <p:nvPr>
            <p:ph type="sldNum" sz="quarter" idx="12"/>
          </p:nvPr>
        </p:nvSpPr>
        <p:spPr/>
        <p:txBody>
          <a:bodyPr/>
          <a:lstStyle/>
          <a:p>
            <a:fld id="{4E45C80A-9C09-4D04-B376-F35755A33A06}" type="slidenum">
              <a:rPr lang="en-US" smtClean="0"/>
              <a:t>‹#›</a:t>
            </a:fld>
            <a:endParaRPr lang="en-US"/>
          </a:p>
        </p:txBody>
      </p:sp>
    </p:spTree>
    <p:extLst>
      <p:ext uri="{BB962C8B-B14F-4D97-AF65-F5344CB8AC3E}">
        <p14:creationId xmlns:p14="http://schemas.microsoft.com/office/powerpoint/2010/main" val="24166197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cSld name="1_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142E2-26AD-6DE0-3C31-29893514E2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8531B6-506F-7C80-7FB5-91B6C96239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FBB07E-4AB2-0E2D-802B-C072963DD3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6C1741-E77A-BDAB-5B00-768EF9781F4C}"/>
              </a:ext>
            </a:extLst>
          </p:cNvPr>
          <p:cNvSpPr>
            <a:spLocks noGrp="1"/>
          </p:cNvSpPr>
          <p:nvPr>
            <p:ph type="dt" sz="half" idx="10"/>
          </p:nvPr>
        </p:nvSpPr>
        <p:spPr/>
        <p:txBody>
          <a:bodyPr/>
          <a:lstStyle/>
          <a:p>
            <a:fld id="{875C0124-2D93-4D2C-91CB-9B0979825029}" type="datetimeFigureOut">
              <a:rPr lang="en-US" smtClean="0"/>
              <a:t>3/27/2024</a:t>
            </a:fld>
            <a:endParaRPr lang="en-US"/>
          </a:p>
        </p:txBody>
      </p:sp>
      <p:sp>
        <p:nvSpPr>
          <p:cNvPr id="6" name="Footer Placeholder 5">
            <a:extLst>
              <a:ext uri="{FF2B5EF4-FFF2-40B4-BE49-F238E27FC236}">
                <a16:creationId xmlns:a16="http://schemas.microsoft.com/office/drawing/2014/main" id="{232FA3DD-280B-D0D7-2531-1AD94D688A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31492C-66DF-6B9B-EA39-2F397F7B76A7}"/>
              </a:ext>
            </a:extLst>
          </p:cNvPr>
          <p:cNvSpPr>
            <a:spLocks noGrp="1"/>
          </p:cNvSpPr>
          <p:nvPr>
            <p:ph type="sldNum" sz="quarter" idx="12"/>
          </p:nvPr>
        </p:nvSpPr>
        <p:spPr/>
        <p:txBody>
          <a:bodyPr/>
          <a:lstStyle/>
          <a:p>
            <a:fld id="{4E45C80A-9C09-4D04-B376-F35755A33A06}" type="slidenum">
              <a:rPr lang="en-US" smtClean="0"/>
              <a:t>‹#›</a:t>
            </a:fld>
            <a:endParaRPr lang="en-US"/>
          </a:p>
        </p:txBody>
      </p:sp>
    </p:spTree>
    <p:extLst>
      <p:ext uri="{BB962C8B-B14F-4D97-AF65-F5344CB8AC3E}">
        <p14:creationId xmlns:p14="http://schemas.microsoft.com/office/powerpoint/2010/main" val="1945445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5C0124-2D93-4D2C-91CB-9B0979825029}"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45C80A-9C09-4D04-B376-F35755A33A06}" type="slidenum">
              <a:rPr lang="en-US" smtClean="0"/>
              <a:t>‹#›</a:t>
            </a:fld>
            <a:endParaRPr lang="en-US"/>
          </a:p>
        </p:txBody>
      </p:sp>
    </p:spTree>
    <p:extLst>
      <p:ext uri="{BB962C8B-B14F-4D97-AF65-F5344CB8AC3E}">
        <p14:creationId xmlns:p14="http://schemas.microsoft.com/office/powerpoint/2010/main" val="1291085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tx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5C0124-2D93-4D2C-91CB-9B0979825029}"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45C80A-9C09-4D04-B376-F35755A33A06}" type="slidenum">
              <a:rPr lang="en-US" smtClean="0"/>
              <a:t>‹#›</a:t>
            </a:fld>
            <a:endParaRPr lang="en-US"/>
          </a:p>
        </p:txBody>
      </p:sp>
    </p:spTree>
    <p:extLst>
      <p:ext uri="{BB962C8B-B14F-4D97-AF65-F5344CB8AC3E}">
        <p14:creationId xmlns:p14="http://schemas.microsoft.com/office/powerpoint/2010/main" val="2742273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5C0124-2D93-4D2C-91CB-9B0979825029}" type="datetimeFigureOut">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45C80A-9C09-4D04-B376-F35755A33A06}" type="slidenum">
              <a:rPr lang="en-US" smtClean="0"/>
              <a:t>‹#›</a:t>
            </a:fld>
            <a:endParaRPr lang="en-US"/>
          </a:p>
        </p:txBody>
      </p:sp>
    </p:spTree>
    <p:extLst>
      <p:ext uri="{BB962C8B-B14F-4D97-AF65-F5344CB8AC3E}">
        <p14:creationId xmlns:p14="http://schemas.microsoft.com/office/powerpoint/2010/main" val="99196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5C0124-2D93-4D2C-91CB-9B0979825029}" type="datetimeFigureOut">
              <a:rPr lang="en-US" smtClean="0"/>
              <a:t>3/27/2024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45C80A-9C09-4D04-B376-F35755A33A06}" type="slidenum">
              <a:rPr lang="en-US" smtClean="0"/>
              <a:t>‹#›</a:t>
            </a:fld>
            <a:endParaRPr lang="en-US"/>
          </a:p>
        </p:txBody>
      </p:sp>
    </p:spTree>
    <p:extLst>
      <p:ext uri="{BB962C8B-B14F-4D97-AF65-F5344CB8AC3E}">
        <p14:creationId xmlns:p14="http://schemas.microsoft.com/office/powerpoint/2010/main" val="3080717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5C0124-2D93-4D2C-91CB-9B0979825029}" type="datetimeFigureOut">
              <a:rPr lang="en-US" smtClean="0"/>
              <a:t>3/27/2024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45C80A-9C09-4D04-B376-F35755A33A06}" type="slidenum">
              <a:rPr lang="en-US" smtClean="0"/>
              <a:t>‹#›</a:t>
            </a:fld>
            <a:endParaRPr lang="en-US"/>
          </a:p>
        </p:txBody>
      </p:sp>
    </p:spTree>
    <p:extLst>
      <p:ext uri="{BB962C8B-B14F-4D97-AF65-F5344CB8AC3E}">
        <p14:creationId xmlns:p14="http://schemas.microsoft.com/office/powerpoint/2010/main" val="1555880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75C0124-2D93-4D2C-91CB-9B0979825029}" type="datetimeFigureOut">
              <a:rPr lang="en-US" smtClean="0"/>
              <a:t>3/27/2024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45C80A-9C09-4D04-B376-F35755A33A06}" type="slidenum">
              <a:rPr lang="en-US" smtClean="0"/>
              <a:t>‹#›</a:t>
            </a:fld>
            <a:endParaRPr lang="en-US"/>
          </a:p>
        </p:txBody>
      </p:sp>
    </p:spTree>
    <p:extLst>
      <p:ext uri="{BB962C8B-B14F-4D97-AF65-F5344CB8AC3E}">
        <p14:creationId xmlns:p14="http://schemas.microsoft.com/office/powerpoint/2010/main" val="1752842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5C0124-2D93-4D2C-91CB-9B0979825029}" type="datetimeFigureOut">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45C80A-9C09-4D04-B376-F35755A33A06}" type="slidenum">
              <a:rPr lang="en-US" smtClean="0"/>
              <a:t>‹#›</a:t>
            </a:fld>
            <a:endParaRPr lang="en-US"/>
          </a:p>
        </p:txBody>
      </p:sp>
    </p:spTree>
    <p:extLst>
      <p:ext uri="{BB962C8B-B14F-4D97-AF65-F5344CB8AC3E}">
        <p14:creationId xmlns:p14="http://schemas.microsoft.com/office/powerpoint/2010/main" val="3967498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5C0124-2D93-4D2C-91CB-9B0979825029}" type="datetimeFigureOut">
              <a:rPr lang="en-US" smtClean="0"/>
              <a:t>3/27/2024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E45C80A-9C09-4D04-B376-F35755A33A06}" type="slidenum">
              <a:rPr lang="en-US" smtClean="0"/>
              <a:t>‹#›</a:t>
            </a:fld>
            <a:endParaRPr lang="en-US"/>
          </a:p>
        </p:txBody>
      </p:sp>
    </p:spTree>
    <p:extLst>
      <p:ext uri="{BB962C8B-B14F-4D97-AF65-F5344CB8AC3E}">
        <p14:creationId xmlns:p14="http://schemas.microsoft.com/office/powerpoint/2010/main" val="3822689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1">
            <a:alphaModFix amt="4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75C0124-2D93-4D2C-91CB-9B0979825029}" type="datetimeFigureOut">
              <a:rPr lang="en-US" smtClean="0"/>
              <a:t>3/27/2024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4E45C80A-9C09-4D04-B376-F35755A33A06}" type="slidenum">
              <a:rPr lang="en-US" smtClean="0"/>
              <a:t>‹#›</a:t>
            </a:fld>
            <a:endParaRPr lang="en-US"/>
          </a:p>
        </p:txBody>
      </p:sp>
    </p:spTree>
    <p:extLst>
      <p:ext uri="{BB962C8B-B14F-4D97-AF65-F5344CB8AC3E}">
        <p14:creationId xmlns:p14="http://schemas.microsoft.com/office/powerpoint/2010/main" val="1404362996"/>
      </p:ext>
    </p:extLst>
  </p:cSld>
  <p:clrMap bg1="dk1" tx1="lt1" bg2="dk2" tx2="lt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 id="2147483862" r:id="rId17"/>
    <p:sldLayoutId id="2147483863" r:id="rId18"/>
    <p:sldLayoutId id="2147483864" r:id="rId19"/>
  </p:sldLayoutIdLst>
  <p:txStyles>
    <p:titleStyle>
      <a:lvl1pPr algn="ctr" defTabSz="914400" rtl="0" eaLnBrk="1" latinLnBrk="0" hangingPunct="1">
        <a:lnSpc>
          <a:spcPct val="90000"/>
        </a:lnSpc>
        <a:spcBef>
          <a:spcPct val="0"/>
        </a:spcBef>
        <a:buNone/>
        <a:defRPr sz="3600" kern="1200" cap="all" baseline="0">
          <a:solidFill>
            <a:schemeClr val="tx1"/>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outerShdw blurRad="47625" dist="12700" dir="2700000" algn="tl" rotWithShape="0">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outerShdw blurRad="47625" dist="12700" dir="2700000" algn="tl" rotWithShape="0">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4F830-4A33-DD1B-8802-55853B09904A}"/>
              </a:ext>
            </a:extLst>
          </p:cNvPr>
          <p:cNvSpPr>
            <a:spLocks noGrp="1"/>
          </p:cNvSpPr>
          <p:nvPr>
            <p:ph type="ctrTitle"/>
          </p:nvPr>
        </p:nvSpPr>
        <p:spPr>
          <a:xfrm>
            <a:off x="1751012" y="1989486"/>
            <a:ext cx="8689976" cy="1742659"/>
          </a:xfrm>
        </p:spPr>
        <p:txBody>
          <a:bodyPr/>
          <a:lstStyle/>
          <a:p>
            <a:r>
              <a:rPr lang="en-US" b="1" dirty="0">
                <a:solidFill>
                  <a:srgbClr val="C00000"/>
                </a:solidFill>
              </a:rPr>
              <a:t>Indian agriculture analysis project</a:t>
            </a:r>
          </a:p>
        </p:txBody>
      </p:sp>
      <p:sp>
        <p:nvSpPr>
          <p:cNvPr id="3" name="Subtitle 2">
            <a:extLst>
              <a:ext uri="{FF2B5EF4-FFF2-40B4-BE49-F238E27FC236}">
                <a16:creationId xmlns:a16="http://schemas.microsoft.com/office/drawing/2014/main" id="{357E74C7-8CB8-5887-EE24-5AA638936230}"/>
              </a:ext>
            </a:extLst>
          </p:cNvPr>
          <p:cNvSpPr>
            <a:spLocks noGrp="1"/>
          </p:cNvSpPr>
          <p:nvPr>
            <p:ph type="subTitle" idx="1"/>
          </p:nvPr>
        </p:nvSpPr>
        <p:spPr>
          <a:xfrm>
            <a:off x="1751012" y="4089954"/>
            <a:ext cx="8689976" cy="1371599"/>
          </a:xfrm>
        </p:spPr>
        <p:txBody>
          <a:bodyPr/>
          <a:lstStyle/>
          <a:p>
            <a:r>
              <a:rPr lang="en-US" dirty="0"/>
              <a:t>By Kevin Sifuma</a:t>
            </a:r>
          </a:p>
        </p:txBody>
      </p:sp>
    </p:spTree>
    <p:extLst>
      <p:ext uri="{BB962C8B-B14F-4D97-AF65-F5344CB8AC3E}">
        <p14:creationId xmlns:p14="http://schemas.microsoft.com/office/powerpoint/2010/main" val="3808030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D07AB-3379-3AC4-29B4-5AA6CA56686C}"/>
              </a:ext>
            </a:extLst>
          </p:cNvPr>
          <p:cNvSpPr>
            <a:spLocks noGrp="1"/>
          </p:cNvSpPr>
          <p:nvPr>
            <p:ph type="title"/>
          </p:nvPr>
        </p:nvSpPr>
        <p:spPr>
          <a:xfrm>
            <a:off x="0" y="-449262"/>
            <a:ext cx="10877550" cy="1600200"/>
          </a:xfrm>
        </p:spPr>
        <p:txBody>
          <a:bodyPr/>
          <a:lstStyle/>
          <a:p>
            <a:r>
              <a:rPr lang="en-US" sz="32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Seasonal Patterns</a:t>
            </a:r>
            <a:endParaRPr lang="en-US" dirty="0">
              <a:solidFill>
                <a:srgbClr val="FF0000"/>
              </a:solidFill>
            </a:endParaRPr>
          </a:p>
        </p:txBody>
      </p:sp>
      <p:pic>
        <p:nvPicPr>
          <p:cNvPr id="9" name="Content Placeholder 8">
            <a:extLst>
              <a:ext uri="{FF2B5EF4-FFF2-40B4-BE49-F238E27FC236}">
                <a16:creationId xmlns:a16="http://schemas.microsoft.com/office/drawing/2014/main" id="{49D14E15-0569-3FFA-DAB1-32745CA8A0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295" y="1311965"/>
            <a:ext cx="11688417" cy="5353878"/>
          </a:xfrm>
        </p:spPr>
      </p:pic>
    </p:spTree>
    <p:extLst>
      <p:ext uri="{BB962C8B-B14F-4D97-AF65-F5344CB8AC3E}">
        <p14:creationId xmlns:p14="http://schemas.microsoft.com/office/powerpoint/2010/main" val="1184535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D69D3-8E89-88C5-E34D-AE143A08BAD8}"/>
              </a:ext>
            </a:extLst>
          </p:cNvPr>
          <p:cNvSpPr>
            <a:spLocks noGrp="1"/>
          </p:cNvSpPr>
          <p:nvPr>
            <p:ph type="title"/>
          </p:nvPr>
        </p:nvSpPr>
        <p:spPr>
          <a:xfrm>
            <a:off x="608975" y="0"/>
            <a:ext cx="11264973" cy="1444487"/>
          </a:xfrm>
        </p:spPr>
        <p:txBody>
          <a:bodyPr/>
          <a:lstStyle/>
          <a:p>
            <a:r>
              <a:rPr lang="en-US" dirty="0">
                <a:solidFill>
                  <a:srgbClr val="FF0000"/>
                </a:solidFill>
              </a:rPr>
              <a:t>INSIGHTS FROM SEASONAL PATTERNS DASHBOARD</a:t>
            </a:r>
          </a:p>
        </p:txBody>
      </p:sp>
      <p:sp>
        <p:nvSpPr>
          <p:cNvPr id="3" name="Content Placeholder 2">
            <a:extLst>
              <a:ext uri="{FF2B5EF4-FFF2-40B4-BE49-F238E27FC236}">
                <a16:creationId xmlns:a16="http://schemas.microsoft.com/office/drawing/2014/main" id="{0A7BBA68-FF69-24DB-0ED6-2E58FD1C6812}"/>
              </a:ext>
            </a:extLst>
          </p:cNvPr>
          <p:cNvSpPr>
            <a:spLocks noGrp="1"/>
          </p:cNvSpPr>
          <p:nvPr>
            <p:ph sz="quarter" idx="13"/>
          </p:nvPr>
        </p:nvSpPr>
        <p:spPr>
          <a:xfrm>
            <a:off x="132523" y="1245704"/>
            <a:ext cx="11940207" cy="5049079"/>
          </a:xfrm>
        </p:spPr>
        <p:txBody>
          <a:bodyPr/>
          <a:lstStyle/>
          <a:p>
            <a:r>
              <a:rPr lang="en-US" dirty="0"/>
              <a:t>THIS DASHBOARD ALLOWS THE STAKEHOLDERS TO CHECK WHETHER THEY ARE MAXIMIZING ON PRODUCTION. </a:t>
            </a:r>
          </a:p>
          <a:p>
            <a:r>
              <a:rPr lang="en-US" dirty="0"/>
              <a:t>WHEN YOU FILTER BY THE SEASONS, YOU’LL BE ABLE TO COMPARE THE TOTAL AREA OF THE CROP AND THE TOTAL PRODUCTION. </a:t>
            </a:r>
          </a:p>
          <a:p>
            <a:r>
              <a:rPr lang="en-US" dirty="0"/>
              <a:t>FROM THIS DATA, THE STAKEHOLDERS WILL DISCOVER WHERE THEY NEED TO CULTIVATE MORE AND WHERE THEY NEED TO IMPLEMENT EFFICIENT PRODUCTION METHODS TO MAXIMIZE PRODUCTION. </a:t>
            </a:r>
          </a:p>
          <a:p>
            <a:endParaRPr lang="en-US" dirty="0"/>
          </a:p>
        </p:txBody>
      </p:sp>
    </p:spTree>
    <p:extLst>
      <p:ext uri="{BB962C8B-B14F-4D97-AF65-F5344CB8AC3E}">
        <p14:creationId xmlns:p14="http://schemas.microsoft.com/office/powerpoint/2010/main" val="1231917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C197C-CC38-1E49-EC3B-C9BEF8209FEB}"/>
              </a:ext>
            </a:extLst>
          </p:cNvPr>
          <p:cNvSpPr>
            <a:spLocks noGrp="1"/>
          </p:cNvSpPr>
          <p:nvPr>
            <p:ph type="title"/>
          </p:nvPr>
        </p:nvSpPr>
        <p:spPr>
          <a:xfrm>
            <a:off x="1295402" y="1344083"/>
            <a:ext cx="9601196" cy="1303867"/>
          </a:xfrm>
        </p:spPr>
        <p:txBody>
          <a:bodyPr/>
          <a:lstStyle/>
          <a:p>
            <a:r>
              <a:rPr lang="en-US" b="1" dirty="0">
                <a:solidFill>
                  <a:srgbClr val="C00000"/>
                </a:solidFill>
              </a:rPr>
              <a:t>Project Overview </a:t>
            </a:r>
          </a:p>
        </p:txBody>
      </p:sp>
      <p:sp>
        <p:nvSpPr>
          <p:cNvPr id="3" name="Content Placeholder 2">
            <a:extLst>
              <a:ext uri="{FF2B5EF4-FFF2-40B4-BE49-F238E27FC236}">
                <a16:creationId xmlns:a16="http://schemas.microsoft.com/office/drawing/2014/main" id="{275F683F-74A3-199A-832D-E0C6C95603C2}"/>
              </a:ext>
            </a:extLst>
          </p:cNvPr>
          <p:cNvSpPr>
            <a:spLocks noGrp="1"/>
          </p:cNvSpPr>
          <p:nvPr>
            <p:ph idx="1"/>
          </p:nvPr>
        </p:nvSpPr>
        <p:spPr>
          <a:xfrm>
            <a:off x="838200" y="2647950"/>
            <a:ext cx="10523220" cy="3524250"/>
          </a:xfrm>
        </p:spPr>
        <p:txBody>
          <a:bodyPr>
            <a:norm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project aims to conduct a comprehensive analysis of Indian agriculture, focusing on district-wise and year-wise data. It used a dataset containing detailed information on various crops, their areas, production, and yields across different districts and years.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project uses Power BI to create interactive visualizations to uncover trends, patterns, and disparities in agricultural practices. These insights will enable stakeholders to make informed decisions for sustainable farming and resource allocation. </a:t>
            </a:r>
          </a:p>
          <a:p>
            <a:pPr marL="0" indent="0">
              <a:buNone/>
            </a:pPr>
            <a:endParaRPr lang="en-US" sz="1800" dirty="0">
              <a:effectLst/>
              <a:latin typeface="Gill Sans MT" panose="020B0502020104020203"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70821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F0D43-623C-5A1C-EDC5-9BA3ADCB2A7A}"/>
              </a:ext>
            </a:extLst>
          </p:cNvPr>
          <p:cNvSpPr>
            <a:spLocks noGrp="1"/>
          </p:cNvSpPr>
          <p:nvPr>
            <p:ph type="title"/>
          </p:nvPr>
        </p:nvSpPr>
        <p:spPr>
          <a:xfrm>
            <a:off x="552827" y="268220"/>
            <a:ext cx="10853109" cy="647641"/>
          </a:xfrm>
        </p:spPr>
        <p:txBody>
          <a:bodyPr/>
          <a:lstStyle/>
          <a:p>
            <a:r>
              <a:rPr lang="en-US" b="1" dirty="0">
                <a:solidFill>
                  <a:srgbClr val="C00000"/>
                </a:solidFill>
              </a:rPr>
              <a:t>Project Workflow</a:t>
            </a:r>
          </a:p>
        </p:txBody>
      </p:sp>
      <p:graphicFrame>
        <p:nvGraphicFramePr>
          <p:cNvPr id="5" name="Diagram 4">
            <a:extLst>
              <a:ext uri="{FF2B5EF4-FFF2-40B4-BE49-F238E27FC236}">
                <a16:creationId xmlns:a16="http://schemas.microsoft.com/office/drawing/2014/main" id="{293DF115-B025-B6CD-88D2-7627EBB56058}"/>
              </a:ext>
            </a:extLst>
          </p:cNvPr>
          <p:cNvGraphicFramePr/>
          <p:nvPr>
            <p:extLst>
              <p:ext uri="{D42A27DB-BD31-4B8C-83A1-F6EECF244321}">
                <p14:modId xmlns:p14="http://schemas.microsoft.com/office/powerpoint/2010/main" val="786752431"/>
              </p:ext>
            </p:extLst>
          </p:nvPr>
        </p:nvGraphicFramePr>
        <p:xfrm>
          <a:off x="1128919" y="915861"/>
          <a:ext cx="9771691"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1559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8F49A-EAE2-BABE-7907-84BBD12C8B6E}"/>
              </a:ext>
            </a:extLst>
          </p:cNvPr>
          <p:cNvSpPr>
            <a:spLocks noGrp="1"/>
          </p:cNvSpPr>
          <p:nvPr>
            <p:ph type="title"/>
          </p:nvPr>
        </p:nvSpPr>
        <p:spPr>
          <a:xfrm>
            <a:off x="913775" y="268711"/>
            <a:ext cx="10364451" cy="1194329"/>
          </a:xfrm>
        </p:spPr>
        <p:txBody>
          <a:bodyPr/>
          <a:lstStyle/>
          <a:p>
            <a:r>
              <a:rPr lang="en-US" b="1" dirty="0">
                <a:solidFill>
                  <a:srgbClr val="C00000"/>
                </a:solidFill>
              </a:rPr>
              <a:t>Project Objectives </a:t>
            </a:r>
          </a:p>
        </p:txBody>
      </p:sp>
      <p:sp>
        <p:nvSpPr>
          <p:cNvPr id="3" name="Content Placeholder 2">
            <a:extLst>
              <a:ext uri="{FF2B5EF4-FFF2-40B4-BE49-F238E27FC236}">
                <a16:creationId xmlns:a16="http://schemas.microsoft.com/office/drawing/2014/main" id="{6B2A33C0-5635-D817-7144-3E0DF6D2A293}"/>
              </a:ext>
            </a:extLst>
          </p:cNvPr>
          <p:cNvSpPr>
            <a:spLocks noGrp="1"/>
          </p:cNvSpPr>
          <p:nvPr>
            <p:ph idx="1"/>
          </p:nvPr>
        </p:nvSpPr>
        <p:spPr>
          <a:xfrm>
            <a:off x="480060" y="1463040"/>
            <a:ext cx="11178540" cy="5126249"/>
          </a:xfrm>
        </p:spPr>
        <p:txBody>
          <a:bodyPr/>
          <a:lstStyle/>
          <a:p>
            <a:pPr marL="0" marR="0" indent="0">
              <a:lnSpc>
                <a:spcPct val="107000"/>
              </a:lnSpc>
              <a:spcBef>
                <a:spcPts val="0"/>
              </a:spcBef>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1.</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Data Exploration: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Explore the dataset to understand the distribution of agricultural variables across districts and years.</a:t>
            </a:r>
          </a:p>
          <a:p>
            <a:pPr marL="0" marR="0" indent="0">
              <a:lnSpc>
                <a:spcPct val="107000"/>
              </a:lnSpc>
              <a:spcBef>
                <a:spcPts val="0"/>
              </a:spcBef>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2. Crop-specific Analysis: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Analyze the trends in the cultivation of major crops, including rice, wheat, and pulses, focusing on changes in area, production, and yield.</a:t>
            </a:r>
          </a:p>
          <a:p>
            <a:pPr marL="0" marR="0" indent="0">
              <a:lnSpc>
                <a:spcPct val="107000"/>
              </a:lnSpc>
              <a:spcBef>
                <a:spcPts val="0"/>
              </a:spcBef>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3</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Regional Disparities: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Identify disparities and variations in agricultural practices and outcomes across different districts and states.</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4</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Seasonal Patterns: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Explore seasonal patterns in crop cultivation, considering kharif and rabi seasons.</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5. Impact of External Factors: Investigate the impact of external factors like weather conditions on crop performance.</a:t>
            </a:r>
          </a:p>
          <a:p>
            <a:pPr marL="0" marR="0" indent="0">
              <a:lnSpc>
                <a:spcPct val="107000"/>
              </a:lnSpc>
              <a:spcBef>
                <a:spcPts val="0"/>
              </a:spcBef>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6. Fruits and Vegetables Analysis: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Analyze the cultivation trends of fruits, vegetables, and their overall contribution to agricultural practices.</a:t>
            </a:r>
          </a:p>
          <a:p>
            <a:pPr marL="0" marR="0" indent="0">
              <a:lnSpc>
                <a:spcPct val="107000"/>
              </a:lnSpc>
              <a:spcBef>
                <a:spcPts val="0"/>
              </a:spcBef>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7. Sustainable Farming Insights: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Derive insights that can contribute to promoting sustainable farming practices and optimizing resource allocation. </a:t>
            </a:r>
          </a:p>
        </p:txBody>
      </p:sp>
    </p:spTree>
    <p:extLst>
      <p:ext uri="{BB962C8B-B14F-4D97-AF65-F5344CB8AC3E}">
        <p14:creationId xmlns:p14="http://schemas.microsoft.com/office/powerpoint/2010/main" val="2617095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22D3F-26C9-F407-4A0A-A68D4C3236FC}"/>
              </a:ext>
            </a:extLst>
          </p:cNvPr>
          <p:cNvSpPr>
            <a:spLocks noGrp="1"/>
          </p:cNvSpPr>
          <p:nvPr>
            <p:ph type="title"/>
          </p:nvPr>
        </p:nvSpPr>
        <p:spPr>
          <a:xfrm>
            <a:off x="913775" y="268711"/>
            <a:ext cx="10364451" cy="1596177"/>
          </a:xfrm>
        </p:spPr>
        <p:txBody>
          <a:bodyPr/>
          <a:lstStyle/>
          <a:p>
            <a:r>
              <a:rPr lang="en-US" b="1" dirty="0">
                <a:solidFill>
                  <a:srgbClr val="C00000"/>
                </a:solidFill>
              </a:rPr>
              <a:t>Preparation</a:t>
            </a:r>
          </a:p>
        </p:txBody>
      </p:sp>
      <p:sp>
        <p:nvSpPr>
          <p:cNvPr id="3" name="Content Placeholder 2">
            <a:extLst>
              <a:ext uri="{FF2B5EF4-FFF2-40B4-BE49-F238E27FC236}">
                <a16:creationId xmlns:a16="http://schemas.microsoft.com/office/drawing/2014/main" id="{97CFE426-9C93-8BBE-4F66-FE583F807F2D}"/>
              </a:ext>
            </a:extLst>
          </p:cNvPr>
          <p:cNvSpPr>
            <a:spLocks noGrp="1"/>
          </p:cNvSpPr>
          <p:nvPr>
            <p:ph idx="1"/>
          </p:nvPr>
        </p:nvSpPr>
        <p:spPr>
          <a:xfrm>
            <a:off x="913774" y="1864888"/>
            <a:ext cx="10607665" cy="4330171"/>
          </a:xfrm>
        </p:spPr>
        <p:txBody>
          <a:bodyPr>
            <a:normAutofit/>
          </a:bodyPr>
          <a:lstStyle/>
          <a:p>
            <a:r>
              <a:rPr lang="en-US" dirty="0"/>
              <a:t>Here are the steps I performed before I started working on the questions.</a:t>
            </a:r>
          </a:p>
          <a:p>
            <a:pPr lvl="1"/>
            <a:r>
              <a:rPr lang="en-US" dirty="0"/>
              <a:t>Data collection – downloaded the dataset from Kaggle.com </a:t>
            </a:r>
          </a:p>
          <a:p>
            <a:pPr lvl="1"/>
            <a:r>
              <a:rPr lang="en-US" dirty="0"/>
              <a:t>Saved the file as .xlxs to perform some cleaning.</a:t>
            </a:r>
          </a:p>
          <a:p>
            <a:pPr lvl="1"/>
            <a:r>
              <a:rPr lang="en-US" dirty="0"/>
              <a:t>Removed columns that wouldn’t help in the current project. </a:t>
            </a:r>
          </a:p>
          <a:p>
            <a:pPr lvl="1"/>
            <a:r>
              <a:rPr lang="en-US" dirty="0"/>
              <a:t>Enriched the data by extracting the year from the date column more efficient analysis. (Used the YEAR() function in Excel. </a:t>
            </a:r>
          </a:p>
          <a:p>
            <a:pPr lvl="1"/>
            <a:r>
              <a:rPr lang="en-US" dirty="0"/>
              <a:t>Confirmed the data was ready for analysis before importing it to power bi. </a:t>
            </a:r>
          </a:p>
          <a:p>
            <a:pPr lvl="1"/>
            <a:endParaRPr lang="en-US" dirty="0"/>
          </a:p>
        </p:txBody>
      </p:sp>
    </p:spTree>
    <p:extLst>
      <p:ext uri="{BB962C8B-B14F-4D97-AF65-F5344CB8AC3E}">
        <p14:creationId xmlns:p14="http://schemas.microsoft.com/office/powerpoint/2010/main" val="1214481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12517-FE7D-327A-6299-034BB2DFDCAD}"/>
              </a:ext>
            </a:extLst>
          </p:cNvPr>
          <p:cNvSpPr>
            <a:spLocks noGrp="1"/>
          </p:cNvSpPr>
          <p:nvPr>
            <p:ph type="title"/>
          </p:nvPr>
        </p:nvSpPr>
        <p:spPr>
          <a:xfrm>
            <a:off x="434976" y="133350"/>
            <a:ext cx="8990012" cy="1238250"/>
          </a:xfrm>
        </p:spPr>
        <p:txBody>
          <a:bodyPr/>
          <a:lstStyle/>
          <a:p>
            <a:r>
              <a:rPr lang="en-US" sz="2400" b="1" dirty="0">
                <a:solidFill>
                  <a:srgbClr val="B71E42"/>
                </a:solidFill>
                <a:effectLst/>
                <a:latin typeface="Gill Sans MT" panose="020B0502020104020203" pitchFamily="34" charset="0"/>
                <a:ea typeface="Times New Roman" panose="02020603050405020304" pitchFamily="18" charset="0"/>
                <a:cs typeface="Times New Roman" panose="02020603050405020304" pitchFamily="18" charset="0"/>
              </a:rPr>
              <a:t>Crop specific analysis</a:t>
            </a:r>
            <a:br>
              <a:rPr lang="en-US" sz="1800" b="1" dirty="0">
                <a:solidFill>
                  <a:srgbClr val="B71E42"/>
                </a:solidFill>
                <a:effectLst/>
                <a:latin typeface="Gill Sans MT" panose="020B0502020104020203" pitchFamily="34" charset="0"/>
                <a:ea typeface="Times New Roman" panose="02020603050405020304" pitchFamily="18" charset="0"/>
                <a:cs typeface="Times New Roman" panose="02020603050405020304" pitchFamily="18" charset="0"/>
              </a:rPr>
            </a:br>
            <a:endParaRPr lang="en-US" dirty="0"/>
          </a:p>
        </p:txBody>
      </p:sp>
      <p:sp>
        <p:nvSpPr>
          <p:cNvPr id="4" name="Text Placeholder 3">
            <a:extLst>
              <a:ext uri="{FF2B5EF4-FFF2-40B4-BE49-F238E27FC236}">
                <a16:creationId xmlns:a16="http://schemas.microsoft.com/office/drawing/2014/main" id="{24A5EAF4-BAF4-0AD0-362B-893D6E43647A}"/>
              </a:ext>
            </a:extLst>
          </p:cNvPr>
          <p:cNvSpPr>
            <a:spLocks noGrp="1"/>
          </p:cNvSpPr>
          <p:nvPr>
            <p:ph type="body" sz="half" idx="2"/>
          </p:nvPr>
        </p:nvSpPr>
        <p:spPr/>
        <p:txBody>
          <a:bodyPr/>
          <a:lstStyle/>
          <a:p>
            <a:endParaRPr lang="en-US" dirty="0"/>
          </a:p>
        </p:txBody>
      </p:sp>
      <p:pic>
        <p:nvPicPr>
          <p:cNvPr id="7" name="Picture 6">
            <a:extLst>
              <a:ext uri="{FF2B5EF4-FFF2-40B4-BE49-F238E27FC236}">
                <a16:creationId xmlns:a16="http://schemas.microsoft.com/office/drawing/2014/main" id="{333F29C3-B9EB-4468-07D5-686B338C58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976" y="1371600"/>
            <a:ext cx="11322048" cy="5042452"/>
          </a:xfrm>
          <a:prstGeom prst="rect">
            <a:avLst/>
          </a:prstGeom>
        </p:spPr>
      </p:pic>
    </p:spTree>
    <p:extLst>
      <p:ext uri="{BB962C8B-B14F-4D97-AF65-F5344CB8AC3E}">
        <p14:creationId xmlns:p14="http://schemas.microsoft.com/office/powerpoint/2010/main" val="1697656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9D2F8-6902-B483-5DC2-B0940E7DCC15}"/>
              </a:ext>
            </a:extLst>
          </p:cNvPr>
          <p:cNvSpPr>
            <a:spLocks noGrp="1"/>
          </p:cNvSpPr>
          <p:nvPr>
            <p:ph type="title"/>
          </p:nvPr>
        </p:nvSpPr>
        <p:spPr>
          <a:xfrm>
            <a:off x="913775" y="618518"/>
            <a:ext cx="10364451" cy="945240"/>
          </a:xfrm>
        </p:spPr>
        <p:txBody>
          <a:bodyPr>
            <a:normAutofit fontScale="90000"/>
          </a:bodyPr>
          <a:lstStyle/>
          <a:p>
            <a:r>
              <a:rPr lang="en-US" dirty="0">
                <a:solidFill>
                  <a:srgbClr val="FF0000"/>
                </a:solidFill>
              </a:rPr>
              <a:t>Insights from crop specific analysis dashboard</a:t>
            </a:r>
          </a:p>
        </p:txBody>
      </p:sp>
      <p:sp>
        <p:nvSpPr>
          <p:cNvPr id="3" name="Content Placeholder 2">
            <a:extLst>
              <a:ext uri="{FF2B5EF4-FFF2-40B4-BE49-F238E27FC236}">
                <a16:creationId xmlns:a16="http://schemas.microsoft.com/office/drawing/2014/main" id="{39CED41A-437A-4226-E304-27B30C1A8875}"/>
              </a:ext>
            </a:extLst>
          </p:cNvPr>
          <p:cNvSpPr>
            <a:spLocks noGrp="1"/>
          </p:cNvSpPr>
          <p:nvPr>
            <p:ph sz="quarter" idx="13"/>
          </p:nvPr>
        </p:nvSpPr>
        <p:spPr>
          <a:xfrm>
            <a:off x="344557" y="1563758"/>
            <a:ext cx="11423373" cy="4969564"/>
          </a:xfrm>
        </p:spPr>
        <p:txBody>
          <a:bodyPr/>
          <a:lstStyle/>
          <a:p>
            <a:r>
              <a:rPr lang="en-US" dirty="0"/>
              <a:t>From this dashboard we can view the following for each crop (the interactive dashboard allows users to filter results per crop and state):</a:t>
            </a:r>
          </a:p>
          <a:p>
            <a:pPr lvl="1"/>
            <a:r>
              <a:rPr lang="en-US" dirty="0"/>
              <a:t>Total yield per season</a:t>
            </a:r>
          </a:p>
          <a:p>
            <a:pPr lvl="1"/>
            <a:r>
              <a:rPr lang="en-US" dirty="0"/>
              <a:t>Total production per year </a:t>
            </a:r>
          </a:p>
          <a:p>
            <a:pPr lvl="1"/>
            <a:r>
              <a:rPr lang="en-US" dirty="0"/>
              <a:t>Area used for production</a:t>
            </a:r>
          </a:p>
          <a:p>
            <a:pPr lvl="1"/>
            <a:r>
              <a:rPr lang="en-US" dirty="0"/>
              <a:t>Total production per district </a:t>
            </a:r>
          </a:p>
          <a:p>
            <a:r>
              <a:rPr lang="en-US" dirty="0"/>
              <a:t>By using these metrics, it is evident that every crop has its season. It also shows that area of cultivation is directly proportional to production. </a:t>
            </a:r>
          </a:p>
          <a:p>
            <a:r>
              <a:rPr lang="en-US" dirty="0"/>
              <a:t>However, certain areas remain </a:t>
            </a:r>
            <a:r>
              <a:rPr lang="en-US" dirty="0" err="1"/>
              <a:t>undercultivated</a:t>
            </a:r>
            <a:r>
              <a:rPr lang="en-US" dirty="0"/>
              <a:t> even during peak seasons for crops in season. </a:t>
            </a:r>
          </a:p>
          <a:p>
            <a:r>
              <a:rPr lang="en-US" dirty="0"/>
              <a:t>The Indian agriculture sector can maximize their production by investing in cultivating larger areas for the crops in season especially IN DISTRICTS THAT ARE UNDERCULTIVATED. </a:t>
            </a:r>
          </a:p>
        </p:txBody>
      </p:sp>
    </p:spTree>
    <p:extLst>
      <p:ext uri="{BB962C8B-B14F-4D97-AF65-F5344CB8AC3E}">
        <p14:creationId xmlns:p14="http://schemas.microsoft.com/office/powerpoint/2010/main" val="1650442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F5600-5C73-7B38-74F1-17B0C0CD15AC}"/>
              </a:ext>
            </a:extLst>
          </p:cNvPr>
          <p:cNvSpPr>
            <a:spLocks noGrp="1"/>
          </p:cNvSpPr>
          <p:nvPr>
            <p:ph type="title"/>
          </p:nvPr>
        </p:nvSpPr>
        <p:spPr>
          <a:xfrm>
            <a:off x="569913" y="-185737"/>
            <a:ext cx="11052174" cy="1543050"/>
          </a:xfrm>
        </p:spPr>
        <p:txBody>
          <a:bodyPr>
            <a:normAutofit/>
          </a:bodyPr>
          <a:lstStyle/>
          <a:p>
            <a:r>
              <a:rPr lang="en-US" sz="32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Regional Disparities</a:t>
            </a:r>
            <a:br>
              <a:rPr lang="en-US" sz="1800" b="1" dirty="0">
                <a:solidFill>
                  <a:srgbClr val="B71E42"/>
                </a:solidFill>
                <a:effectLst/>
                <a:latin typeface="Gill Sans MT" panose="020B0502020104020203" pitchFamily="34" charset="0"/>
                <a:ea typeface="Times New Roman" panose="02020603050405020304" pitchFamily="18" charset="0"/>
                <a:cs typeface="Times New Roman" panose="02020603050405020304" pitchFamily="18" charset="0"/>
              </a:rPr>
            </a:br>
            <a:endParaRPr lang="en-US" dirty="0"/>
          </a:p>
        </p:txBody>
      </p:sp>
      <p:pic>
        <p:nvPicPr>
          <p:cNvPr id="7" name="Content Placeholder 6">
            <a:extLst>
              <a:ext uri="{FF2B5EF4-FFF2-40B4-BE49-F238E27FC236}">
                <a16:creationId xmlns:a16="http://schemas.microsoft.com/office/drawing/2014/main" id="{F3C91073-5572-AB0A-4E74-F83FFA4B0B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214" y="1127655"/>
            <a:ext cx="11729760" cy="5499652"/>
          </a:xfrm>
        </p:spPr>
      </p:pic>
    </p:spTree>
    <p:extLst>
      <p:ext uri="{BB962C8B-B14F-4D97-AF65-F5344CB8AC3E}">
        <p14:creationId xmlns:p14="http://schemas.microsoft.com/office/powerpoint/2010/main" val="2367453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4FD170D-EAD6-C998-7977-4ABB95A85886}"/>
              </a:ext>
            </a:extLst>
          </p:cNvPr>
          <p:cNvSpPr>
            <a:spLocks noGrp="1"/>
          </p:cNvSpPr>
          <p:nvPr>
            <p:ph type="title"/>
          </p:nvPr>
        </p:nvSpPr>
        <p:spPr>
          <a:xfrm>
            <a:off x="913774" y="406483"/>
            <a:ext cx="10364451" cy="799466"/>
          </a:xfrm>
        </p:spPr>
        <p:txBody>
          <a:bodyPr/>
          <a:lstStyle/>
          <a:p>
            <a:r>
              <a:rPr lang="en-US" dirty="0">
                <a:solidFill>
                  <a:srgbClr val="FF0000"/>
                </a:solidFill>
              </a:rPr>
              <a:t>INSIGHTS FROM REGIONAL DISPARITIES </a:t>
            </a:r>
          </a:p>
        </p:txBody>
      </p:sp>
      <p:sp>
        <p:nvSpPr>
          <p:cNvPr id="6" name="Content Placeholder 5">
            <a:extLst>
              <a:ext uri="{FF2B5EF4-FFF2-40B4-BE49-F238E27FC236}">
                <a16:creationId xmlns:a16="http://schemas.microsoft.com/office/drawing/2014/main" id="{A11D4649-9408-6C4D-FF67-4F95D4088644}"/>
              </a:ext>
            </a:extLst>
          </p:cNvPr>
          <p:cNvSpPr>
            <a:spLocks noGrp="1"/>
          </p:cNvSpPr>
          <p:nvPr>
            <p:ph idx="1"/>
          </p:nvPr>
        </p:nvSpPr>
        <p:spPr>
          <a:xfrm>
            <a:off x="251791" y="1524001"/>
            <a:ext cx="11701670" cy="4927516"/>
          </a:xfrm>
        </p:spPr>
        <p:txBody>
          <a:bodyPr/>
          <a:lstStyle/>
          <a:p>
            <a:r>
              <a:rPr lang="en-US" dirty="0"/>
              <a:t>THIS INTERACTIVE DASHBOARD SHOWS TOTAL PRODUCTION PER DISTRICT THROUGHOUT THE YEARS BETWEEN 1997 TO 2020</a:t>
            </a:r>
          </a:p>
          <a:p>
            <a:r>
              <a:rPr lang="en-US" dirty="0"/>
              <a:t>FROM THIS DASHBOARD, WE CAN LOOK AT THE PRODUCTION POWER OF EACH STATE DISTRICT-WISE AND YEAR-WISE. </a:t>
            </a:r>
          </a:p>
          <a:p>
            <a:r>
              <a:rPr lang="en-US" dirty="0"/>
              <a:t>WHEN YOU FILTER THROUGH THE YEARS YOU’LL DISCOVER THAT CERTAIN DISTRICTS ARE ALWAYS ON TOP IN TERMS OF PRODUCTION WHILE OTHERS ARE ALWAYS ON THE BOTTOM. THIS IS DEPSITE OF THE SEASON.</a:t>
            </a:r>
          </a:p>
          <a:p>
            <a:r>
              <a:rPr lang="en-US" dirty="0"/>
              <a:t>IN THIS REGARD, THE SECTOR CAN TAKE MEASURES TO HELP BOOST THE PRODUCTIVITY OF THESE DISTRICTS WHICH WILL INTURN BOOST THE NATIONAL PRODUCTION.  </a:t>
            </a:r>
          </a:p>
        </p:txBody>
      </p:sp>
    </p:spTree>
    <p:extLst>
      <p:ext uri="{BB962C8B-B14F-4D97-AF65-F5344CB8AC3E}">
        <p14:creationId xmlns:p14="http://schemas.microsoft.com/office/powerpoint/2010/main" val="195929612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4B4B4B"/>
      </a:dk2>
      <a:lt2>
        <a:srgbClr val="B5B5B5"/>
      </a:lt2>
      <a:accent1>
        <a:srgbClr val="9AC43E"/>
      </a:accent1>
      <a:accent2>
        <a:srgbClr val="44BA98"/>
      </a:accent2>
      <a:accent3>
        <a:srgbClr val="43A9D9"/>
      </a:accent3>
      <a:accent4>
        <a:srgbClr val="6274D8"/>
      </a:accent4>
      <a:accent5>
        <a:srgbClr val="AB54D7"/>
      </a:accent5>
      <a:accent6>
        <a:srgbClr val="D15B37"/>
      </a:accent6>
      <a:hlink>
        <a:srgbClr val="BFE962"/>
      </a:hlink>
      <a:folHlink>
        <a:srgbClr val="C0D591"/>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892FADA9-420D-4323-A7A4-C1060166525B}"/>
    </a:ext>
  </a:extLst>
</a:theme>
</file>

<file path=docProps/app.xml><?xml version="1.0" encoding="utf-8"?>
<Properties xmlns="http://schemas.openxmlformats.org/officeDocument/2006/extended-properties" xmlns:vt="http://schemas.openxmlformats.org/officeDocument/2006/docPropsVTypes">
  <Template>Droplet</Template>
  <TotalTime>183</TotalTime>
  <Words>636</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Gill Sans MT</vt:lpstr>
      <vt:lpstr>Tw Cen MT</vt:lpstr>
      <vt:lpstr>Droplet</vt:lpstr>
      <vt:lpstr>Indian agriculture analysis project</vt:lpstr>
      <vt:lpstr>Project Overview </vt:lpstr>
      <vt:lpstr>Project Workflow</vt:lpstr>
      <vt:lpstr>Project Objectives </vt:lpstr>
      <vt:lpstr>Preparation</vt:lpstr>
      <vt:lpstr>Crop specific analysis </vt:lpstr>
      <vt:lpstr>Insights from crop specific analysis dashboard</vt:lpstr>
      <vt:lpstr>Regional Disparities </vt:lpstr>
      <vt:lpstr>INSIGHTS FROM REGIONAL DISPARITIES </vt:lpstr>
      <vt:lpstr>Seasonal Patterns</vt:lpstr>
      <vt:lpstr>INSIGHTS FROM SEASONAL PATTERNS DASHBOARD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Reservation Analysis with SQL</dc:title>
  <dc:creator>Kevin Sifuma</dc:creator>
  <cp:lastModifiedBy>Kevin Sifuma</cp:lastModifiedBy>
  <cp:revision>5</cp:revision>
  <dcterms:created xsi:type="dcterms:W3CDTF">2024-03-18T17:06:51Z</dcterms:created>
  <dcterms:modified xsi:type="dcterms:W3CDTF">2024-03-27T17:23:43Z</dcterms:modified>
</cp:coreProperties>
</file>