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oppins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s64pDHFQOrw4fSsjvCmdsKO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0EBB0A-C605-418D-9833-0CBC48BB2AB3}">
  <a:tblStyle styleId="{3E0EBB0A-C605-418D-9833-0CBC48BB2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Light-bold.fntdata"/><Relationship Id="rId21" Type="http://schemas.openxmlformats.org/officeDocument/2006/relationships/font" Target="fonts/PoppinsLight-regular.fntdata"/><Relationship Id="rId24" Type="http://schemas.openxmlformats.org/officeDocument/2006/relationships/font" Target="fonts/PoppinsLight-boldItalic.fntdata"/><Relationship Id="rId23" Type="http://schemas.openxmlformats.org/officeDocument/2006/relationships/font" Target="fonts/Poppi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f7f8b6bcd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2f7f8b6bc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2f7f8b6bcd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f7f8b6bcd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2f7f8b6bc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2f7f8b6bcd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f7f8b6bcd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f7f8b6bc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2f7f8b6bcd_0_1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f7f8b6bcd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2f7f8b6b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2f7f8b6bcd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f7f8b6bcd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2f7f8b6bc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2f7f8b6bcd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f7f8b6bc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f7f8b6b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2f7f8b6bcd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f7f8b6bcd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f7f8b6bc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2f7f8b6bcd_0_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f7f8b6bcd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f7f8b6bc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2f7f8b6bcd_0_1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f7f8b6bcd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2f7f8b6b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2f7f8b6bcd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f8b6bcd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2f7f8b6bc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2f7f8b6bcd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/>
          <p:nvPr/>
        </p:nvSpPr>
        <p:spPr>
          <a:xfrm>
            <a:off x="1248228" y="1074057"/>
            <a:ext cx="7895771" cy="1103086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5"/>
          <p:cNvSpPr txBox="1"/>
          <p:nvPr>
            <p:ph type="ctrTitle"/>
          </p:nvPr>
        </p:nvSpPr>
        <p:spPr>
          <a:xfrm>
            <a:off x="1409212" y="1185345"/>
            <a:ext cx="6325572" cy="86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None/>
              <a:defRPr b="1" i="0" sz="26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subTitle"/>
          </p:nvPr>
        </p:nvSpPr>
        <p:spPr>
          <a:xfrm>
            <a:off x="1409212" y="2367159"/>
            <a:ext cx="5541002" cy="763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43434"/>
              </a:buClr>
              <a:buSzPts val="1400"/>
              <a:buNone/>
              <a:defRPr b="1" i="0" sz="1400">
                <a:solidFill>
                  <a:srgbClr val="34343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5"/>
          <p:cNvSpPr/>
          <p:nvPr/>
        </p:nvSpPr>
        <p:spPr>
          <a:xfrm>
            <a:off x="0" y="4984751"/>
            <a:ext cx="9144000" cy="158750"/>
          </a:xfrm>
          <a:prstGeom prst="rect">
            <a:avLst/>
          </a:prstGeom>
          <a:solidFill>
            <a:srgbClr val="AC0D25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68622" y="4928781"/>
            <a:ext cx="3229328" cy="280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riitlogo_gs.pdf" id="18" name="Google Shape;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518" y="-367696"/>
            <a:ext cx="1751795" cy="1313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/>
          <p:nvPr>
            <p:ph idx="2" type="body"/>
          </p:nvPr>
        </p:nvSpPr>
        <p:spPr>
          <a:xfrm>
            <a:off x="1409212" y="3305428"/>
            <a:ext cx="55403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sz="1100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/>
        </p:nvSpPr>
        <p:spPr>
          <a:xfrm>
            <a:off x="27075" y="4868800"/>
            <a:ext cx="28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RUSH UNIVERSITY MEDICAL CENTER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/>
          <p:nvPr/>
        </p:nvSpPr>
        <p:spPr>
          <a:xfrm>
            <a:off x="0" y="473247"/>
            <a:ext cx="9144000" cy="4511504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6"/>
          <p:cNvSpPr/>
          <p:nvPr/>
        </p:nvSpPr>
        <p:spPr>
          <a:xfrm>
            <a:off x="-1" y="0"/>
            <a:ext cx="8926574" cy="473247"/>
          </a:xfrm>
          <a:prstGeom prst="rect">
            <a:avLst/>
          </a:prstGeom>
          <a:gradFill>
            <a:gsLst>
              <a:gs pos="0">
                <a:srgbClr val="343434"/>
              </a:gs>
              <a:gs pos="80000">
                <a:srgbClr val="343434"/>
              </a:gs>
              <a:gs pos="81000">
                <a:srgbClr val="ABABAB"/>
              </a:gs>
              <a:gs pos="83000">
                <a:srgbClr val="FFFFFF"/>
              </a:gs>
              <a:gs pos="100000">
                <a:srgbClr val="FFFFFF"/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6"/>
          <p:cNvSpPr txBox="1"/>
          <p:nvPr>
            <p:ph type="title"/>
          </p:nvPr>
        </p:nvSpPr>
        <p:spPr>
          <a:xfrm>
            <a:off x="487423" y="-1"/>
            <a:ext cx="6465735" cy="473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Poppins Light"/>
              <a:buNone/>
              <a:defRPr b="1" i="0" sz="2400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330906" y="589667"/>
            <a:ext cx="8537704" cy="4294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/>
          <p:nvPr/>
        </p:nvSpPr>
        <p:spPr>
          <a:xfrm>
            <a:off x="0" y="4984751"/>
            <a:ext cx="9144000" cy="158750"/>
          </a:xfrm>
          <a:prstGeom prst="rect">
            <a:avLst/>
          </a:prstGeom>
          <a:solidFill>
            <a:srgbClr val="AC0D25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68622" y="4928781"/>
            <a:ext cx="3229328" cy="280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riitlogo_gs.pdf" id="28" name="Google Shape;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518" y="-367696"/>
            <a:ext cx="1751795" cy="131384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6"/>
          <p:cNvSpPr txBox="1"/>
          <p:nvPr/>
        </p:nvSpPr>
        <p:spPr>
          <a:xfrm>
            <a:off x="27075" y="4868800"/>
            <a:ext cx="28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RUSH UNIVERSITY MEDICAL CENTER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/>
          <p:nvPr/>
        </p:nvSpPr>
        <p:spPr>
          <a:xfrm>
            <a:off x="0" y="473247"/>
            <a:ext cx="9144000" cy="4511504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7"/>
          <p:cNvSpPr/>
          <p:nvPr/>
        </p:nvSpPr>
        <p:spPr>
          <a:xfrm>
            <a:off x="-1" y="0"/>
            <a:ext cx="8926574" cy="473247"/>
          </a:xfrm>
          <a:prstGeom prst="rect">
            <a:avLst/>
          </a:prstGeom>
          <a:gradFill>
            <a:gsLst>
              <a:gs pos="0">
                <a:srgbClr val="343434"/>
              </a:gs>
              <a:gs pos="80000">
                <a:srgbClr val="343434"/>
              </a:gs>
              <a:gs pos="81000">
                <a:srgbClr val="ABABAB"/>
              </a:gs>
              <a:gs pos="83000">
                <a:srgbClr val="FFFFFF"/>
              </a:gs>
              <a:gs pos="100000">
                <a:srgbClr val="FFFFFF"/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487423" y="-1"/>
            <a:ext cx="6465735" cy="473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Poppins Light"/>
              <a:buNone/>
              <a:defRPr b="1" i="0" sz="2400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281794" y="589667"/>
            <a:ext cx="4250741" cy="4294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/>
          <p:nvPr/>
        </p:nvSpPr>
        <p:spPr>
          <a:xfrm>
            <a:off x="0" y="4984751"/>
            <a:ext cx="9144000" cy="158750"/>
          </a:xfrm>
          <a:prstGeom prst="rect">
            <a:avLst/>
          </a:prstGeom>
          <a:solidFill>
            <a:srgbClr val="AC0D25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68622" y="4928781"/>
            <a:ext cx="3229328" cy="280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riitlogo_gs.pdf" id="37" name="Google Shape;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518" y="-367696"/>
            <a:ext cx="1751795" cy="131384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7"/>
          <p:cNvSpPr txBox="1"/>
          <p:nvPr>
            <p:ph idx="2" type="body"/>
          </p:nvPr>
        </p:nvSpPr>
        <p:spPr>
          <a:xfrm>
            <a:off x="4651476" y="589667"/>
            <a:ext cx="4297362" cy="429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7"/>
          <p:cNvSpPr txBox="1"/>
          <p:nvPr/>
        </p:nvSpPr>
        <p:spPr>
          <a:xfrm>
            <a:off x="27075" y="4868800"/>
            <a:ext cx="28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RUSH UNIVERSITY MEDICAL CENTER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bid@hawk.iit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bnsreenu/python_for_microscopis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idx="1" type="subTitle"/>
          </p:nvPr>
        </p:nvSpPr>
        <p:spPr>
          <a:xfrm>
            <a:off x="1409200" y="2367150"/>
            <a:ext cx="76134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700">
                <a:solidFill>
                  <a:srgbClr val="ABABAB"/>
                </a:solidFill>
                <a:latin typeface="Arial"/>
                <a:ea typeface="Arial"/>
                <a:cs typeface="Arial"/>
                <a:sym typeface="Arial"/>
              </a:rPr>
              <a:t>Project presentation for CS512</a:t>
            </a:r>
            <a:endParaRPr sz="1700">
              <a:solidFill>
                <a:srgbClr val="ABAB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700">
              <a:solidFill>
                <a:srgbClr val="ABAB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700">
                <a:solidFill>
                  <a:srgbClr val="ABABAB"/>
                </a:solidFill>
                <a:latin typeface="Arial"/>
                <a:ea typeface="Arial"/>
                <a:cs typeface="Arial"/>
                <a:sym typeface="Arial"/>
              </a:rPr>
              <a:t>Group 1</a:t>
            </a:r>
            <a:endParaRPr sz="1700">
              <a:solidFill>
                <a:srgbClr val="ABAB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Rasheed Abid, A20500507, </a:t>
            </a: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rabid@hawk.iit.edu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Khalid Saifullah, A20423546, ksaifullah@hawk.iit.edu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idx="2" type="body"/>
          </p:nvPr>
        </p:nvSpPr>
        <p:spPr>
          <a:xfrm>
            <a:off x="1409200" y="3979800"/>
            <a:ext cx="731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Department of Biomedical Engineering, Illinois Institute of Technology, Chicago, IL, USA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020146" y="4655109"/>
            <a:ext cx="21426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www.iit.edu/~mri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ctrTitle"/>
          </p:nvPr>
        </p:nvSpPr>
        <p:spPr>
          <a:xfrm>
            <a:off x="1409212" y="1185345"/>
            <a:ext cx="6325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900">
                <a:latin typeface="Arial"/>
                <a:ea typeface="Arial"/>
                <a:cs typeface="Arial"/>
                <a:sym typeface="Arial"/>
              </a:rPr>
              <a:t>Automating segmentations of subcortical labels using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900">
                <a:latin typeface="Arial"/>
                <a:ea typeface="Arial"/>
                <a:cs typeface="Arial"/>
                <a:sym typeface="Arial"/>
              </a:rPr>
              <a:t>deep learning on Quantitative Susceptibility Mapping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f7f8b6bcd_0_102"/>
          <p:cNvSpPr txBox="1"/>
          <p:nvPr>
            <p:ph idx="1" type="body"/>
          </p:nvPr>
        </p:nvSpPr>
        <p:spPr>
          <a:xfrm>
            <a:off x="352325" y="625350"/>
            <a:ext cx="8413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Once we have the reconstruction we get the following results. Red denotes predicted, yellow indicates ground truth.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2f7f8b6bcd_0_102"/>
          <p:cNvSpPr txBox="1"/>
          <p:nvPr/>
        </p:nvSpPr>
        <p:spPr>
          <a:xfrm>
            <a:off x="171119" y="0"/>
            <a:ext cx="7573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22f7f8b6bc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5" y="1914525"/>
            <a:ext cx="2967727" cy="22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2f7f8b6bcd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275" y="1914521"/>
            <a:ext cx="2967727" cy="2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2f7f8b6bcd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600" y="1941900"/>
            <a:ext cx="2614401" cy="21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f7f8b6bcd_0_117"/>
          <p:cNvSpPr txBox="1"/>
          <p:nvPr/>
        </p:nvSpPr>
        <p:spPr>
          <a:xfrm>
            <a:off x="171119" y="0"/>
            <a:ext cx="7573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</a:rPr>
              <a:t>Results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22f7f8b6bcd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618375"/>
            <a:ext cx="7448549" cy="2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2f7f8b6bcd_0_117"/>
          <p:cNvPicPr preferRelativeResize="0"/>
          <p:nvPr/>
        </p:nvPicPr>
        <p:blipFill rotWithShape="1">
          <a:blip r:embed="rId4">
            <a:alphaModFix/>
          </a:blip>
          <a:srcRect b="3759" l="2092" r="1494" t="6093"/>
          <a:stretch/>
        </p:blipFill>
        <p:spPr>
          <a:xfrm>
            <a:off x="1753788" y="3307550"/>
            <a:ext cx="56364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f7f8b6bcd_0_185"/>
          <p:cNvSpPr txBox="1"/>
          <p:nvPr>
            <p:ph type="title"/>
          </p:nvPr>
        </p:nvSpPr>
        <p:spPr>
          <a:xfrm>
            <a:off x="487423" y="-1"/>
            <a:ext cx="6465600" cy="47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UNet VS ResUNet</a:t>
            </a:r>
            <a:endParaRPr/>
          </a:p>
        </p:txBody>
      </p:sp>
      <p:sp>
        <p:nvSpPr>
          <p:cNvPr id="189" name="Google Shape;189;g22f7f8b6bcd_0_185"/>
          <p:cNvSpPr txBox="1"/>
          <p:nvPr>
            <p:ph idx="1" type="body"/>
          </p:nvPr>
        </p:nvSpPr>
        <p:spPr>
          <a:xfrm>
            <a:off x="330906" y="589667"/>
            <a:ext cx="8537700" cy="4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2f7f8b6bcd_0_185"/>
          <p:cNvSpPr txBox="1"/>
          <p:nvPr/>
        </p:nvSpPr>
        <p:spPr>
          <a:xfrm>
            <a:off x="6476575" y="1468100"/>
            <a:ext cx="9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UNet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22f7f8b6bcd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50" y="589673"/>
            <a:ext cx="7171499" cy="33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2f7f8b6bcd_0_185"/>
          <p:cNvSpPr txBox="1"/>
          <p:nvPr/>
        </p:nvSpPr>
        <p:spPr>
          <a:xfrm>
            <a:off x="1561500" y="3893625"/>
            <a:ext cx="602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Figure: Comparison of dice similarity results between Unet and ResUNet.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f7f8b6bcd_0_63"/>
          <p:cNvSpPr txBox="1"/>
          <p:nvPr>
            <p:ph idx="1" type="body"/>
          </p:nvPr>
        </p:nvSpPr>
        <p:spPr>
          <a:xfrm>
            <a:off x="178500" y="825376"/>
            <a:ext cx="86844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This project aimed to implement a 3D segmentation model on QSM data using deep learning, based on a previously published paper.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challenges of larger and higher resolution data required careful preprocessing, neural network designing, and hyperparameter tuning to achieve higher accuracy in segmentation, for small volumetric label data.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results of this project will have significant implications for the diagnosis of neurological disorders, if researched further.</a:t>
            </a:r>
            <a:endParaRPr sz="1800"/>
          </a:p>
        </p:txBody>
      </p:sp>
      <p:sp>
        <p:nvSpPr>
          <p:cNvPr id="199" name="Google Shape;199;g22f7f8b6bcd_0_63"/>
          <p:cNvSpPr txBox="1"/>
          <p:nvPr/>
        </p:nvSpPr>
        <p:spPr>
          <a:xfrm>
            <a:off x="171119" y="0"/>
            <a:ext cx="7573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f7f8b6bcd_0_128"/>
          <p:cNvSpPr txBox="1"/>
          <p:nvPr>
            <p:ph idx="1" type="body"/>
          </p:nvPr>
        </p:nvSpPr>
        <p:spPr>
          <a:xfrm>
            <a:off x="330900" y="825391"/>
            <a:ext cx="8463000" cy="3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[1] Chai, C., Qiao, P., Zhao, B., Wang, H., Liu, G., Wu, H., Haacke, E.M., Shen, W., Cao, C., Ye, X. and Liu, Z., 2020. Automated Segmentation of Brain Gray Matter Nuclei on Quantitative Susceptibility Mapping Using Deep Convolutional Neural Network. arXiv preprint arXiv:2008.00901.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[2] Niaz, M.R., Wu, Y., Ridwan, A.R., Qi, X., Bennett, D.A. and Arfanakis, K., 2021. Development and evaluation of high‐resolution gray matter labels for the MIITRA atlas. Alzheimer's &amp; Dementia, 17, p.e052575.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[3] Yu, B., Li, L., Guan, X., Xu, X., Liu, X., Yang, Q., Wei, H., Zuo, C. and Zhang, Y., 2021. HybraPD atlas: Towards precise subcortical nuclei segmentation using multimodality medical images in patients with Parkinson disease. Human brain mapping, 42(13), pp.4399-4421.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[4] Jung, W., Bollmann, S. and Lee, J., 2022. Overview of quantitative susceptibility mapping using deep learning: Current status, challenges and opportunities. NMR in Biomedicine, 35(4), p.e4292.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[5] Avants, B.B., Tustison, N. and Song, G., 2009. Advanced normalization tools (ANTS). Insight j, 2(365), pp.1-35.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[5] Ronneberger, O., Fischer, P. and Brox, T., 2015. U-net: Convolutional networks for biomedical image segmentation. In Medical Image Computing and Computer-Assisted Intervention–MICCAI 2015: 18th International Conference, Munich, Germany, October 5-9, 2015, Proceedings, Part III 18 (pp. 234-241). Springer International Publishing.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[6] Jha, D., Smedsrud, P.H., Riegler, M.A., Johansen, D., De Lange, T., Halvorsen, P. and Johansen, H.D., 2019, December. Resunet++: An advanced architecture for medical image segmentation. In 2019 IEEE International Symposium on Multimedia (ISM) (pp. 225-2255). IEEE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[7] We took pointers and help from the scripts found here: </a:t>
            </a:r>
            <a:r>
              <a:rPr lang="en-US" sz="1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https://github.com/bnsreenu/python_for_microscopists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6" name="Google Shape;206;g22f7f8b6bcd_0_128"/>
          <p:cNvSpPr txBox="1"/>
          <p:nvPr/>
        </p:nvSpPr>
        <p:spPr>
          <a:xfrm>
            <a:off x="171119" y="0"/>
            <a:ext cx="7573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1000">
                <a:solidFill>
                  <a:srgbClr val="F2F2F2"/>
                </a:solidFill>
              </a:rPr>
              <a:t>References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175458" y="13550"/>
            <a:ext cx="5981815" cy="473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79275" y="3544900"/>
            <a:ext cx="8949300" cy="12573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Implement DL models on QSM images only to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automatically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 segment sub-cortical brain structures </a:t>
            </a:r>
            <a:endParaRPr sz="2200"/>
          </a:p>
        </p:txBody>
      </p:sp>
      <p:sp>
        <p:nvSpPr>
          <p:cNvPr id="56" name="Google Shape;56;p2"/>
          <p:cNvSpPr txBox="1"/>
          <p:nvPr/>
        </p:nvSpPr>
        <p:spPr>
          <a:xfrm>
            <a:off x="165458" y="599745"/>
            <a:ext cx="881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Quantitative Susceptibility Mapping (QSM) is an advanced magnetic resonance imaging (MRI) technique that can measure magnetic susceptibility variations within tissues.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47383" y="2565798"/>
            <a:ext cx="88131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With very low contrast in this modality, it is very </a:t>
            </a:r>
            <a:r>
              <a:rPr lang="en-US" sz="1100">
                <a:solidFill>
                  <a:schemeClr val="dk1"/>
                </a:solidFill>
              </a:rPr>
              <a:t>challenging</a:t>
            </a:r>
            <a:r>
              <a:rPr lang="en-US" sz="1100">
                <a:solidFill>
                  <a:schemeClr val="dk1"/>
                </a:solidFill>
              </a:rPr>
              <a:t> to demarcate regions in the brain automatically.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80975" y="1145600"/>
            <a:ext cx="87459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Quantitative magnetic Susceptibility Mapping (QSM):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Assesses magnetic susceptibility of tissues.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Is currently considered as a useful marker for brain iron homeostasis.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Yet, brain segmentation with QSM only has not been studied much, as manually doing it takes </a:t>
            </a:r>
            <a:r>
              <a:rPr lang="en-US" sz="1100">
                <a:solidFill>
                  <a:schemeClr val="dk1"/>
                </a:solidFill>
              </a:rPr>
              <a:t>humongous</a:t>
            </a:r>
            <a:r>
              <a:rPr lang="en-US" sz="1100">
                <a:solidFill>
                  <a:schemeClr val="dk1"/>
                </a:solidFill>
              </a:rPr>
              <a:t> efforts.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65453" y="0"/>
            <a:ext cx="6924030" cy="473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165450" y="568124"/>
            <a:ext cx="87141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 dataset of 109 subjects with 5 sub-cortical labels in common were collected for this project, from the study [2].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will only present a portion of the dataset for testing and reconstruction purposes.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Contains QSM images for all the subject in their native space, with the common labels of many brain regions including the ones: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Hippocampus, amygdala, putamen, caudate, thalamus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Also contains their brain mask, which was extracted from other modalities of brains.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 -	This is a high resolution data with 0.5mm voxel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651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5750" lvl="0" marL="75088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0" y="2300400"/>
            <a:ext cx="2261539" cy="228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900" y="2300400"/>
            <a:ext cx="2261550" cy="228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581" y="2321625"/>
            <a:ext cx="1866896" cy="2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647425" y="4560125"/>
            <a:ext cx="11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Native QSM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2416525" y="4590875"/>
            <a:ext cx="21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Native QSM in range(-0.25, 0.25)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7514375" y="4529375"/>
            <a:ext cx="11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MIITRA Atlas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063" y="2913777"/>
            <a:ext cx="2124300" cy="166757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5171800" y="4590875"/>
            <a:ext cx="11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Histogram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f7f8b6bcd_0_10"/>
          <p:cNvSpPr txBox="1"/>
          <p:nvPr>
            <p:ph type="title"/>
          </p:nvPr>
        </p:nvSpPr>
        <p:spPr>
          <a:xfrm>
            <a:off x="487423" y="-1"/>
            <a:ext cx="6465600" cy="47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80" name="Google Shape;80;g22f7f8b6bcd_0_10"/>
          <p:cNvSpPr txBox="1"/>
          <p:nvPr>
            <p:ph idx="1" type="body"/>
          </p:nvPr>
        </p:nvSpPr>
        <p:spPr>
          <a:xfrm>
            <a:off x="330906" y="589667"/>
            <a:ext cx="8537700" cy="4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2f7f8b6bcd_0_10"/>
          <p:cNvSpPr/>
          <p:nvPr/>
        </p:nvSpPr>
        <p:spPr>
          <a:xfrm>
            <a:off x="157650" y="544325"/>
            <a:ext cx="3073200" cy="433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2f7f8b6bcd_0_10"/>
          <p:cNvSpPr txBox="1"/>
          <p:nvPr/>
        </p:nvSpPr>
        <p:spPr>
          <a:xfrm>
            <a:off x="756525" y="523025"/>
            <a:ext cx="174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Native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QSM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22f7f8b6bcd_0_10"/>
          <p:cNvSpPr txBox="1"/>
          <p:nvPr/>
        </p:nvSpPr>
        <p:spPr>
          <a:xfrm>
            <a:off x="157625" y="138642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QSM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2f7f8b6bcd_0_10"/>
          <p:cNvSpPr txBox="1"/>
          <p:nvPr/>
        </p:nvSpPr>
        <p:spPr>
          <a:xfrm>
            <a:off x="1921675" y="1278725"/>
            <a:ext cx="1271700" cy="61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Standardized QSM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g22f7f8b6bcd_0_10"/>
          <p:cNvCxnSpPr>
            <a:stCxn id="83" idx="3"/>
            <a:endCxn id="84" idx="1"/>
          </p:cNvCxnSpPr>
          <p:nvPr/>
        </p:nvCxnSpPr>
        <p:spPr>
          <a:xfrm>
            <a:off x="807725" y="1586525"/>
            <a:ext cx="11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g22f7f8b6bcd_0_10"/>
          <p:cNvSpPr txBox="1"/>
          <p:nvPr/>
        </p:nvSpPr>
        <p:spPr>
          <a:xfrm>
            <a:off x="960150" y="1278725"/>
            <a:ext cx="97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bg removal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2f7f8b6bcd_0_10"/>
          <p:cNvSpPr txBox="1"/>
          <p:nvPr/>
        </p:nvSpPr>
        <p:spPr>
          <a:xfrm>
            <a:off x="807725" y="1497925"/>
            <a:ext cx="12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intensity correction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2f7f8b6bcd_0_10"/>
          <p:cNvSpPr/>
          <p:nvPr/>
        </p:nvSpPr>
        <p:spPr>
          <a:xfrm>
            <a:off x="3252425" y="544325"/>
            <a:ext cx="3513900" cy="4334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2f7f8b6bcd_0_10"/>
          <p:cNvSpPr txBox="1"/>
          <p:nvPr/>
        </p:nvSpPr>
        <p:spPr>
          <a:xfrm>
            <a:off x="3340425" y="1254225"/>
            <a:ext cx="11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400" u="none" cap="none" strike="noStrike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b="0" i="0" sz="1400" u="none" cap="none" strike="noStrike">
              <a:solidFill>
                <a:srgbClr val="458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2f7f8b6bcd_0_10"/>
          <p:cNvSpPr txBox="1"/>
          <p:nvPr/>
        </p:nvSpPr>
        <p:spPr>
          <a:xfrm>
            <a:off x="3593193" y="15280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ANTS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g22f7f8b6bcd_0_10"/>
          <p:cNvCxnSpPr/>
          <p:nvPr/>
        </p:nvCxnSpPr>
        <p:spPr>
          <a:xfrm flipH="1" rot="10800000">
            <a:off x="3163075" y="1567975"/>
            <a:ext cx="14811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g22f7f8b6bcd_0_10"/>
          <p:cNvSpPr txBox="1"/>
          <p:nvPr/>
        </p:nvSpPr>
        <p:spPr>
          <a:xfrm>
            <a:off x="4684325" y="1220575"/>
            <a:ext cx="6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QSM ATLAS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2f7f8b6bcd_0_10"/>
          <p:cNvSpPr txBox="1"/>
          <p:nvPr/>
        </p:nvSpPr>
        <p:spPr>
          <a:xfrm>
            <a:off x="4175300" y="503050"/>
            <a:ext cx="174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Atlas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space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2f7f8b6bcd_0_10"/>
          <p:cNvSpPr txBox="1"/>
          <p:nvPr/>
        </p:nvSpPr>
        <p:spPr>
          <a:xfrm>
            <a:off x="310050" y="2267475"/>
            <a:ext cx="84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Combined labels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22f7f8b6bcd_0_10"/>
          <p:cNvCxnSpPr>
            <a:stCxn id="94" idx="2"/>
          </p:cNvCxnSpPr>
          <p:nvPr/>
        </p:nvCxnSpPr>
        <p:spPr>
          <a:xfrm flipH="1">
            <a:off x="728550" y="2760075"/>
            <a:ext cx="51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g22f7f8b6bcd_0_10"/>
          <p:cNvSpPr txBox="1"/>
          <p:nvPr/>
        </p:nvSpPr>
        <p:spPr>
          <a:xfrm>
            <a:off x="214325" y="3271875"/>
            <a:ext cx="105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Extract, split and mask labels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g22f7f8b6bcd_0_10"/>
          <p:cNvCxnSpPr/>
          <p:nvPr/>
        </p:nvCxnSpPr>
        <p:spPr>
          <a:xfrm>
            <a:off x="1309625" y="3595125"/>
            <a:ext cx="743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g22f7f8b6bcd_0_10"/>
          <p:cNvSpPr txBox="1"/>
          <p:nvPr/>
        </p:nvSpPr>
        <p:spPr>
          <a:xfrm>
            <a:off x="2091150" y="3349875"/>
            <a:ext cx="84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Merge label hemispheres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22f7f8b6bcd_0_10"/>
          <p:cNvCxnSpPr/>
          <p:nvPr/>
        </p:nvCxnSpPr>
        <p:spPr>
          <a:xfrm flipH="1" rot="10800000">
            <a:off x="2938350" y="3593175"/>
            <a:ext cx="1583700" cy="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g22f7f8b6bcd_0_10"/>
          <p:cNvSpPr txBox="1"/>
          <p:nvPr/>
        </p:nvSpPr>
        <p:spPr>
          <a:xfrm>
            <a:off x="4227125" y="3210375"/>
            <a:ext cx="140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QSM Brain labels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g22f7f8b6bcd_0_10"/>
          <p:cNvCxnSpPr>
            <a:endCxn id="102" idx="0"/>
          </p:cNvCxnSpPr>
          <p:nvPr/>
        </p:nvCxnSpPr>
        <p:spPr>
          <a:xfrm flipH="1">
            <a:off x="3368525" y="1654275"/>
            <a:ext cx="1185300" cy="161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2" name="Google Shape;102;g22f7f8b6bcd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9175" y="3271875"/>
            <a:ext cx="338700" cy="3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g22f7f8b6bcd_0_10"/>
          <p:cNvCxnSpPr>
            <a:stCxn id="92" idx="3"/>
          </p:cNvCxnSpPr>
          <p:nvPr/>
        </p:nvCxnSpPr>
        <p:spPr>
          <a:xfrm>
            <a:off x="5334425" y="1528375"/>
            <a:ext cx="637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g22f7f8b6bcd_0_10"/>
          <p:cNvSpPr txBox="1"/>
          <p:nvPr/>
        </p:nvSpPr>
        <p:spPr>
          <a:xfrm>
            <a:off x="5972225" y="1282225"/>
            <a:ext cx="65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QSM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padding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22f7f8b6bcd_0_10"/>
          <p:cNvCxnSpPr>
            <a:stCxn id="104" idx="2"/>
          </p:cNvCxnSpPr>
          <p:nvPr/>
        </p:nvCxnSpPr>
        <p:spPr>
          <a:xfrm flipH="1">
            <a:off x="6293675" y="1774825"/>
            <a:ext cx="36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g22f7f8b6bcd_0_10"/>
          <p:cNvSpPr txBox="1"/>
          <p:nvPr/>
        </p:nvSpPr>
        <p:spPr>
          <a:xfrm>
            <a:off x="5773325" y="2100325"/>
            <a:ext cx="9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Downsample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g22f7f8b6bcd_0_10"/>
          <p:cNvCxnSpPr/>
          <p:nvPr/>
        </p:nvCxnSpPr>
        <p:spPr>
          <a:xfrm>
            <a:off x="5407675" y="3566925"/>
            <a:ext cx="637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" name="Google Shape;108;g22f7f8b6bcd_0_10"/>
          <p:cNvSpPr txBox="1"/>
          <p:nvPr/>
        </p:nvSpPr>
        <p:spPr>
          <a:xfrm>
            <a:off x="6045475" y="3320775"/>
            <a:ext cx="65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Labels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padding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22f7f8b6bcd_0_10"/>
          <p:cNvCxnSpPr>
            <a:stCxn id="108" idx="2"/>
          </p:cNvCxnSpPr>
          <p:nvPr/>
        </p:nvCxnSpPr>
        <p:spPr>
          <a:xfrm flipH="1">
            <a:off x="6366925" y="3813375"/>
            <a:ext cx="36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g22f7f8b6bcd_0_10"/>
          <p:cNvSpPr txBox="1"/>
          <p:nvPr/>
        </p:nvSpPr>
        <p:spPr>
          <a:xfrm>
            <a:off x="5846575" y="4138875"/>
            <a:ext cx="9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Downsample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2f7f8b6bcd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546" y="779875"/>
            <a:ext cx="1167004" cy="1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2f7f8b6bcd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0500" y="2186527"/>
            <a:ext cx="1481100" cy="138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2f7f8b6bcd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0500" y="3593175"/>
            <a:ext cx="1481099" cy="12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f7f8b6bcd_0_173"/>
          <p:cNvSpPr txBox="1"/>
          <p:nvPr>
            <p:ph type="title"/>
          </p:nvPr>
        </p:nvSpPr>
        <p:spPr>
          <a:xfrm>
            <a:off x="487423" y="-1"/>
            <a:ext cx="6465600" cy="47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Architecture</a:t>
            </a:r>
            <a:endParaRPr/>
          </a:p>
        </p:txBody>
      </p:sp>
      <p:sp>
        <p:nvSpPr>
          <p:cNvPr id="120" name="Google Shape;120;g22f7f8b6bcd_0_173"/>
          <p:cNvSpPr txBox="1"/>
          <p:nvPr>
            <p:ph idx="1" type="body"/>
          </p:nvPr>
        </p:nvSpPr>
        <p:spPr>
          <a:xfrm>
            <a:off x="330906" y="589667"/>
            <a:ext cx="8537700" cy="4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22f7f8b6bcd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999" y="1062425"/>
            <a:ext cx="5282250" cy="30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2f7f8b6bcd_0_173"/>
          <p:cNvSpPr txBox="1"/>
          <p:nvPr/>
        </p:nvSpPr>
        <p:spPr>
          <a:xfrm>
            <a:off x="3372950" y="4233525"/>
            <a:ext cx="20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Architecture of UNet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f7f8b6bcd_0_179"/>
          <p:cNvSpPr txBox="1"/>
          <p:nvPr>
            <p:ph type="title"/>
          </p:nvPr>
        </p:nvSpPr>
        <p:spPr>
          <a:xfrm>
            <a:off x="487423" y="-1"/>
            <a:ext cx="6465600" cy="47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Architecture</a:t>
            </a:r>
            <a:endParaRPr/>
          </a:p>
        </p:txBody>
      </p:sp>
      <p:sp>
        <p:nvSpPr>
          <p:cNvPr id="129" name="Google Shape;129;g22f7f8b6bcd_0_179"/>
          <p:cNvSpPr txBox="1"/>
          <p:nvPr>
            <p:ph idx="1" type="body"/>
          </p:nvPr>
        </p:nvSpPr>
        <p:spPr>
          <a:xfrm>
            <a:off x="330906" y="589667"/>
            <a:ext cx="8537700" cy="4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22f7f8b6bcd_0_179"/>
          <p:cNvPicPr preferRelativeResize="0"/>
          <p:nvPr/>
        </p:nvPicPr>
        <p:blipFill rotWithShape="1">
          <a:blip r:embed="rId3">
            <a:alphaModFix/>
          </a:blip>
          <a:srcRect b="9739" l="0" r="0" t="0"/>
          <a:stretch/>
        </p:blipFill>
        <p:spPr>
          <a:xfrm>
            <a:off x="1428375" y="1052525"/>
            <a:ext cx="20753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2f7f8b6bcd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925" y="1052513"/>
            <a:ext cx="33051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2f7f8b6bcd_0_179"/>
          <p:cNvSpPr txBox="1"/>
          <p:nvPr/>
        </p:nvSpPr>
        <p:spPr>
          <a:xfrm>
            <a:off x="1478425" y="4203825"/>
            <a:ext cx="1975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Architecture of Residual block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2f7f8b6bcd_0_179"/>
          <p:cNvSpPr txBox="1"/>
          <p:nvPr/>
        </p:nvSpPr>
        <p:spPr>
          <a:xfrm>
            <a:off x="5509913" y="4203825"/>
            <a:ext cx="19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Architecture of ResUNet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30900" y="825380"/>
            <a:ext cx="8537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To follow the paper and standard matching, we used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dice similarity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coefficient.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71119" y="0"/>
            <a:ext cx="7573621" cy="473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</a:rPr>
              <a:t>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00" y="1129775"/>
            <a:ext cx="1766875" cy="6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11875" y="1827880"/>
            <a:ext cx="8537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Here P is the predicted label and G is the ground truth.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83250" y="2430351"/>
            <a:ext cx="84894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Additionally to the paper, we used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Hausdorff distance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to measure the dissimilarities among the labels. Hausdorff distance determines the maximum distance of each voxel from the nearest predicted values to ground truth.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425" y="3345651"/>
            <a:ext cx="5191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f7f8b6bcd_0_87"/>
          <p:cNvSpPr txBox="1"/>
          <p:nvPr>
            <p:ph idx="1" type="body"/>
          </p:nvPr>
        </p:nvSpPr>
        <p:spPr>
          <a:xfrm>
            <a:off x="352325" y="625350"/>
            <a:ext cx="822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A typical case for hippocampus of our loss and dice curve vs epochs.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2f7f8b6bcd_0_87"/>
          <p:cNvSpPr txBox="1"/>
          <p:nvPr/>
        </p:nvSpPr>
        <p:spPr>
          <a:xfrm>
            <a:off x="171119" y="0"/>
            <a:ext cx="7573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2f7f8b6bcd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16725"/>
            <a:ext cx="3805250" cy="305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2f7f8b6bcd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850" y="1216725"/>
            <a:ext cx="3805250" cy="305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f7f8b6bcd_0_75"/>
          <p:cNvSpPr txBox="1"/>
          <p:nvPr>
            <p:ph idx="1" type="body"/>
          </p:nvPr>
        </p:nvSpPr>
        <p:spPr>
          <a:xfrm>
            <a:off x="352325" y="625350"/>
            <a:ext cx="8355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Prediction in patches for putamen.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2f7f8b6bcd_0_75"/>
          <p:cNvSpPr txBox="1"/>
          <p:nvPr/>
        </p:nvSpPr>
        <p:spPr>
          <a:xfrm>
            <a:off x="171119" y="0"/>
            <a:ext cx="7573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2F2F2"/>
                </a:solidFill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22f7f8b6bc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435900"/>
            <a:ext cx="2508650" cy="24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2f7f8b6bcd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950" y="1435913"/>
            <a:ext cx="2508650" cy="2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2f7f8b6bcd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400" y="1435888"/>
            <a:ext cx="2508650" cy="24930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g22f7f8b6bcd_0_75"/>
          <p:cNvGraphicFramePr/>
          <p:nvPr/>
        </p:nvGraphicFramePr>
        <p:xfrm>
          <a:off x="200025" y="410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{3E0EBB0A-C605-418D-9833-0CBC48BB2AB3}</a:tableStyleId>
              </a:tblPr>
              <a:tblGrid>
                <a:gridCol w="2799975"/>
                <a:gridCol w="2799975"/>
                <a:gridCol w="2799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Original brain image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Predicted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Ground</a:t>
                      </a:r>
                      <a:r>
                        <a:rPr lang="en-US" sz="1100"/>
                        <a:t> truth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2017-03-30T19:55:48Z</dcterms:created>
  <dc:creator>Arnold Evia</dc:creator>
</cp:coreProperties>
</file>