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  <p:sldMasterId id="2147483913" r:id="rId2"/>
  </p:sldMasterIdLst>
  <p:notesMasterIdLst>
    <p:notesMasterId r:id="rId30"/>
  </p:notesMasterIdLst>
  <p:handoutMasterIdLst>
    <p:handoutMasterId r:id="rId31"/>
  </p:handoutMasterIdLst>
  <p:sldIdLst>
    <p:sldId id="259" r:id="rId3"/>
    <p:sldId id="563" r:id="rId4"/>
    <p:sldId id="659" r:id="rId5"/>
    <p:sldId id="698" r:id="rId6"/>
    <p:sldId id="693" r:id="rId7"/>
    <p:sldId id="691" r:id="rId8"/>
    <p:sldId id="683" r:id="rId9"/>
    <p:sldId id="695" r:id="rId10"/>
    <p:sldId id="694" r:id="rId11"/>
    <p:sldId id="705" r:id="rId12"/>
    <p:sldId id="706" r:id="rId13"/>
    <p:sldId id="676" r:id="rId14"/>
    <p:sldId id="699" r:id="rId15"/>
    <p:sldId id="696" r:id="rId16"/>
    <p:sldId id="700" r:id="rId17"/>
    <p:sldId id="685" r:id="rId18"/>
    <p:sldId id="677" r:id="rId19"/>
    <p:sldId id="686" r:id="rId20"/>
    <p:sldId id="687" r:id="rId21"/>
    <p:sldId id="688" r:id="rId22"/>
    <p:sldId id="689" r:id="rId23"/>
    <p:sldId id="690" r:id="rId24"/>
    <p:sldId id="702" r:id="rId25"/>
    <p:sldId id="703" r:id="rId26"/>
    <p:sldId id="704" r:id="rId27"/>
    <p:sldId id="701" r:id="rId28"/>
    <p:sldId id="476" r:id="rId29"/>
  </p:sldIdLst>
  <p:sldSz cx="9906000" cy="6858000" type="A4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48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FF4040"/>
    <a:srgbClr val="000066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4660"/>
  </p:normalViewPr>
  <p:slideViewPr>
    <p:cSldViewPr>
      <p:cViewPr>
        <p:scale>
          <a:sx n="150" d="100"/>
          <a:sy n="150" d="100"/>
        </p:scale>
        <p:origin x="144" y="-520"/>
      </p:cViewPr>
      <p:guideLst>
        <p:guide orient="horz" pos="2478"/>
        <p:guide pos="3120"/>
        <p:guide orient="horz" pos="13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2360" y="200"/>
      </p:cViewPr>
      <p:guideLst>
        <p:guide orient="horz" pos="2144"/>
        <p:guide pos="3148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825" y="5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/>
          <a:lstStyle>
            <a:lvl1pPr algn="r"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8C0366E-B445-46E0-8CE7-75C38A176B23}" type="datetimeFigureOut">
              <a:rPr lang="ko-KR" altLang="en-US"/>
              <a:pPr>
                <a:defRPr/>
              </a:pPr>
              <a:t>2023. 10. 12.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368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825" y="6456368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 anchor="b"/>
          <a:lstStyle>
            <a:lvl1pPr algn="r">
              <a:defRPr sz="120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100A4D8-4EA1-4283-AD1F-F044FBD40C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2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825" y="5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F13F872-6F07-4EA6-B9AC-844FB33B0F9B}" type="datetimeFigureOut">
              <a:rPr lang="ko-KR" altLang="en-US"/>
              <a:pPr>
                <a:defRPr/>
              </a:pPr>
              <a:t>2023. 10. 12.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798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47" tIns="45573" rIns="91147" bIns="4557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348" y="3228980"/>
            <a:ext cx="7943531" cy="3059113"/>
          </a:xfrm>
          <a:prstGeom prst="rect">
            <a:avLst/>
          </a:prstGeom>
        </p:spPr>
        <p:txBody>
          <a:bodyPr vert="horz" lIns="91147" tIns="45573" rIns="91147" bIns="4557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368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825" y="6456368"/>
            <a:ext cx="4302813" cy="339725"/>
          </a:xfrm>
          <a:prstGeom prst="rect">
            <a:avLst/>
          </a:prstGeom>
        </p:spPr>
        <p:txBody>
          <a:bodyPr vert="horz" lIns="91147" tIns="45573" rIns="91147" bIns="455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F7A96B-0082-442D-84E7-335CFCE4F1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92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7A96B-0082-442D-84E7-335CFCE4F10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3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5093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rketing\Documents\00. Marketing\00. E4._CI 활용가이드&amp;지정폰트\E4_로고png\E4-LOGO_red_base.png">
            <a:extLst>
              <a:ext uri="{FF2B5EF4-FFF2-40B4-BE49-F238E27FC236}">
                <a16:creationId xmlns:a16="http://schemas.microsoft.com/office/drawing/2014/main" id="{3412FE44-1F68-410A-9BFE-4B3B291AD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06203"/>
            <a:ext cx="93858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6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4692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Marketing\Documents\00. Marketing\00. E4._CI 활용가이드&amp;지정폰트\E4_로고png\E4-LOGO_red_base.png">
            <a:extLst>
              <a:ext uri="{FF2B5EF4-FFF2-40B4-BE49-F238E27FC236}">
                <a16:creationId xmlns:a16="http://schemas.microsoft.com/office/drawing/2014/main" id="{338F11C5-94CB-4760-837B-80C5A152C6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506203"/>
            <a:ext cx="93858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61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56123"/>
              </p:ext>
            </p:extLst>
          </p:nvPr>
        </p:nvGraphicFramePr>
        <p:xfrm>
          <a:off x="128588" y="95250"/>
          <a:ext cx="9648825" cy="585788"/>
        </p:xfrm>
        <a:graphic>
          <a:graphicData uri="http://schemas.openxmlformats.org/drawingml/2006/table">
            <a:tbl>
              <a:tblPr/>
              <a:tblGrid>
                <a:gridCol w="2179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  <a:defRPr/>
                      </a:pPr>
                      <a:endParaRPr lang="ko-KR" altLang="en-US" sz="1600" b="1" dirty="0">
                        <a:solidFill>
                          <a:srgbClr val="000066"/>
                        </a:solidFill>
                      </a:endParaRPr>
                    </a:p>
                  </a:txBody>
                  <a:tcPr marL="49323" marR="49323" marT="72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  <a:cs typeface="Times New Roman" pitchFamily="18" charset="0"/>
                        </a:rPr>
                        <a:t>React JS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Times New Roman" pitchFamily="18" charset="0"/>
                      </a:endParaRPr>
                    </a:p>
                  </a:txBody>
                  <a:tcPr marL="49323" marR="4932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661988" marR="0" lvl="0" indent="-639763" algn="ctr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2698750" algn="ctr"/>
                          <a:tab pos="5399088" algn="r"/>
                        </a:tabLst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  <a:cs typeface="Times New Roman" pitchFamily="18" charset="0"/>
                        </a:rPr>
                        <a:t>프로젝트 수행능력 향상 교육</a:t>
                      </a:r>
                    </a:p>
                  </a:txBody>
                  <a:tcPr marL="49323" marR="49323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9323" marR="49323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김기현</a:t>
                      </a:r>
                    </a:p>
                  </a:txBody>
                  <a:tcPr marL="49323" marR="4932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just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작성일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2023.10.12</a:t>
                      </a:r>
                    </a:p>
                  </a:txBody>
                  <a:tcPr marL="49323" marR="4932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 lvl="0" indent="0" algn="just" defTabSz="914400" rtl="0" eaLnBrk="1" fontAlgn="base" latin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0.1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9323" marR="49323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3" descr="C:\Users\Marketing\Documents\00. Marketing\00. E4._CI 활용가이드&amp;지정폰트\E4_로고png\E4-LOGO_red_base.png">
            <a:extLst>
              <a:ext uri="{FF2B5EF4-FFF2-40B4-BE49-F238E27FC236}">
                <a16:creationId xmlns:a16="http://schemas.microsoft.com/office/drawing/2014/main" id="{C8E94D56-B8B2-4047-B833-BF4373CFF4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00" y="6634768"/>
            <a:ext cx="288032" cy="15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8EBAD5-1356-4474-B52F-9617B2AD22E6}"/>
              </a:ext>
            </a:extLst>
          </p:cNvPr>
          <p:cNvCxnSpPr/>
          <p:nvPr userDrawn="1"/>
        </p:nvCxnSpPr>
        <p:spPr>
          <a:xfrm>
            <a:off x="128464" y="6573838"/>
            <a:ext cx="9648949" cy="0"/>
          </a:xfrm>
          <a:prstGeom prst="line">
            <a:avLst/>
          </a:prstGeom>
          <a:ln w="19050">
            <a:solidFill>
              <a:srgbClr val="FF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3E2F0213-904A-4FEA-AD5A-80B3BC01A8C0}"/>
              </a:ext>
            </a:extLst>
          </p:cNvPr>
          <p:cNvSpPr>
            <a:spLocks noGrp="1"/>
          </p:cNvSpPr>
          <p:nvPr userDrawn="1"/>
        </p:nvSpPr>
        <p:spPr>
          <a:xfrm>
            <a:off x="34131" y="6568777"/>
            <a:ext cx="2595563" cy="254138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bg1"/>
                </a:solidFill>
                <a:latin typeface="HY헤드라인M" pitchFamily="18" charset="-127"/>
                <a:ea typeface="굴림" pitchFamily="50" charset="-127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2022 E4NET All rights reserved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3" descr="C:\Users\Marketing\Documents\00. Marketing\00. E4._CI 활용가이드&amp;지정폰트\E4_로고png\E4-LOGO_red_base.png">
            <a:extLst>
              <a:ext uri="{FF2B5EF4-FFF2-40B4-BE49-F238E27FC236}">
                <a16:creationId xmlns:a16="http://schemas.microsoft.com/office/drawing/2014/main" id="{995E977C-1A16-43B1-A2CE-2EA1CCE80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96" y="152447"/>
            <a:ext cx="501766" cy="26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20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68675" y="6237288"/>
            <a:ext cx="2311400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BE42D7F6-CB07-4DFC-A74C-5ACD01E99C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84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 userDrawn="1"/>
        </p:nvSpPr>
        <p:spPr bwMode="auto">
          <a:xfrm>
            <a:off x="4509077" y="6609226"/>
            <a:ext cx="863401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75" tIns="47887" rIns="95775" bIns="47887"/>
          <a:lstStyle/>
          <a:p>
            <a:pPr algn="ctr" defTabSz="95885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- </a:t>
            </a:r>
            <a:fld id="{7A99DEB8-93DA-4B8E-BBDE-BD5B6F226A10}" type="slidenum">
              <a:rPr lang="en-US" altLang="ko-KR" sz="1100" b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pPr algn="ctr" defTabSz="958850"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/ </a:t>
            </a:r>
            <a:r>
              <a:rPr lang="en-US" altLang="ko-KR" sz="7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11</a:t>
            </a:r>
            <a:r>
              <a:rPr lang="en-US" altLang="ko-KR" sz="10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9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1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revisited/the-2019-react-js-developer-roadmap-9a8e290b8a56" TargetMode="External"/><Relationship Id="rId2" Type="http://schemas.openxmlformats.org/officeDocument/2006/relationships/hyperlink" Target="https://ko.react.dev/learn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mollog/React%EC%97%90%EC%84%9C%EC%9D%98-%EA%B0%80%EC%83%81%EB%8F%94-%EA%B0%9C%EB%85%9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s://d2.naver.com/helloworld/9297403#ch1-2-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6"/>
          <p:cNvGrpSpPr>
            <a:grpSpLocks/>
          </p:cNvGrpSpPr>
          <p:nvPr/>
        </p:nvGrpSpPr>
        <p:grpSpPr bwMode="auto">
          <a:xfrm>
            <a:off x="0" y="1908175"/>
            <a:ext cx="9910763" cy="1239838"/>
            <a:chOff x="4298" y="3758"/>
            <a:chExt cx="7550" cy="1657"/>
          </a:xfrm>
        </p:grpSpPr>
        <p:sp>
          <p:nvSpPr>
            <p:cNvPr id="5125" name="Rectangle 7"/>
            <p:cNvSpPr>
              <a:spLocks noChangeArrowheads="1"/>
            </p:cNvSpPr>
            <p:nvPr/>
          </p:nvSpPr>
          <p:spPr bwMode="auto">
            <a:xfrm>
              <a:off x="4298" y="3758"/>
              <a:ext cx="7550" cy="180"/>
            </a:xfrm>
            <a:prstGeom prst="rect">
              <a:avLst/>
            </a:prstGeom>
            <a:solidFill>
              <a:srgbClr val="FF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6" name="Rectangle 8"/>
            <p:cNvSpPr>
              <a:spLocks noChangeArrowheads="1"/>
            </p:cNvSpPr>
            <p:nvPr/>
          </p:nvSpPr>
          <p:spPr bwMode="auto">
            <a:xfrm>
              <a:off x="4298" y="3941"/>
              <a:ext cx="7550" cy="14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2023</a:t>
              </a: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lang="en-US" altLang="ko-KR" sz="2400" b="1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2400" b="1" dirty="0">
                  <a:latin typeface="맑은 고딕" pitchFamily="50" charset="-127"/>
                  <a:ea typeface="맑은 고딕" pitchFamily="50" charset="-127"/>
                </a:rPr>
                <a:t>월 프로젝트 수행능력 향상 교육</a:t>
              </a:r>
            </a:p>
            <a:p>
              <a:pPr algn="ctr"/>
              <a:r>
                <a:rPr lang="en-US" altLang="ko-KR" sz="3600" b="1" dirty="0">
                  <a:latin typeface="맑은 고딕" pitchFamily="50" charset="-127"/>
                  <a:ea typeface="맑은 고딕" pitchFamily="50" charset="-127"/>
                </a:rPr>
                <a:t>React JS</a:t>
              </a:r>
              <a:endParaRPr lang="ko-KR" altLang="ko-KR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세팅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88">
            <a:extLst>
              <a:ext uri="{FF2B5EF4-FFF2-40B4-BE49-F238E27FC236}">
                <a16:creationId xmlns:a16="http://schemas.microsoft.com/office/drawing/2014/main" id="{FB424B9A-5AB3-5AE5-362D-6F480076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268760"/>
            <a:ext cx="907300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vscode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다운로드</a:t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latin typeface="맑은 고딕" pitchFamily="50" charset="-127"/>
                <a:ea typeface="맑은 고딕" pitchFamily="50" charset="-127"/>
                <a:hlinkClick r:id="rId3"/>
              </a:rPr>
              <a:t>https://code.visualstudio.com/download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운영체제에 맞는 버전 다운로드 및 설치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Node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00100" lvl="2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https://nodejs.org/en: LTS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버전 설치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800100" lvl="2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이후 터미널 혹은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cmd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에서 버전확인 명령어를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(node -v)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입력하여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node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 설치되었는지 확인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800100" lvl="2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node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 설치되면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도 함께 설치되는데 잘 설치되었는지 확인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-v)</a:t>
            </a: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install </a:t>
            </a: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npx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-g : </a:t>
            </a: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npx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전역 설치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npx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create-react-app 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프로그램 생성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5BBC41-F010-4635-B3D9-3D832BC0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2996952"/>
            <a:ext cx="3952875" cy="121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5D836A-C9C8-4D82-836D-74E5CD524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8" y="5085184"/>
            <a:ext cx="7200800" cy="12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693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세팅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88">
            <a:extLst>
              <a:ext uri="{FF2B5EF4-FFF2-40B4-BE49-F238E27FC236}">
                <a16:creationId xmlns:a16="http://schemas.microsoft.com/office/drawing/2014/main" id="{FB424B9A-5AB3-5AE5-362D-6F480076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268760"/>
            <a:ext cx="9073008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Vscode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에서 터미널을 키고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 ctrl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`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생성한 폴더 열기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현재 터미널의 위치가 </a:t>
            </a: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 있는 곳에 있는 지 확인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start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명령어를 입력하여 프로젝트 실행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42900" lvl="1" eaLnBrk="1" hangingPunct="1">
              <a:spcBef>
                <a:spcPts val="600"/>
              </a:spcBef>
              <a:buFont typeface="+mj-lt"/>
              <a:buAutoNum type="arabicPeriod" startAt="5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(localhost:3000) –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리액트는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기본포트가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3000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44CDC-F37B-40DE-A196-64381691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854836"/>
            <a:ext cx="5064125" cy="2417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C3B6E9-9F3B-4F53-8554-306CCDE8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48" y="1854835"/>
            <a:ext cx="4431360" cy="24179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97A193-CF07-4D01-B688-A7765C96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984" y="5074127"/>
            <a:ext cx="3071786" cy="14079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B8C54-6B7D-4804-933F-5FDFD54A8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491" y="4355951"/>
            <a:ext cx="2281989" cy="21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29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9504362" cy="10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Component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하나의 단위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방법에는 클래스 컴포넌트와 함수형 컴포넌트가 존재하지만 주로 </a:t>
            </a:r>
            <a:r>
              <a:rPr kumimoji="0" lang="ko-KR" altLang="en-US" sz="16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컴포넌트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DA17C-62DA-4930-908B-7101F080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1" y="2007555"/>
            <a:ext cx="4415870" cy="4085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CF0DB-2404-466C-95F7-9603851309B7}"/>
              </a:ext>
            </a:extLst>
          </p:cNvPr>
          <p:cNvSpPr txBox="1"/>
          <p:nvPr/>
        </p:nvSpPr>
        <p:spPr>
          <a:xfrm>
            <a:off x="5069940" y="2007555"/>
            <a:ext cx="44155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 작성시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React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4639E2-DD73-456F-BE92-300184081F4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36776" y="2176832"/>
            <a:ext cx="2133164" cy="16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1BD169-635A-430B-B63D-7116E41FFA31}"/>
              </a:ext>
            </a:extLst>
          </p:cNvPr>
          <p:cNvSpPr txBox="1"/>
          <p:nvPr/>
        </p:nvSpPr>
        <p:spPr>
          <a:xfrm>
            <a:off x="5129717" y="5754271"/>
            <a:ext cx="44155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작성한 컴포넌트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export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4DD927-177D-4576-A50C-A2217053AA1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68824" y="5923548"/>
            <a:ext cx="176089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CB4079-6477-4E21-B0B5-F696CBB4D70F}"/>
              </a:ext>
            </a:extLst>
          </p:cNvPr>
          <p:cNvSpPr txBox="1"/>
          <p:nvPr/>
        </p:nvSpPr>
        <p:spPr>
          <a:xfrm>
            <a:off x="5097016" y="2641305"/>
            <a:ext cx="441552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이름은 반드시 대문자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크게 두 부분으로 구분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및 변수 선언 부분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보일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반환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(return)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부분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선언한 변수 및 함수를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{}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사용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730D58-4F74-457F-B663-06F440132F5A}"/>
              </a:ext>
            </a:extLst>
          </p:cNvPr>
          <p:cNvCxnSpPr>
            <a:cxnSpLocks/>
          </p:cNvCxnSpPr>
          <p:nvPr/>
        </p:nvCxnSpPr>
        <p:spPr>
          <a:xfrm>
            <a:off x="3656856" y="2810582"/>
            <a:ext cx="14401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090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6829ED-90E6-463A-A7E8-CB14D1B0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0" y="2012686"/>
            <a:ext cx="4724400" cy="2038350"/>
          </a:xfrm>
          <a:prstGeom prst="rect">
            <a:avLst/>
          </a:prstGeom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9504362" cy="10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Component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구성하는 하나의 단위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방법에는 클래스 컴포넌트와 함수형 컴포넌트가 존재하지만 주로 </a:t>
            </a:r>
            <a:r>
              <a:rPr kumimoji="0" lang="ko-KR" altLang="en-US" sz="16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컴포넌트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CF0DB-2404-466C-95F7-9603851309B7}"/>
              </a:ext>
            </a:extLst>
          </p:cNvPr>
          <p:cNvSpPr txBox="1"/>
          <p:nvPr/>
        </p:nvSpPr>
        <p:spPr>
          <a:xfrm>
            <a:off x="5313040" y="2007555"/>
            <a:ext cx="424847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컴포넌트 사용시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컴포넌트는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export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있어야 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4639E2-DD73-456F-BE92-300184081F4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53000" y="2178526"/>
            <a:ext cx="360040" cy="121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CB4079-6477-4E21-B0B5-F696CBB4D70F}"/>
              </a:ext>
            </a:extLst>
          </p:cNvPr>
          <p:cNvSpPr txBox="1"/>
          <p:nvPr/>
        </p:nvSpPr>
        <p:spPr>
          <a:xfrm>
            <a:off x="5313040" y="2827675"/>
            <a:ext cx="424847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 사용 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처럼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&gt;&lt;/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컴포넌트이름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730D58-4F74-457F-B663-06F440132F5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60712" y="2996952"/>
            <a:ext cx="2952328" cy="4924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225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10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Component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Elements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React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요소를 구성하는 가장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작은단위의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성분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JS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스크립트 객체 형태로 존재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불변성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43539C-CEFC-7885-6943-914A2D03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3348444"/>
            <a:ext cx="4257675" cy="2647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1CF360-B7D6-A838-1681-BAD0DE8B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2307653"/>
            <a:ext cx="554355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208E3F-E7BE-C578-4AFC-1115372D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79" y="3429000"/>
            <a:ext cx="2828925" cy="1247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3E7481-1F68-33F2-67A6-6FC437FC2F8E}"/>
              </a:ext>
            </a:extLst>
          </p:cNvPr>
          <p:cNvSpPr/>
          <p:nvPr/>
        </p:nvSpPr>
        <p:spPr>
          <a:xfrm>
            <a:off x="3500248" y="1506200"/>
            <a:ext cx="804680" cy="332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495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6E41D24-5275-A62A-E89B-FCEE7AEB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765175"/>
            <a:ext cx="8424242" cy="21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State &amp; Lifecycle - State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리액트에서는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화면을 다시 그리는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(re-rendering)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상황이 존재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중 하나가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변경되는 시점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State? Component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변경가능한 데이터를 의미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-&gt;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렌더링이나 데이터흐름에 사용되는 값만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포함시켜야함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직접변경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0A15A0-A8C1-405C-BD02-D24B9CCC933D}"/>
              </a:ext>
            </a:extLst>
          </p:cNvPr>
          <p:cNvGrpSpPr/>
          <p:nvPr/>
        </p:nvGrpSpPr>
        <p:grpSpPr>
          <a:xfrm>
            <a:off x="512275" y="3284984"/>
            <a:ext cx="4440725" cy="2305509"/>
            <a:chOff x="512275" y="3284984"/>
            <a:chExt cx="4440725" cy="23055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78002D-5851-471B-B742-9EEE95F57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275" y="3284984"/>
              <a:ext cx="4440725" cy="230550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5BB3C98-E306-464C-9F83-45DB26E2389E}"/>
                </a:ext>
              </a:extLst>
            </p:cNvPr>
            <p:cNvSpPr/>
            <p:nvPr/>
          </p:nvSpPr>
          <p:spPr>
            <a:xfrm>
              <a:off x="848544" y="3789040"/>
              <a:ext cx="396044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6E41D24-5275-A62A-E89B-FCEE7AEB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52937"/>
            <a:ext cx="8424242" cy="7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State &amp; Lifecycle - Lifecycle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Lifecycle? Component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생명주기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E8C013-0EF2-CFCB-5F8F-D812D7EE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5" y="1844824"/>
            <a:ext cx="8975930" cy="3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3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147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부모자식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 &amp; Props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Components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유사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Props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Property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-&gt;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정보를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담고있는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readOnly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3A1E53-92B0-5A42-956D-18D2B9C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2276872"/>
            <a:ext cx="2454496" cy="2373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E8744-DE15-50DD-9597-45311CCA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46" y="2276872"/>
            <a:ext cx="2515841" cy="2373435"/>
          </a:xfrm>
          <a:prstGeom prst="rect">
            <a:avLst/>
          </a:prstGeom>
        </p:spPr>
      </p:pic>
      <p:sp>
        <p:nvSpPr>
          <p:cNvPr id="13" name="TextBox 88">
            <a:extLst>
              <a:ext uri="{FF2B5EF4-FFF2-40B4-BE49-F238E27FC236}">
                <a16:creationId xmlns:a16="http://schemas.microsoft.com/office/drawing/2014/main" id="{C0743FA7-3AA3-C20A-CB8F-B2569DF2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3" y="5229200"/>
            <a:ext cx="8484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컴포넌트는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를 직접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바꿀수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없고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에 대해서는 항상 결과가 같아야 함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86D0E1-E289-664E-906A-4D192CFAC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12" y="2212176"/>
            <a:ext cx="3578057" cy="22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191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AE36F47-C31F-AD21-6458-C50E8F60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9288338" cy="10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Hooks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Hooks?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리액트의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생명주기를 사용하기위해 실행되는 함수 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-&gt; use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시작함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대표적으로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useState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useEffect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useMemo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useCallback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useRef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..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있음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750733-BF12-4971-AF16-628F385B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60848"/>
            <a:ext cx="78867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1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EED3BA-E327-682E-4EC8-901CADA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5471914" cy="7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6-1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useState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함수컴포넌트에서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사용하기위한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7E78B1-A97F-CF55-8FEA-8702B135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916832"/>
            <a:ext cx="3168352" cy="37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0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2261170"/>
            <a:ext cx="9910763" cy="1239838"/>
            <a:chOff x="4298" y="3758"/>
            <a:chExt cx="7550" cy="1657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4298" y="3758"/>
              <a:ext cx="7550" cy="180"/>
            </a:xfrm>
            <a:prstGeom prst="rect">
              <a:avLst/>
            </a:prstGeom>
            <a:solidFill>
              <a:srgbClr val="FF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4298" y="3941"/>
              <a:ext cx="7550" cy="14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3600" b="1" dirty="0">
                  <a:latin typeface="바탕체" pitchFamily="17" charset="-127"/>
                  <a:ea typeface="바탕체" pitchFamily="17" charset="-127"/>
                </a:rPr>
                <a:t>Ⅰ</a:t>
              </a:r>
              <a:r>
                <a:rPr lang="en-US" altLang="ko-KR" sz="3600" dirty="0">
                  <a:latin typeface="HY헤드라인M" pitchFamily="18" charset="-127"/>
                  <a:ea typeface="HY헤드라인M" pitchFamily="18" charset="-127"/>
                </a:rPr>
                <a:t>. </a:t>
              </a:r>
              <a:r>
                <a:rPr lang="ko-KR" altLang="en-US" sz="3600" dirty="0">
                  <a:latin typeface="HY헤드라인M" pitchFamily="18" charset="-127"/>
                  <a:ea typeface="HY헤드라인M" pitchFamily="18" charset="-127"/>
                </a:rPr>
                <a:t>목차</a:t>
              </a:r>
              <a:endParaRPr lang="ko-KR" altLang="ko-KR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269BB0-50C2-4A61-B8CE-A759B6F7F6BD}"/>
              </a:ext>
            </a:extLst>
          </p:cNvPr>
          <p:cNvSpPr txBox="1"/>
          <p:nvPr/>
        </p:nvSpPr>
        <p:spPr>
          <a:xfrm>
            <a:off x="3656856" y="4005064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세팅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&amp; Element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 &amp; Lifecycle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부모자식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&amp; props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Hooks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42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EED3BA-E327-682E-4EC8-901CADA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9288338" cy="205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6-2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useEffect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Side effect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수행하기위한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Hook,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-&gt;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데이터를 받아오거나 수동으로 돔을 변경하는 등의 의미로 쓰임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-&gt;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컴포넌트에 영향을 미칠 수 있으며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 중에는 완료될 수 없기 때문에 해당 명칭을 사용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-&gt;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useEffect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만으로 생명주기함수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기능을 수행 할 수 있음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D86E9-0D20-A4C4-E34D-4BE21456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4" y="2969103"/>
            <a:ext cx="7038424" cy="919794"/>
          </a:xfrm>
          <a:prstGeom prst="rect">
            <a:avLst/>
          </a:prstGeom>
        </p:spPr>
      </p:pic>
      <p:sp>
        <p:nvSpPr>
          <p:cNvPr id="6" name="TextBox 88">
            <a:extLst>
              <a:ext uri="{FF2B5EF4-FFF2-40B4-BE49-F238E27FC236}">
                <a16:creationId xmlns:a16="http://schemas.microsoft.com/office/drawing/2014/main" id="{E57DFA3E-202D-9C06-86CA-41EAE9CA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15" y="6014355"/>
            <a:ext cx="84848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컴포넌트의 첫 렌더링이나 업데이트로 재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렌더링시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함수가 호출됨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66843-E8C5-D9B4-0957-52973A8D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4" y="4221088"/>
            <a:ext cx="571986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E09267-BE1D-E479-6328-FE7D0259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772816"/>
            <a:ext cx="8902807" cy="3744416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9D05E86C-85CD-CCF3-24DB-CB9C293CF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74" y="924945"/>
            <a:ext cx="9288338" cy="7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6-2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useEffect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04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EED3BA-E327-682E-4EC8-901CADA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9432354" cy="144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6-3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useMemo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Memoized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-&gt;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Memoization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연산량이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많은 함수호출결과를 메모리에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기억해뒀다가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재사용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렌더링이 일어나는 동안 실행됨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useEffect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같이사용하면안됨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7DB3A31-7587-DBE6-A925-16F06DA9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91" y="2707740"/>
            <a:ext cx="9432354" cy="7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6-4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useCallback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useMemo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유사하지만 값이 아닌 함수를 메모리에 저장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70E4625-F29B-7523-084E-D0EDE82D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91" y="3835331"/>
            <a:ext cx="9432354" cy="18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6-5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useRef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Reference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사용하기위한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-&gt; Reference?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컴포넌트에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접근할수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객체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JS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반환함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매번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렌더링될때마다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항상 같은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Referece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반환함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데이터가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변경되었을때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별도로 알리지 않는다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5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EED3BA-E327-682E-4EC8-901CADA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9504362" cy="144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화면이동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리액트에서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화면이동을 하기 위해서는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react-router-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라이브러리 사용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	    =&gt;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터미널에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react-router-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입력하여 라이브러리 설치 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controller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getMapping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하듯이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router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보여줄 뷰를 작성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016417-B535-4885-A260-936CA4C3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308458"/>
            <a:ext cx="58578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EED3BA-E327-682E-4EC8-901CADA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9504362" cy="7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화면이동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부모인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App.js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엘리먼트로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51EF8-CBC7-450D-98F9-DB70CF10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700808"/>
            <a:ext cx="4464496" cy="2622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76F23-2C78-4B08-B1B4-EBDB6ED94EE8}"/>
              </a:ext>
            </a:extLst>
          </p:cNvPr>
          <p:cNvSpPr txBox="1"/>
          <p:nvPr/>
        </p:nvSpPr>
        <p:spPr>
          <a:xfrm>
            <a:off x="5069940" y="2007555"/>
            <a:ext cx="44155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작성한 라우터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B8CC2F-2914-4D8F-A257-B7E98265463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32920" y="2176832"/>
            <a:ext cx="8370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955BF5-160D-4E12-B69A-AFEC7509AD0B}"/>
              </a:ext>
            </a:extLst>
          </p:cNvPr>
          <p:cNvSpPr txBox="1"/>
          <p:nvPr/>
        </p:nvSpPr>
        <p:spPr>
          <a:xfrm>
            <a:off x="5069940" y="1684970"/>
            <a:ext cx="441552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087D9B-E3AB-4881-8C83-0C799BD306A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53000" y="1854247"/>
            <a:ext cx="1169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28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EED3BA-E327-682E-4EC8-901CADA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9504362" cy="13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화면이동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useNavigate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kumimoji="0"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location.href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‘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있다면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리액트에서는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useNavigate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const navigate =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useNavigate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후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navigate(‘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이동할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실행하여 화면이동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0CDBA6-D754-4916-9A64-A718F697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2000250"/>
            <a:ext cx="7048500" cy="1428750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ED3384BE-CAB6-4F43-BAFC-AF7BDAD3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0" y="3573016"/>
            <a:ext cx="9504362" cy="13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&lt;Link&gt;, &lt;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NavLink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html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&lt;a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있다면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리액트에서는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&lt;Link&gt;, &lt;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NavLink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존재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&lt;a&gt;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태그가 들어갈 곳에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&lt;Link&gt;, &lt;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NavLink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대신 작성 후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to=“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교체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6CFB86-E53D-4E56-8343-51EF52A7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4808185"/>
            <a:ext cx="3600400" cy="74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EED3BA-E327-682E-4EC8-901CADA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6" y="843645"/>
            <a:ext cx="5471914" cy="10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 공식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docs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 로드맵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61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D:\brand08\ppt_WriteOverTemplate\assets\Paper-Edge-Vertic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6816" y="4203836"/>
            <a:ext cx="6596063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64768" y="3136612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itchFamily="34" charset="0"/>
                <a:cs typeface="Arial" pitchFamily="34" charset="0"/>
              </a:rPr>
              <a:t>End of Document</a:t>
            </a:r>
            <a:endParaRPr lang="ko-KR" altLang="en-US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122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879726-A7C4-91E2-FB16-F8828066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68760"/>
            <a:ext cx="8909574" cy="324036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635F33-36A9-1E25-B21C-898AAC807FE0}"/>
              </a:ext>
            </a:extLst>
          </p:cNvPr>
          <p:cNvSpPr/>
          <p:nvPr/>
        </p:nvSpPr>
        <p:spPr>
          <a:xfrm>
            <a:off x="2216696" y="2636912"/>
            <a:ext cx="18002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17891-77B5-A4C1-DD5E-5D5D61B5F57D}"/>
              </a:ext>
            </a:extLst>
          </p:cNvPr>
          <p:cNvSpPr/>
          <p:nvPr/>
        </p:nvSpPr>
        <p:spPr>
          <a:xfrm>
            <a:off x="5408612" y="2639993"/>
            <a:ext cx="2064667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88">
            <a:extLst>
              <a:ext uri="{FF2B5EF4-FFF2-40B4-BE49-F238E27FC236}">
                <a16:creationId xmlns:a16="http://schemas.microsoft.com/office/drawing/2014/main" id="{CD32B24F-25C0-FD52-0226-0122E36F0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4869160"/>
            <a:ext cx="6696744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쉽게 얘기해서 화면을 만들기위한 기능들을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모아놓은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라이브러리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제어권한을 개발자에게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0" lvl="1" indent="0" eaLnBrk="1" hangingPunct="1">
              <a:spcBef>
                <a:spcPts val="600"/>
              </a:spcBef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6368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전체와 이를 이루고 있는 부분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8">
            <a:extLst>
              <a:ext uri="{FF2B5EF4-FFF2-40B4-BE49-F238E27FC236}">
                <a16:creationId xmlns:a16="http://schemas.microsoft.com/office/drawing/2014/main" id="{82722814-65C2-438F-AF8D-C5457CE1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032" y="1268760"/>
            <a:ext cx="439248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전체란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부분들의 집합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만약 레고에서 특정 부분만 교체하고 싶다면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? 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전체를 허물고 다시 만드는 것이 아니라 해당 부분만 떼고 교체 후 다시 끼운다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상위부품을 교체한다면 하위부품을 떼어내는 등 하위부품에도 영향을 끼침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똑같이 생긴 부품들도 존재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7EDC1-794E-46A8-8767-09600BF9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9" y="1361314"/>
            <a:ext cx="2184772" cy="2184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DB1FFE-1194-4030-8F35-330FF2DB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73" y="3212976"/>
            <a:ext cx="2726127" cy="27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87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전체와 이를 이루고 있는 부분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88">
            <a:extLst>
              <a:ext uri="{FF2B5EF4-FFF2-40B4-BE49-F238E27FC236}">
                <a16:creationId xmlns:a16="http://schemas.microsoft.com/office/drawing/2014/main" id="{3178CB96-6D8A-44D6-8568-2C56BE48F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5760818"/>
            <a:ext cx="871296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웹 상의 화면 또한 여러 개의 부분들이 합쳐져 전체를 이룬 것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전체와 이를 이루는 부분요소들의 관계를 부모와 자식관계라 함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5AC-9FDA-457E-902B-AC54568B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097182"/>
            <a:ext cx="8640960" cy="46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68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타임리프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1C26A2-E368-42CA-AE1F-8808450A966D}"/>
              </a:ext>
            </a:extLst>
          </p:cNvPr>
          <p:cNvGrpSpPr/>
          <p:nvPr/>
        </p:nvGrpSpPr>
        <p:grpSpPr>
          <a:xfrm>
            <a:off x="5403429" y="1201469"/>
            <a:ext cx="4013579" cy="5586141"/>
            <a:chOff x="317918" y="1201469"/>
            <a:chExt cx="4013579" cy="55861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6104ADA-5AD4-6700-D69E-41285EBB3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544" y="1201469"/>
              <a:ext cx="2952328" cy="3519767"/>
            </a:xfrm>
            <a:prstGeom prst="rect">
              <a:avLst/>
            </a:prstGeom>
          </p:spPr>
        </p:pic>
        <p:sp>
          <p:nvSpPr>
            <p:cNvPr id="14" name="TextBox 88">
              <a:extLst>
                <a:ext uri="{FF2B5EF4-FFF2-40B4-BE49-F238E27FC236}">
                  <a16:creationId xmlns:a16="http://schemas.microsoft.com/office/drawing/2014/main" id="{FB424B9A-5AB3-5AE5-362D-6F4800761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18" y="4879395"/>
              <a:ext cx="4013579" cy="19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800100" indent="-3429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257300" indent="-3429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UI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작업 시 부분들을 나누어 코드 작성 및 관리 가능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(component)</a:t>
              </a: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내부 요소 간의 데이터 공유 가능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상태값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변경 시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해당 부분만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다시 그림</a:t>
              </a:r>
              <a:b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(re-rendering)</a:t>
              </a: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화면 이동 간 로딩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x(client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side rendering)</a:t>
              </a: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BD955D-F9DE-497F-8D47-16F623FC0ACD}"/>
              </a:ext>
            </a:extLst>
          </p:cNvPr>
          <p:cNvGrpSpPr/>
          <p:nvPr/>
        </p:nvGrpSpPr>
        <p:grpSpPr>
          <a:xfrm>
            <a:off x="344488" y="1211048"/>
            <a:ext cx="4283720" cy="5576562"/>
            <a:chOff x="5350290" y="1211048"/>
            <a:chExt cx="4283720" cy="5576562"/>
          </a:xfrm>
        </p:grpSpPr>
        <p:sp>
          <p:nvSpPr>
            <p:cNvPr id="4" name="TextBox 88">
              <a:extLst>
                <a:ext uri="{FF2B5EF4-FFF2-40B4-BE49-F238E27FC236}">
                  <a16:creationId xmlns:a16="http://schemas.microsoft.com/office/drawing/2014/main" id="{80B4D683-2B33-6D3D-BA4E-A6C558F63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0290" y="4879395"/>
              <a:ext cx="4283720" cy="19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800100" indent="-3429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257300" indent="-3429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UI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작업 시 하나의 파일 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html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파일에 코드 작성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상태값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변경 시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화면전체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를 다시 그림</a:t>
              </a:r>
              <a:b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(re-rendering)</a:t>
              </a: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화면 이동 시 서버에 페이지를 요청</a:t>
              </a:r>
              <a:b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(server side rendering)</a:t>
              </a: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180975" lvl="1" indent="-180975" eaLnBrk="1" hangingPunct="1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6" name="Picture 2" descr="1. 타임리프 - 기본 기능">
              <a:extLst>
                <a:ext uri="{FF2B5EF4-FFF2-40B4-BE49-F238E27FC236}">
                  <a16:creationId xmlns:a16="http://schemas.microsoft.com/office/drawing/2014/main" id="{9779C250-3244-4C62-B2C9-7693EF621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088" y="1211048"/>
              <a:ext cx="3494125" cy="350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6004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리액트를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이유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104ADA-5AD4-6700-D69E-41285EBB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7" y="1323547"/>
            <a:ext cx="2952328" cy="3519767"/>
          </a:xfrm>
          <a:prstGeom prst="rect">
            <a:avLst/>
          </a:prstGeom>
        </p:spPr>
      </p:pic>
      <p:sp>
        <p:nvSpPr>
          <p:cNvPr id="14" name="TextBox 88">
            <a:extLst>
              <a:ext uri="{FF2B5EF4-FFF2-40B4-BE49-F238E27FC236}">
                <a16:creationId xmlns:a16="http://schemas.microsoft.com/office/drawing/2014/main" id="{FB424B9A-5AB3-5AE5-362D-6F480076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4941168"/>
            <a:ext cx="3816424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빠른 업데이트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렌더링 속도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–&gt; Virtual Dom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Virtual Dom?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가상의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DOM</a:t>
            </a:r>
          </a:p>
          <a:p>
            <a:pPr marL="638175" lvl="2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500" b="1" dirty="0">
                <a:latin typeface="맑은 고딕" pitchFamily="50" charset="-127"/>
                <a:ea typeface="맑은 고딕" pitchFamily="50" charset="-127"/>
                <a:hlinkClick r:id="rId3"/>
              </a:rPr>
              <a:t>https://velog.io/@mollog/React%EC%97%90%EC%84%9C%EC%9D%98-%EA%B0%80%EC%83%81%EB%8F%94-%EA%B0%9C%EB%85%90</a:t>
            </a:r>
            <a:endParaRPr lang="en-US" altLang="ko-KR" sz="500" b="1" dirty="0">
              <a:latin typeface="맑은 고딕" pitchFamily="50" charset="-127"/>
              <a:ea typeface="맑은 고딕" pitchFamily="50" charset="-127"/>
            </a:endParaRPr>
          </a:p>
          <a:p>
            <a:pPr marL="638175" lvl="2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500" b="1" dirty="0">
                <a:latin typeface="맑은 고딕" pitchFamily="50" charset="-127"/>
                <a:ea typeface="맑은 고딕" pitchFamily="50" charset="-127"/>
                <a:hlinkClick r:id="rId4"/>
              </a:rPr>
              <a:t>https://d2.naver.com/helloworld/9297403#ch1-2-2</a:t>
            </a:r>
            <a:endParaRPr lang="en-US" altLang="ko-KR" sz="5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DOM?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웹페이지를 정의하는 하나의 객체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(Document Object Model)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201A9E-C65A-7A1B-79B8-78D68DA11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968" y="1321917"/>
            <a:ext cx="4327591" cy="3217540"/>
          </a:xfrm>
          <a:prstGeom prst="rect">
            <a:avLst/>
          </a:prstGeom>
        </p:spPr>
      </p:pic>
      <p:sp>
        <p:nvSpPr>
          <p:cNvPr id="4" name="TextBox 88">
            <a:extLst>
              <a:ext uri="{FF2B5EF4-FFF2-40B4-BE49-F238E27FC236}">
                <a16:creationId xmlns:a16="http://schemas.microsoft.com/office/drawing/2014/main" id="{80B4D683-2B33-6D3D-BA4E-A6C558F6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968" y="4843314"/>
            <a:ext cx="3816424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변경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변경감지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랜더링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Component Base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기반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재사용성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..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배워야할것이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많음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5766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리액트를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이유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88">
            <a:extLst>
              <a:ext uri="{FF2B5EF4-FFF2-40B4-BE49-F238E27FC236}">
                <a16:creationId xmlns:a16="http://schemas.microsoft.com/office/drawing/2014/main" id="{3178CB96-6D8A-44D6-8568-2C56BE48F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5760818"/>
            <a:ext cx="8712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현재 가장 많이 사용되고 있는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프론트엔드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개발 툴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Most Popular Front-End Frameworks To Use In 2023 | Board Infinity">
            <a:extLst>
              <a:ext uri="{FF2B5EF4-FFF2-40B4-BE49-F238E27FC236}">
                <a16:creationId xmlns:a16="http://schemas.microsoft.com/office/drawing/2014/main" id="{942E2C4A-581A-401E-95E7-9FCF7A24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36" y="1206310"/>
            <a:ext cx="7905328" cy="44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703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50" y="765175"/>
            <a:ext cx="53514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0" tIns="43724" rIns="87450" bIns="43724">
            <a:spAutoFit/>
          </a:bodyPr>
          <a:lstStyle>
            <a:lvl1pPr marL="360363" indent="-360363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58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리액트를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이유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88">
            <a:extLst>
              <a:ext uri="{FF2B5EF4-FFF2-40B4-BE49-F238E27FC236}">
                <a16:creationId xmlns:a16="http://schemas.microsoft.com/office/drawing/2014/main" id="{FB424B9A-5AB3-5AE5-362D-6F480076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1665352"/>
            <a:ext cx="907300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개발 생산성 향상과 유지보수의 용이성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잘 만들어 놓은 블록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(component)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재사용성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변경이 필요한 부분만 빠르게 업데이트 하여 사용자 경험 개선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활발하고 다양한 커뮤니티 존재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Native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같은 문법을 사용하여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ios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및 안드로이드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앱개발도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가능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5550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29416</TotalTime>
  <Words>1172</Words>
  <Application>Microsoft Macintosh PowerPoint</Application>
  <PresentationFormat>A4 Paper (210x297 mm)</PresentationFormat>
  <Paragraphs>155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바탕체</vt:lpstr>
      <vt:lpstr>굴림</vt:lpstr>
      <vt:lpstr>HY헤드라인M</vt:lpstr>
      <vt:lpstr>맑은 고딕</vt:lpstr>
      <vt:lpstr>Arial</vt:lpstr>
      <vt:lpstr>Wingdings</vt:lpstr>
      <vt:lpstr>2_Office 테마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auto</dc:creator>
  <cp:lastModifiedBy>Kihyeon Kim</cp:lastModifiedBy>
  <cp:revision>2284</cp:revision>
  <cp:lastPrinted>2021-03-21T16:59:37Z</cp:lastPrinted>
  <dcterms:created xsi:type="dcterms:W3CDTF">2007-09-30T13:28:32Z</dcterms:created>
  <dcterms:modified xsi:type="dcterms:W3CDTF">2023-10-14T09:00:02Z</dcterms:modified>
</cp:coreProperties>
</file>