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1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44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7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26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04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03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71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69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97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821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13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23:24:10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2335414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10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1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257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92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721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5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1046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34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467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00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23:24:10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4264459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90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171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92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54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37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299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784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23:24:30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4072767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361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23:24:11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1139874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679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043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150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80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633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1957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15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310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868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48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23:24:12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3754905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474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849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99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3161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75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382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793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7569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464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50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23:24:12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17343366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004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1869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7382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8599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7389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612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677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8021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0392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49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5933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23:25:01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23894003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074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063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8862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4376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6803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2016-12-19 23:25:05</a:t>
            </a:r>
          </a:p>
          <a:p>
            <a:r>
              <a:t>--------------------------------------------</a:t>
            </a:r>
          </a:p>
          <a:p>
            <a:r>
              <a:t>Le plan de cette présentation est   composé de 5 points. Je commence par  une brève description de mon  parcours suivi par mes activité  de recherche et d’enseignement  au sein de TSP. Par la suite je  présente ma participation à la  vie de l’ecole et ainsi que ceratin  aspect de mon rayonnement et  finirai par détailler les  perspectives d’enseignement et  de recherche  </a:t>
            </a:r>
          </a:p>
        </p:txBody>
      </p:sp>
    </p:spTree>
    <p:extLst>
      <p:ext uri="{BB962C8B-B14F-4D97-AF65-F5344CB8AC3E}">
        <p14:creationId xmlns:p14="http://schemas.microsoft.com/office/powerpoint/2010/main" val="40662668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4813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7137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406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4119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3673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4547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4037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37717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4692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51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20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457" y="774701"/>
            <a:ext cx="7157084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FCE68027-78C3-4536-8F8A-BF099C3157E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A17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B23981A2-7C1C-45D0-9538-763D28BB35F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C2D39E7F-6E62-4561-BCE8-85531538040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6C82346-1898-4E76-B245-EFAF3940A61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AFA3EC8F-6A12-4C96-BC4D-DF27E4107864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439" y="121158"/>
            <a:ext cx="7597121" cy="106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654" y="1241869"/>
            <a:ext cx="8568690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A17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2740" y="6496071"/>
            <a:ext cx="84518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78927" y="6496071"/>
            <a:ext cx="7905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CAD01AFF-38C9-49FB-8EC4-EE423FB343F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5002" y="6496071"/>
            <a:ext cx="62738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i.bhi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12/soa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12/soap-envelop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ransaction/" TargetMode="External"/><Relationship Id="rId4" Type="http://schemas.openxmlformats.org/officeDocument/2006/relationships/hyperlink" Target="http://www.w3.org/2001/12/soap-encod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velop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xmlsoap.org/soap/encodin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ckquoteserver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emas.xmlsoap.org/soap/encoding/" TargetMode="External"/><Relationship Id="rId4" Type="http://schemas.openxmlformats.org/officeDocument/2006/relationships/hyperlink" Target="http://schemas.xmlsoap.org/soap/envelop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velop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xmlsoap.org/soap/encodin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ks.inf.ethz.ch/education/ss08/ws_so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ks.inf.ethz.ch/education/ws06/EA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f.int-evry.fr/cours/WebServi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baron.developpez.com/soa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http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xmlsoap.org/soap/encoding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inf-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my.package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coding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netdret/docs/soa-rest-www2009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277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Les </a:t>
            </a:r>
            <a:r>
              <a:rPr spc="-10" dirty="0"/>
              <a:t>services </a:t>
            </a:r>
            <a:r>
              <a:rPr spc="-5" dirty="0"/>
              <a:t>Web </a:t>
            </a:r>
            <a:r>
              <a:rPr dirty="0"/>
              <a:t>: SOAP,  WSDL, UDDI </a:t>
            </a:r>
            <a:r>
              <a:rPr spc="-5" dirty="0"/>
              <a:t>et les</a:t>
            </a:r>
            <a:r>
              <a:rPr spc="-110" dirty="0"/>
              <a:t> </a:t>
            </a:r>
            <a:r>
              <a:rPr spc="-10" dirty="0"/>
              <a:t>services  </a:t>
            </a:r>
            <a:r>
              <a:rPr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4162" y="4467844"/>
            <a:ext cx="2955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3"/>
              </a:rPr>
              <a:t>teaching.bhiri@gmail.com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740" y="6481635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Sami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BHIRI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824014"/>
            <a:ext cx="2797810" cy="817880"/>
            <a:chOff x="-12700" y="824014"/>
            <a:chExt cx="2797810" cy="817880"/>
          </a:xfrm>
        </p:grpSpPr>
        <p:sp>
          <p:nvSpPr>
            <p:cNvPr id="7" name="object 7"/>
            <p:cNvSpPr/>
            <p:nvPr/>
          </p:nvSpPr>
          <p:spPr>
            <a:xfrm>
              <a:off x="0" y="836714"/>
              <a:ext cx="2772410" cy="792480"/>
            </a:xfrm>
            <a:custGeom>
              <a:avLst/>
              <a:gdLst/>
              <a:ahLst/>
              <a:cxnLst/>
              <a:rect l="l" t="t" r="r" b="b"/>
              <a:pathLst>
                <a:path w="2772410" h="792480">
                  <a:moveTo>
                    <a:pt x="2771800" y="0"/>
                  </a:moveTo>
                  <a:lnTo>
                    <a:pt x="0" y="0"/>
                  </a:lnTo>
                  <a:lnTo>
                    <a:pt x="0" y="792086"/>
                  </a:lnTo>
                  <a:lnTo>
                    <a:pt x="2771800" y="792086"/>
                  </a:lnTo>
                  <a:lnTo>
                    <a:pt x="2771800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36714"/>
              <a:ext cx="2772410" cy="792480"/>
            </a:xfrm>
            <a:custGeom>
              <a:avLst/>
              <a:gdLst/>
              <a:ahLst/>
              <a:cxnLst/>
              <a:rect l="l" t="t" r="r" b="b"/>
              <a:pathLst>
                <a:path w="2772410" h="792480">
                  <a:moveTo>
                    <a:pt x="0" y="0"/>
                  </a:moveTo>
                  <a:lnTo>
                    <a:pt x="2771800" y="0"/>
                  </a:lnTo>
                  <a:lnTo>
                    <a:pt x="2771800" y="792086"/>
                  </a:lnTo>
                  <a:lnTo>
                    <a:pt x="0" y="79208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599E9C01-CD92-49C4-BD48-7650E15DF2B5}" type="datetime1">
              <a:rPr lang="en-US" spc="-5" smtClean="0"/>
              <a:t>11/3/2020</a:t>
            </a:fld>
            <a:endParaRPr lang="en-US" spc="-5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Sami</a:t>
            </a:r>
            <a:r>
              <a:rPr lang="en-US" spc="-75" smtClean="0"/>
              <a:t> </a:t>
            </a:r>
            <a:r>
              <a:rPr lang="en-US" spc="-5" smtClean="0"/>
              <a:t>BHIRI</a:t>
            </a:r>
            <a:endParaRPr lang="en-US" spc="-5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71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Basic Problems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276964"/>
            <a:ext cx="7973059" cy="889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marR="324485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1.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make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the service invocation part of the language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 transparent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manner.</a:t>
            </a:r>
            <a:endParaRPr sz="1600">
              <a:latin typeface="Lucida Sans"/>
              <a:cs typeface="Lucida Sans"/>
            </a:endParaRPr>
          </a:p>
          <a:p>
            <a:pPr marL="762000" indent="-304800">
              <a:lnSpc>
                <a:spcPct val="80000"/>
              </a:lnSpc>
              <a:spcBef>
                <a:spcPts val="57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Don’t forget this important aspect: whatever you design, others </a:t>
            </a:r>
            <a:r>
              <a:rPr sz="1600" spc="-10" dirty="0">
                <a:latin typeface="Lucida Sans"/>
                <a:cs typeface="Lucida Sans"/>
              </a:rPr>
              <a:t>will </a:t>
            </a:r>
            <a:r>
              <a:rPr sz="1600" spc="-5" dirty="0">
                <a:latin typeface="Lucida Sans"/>
                <a:cs typeface="Lucida Sans"/>
              </a:rPr>
              <a:t>have  to program and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use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2447396"/>
            <a:ext cx="6922770" cy="962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2.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exchange data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between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machines that might use different  representations for different data types. This involves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two</a:t>
            </a:r>
            <a:r>
              <a:rPr sz="1600" spc="114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aspects:</a:t>
            </a:r>
            <a:endParaRPr sz="1600">
              <a:latin typeface="Lucida Sans"/>
              <a:cs typeface="Lucida Sans"/>
            </a:endParaRPr>
          </a:p>
          <a:p>
            <a:pPr marL="457200">
              <a:lnSpc>
                <a:spcPct val="100000"/>
              </a:lnSpc>
              <a:spcBef>
                <a:spcPts val="190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data type formats (e.g., byte orders in different</a:t>
            </a:r>
            <a:r>
              <a:rPr sz="1600" spc="13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architectures)</a:t>
            </a:r>
            <a:endParaRPr sz="1600">
              <a:latin typeface="Lucida Sans"/>
              <a:cs typeface="Lucida Sans"/>
            </a:endParaRPr>
          </a:p>
          <a:p>
            <a:pPr marL="457200">
              <a:lnSpc>
                <a:spcPct val="100000"/>
              </a:lnSpc>
              <a:spcBef>
                <a:spcPts val="19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data structures (need to be flattened and the</a:t>
            </a:r>
            <a:r>
              <a:rPr sz="1600" spc="8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reconstructed)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3690980"/>
            <a:ext cx="7790180" cy="889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marR="693420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3.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find the service one actually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wants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among a potentially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large  collection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of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services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and</a:t>
            </a:r>
            <a:r>
              <a:rPr sz="1600" spc="8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servers.</a:t>
            </a:r>
            <a:endParaRPr sz="1600">
              <a:latin typeface="Lucida Sans"/>
              <a:cs typeface="Lucida Sans"/>
            </a:endParaRPr>
          </a:p>
          <a:p>
            <a:pPr marL="762000" indent="-304800">
              <a:lnSpc>
                <a:spcPct val="80000"/>
              </a:lnSpc>
              <a:spcBef>
                <a:spcPts val="57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The goal is that the client does not necessarily need to know </a:t>
            </a:r>
            <a:r>
              <a:rPr sz="1600" spc="-10" dirty="0">
                <a:latin typeface="Lucida Sans"/>
                <a:cs typeface="Lucida Sans"/>
              </a:rPr>
              <a:t>where </a:t>
            </a:r>
            <a:r>
              <a:rPr sz="1600" spc="-5" dirty="0">
                <a:latin typeface="Lucida Sans"/>
                <a:cs typeface="Lucida Sans"/>
              </a:rPr>
              <a:t>the  server resides or even </a:t>
            </a:r>
            <a:r>
              <a:rPr sz="1600" spc="-10" dirty="0">
                <a:latin typeface="Lucida Sans"/>
                <a:cs typeface="Lucida Sans"/>
              </a:rPr>
              <a:t>which </a:t>
            </a:r>
            <a:r>
              <a:rPr sz="1600" spc="-5" dirty="0">
                <a:latin typeface="Lucida Sans"/>
                <a:cs typeface="Lucida Sans"/>
              </a:rPr>
              <a:t>server provides the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10" dirty="0">
                <a:latin typeface="Lucida Sans"/>
                <a:cs typeface="Lucida Sans"/>
              </a:rPr>
              <a:t>service.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4861412"/>
            <a:ext cx="8002905" cy="889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marR="379095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4.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deal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with errors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in the service invocation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elegant 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manner:</a:t>
            </a:r>
            <a:endParaRPr sz="1600">
              <a:latin typeface="Lucida Sans"/>
              <a:cs typeface="Lucida Sans"/>
            </a:endParaRPr>
          </a:p>
          <a:p>
            <a:pPr marL="457200">
              <a:lnSpc>
                <a:spcPts val="1730"/>
              </a:lnSpc>
              <a:spcBef>
                <a:spcPts val="190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server is down, communication is down, server busy, duplicated</a:t>
            </a:r>
            <a:r>
              <a:rPr sz="1600" spc="16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requests</a:t>
            </a:r>
            <a:endParaRPr sz="1600">
              <a:latin typeface="Lucida Sans"/>
              <a:cs typeface="Lucida Sans"/>
            </a:endParaRPr>
          </a:p>
          <a:p>
            <a:pPr marL="762000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...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420937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24955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1965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SOAP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50" y="1268412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186055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465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WSDL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0" y="3643312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185420" rIns="0" bIns="0" rtlCol="0">
            <a:spAutoFit/>
          </a:bodyPr>
          <a:lstStyle/>
          <a:p>
            <a:pPr marR="272415" algn="ctr">
              <a:lnSpc>
                <a:spcPct val="100000"/>
              </a:lnSpc>
              <a:spcBef>
                <a:spcPts val="1460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UDDI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50" y="4797425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184150" rIns="0" bIns="0" rtlCol="0">
            <a:spAutoFit/>
          </a:bodyPr>
          <a:lstStyle/>
          <a:p>
            <a:pPr marR="249554" algn="ctr">
              <a:lnSpc>
                <a:spcPct val="100000"/>
              </a:lnSpc>
              <a:spcBef>
                <a:spcPts val="1450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WS</a:t>
            </a:r>
            <a:r>
              <a:rPr sz="36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13" name="object 13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7C261DB-686F-470E-898E-A8898CB8924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52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Avantages des </a:t>
            </a:r>
            <a:r>
              <a:rPr b="1" spc="-10" dirty="0">
                <a:latin typeface="Arial"/>
                <a:cs typeface="Arial"/>
              </a:rPr>
              <a:t>services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25917"/>
            <a:ext cx="8383270" cy="41859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3210" marR="679450" indent="-271145">
              <a:lnSpc>
                <a:spcPts val="2160"/>
              </a:lnSpc>
              <a:spcBef>
                <a:spcPts val="3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b="1" dirty="0">
                <a:solidFill>
                  <a:srgbClr val="1A171B"/>
                </a:solidFill>
                <a:latin typeface="Arial"/>
                <a:cs typeface="Arial"/>
              </a:rPr>
              <a:t>Une différence </a:t>
            </a:r>
            <a:r>
              <a:rPr sz="2000" b="1" spc="-5" dirty="0">
                <a:solidFill>
                  <a:srgbClr val="1A171B"/>
                </a:solidFill>
                <a:latin typeface="Arial"/>
                <a:cs typeface="Arial"/>
              </a:rPr>
              <a:t>majeure avec les intergiciels </a:t>
            </a:r>
            <a:r>
              <a:rPr sz="2000" b="1" dirty="0">
                <a:solidFill>
                  <a:srgbClr val="1A171B"/>
                </a:solidFill>
                <a:latin typeface="Arial"/>
                <a:cs typeface="Arial"/>
              </a:rPr>
              <a:t>préexistant est</a:t>
            </a:r>
            <a:r>
              <a:rPr sz="2000" b="1" spc="-1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A171B"/>
                </a:solidFill>
                <a:latin typeface="Arial"/>
                <a:cs typeface="Arial"/>
              </a:rPr>
              <a:t>la  </a:t>
            </a:r>
            <a:r>
              <a:rPr sz="2000" b="1" dirty="0">
                <a:solidFill>
                  <a:srgbClr val="1A171B"/>
                </a:solidFill>
                <a:latin typeface="Arial"/>
                <a:cs typeface="Arial"/>
              </a:rPr>
              <a:t>standardisation (mené par W3C) qui </a:t>
            </a:r>
            <a:r>
              <a:rPr sz="2000" b="1" spc="-5" dirty="0">
                <a:solidFill>
                  <a:srgbClr val="1A171B"/>
                </a:solidFill>
                <a:latin typeface="Arial"/>
                <a:cs typeface="Arial"/>
              </a:rPr>
              <a:t>devra</a:t>
            </a:r>
            <a:r>
              <a:rPr sz="2000" b="1" spc="-1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71B"/>
                </a:solidFill>
                <a:latin typeface="Arial"/>
                <a:cs typeface="Arial"/>
              </a:rPr>
              <a:t>garantir:</a:t>
            </a:r>
            <a:endParaRPr sz="2000">
              <a:latin typeface="Arial"/>
              <a:cs typeface="Arial"/>
            </a:endParaRPr>
          </a:p>
          <a:p>
            <a:pPr marL="553085" marR="627380" lvl="1" indent="-268605">
              <a:lnSpc>
                <a:spcPts val="1939"/>
              </a:lnSpc>
              <a:spcBef>
                <a:spcPts val="9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L’indépendance par rapport aux plateformes (niveau machine,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système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d’exploitation)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70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Réutilisation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l’infrastructure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réseau existante 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(HTTP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largement</a:t>
            </a:r>
            <a:r>
              <a:rPr sz="1800" spc="2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utilisé)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1700">
              <a:latin typeface="Arial"/>
              <a:cs typeface="Arial"/>
            </a:endParaRPr>
          </a:p>
          <a:p>
            <a:pPr marL="553085" marR="5080" lvl="1" indent="-268605">
              <a:lnSpc>
                <a:spcPts val="1939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Indépendance par rapport au langage de programmation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(.NET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interagit avec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Java, et inversement)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70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Portabilité à travers différents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intergiciels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1700">
              <a:latin typeface="Arial"/>
              <a:cs typeface="Arial"/>
            </a:endParaRPr>
          </a:p>
          <a:p>
            <a:pPr marL="553085" marR="804545" lvl="1" indent="-268605">
              <a:lnSpc>
                <a:spcPts val="1939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Web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modules logiciels “faiblement couplés”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qui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promeuvent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réutilisation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modules</a:t>
            </a:r>
            <a:r>
              <a:rPr sz="1800" spc="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logiciels.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70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technologies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WS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devraient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composable.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EF452195-79C9-46C4-9A71-F61B84F561F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52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Avantages des </a:t>
            </a:r>
            <a:r>
              <a:rPr b="1" spc="-10" dirty="0">
                <a:latin typeface="Arial"/>
                <a:cs typeface="Arial"/>
              </a:rPr>
              <a:t>services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2000250" y="2071687"/>
            <a:ext cx="5143500" cy="271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2987" y="6121744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©IKS, ETH</a:t>
            </a:r>
            <a:r>
              <a:rPr sz="1200" spc="-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5066" y="6496071"/>
            <a:ext cx="6121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E16D26BA-3A6F-43AA-9792-3A2E81327E0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Sami</a:t>
            </a:r>
            <a:r>
              <a:rPr lang="en-US" spc="-75" smtClean="0"/>
              <a:t> </a:t>
            </a:r>
            <a:r>
              <a:rPr lang="en-US" spc="-5" smtClean="0"/>
              <a:t>BHIRI</a:t>
            </a:r>
            <a:endParaRPr lang="en-US" spc="-5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B23981A2-7C1C-45D0-9538-763D28BB35F2}" type="datetime1">
              <a:rPr lang="en-US" spc="-5" smtClean="0"/>
              <a:t>11/3/2020</a:t>
            </a:fld>
            <a:endParaRPr lang="en-US" spc="-5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13</a:t>
            </a:fld>
            <a:endParaRPr spc="-5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6853"/>
              </p:ext>
            </p:extLst>
          </p:nvPr>
        </p:nvGraphicFramePr>
        <p:xfrm>
          <a:off x="685800" y="1523999"/>
          <a:ext cx="7848600" cy="367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969264">
                <a:tc>
                  <a:txBody>
                    <a:bodyPr/>
                    <a:lstStyle/>
                    <a:p>
                      <a:r>
                        <a:rPr lang="fr-FR" dirty="0" smtClean="0"/>
                        <a:t>Réutilisation à base de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Réutilisation à base de</a:t>
                      </a:r>
                      <a:r>
                        <a:rPr lang="fr-FR" baseline="0" dirty="0" smtClean="0"/>
                        <a:t> composants (.jar)</a:t>
                      </a:r>
                      <a:endParaRPr lang="en-US" dirty="0"/>
                    </a:p>
                  </a:txBody>
                  <a:tcPr/>
                </a:tc>
              </a:tr>
              <a:tr h="783337">
                <a:tc>
                  <a:txBody>
                    <a:bodyPr/>
                    <a:lstStyle/>
                    <a:p>
                      <a:r>
                        <a:rPr lang="fr-FR" dirty="0" smtClean="0"/>
                        <a:t>Réutilisation</a:t>
                      </a:r>
                      <a:r>
                        <a:rPr lang="fr-FR" baseline="0" dirty="0" smtClean="0"/>
                        <a:t> par invocation; dans mon code j’ai que l’appel distant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Réutilisation par téléchargement et intégration dans mon code</a:t>
                      </a:r>
                      <a:endParaRPr lang="en-US" dirty="0"/>
                    </a:p>
                  </a:txBody>
                  <a:tcPr/>
                </a:tc>
              </a:tr>
              <a:tr h="561558"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r>
                        <a:rPr lang="fr-FR" baseline="0" dirty="0" smtClean="0"/>
                        <a:t> d</a:t>
                      </a:r>
                      <a:r>
                        <a:rPr lang="fr-FR" dirty="0" smtClean="0"/>
                        <a:t>es ressources du fournisseur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 de mes propres</a:t>
                      </a:r>
                      <a:r>
                        <a:rPr lang="fr-FR" baseline="0" dirty="0" smtClean="0"/>
                        <a:t> ressources </a:t>
                      </a:r>
                      <a:endParaRPr lang="en-US" dirty="0"/>
                    </a:p>
                  </a:txBody>
                  <a:tcPr/>
                </a:tc>
              </a:tr>
              <a:tr h="561558">
                <a:tc>
                  <a:txBody>
                    <a:bodyPr/>
                    <a:lstStyle/>
                    <a:p>
                      <a:r>
                        <a:rPr lang="fr-FR" dirty="0" smtClean="0"/>
                        <a:t>Payement selon utilisation (selon l’invocation)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Payement une seule fois lors</a:t>
                      </a:r>
                      <a:r>
                        <a:rPr lang="fr-FR" baseline="0" dirty="0" smtClean="0"/>
                        <a:t> de l’ </a:t>
                      </a:r>
                      <a:r>
                        <a:rPr lang="fr-FR" dirty="0" smtClean="0"/>
                        <a:t>achat du composant</a:t>
                      </a:r>
                      <a:endParaRPr lang="en-US" dirty="0"/>
                    </a:p>
                  </a:txBody>
                  <a:tcPr/>
                </a:tc>
              </a:tr>
              <a:tr h="561558">
                <a:tc>
                  <a:txBody>
                    <a:bodyPr/>
                    <a:lstStyle/>
                    <a:p>
                      <a:r>
                        <a:rPr lang="fr-FR" dirty="0" smtClean="0"/>
                        <a:t>Maintenance transparente à la charge du fournisseur du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impliqué dans la maintenance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6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884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Composants vs. Services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351520" cy="474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composants logiciels sont</a:t>
            </a:r>
            <a:r>
              <a:rPr sz="1800" b="1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réutilisables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 utilisé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composant</a:t>
            </a:r>
            <a:r>
              <a:rPr sz="1800" b="1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doit: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emballé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déployé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une application plus</a:t>
            </a:r>
            <a:r>
              <a:rPr sz="1800" spc="1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large</a:t>
            </a:r>
            <a:endParaRPr sz="1800">
              <a:latin typeface="Arial"/>
              <a:cs typeface="Arial"/>
            </a:endParaRPr>
          </a:p>
          <a:p>
            <a:pPr marL="553085" marR="224790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Convenir aux éléments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composants existants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développer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système.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composants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</a:t>
            </a:r>
            <a:r>
              <a:rPr sz="1800" b="1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vendus.</a:t>
            </a:r>
            <a:endParaRPr sz="1800">
              <a:latin typeface="Arial"/>
              <a:cs typeface="Arial"/>
            </a:endParaRPr>
          </a:p>
          <a:p>
            <a:pPr marL="553085" marR="111760" lvl="1" indent="-268605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développeurs de composants charge par déploiement: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chaque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fois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nouveau client télécharge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composant.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y a plusieurs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environnements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disponibles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construire des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systèmes 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distribués (e.g., J2EE, DCOM, .NET,</a:t>
            </a:r>
            <a:r>
              <a:rPr sz="1800" b="1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CORBA).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problème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qu’ils ne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sont pas</a:t>
            </a:r>
            <a:r>
              <a:rPr sz="1800" b="1" spc="-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compatibles.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20F33DC-8967-4524-BCEC-6FFFF308EE6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884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Composants vs. Services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8586470" cy="47440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5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Web sont</a:t>
            </a:r>
            <a:r>
              <a:rPr sz="1800" b="1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réutilisables</a:t>
            </a:r>
            <a:endParaRPr sz="18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 utilisé,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r>
              <a:rPr sz="1800" b="1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doit:</a:t>
            </a:r>
            <a:endParaRPr sz="18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Etre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publié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(sur le</a:t>
            </a:r>
            <a:r>
              <a:rPr sz="18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Web)</a:t>
            </a:r>
            <a:endParaRPr sz="1800">
              <a:latin typeface="Arial"/>
              <a:cs typeface="Arial"/>
            </a:endParaRPr>
          </a:p>
          <a:p>
            <a:pPr marL="553085" marR="243840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Publie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sa description 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localisation aux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potentiels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travers le Web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façon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qu’ils puissent lui accéder en utilisant des protocoles</a:t>
            </a:r>
            <a:r>
              <a:rPr sz="1800" spc="2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b="1" spc="1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aussi</a:t>
            </a:r>
            <a:r>
              <a:rPr sz="1800" b="1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vendus.</a:t>
            </a:r>
            <a:endParaRPr sz="1800">
              <a:latin typeface="Arial"/>
              <a:cs typeface="Arial"/>
            </a:endParaRPr>
          </a:p>
          <a:p>
            <a:pPr marL="553085" marR="5080" lvl="1" indent="-268605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fournisseurs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peuvent charger par appel: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chaque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client  interagit avec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par échange de</a:t>
            </a:r>
            <a:r>
              <a:rPr sz="1800" spc="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marR="10858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b="1" spc="1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 composés dans des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systèmes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plus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larges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et 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aussi découverts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sur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800" b="1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755650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Contrairement aux composants, les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ne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doivent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pas être 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téléchargés et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déployés par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client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être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utilisés.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14E811E-C00B-4C83-A8E2-D6C0D80470A7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 -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415734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r>
              <a:rPr sz="2400" b="1" spc="-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Web Services</a:t>
            </a:r>
            <a:r>
              <a:rPr sz="2400" spc="-25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WSDL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10" dirty="0">
                <a:solidFill>
                  <a:srgbClr val="C1C1C1"/>
                </a:solidFill>
                <a:latin typeface="Arial"/>
                <a:cs typeface="Arial"/>
              </a:rPr>
              <a:t>UDDI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REST 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E4CC59E5-4AA9-460B-A0B6-AEA4132EEF2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71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Basic Problems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9616"/>
            <a:ext cx="7998459" cy="9271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37185" indent="-3429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SzPct val="781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make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the service invocation part of the language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 transparent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manner.</a:t>
            </a:r>
            <a:endParaRPr sz="1600">
              <a:latin typeface="Lucida Sans"/>
              <a:cs typeface="Lucida Sans"/>
            </a:endParaRPr>
          </a:p>
          <a:p>
            <a:pPr marL="774700" marR="5080" lvl="1" indent="-304800">
              <a:lnSpc>
                <a:spcPct val="80000"/>
              </a:lnSpc>
              <a:spcBef>
                <a:spcPts val="57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Don’t forget this important aspect: whatever you design, others </a:t>
            </a:r>
            <a:r>
              <a:rPr sz="1600" spc="-10" dirty="0">
                <a:latin typeface="Lucida Sans"/>
                <a:cs typeface="Lucida Sans"/>
              </a:rPr>
              <a:t>will </a:t>
            </a:r>
            <a:r>
              <a:rPr sz="1600" spc="-5" dirty="0">
                <a:latin typeface="Lucida Sans"/>
                <a:cs typeface="Lucida Sans"/>
              </a:rPr>
              <a:t>have  to program and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use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2447396"/>
            <a:ext cx="6922770" cy="962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2.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exchange data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between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machines that might use different  representations for different data types. This involves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two</a:t>
            </a:r>
            <a:r>
              <a:rPr sz="1600" spc="114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aspects:</a:t>
            </a:r>
            <a:endParaRPr sz="1600">
              <a:latin typeface="Lucida Sans"/>
              <a:cs typeface="Lucida Sans"/>
            </a:endParaRPr>
          </a:p>
          <a:p>
            <a:pPr marL="457200">
              <a:lnSpc>
                <a:spcPct val="100000"/>
              </a:lnSpc>
              <a:spcBef>
                <a:spcPts val="190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data type formats (e.g., byte orders in different</a:t>
            </a:r>
            <a:r>
              <a:rPr sz="1600" spc="13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architectures)</a:t>
            </a:r>
            <a:endParaRPr sz="1600">
              <a:latin typeface="Lucida Sans"/>
              <a:cs typeface="Lucida Sans"/>
            </a:endParaRPr>
          </a:p>
          <a:p>
            <a:pPr marL="457200">
              <a:lnSpc>
                <a:spcPct val="100000"/>
              </a:lnSpc>
              <a:spcBef>
                <a:spcPts val="19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data structures (need to be flattened and the</a:t>
            </a:r>
            <a:r>
              <a:rPr sz="1600" spc="8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reconstructed)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63632"/>
            <a:ext cx="8028305" cy="20974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918844" indent="-3429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SzPct val="78125"/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find the service one actually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wants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among a potentially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large  collection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of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services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and</a:t>
            </a:r>
            <a:r>
              <a:rPr sz="1600" spc="8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servers.</a:t>
            </a:r>
            <a:endParaRPr sz="1600">
              <a:latin typeface="Lucida Sans"/>
              <a:cs typeface="Lucida Sans"/>
            </a:endParaRPr>
          </a:p>
          <a:p>
            <a:pPr marL="774700" marR="217170" lvl="1" indent="-304800">
              <a:lnSpc>
                <a:spcPct val="80000"/>
              </a:lnSpc>
              <a:spcBef>
                <a:spcPts val="57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The goal is that the client does not necessarily need to know </a:t>
            </a:r>
            <a:r>
              <a:rPr sz="1600" spc="-10" dirty="0">
                <a:latin typeface="Lucida Sans"/>
                <a:cs typeface="Lucida Sans"/>
              </a:rPr>
              <a:t>where </a:t>
            </a:r>
            <a:r>
              <a:rPr sz="1600" spc="-5" dirty="0">
                <a:latin typeface="Lucida Sans"/>
                <a:cs typeface="Lucida Sans"/>
              </a:rPr>
              <a:t>the  server resides or even </a:t>
            </a:r>
            <a:r>
              <a:rPr sz="1600" spc="-10" dirty="0">
                <a:latin typeface="Lucida Sans"/>
                <a:cs typeface="Lucida Sans"/>
              </a:rPr>
              <a:t>which </a:t>
            </a:r>
            <a:r>
              <a:rPr sz="1600" spc="-5" dirty="0">
                <a:latin typeface="Lucida Sans"/>
                <a:cs typeface="Lucida Sans"/>
              </a:rPr>
              <a:t>server provides the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10" dirty="0">
                <a:latin typeface="Lucida Sans"/>
                <a:cs typeface="Lucida Sans"/>
              </a:rPr>
              <a:t>service.</a:t>
            </a:r>
            <a:endParaRPr sz="1600">
              <a:latin typeface="Lucida Sans"/>
              <a:cs typeface="Lucida San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8000"/>
              </a:buClr>
              <a:buFont typeface="Wingdings"/>
              <a:buChar char=""/>
            </a:pPr>
            <a:endParaRPr sz="2100">
              <a:latin typeface="Lucida Sans"/>
              <a:cs typeface="Lucida Sans"/>
            </a:endParaRPr>
          </a:p>
          <a:p>
            <a:pPr marL="355600" marR="391795" indent="-342900">
              <a:lnSpc>
                <a:spcPct val="80000"/>
              </a:lnSpc>
              <a:buClr>
                <a:srgbClr val="000000"/>
              </a:buClr>
              <a:buSzPct val="78125"/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deal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with errors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in the service invocation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elegant 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manner: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ts val="1730"/>
              </a:lnSpc>
              <a:spcBef>
                <a:spcPts val="190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server is down, communication is down, server busy, duplicated</a:t>
            </a:r>
            <a:r>
              <a:rPr sz="1600" spc="16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requests</a:t>
            </a:r>
            <a:endParaRPr sz="1600">
              <a:latin typeface="Lucida Sans"/>
              <a:cs typeface="Lucida Sans"/>
            </a:endParaRPr>
          </a:p>
          <a:p>
            <a:pPr marL="774700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...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2419350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24955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1965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SOAP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9" name="object 9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7F7C3CC-44AF-4706-B28A-40014EAADF4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704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SOAP: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489950" cy="435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762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RPC, CORBA, DCOM, et même Java,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utilise différentes syntaxes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pour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“marshalling”, sérialisation (seralizing) et l’emballage (packaging) des  messages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66738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Ces mécanismes sont propriétaires; seulement appropriés dans</a:t>
            </a:r>
            <a:r>
              <a:rPr sz="2000" spc="-2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contexte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local où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systèmes sont</a:t>
            </a:r>
            <a:r>
              <a:rPr sz="2000" spc="-1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homogènes.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Construire un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système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B2B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impliquant différents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systèmes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devient  difficile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parce que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protocoles de RPC, CORBA, et DCOM sont de</a:t>
            </a:r>
            <a:r>
              <a:rPr sz="2000" spc="-2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bas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niveau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 sont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incompatibles enter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eux (des adaptateurs sont  nécessaires)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Pour adresser ce problème,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XML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été utilisé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pour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définir</a:t>
            </a:r>
            <a:r>
              <a:rPr sz="2000" u="heavy" spc="-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670EA9B8-3CD8-4DA7-9CFC-F21ED14DF0B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124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SOAP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5989"/>
            <a:ext cx="8353425" cy="46462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3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SOAP couvre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éléments</a:t>
            </a:r>
            <a:r>
              <a:rPr sz="1800" b="1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suivants:</a:t>
            </a:r>
            <a:endParaRPr sz="1800">
              <a:latin typeface="Arial"/>
              <a:cs typeface="Arial"/>
            </a:endParaRPr>
          </a:p>
          <a:p>
            <a:pPr marL="553085" marR="5080" lvl="1" indent="-268605">
              <a:lnSpc>
                <a:spcPts val="1730"/>
              </a:lnSpc>
              <a:spcBef>
                <a:spcPts val="41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Construction de message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 Un format de message pour une communication  unidirectionnelle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spécifiant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comment un message peut être emballé dans un document  XML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14377"/>
              </a:buClr>
              <a:buFont typeface="Times New Roman"/>
              <a:buChar char="•"/>
            </a:pPr>
            <a:endParaRPr sz="2150">
              <a:latin typeface="Arial"/>
              <a:cs typeface="Arial"/>
            </a:endParaRPr>
          </a:p>
          <a:p>
            <a:pPr marL="553085" marR="320675" lvl="1" indent="-268605">
              <a:lnSpc>
                <a:spcPts val="173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Modèle de traitement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 règles pour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traitement d’un message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et une  classification simple des entités impliquées dans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traitement de messages SOAP.  Quelles parties du message peut être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lu,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 qui et comment réagir en cas de non  compréhension du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contenu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14377"/>
              </a:buClr>
              <a:buFont typeface="Times New Roman"/>
              <a:buChar char="•"/>
            </a:pPr>
            <a:endParaRPr sz="2150">
              <a:latin typeface="Arial"/>
              <a:cs typeface="Arial"/>
            </a:endParaRPr>
          </a:p>
          <a:p>
            <a:pPr marL="553085" marR="165100" lvl="1" indent="-268605">
              <a:lnSpc>
                <a:spcPts val="173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Modèle d’extension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 Comment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structure de message peut être étendue avec des  éléments spécifiques aux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14377"/>
              </a:buClr>
              <a:buFont typeface="Times New Roman"/>
              <a:buChar char="•"/>
            </a:pPr>
            <a:endParaRPr sz="2150">
              <a:latin typeface="Arial"/>
              <a:cs typeface="Arial"/>
            </a:endParaRPr>
          </a:p>
          <a:p>
            <a:pPr marL="553085" marR="246379" lvl="1" indent="-268605">
              <a:lnSpc>
                <a:spcPts val="173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Spécification d’attachement de protocoles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 Permet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d’utiliser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différents protocoles  (HTTP, SMTP, …) pour transporter les messages</a:t>
            </a:r>
            <a:r>
              <a:rPr sz="1600" spc="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endParaRPr sz="160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  <a:spcBef>
                <a:spcPts val="1315"/>
              </a:spcBef>
            </a:pPr>
            <a:r>
              <a:rPr sz="1600" spc="-5" dirty="0">
                <a:solidFill>
                  <a:srgbClr val="014377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Un attachement concret pour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est</a:t>
            </a:r>
            <a:r>
              <a:rPr sz="1600" spc="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défini</a:t>
            </a:r>
            <a:endParaRPr sz="1600">
              <a:latin typeface="Arial"/>
              <a:cs typeface="Arial"/>
            </a:endParaRPr>
          </a:p>
          <a:p>
            <a:pPr marL="553085" marR="340360" lvl="1" indent="-268605">
              <a:lnSpc>
                <a:spcPts val="1730"/>
              </a:lnSpc>
              <a:spcBef>
                <a:spcPts val="40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Convention sur comment transformer un appelle RPC vers un message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et  inversement,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ainsi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que comment implémenter des interactions suivant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style</a:t>
            </a:r>
            <a:r>
              <a:rPr sz="1600" spc="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14328BE-FCC9-47EE-B909-9778292A9589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 -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469709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Acknowledgement and</a:t>
            </a:r>
            <a:r>
              <a:rPr sz="2400" b="1" spc="-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credits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r>
              <a:rPr sz="2400" b="1" spc="-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Web Services</a:t>
            </a:r>
            <a:r>
              <a:rPr sz="24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SOAP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WSDL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10" dirty="0">
                <a:solidFill>
                  <a:srgbClr val="C1C1C1"/>
                </a:solidFill>
                <a:latin typeface="Arial"/>
                <a:cs typeface="Arial"/>
              </a:rPr>
              <a:t>UDDI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REST 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0123ABF-9019-41B7-A4D9-BFF3F1FB72C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124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SOAP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825690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ts val="1945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≠RPC: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Depuis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version 1.1,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fait abstraction du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modèle</a:t>
            </a:r>
            <a:r>
              <a:rPr sz="1800" spc="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283845">
              <a:lnSpc>
                <a:spcPts val="1945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programmation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marL="283845" marR="681355" indent="-271780">
              <a:lnSpc>
                <a:spcPct val="8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 n format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messages pour échanger des informations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structurées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[…]”,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“sans état,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échange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unidirectionnel”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format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général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et comment le</a:t>
            </a:r>
            <a:r>
              <a:rPr sz="1800" spc="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4377"/>
              </a:buClr>
              <a:buFont typeface="Wingdings 2"/>
              <a:buChar char=""/>
            </a:pPr>
            <a:endParaRPr sz="2200">
              <a:latin typeface="Arial"/>
              <a:cs typeface="Arial"/>
            </a:endParaRPr>
          </a:p>
          <a:p>
            <a:pPr marL="283845" marR="680085" indent="-271780">
              <a:lnSpc>
                <a:spcPts val="173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patrons d’interaction plus complexes 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implantés par les  applications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375285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implémenté au-dessus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spécification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principale en suivant les  conventions “représentation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r>
              <a:rPr sz="1800" spc="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ts val="1945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≠HTTP: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Depuis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version 1.1,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fait abstraction du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protocole</a:t>
            </a:r>
            <a:r>
              <a:rPr sz="1800" spc="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</a:t>
            </a:r>
            <a:endParaRPr sz="1800">
              <a:latin typeface="Arial"/>
              <a:cs typeface="Arial"/>
            </a:endParaRPr>
          </a:p>
          <a:p>
            <a:pPr marL="283845">
              <a:lnSpc>
                <a:spcPts val="1945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transporter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</a:t>
            </a:r>
            <a:r>
              <a:rPr sz="18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parmi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plusieurs protocole de</a:t>
            </a:r>
            <a:r>
              <a:rPr sz="1800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D62135F-BE49-4D18-A48F-92FA0A8DA98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113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Le chemin d’un message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84888" y="1772325"/>
            <a:ext cx="574675" cy="3745229"/>
            <a:chOff x="6084888" y="1772325"/>
            <a:chExt cx="574675" cy="3745229"/>
          </a:xfrm>
        </p:grpSpPr>
        <p:sp>
          <p:nvSpPr>
            <p:cNvPr id="4" name="object 4"/>
            <p:cNvSpPr/>
            <p:nvPr/>
          </p:nvSpPr>
          <p:spPr>
            <a:xfrm>
              <a:off x="6084888" y="1772325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287337" y="0"/>
                  </a:moveTo>
                  <a:lnTo>
                    <a:pt x="240731" y="3770"/>
                  </a:lnTo>
                  <a:lnTo>
                    <a:pt x="196518" y="14688"/>
                  </a:lnTo>
                  <a:lnTo>
                    <a:pt x="155291" y="32159"/>
                  </a:lnTo>
                  <a:lnTo>
                    <a:pt x="117642" y="55590"/>
                  </a:lnTo>
                  <a:lnTo>
                    <a:pt x="84161" y="84388"/>
                  </a:lnTo>
                  <a:lnTo>
                    <a:pt x="55441" y="117960"/>
                  </a:lnTo>
                  <a:lnTo>
                    <a:pt x="32073" y="155713"/>
                  </a:lnTo>
                  <a:lnTo>
                    <a:pt x="14649" y="197053"/>
                  </a:lnTo>
                  <a:lnTo>
                    <a:pt x="3760" y="241388"/>
                  </a:lnTo>
                  <a:lnTo>
                    <a:pt x="0" y="288124"/>
                  </a:lnTo>
                  <a:lnTo>
                    <a:pt x="3760" y="334861"/>
                  </a:lnTo>
                  <a:lnTo>
                    <a:pt x="14649" y="379197"/>
                  </a:lnTo>
                  <a:lnTo>
                    <a:pt x="32073" y="420539"/>
                  </a:lnTo>
                  <a:lnTo>
                    <a:pt x="55441" y="458293"/>
                  </a:lnTo>
                  <a:lnTo>
                    <a:pt x="84161" y="491867"/>
                  </a:lnTo>
                  <a:lnTo>
                    <a:pt x="117642" y="520667"/>
                  </a:lnTo>
                  <a:lnTo>
                    <a:pt x="155291" y="544100"/>
                  </a:lnTo>
                  <a:lnTo>
                    <a:pt x="196518" y="561572"/>
                  </a:lnTo>
                  <a:lnTo>
                    <a:pt x="240731" y="572491"/>
                  </a:lnTo>
                  <a:lnTo>
                    <a:pt x="287337" y="576262"/>
                  </a:lnTo>
                  <a:lnTo>
                    <a:pt x="333943" y="572491"/>
                  </a:lnTo>
                  <a:lnTo>
                    <a:pt x="378156" y="561572"/>
                  </a:lnTo>
                  <a:lnTo>
                    <a:pt x="419383" y="544100"/>
                  </a:lnTo>
                  <a:lnTo>
                    <a:pt x="457032" y="520667"/>
                  </a:lnTo>
                  <a:lnTo>
                    <a:pt x="490513" y="491867"/>
                  </a:lnTo>
                  <a:lnTo>
                    <a:pt x="519233" y="458293"/>
                  </a:lnTo>
                  <a:lnTo>
                    <a:pt x="542601" y="420539"/>
                  </a:lnTo>
                  <a:lnTo>
                    <a:pt x="560025" y="379197"/>
                  </a:lnTo>
                  <a:lnTo>
                    <a:pt x="570914" y="334861"/>
                  </a:lnTo>
                  <a:lnTo>
                    <a:pt x="574675" y="288124"/>
                  </a:lnTo>
                  <a:lnTo>
                    <a:pt x="570914" y="241388"/>
                  </a:lnTo>
                  <a:lnTo>
                    <a:pt x="560027" y="197053"/>
                  </a:lnTo>
                  <a:lnTo>
                    <a:pt x="542604" y="155713"/>
                  </a:lnTo>
                  <a:lnTo>
                    <a:pt x="519237" y="117960"/>
                  </a:lnTo>
                  <a:lnTo>
                    <a:pt x="490518" y="84388"/>
                  </a:lnTo>
                  <a:lnTo>
                    <a:pt x="457038" y="55590"/>
                  </a:lnTo>
                  <a:lnTo>
                    <a:pt x="419388" y="32159"/>
                  </a:lnTo>
                  <a:lnTo>
                    <a:pt x="378161" y="14688"/>
                  </a:lnTo>
                  <a:lnTo>
                    <a:pt x="333946" y="3770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72224" y="2348581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h="368300">
                  <a:moveTo>
                    <a:pt x="0" y="0"/>
                  </a:moveTo>
                  <a:lnTo>
                    <a:pt x="0" y="368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4888" y="2780376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287337" y="0"/>
                  </a:moveTo>
                  <a:lnTo>
                    <a:pt x="240731" y="3771"/>
                  </a:lnTo>
                  <a:lnTo>
                    <a:pt x="196518" y="14689"/>
                  </a:lnTo>
                  <a:lnTo>
                    <a:pt x="155291" y="32161"/>
                  </a:lnTo>
                  <a:lnTo>
                    <a:pt x="117642" y="55594"/>
                  </a:lnTo>
                  <a:lnTo>
                    <a:pt x="84161" y="84394"/>
                  </a:lnTo>
                  <a:lnTo>
                    <a:pt x="55441" y="117968"/>
                  </a:lnTo>
                  <a:lnTo>
                    <a:pt x="32073" y="155723"/>
                  </a:lnTo>
                  <a:lnTo>
                    <a:pt x="14649" y="197064"/>
                  </a:lnTo>
                  <a:lnTo>
                    <a:pt x="3760" y="241400"/>
                  </a:lnTo>
                  <a:lnTo>
                    <a:pt x="0" y="288137"/>
                  </a:lnTo>
                  <a:lnTo>
                    <a:pt x="3760" y="334874"/>
                  </a:lnTo>
                  <a:lnTo>
                    <a:pt x="14649" y="379210"/>
                  </a:lnTo>
                  <a:lnTo>
                    <a:pt x="32073" y="420552"/>
                  </a:lnTo>
                  <a:lnTo>
                    <a:pt x="55441" y="458306"/>
                  </a:lnTo>
                  <a:lnTo>
                    <a:pt x="84161" y="491880"/>
                  </a:lnTo>
                  <a:lnTo>
                    <a:pt x="117642" y="520680"/>
                  </a:lnTo>
                  <a:lnTo>
                    <a:pt x="155291" y="544113"/>
                  </a:lnTo>
                  <a:lnTo>
                    <a:pt x="196518" y="561585"/>
                  </a:lnTo>
                  <a:lnTo>
                    <a:pt x="240731" y="572503"/>
                  </a:lnTo>
                  <a:lnTo>
                    <a:pt x="287337" y="576275"/>
                  </a:lnTo>
                  <a:lnTo>
                    <a:pt x="333943" y="572503"/>
                  </a:lnTo>
                  <a:lnTo>
                    <a:pt x="378156" y="561585"/>
                  </a:lnTo>
                  <a:lnTo>
                    <a:pt x="419383" y="544113"/>
                  </a:lnTo>
                  <a:lnTo>
                    <a:pt x="457032" y="520680"/>
                  </a:lnTo>
                  <a:lnTo>
                    <a:pt x="490513" y="491880"/>
                  </a:lnTo>
                  <a:lnTo>
                    <a:pt x="519233" y="458306"/>
                  </a:lnTo>
                  <a:lnTo>
                    <a:pt x="542601" y="420552"/>
                  </a:lnTo>
                  <a:lnTo>
                    <a:pt x="560025" y="379210"/>
                  </a:lnTo>
                  <a:lnTo>
                    <a:pt x="570914" y="334874"/>
                  </a:lnTo>
                  <a:lnTo>
                    <a:pt x="574675" y="288137"/>
                  </a:lnTo>
                  <a:lnTo>
                    <a:pt x="570914" y="241400"/>
                  </a:lnTo>
                  <a:lnTo>
                    <a:pt x="560027" y="197064"/>
                  </a:lnTo>
                  <a:lnTo>
                    <a:pt x="542604" y="155723"/>
                  </a:lnTo>
                  <a:lnTo>
                    <a:pt x="519237" y="117968"/>
                  </a:lnTo>
                  <a:lnTo>
                    <a:pt x="490518" y="84394"/>
                  </a:lnTo>
                  <a:lnTo>
                    <a:pt x="457038" y="55594"/>
                  </a:lnTo>
                  <a:lnTo>
                    <a:pt x="419388" y="32161"/>
                  </a:lnTo>
                  <a:lnTo>
                    <a:pt x="378161" y="14689"/>
                  </a:lnTo>
                  <a:lnTo>
                    <a:pt x="333946" y="3771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4124" y="27041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2224" y="3356645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7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4888" y="3932901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287337" y="0"/>
                  </a:moveTo>
                  <a:lnTo>
                    <a:pt x="240731" y="3771"/>
                  </a:lnTo>
                  <a:lnTo>
                    <a:pt x="196518" y="14689"/>
                  </a:lnTo>
                  <a:lnTo>
                    <a:pt x="155291" y="32161"/>
                  </a:lnTo>
                  <a:lnTo>
                    <a:pt x="117642" y="55594"/>
                  </a:lnTo>
                  <a:lnTo>
                    <a:pt x="84161" y="84394"/>
                  </a:lnTo>
                  <a:lnTo>
                    <a:pt x="55441" y="117968"/>
                  </a:lnTo>
                  <a:lnTo>
                    <a:pt x="32073" y="155723"/>
                  </a:lnTo>
                  <a:lnTo>
                    <a:pt x="14649" y="197064"/>
                  </a:lnTo>
                  <a:lnTo>
                    <a:pt x="3760" y="241400"/>
                  </a:lnTo>
                  <a:lnTo>
                    <a:pt x="0" y="288137"/>
                  </a:lnTo>
                  <a:lnTo>
                    <a:pt x="3760" y="334874"/>
                  </a:lnTo>
                  <a:lnTo>
                    <a:pt x="14649" y="379210"/>
                  </a:lnTo>
                  <a:lnTo>
                    <a:pt x="32073" y="420552"/>
                  </a:lnTo>
                  <a:lnTo>
                    <a:pt x="55441" y="458306"/>
                  </a:lnTo>
                  <a:lnTo>
                    <a:pt x="84161" y="491880"/>
                  </a:lnTo>
                  <a:lnTo>
                    <a:pt x="117642" y="520680"/>
                  </a:lnTo>
                  <a:lnTo>
                    <a:pt x="155291" y="544113"/>
                  </a:lnTo>
                  <a:lnTo>
                    <a:pt x="196518" y="561585"/>
                  </a:lnTo>
                  <a:lnTo>
                    <a:pt x="240731" y="572503"/>
                  </a:lnTo>
                  <a:lnTo>
                    <a:pt x="287337" y="576275"/>
                  </a:lnTo>
                  <a:lnTo>
                    <a:pt x="333943" y="572503"/>
                  </a:lnTo>
                  <a:lnTo>
                    <a:pt x="378156" y="561585"/>
                  </a:lnTo>
                  <a:lnTo>
                    <a:pt x="419383" y="544113"/>
                  </a:lnTo>
                  <a:lnTo>
                    <a:pt x="457032" y="520680"/>
                  </a:lnTo>
                  <a:lnTo>
                    <a:pt x="490513" y="491880"/>
                  </a:lnTo>
                  <a:lnTo>
                    <a:pt x="519233" y="458306"/>
                  </a:lnTo>
                  <a:lnTo>
                    <a:pt x="542601" y="420552"/>
                  </a:lnTo>
                  <a:lnTo>
                    <a:pt x="560025" y="379210"/>
                  </a:lnTo>
                  <a:lnTo>
                    <a:pt x="570914" y="334874"/>
                  </a:lnTo>
                  <a:lnTo>
                    <a:pt x="574675" y="288137"/>
                  </a:lnTo>
                  <a:lnTo>
                    <a:pt x="570914" y="241400"/>
                  </a:lnTo>
                  <a:lnTo>
                    <a:pt x="560027" y="197064"/>
                  </a:lnTo>
                  <a:lnTo>
                    <a:pt x="542604" y="155723"/>
                  </a:lnTo>
                  <a:lnTo>
                    <a:pt x="519237" y="117968"/>
                  </a:lnTo>
                  <a:lnTo>
                    <a:pt x="490518" y="84394"/>
                  </a:lnTo>
                  <a:lnTo>
                    <a:pt x="457038" y="55594"/>
                  </a:lnTo>
                  <a:lnTo>
                    <a:pt x="419388" y="32161"/>
                  </a:lnTo>
                  <a:lnTo>
                    <a:pt x="378161" y="14689"/>
                  </a:lnTo>
                  <a:lnTo>
                    <a:pt x="333946" y="3771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4124" y="38567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2224" y="4509170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h="368300">
                  <a:moveTo>
                    <a:pt x="0" y="0"/>
                  </a:moveTo>
                  <a:lnTo>
                    <a:pt x="0" y="368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4888" y="4940975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79">
                  <a:moveTo>
                    <a:pt x="287337" y="0"/>
                  </a:moveTo>
                  <a:lnTo>
                    <a:pt x="240731" y="3770"/>
                  </a:lnTo>
                  <a:lnTo>
                    <a:pt x="196518" y="14688"/>
                  </a:lnTo>
                  <a:lnTo>
                    <a:pt x="155291" y="32159"/>
                  </a:lnTo>
                  <a:lnTo>
                    <a:pt x="117642" y="55590"/>
                  </a:lnTo>
                  <a:lnTo>
                    <a:pt x="84161" y="84388"/>
                  </a:lnTo>
                  <a:lnTo>
                    <a:pt x="55441" y="117960"/>
                  </a:lnTo>
                  <a:lnTo>
                    <a:pt x="32073" y="155713"/>
                  </a:lnTo>
                  <a:lnTo>
                    <a:pt x="14649" y="197053"/>
                  </a:lnTo>
                  <a:lnTo>
                    <a:pt x="3760" y="241388"/>
                  </a:lnTo>
                  <a:lnTo>
                    <a:pt x="0" y="288124"/>
                  </a:lnTo>
                  <a:lnTo>
                    <a:pt x="3760" y="334861"/>
                  </a:lnTo>
                  <a:lnTo>
                    <a:pt x="14649" y="379197"/>
                  </a:lnTo>
                  <a:lnTo>
                    <a:pt x="32073" y="420539"/>
                  </a:lnTo>
                  <a:lnTo>
                    <a:pt x="55441" y="458293"/>
                  </a:lnTo>
                  <a:lnTo>
                    <a:pt x="84161" y="491867"/>
                  </a:lnTo>
                  <a:lnTo>
                    <a:pt x="117642" y="520667"/>
                  </a:lnTo>
                  <a:lnTo>
                    <a:pt x="155291" y="544100"/>
                  </a:lnTo>
                  <a:lnTo>
                    <a:pt x="196518" y="561572"/>
                  </a:lnTo>
                  <a:lnTo>
                    <a:pt x="240731" y="572491"/>
                  </a:lnTo>
                  <a:lnTo>
                    <a:pt x="287337" y="576262"/>
                  </a:lnTo>
                  <a:lnTo>
                    <a:pt x="333943" y="572491"/>
                  </a:lnTo>
                  <a:lnTo>
                    <a:pt x="378156" y="561572"/>
                  </a:lnTo>
                  <a:lnTo>
                    <a:pt x="419383" y="544100"/>
                  </a:lnTo>
                  <a:lnTo>
                    <a:pt x="457032" y="520667"/>
                  </a:lnTo>
                  <a:lnTo>
                    <a:pt x="490513" y="491867"/>
                  </a:lnTo>
                  <a:lnTo>
                    <a:pt x="519233" y="458293"/>
                  </a:lnTo>
                  <a:lnTo>
                    <a:pt x="542601" y="420539"/>
                  </a:lnTo>
                  <a:lnTo>
                    <a:pt x="560025" y="379197"/>
                  </a:lnTo>
                  <a:lnTo>
                    <a:pt x="570914" y="334861"/>
                  </a:lnTo>
                  <a:lnTo>
                    <a:pt x="574675" y="288124"/>
                  </a:lnTo>
                  <a:lnTo>
                    <a:pt x="570914" y="241388"/>
                  </a:lnTo>
                  <a:lnTo>
                    <a:pt x="560027" y="197053"/>
                  </a:lnTo>
                  <a:lnTo>
                    <a:pt x="542604" y="155713"/>
                  </a:lnTo>
                  <a:lnTo>
                    <a:pt x="519237" y="117960"/>
                  </a:lnTo>
                  <a:lnTo>
                    <a:pt x="490518" y="84388"/>
                  </a:lnTo>
                  <a:lnTo>
                    <a:pt x="457038" y="55590"/>
                  </a:lnTo>
                  <a:lnTo>
                    <a:pt x="419388" y="32159"/>
                  </a:lnTo>
                  <a:lnTo>
                    <a:pt x="378161" y="14688"/>
                  </a:lnTo>
                  <a:lnTo>
                    <a:pt x="333946" y="3770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4124" y="48647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66952" y="1367444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Nœuds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226" y="1872193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2548" y="3559718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Intermédiaires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2548" y="5039217"/>
            <a:ext cx="116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Destination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500" y="1399312"/>
            <a:ext cx="4688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message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passer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via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plusieurs nœuds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nœud source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 nœud  destination.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500" y="2606320"/>
            <a:ext cx="463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entités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impliquées 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transport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du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appelés des nœuds</a:t>
            </a:r>
            <a:r>
              <a:rPr sz="18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" y="3539008"/>
            <a:ext cx="4801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nœud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intermédiaire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traiter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reçu et le transmettre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 nœud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suivant.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" y="4746016"/>
            <a:ext cx="482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Chaque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nœud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assume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certain rôle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qui définit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traitement à</a:t>
            </a:r>
            <a:r>
              <a:rPr sz="1800" spc="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effectuer.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24" name="object 24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ECE881C-979D-4DE8-A7D1-0A393CC3D9BC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910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Structure d’un message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9087" y="1263650"/>
            <a:ext cx="4041775" cy="4546600"/>
            <a:chOff x="319087" y="1263650"/>
            <a:chExt cx="4041775" cy="4546600"/>
          </a:xfrm>
        </p:grpSpPr>
        <p:sp>
          <p:nvSpPr>
            <p:cNvPr id="4" name="object 4"/>
            <p:cNvSpPr/>
            <p:nvPr/>
          </p:nvSpPr>
          <p:spPr>
            <a:xfrm>
              <a:off x="323850" y="1268412"/>
              <a:ext cx="4032250" cy="4537075"/>
            </a:xfrm>
            <a:custGeom>
              <a:avLst/>
              <a:gdLst/>
              <a:ahLst/>
              <a:cxnLst/>
              <a:rect l="l" t="t" r="r" b="b"/>
              <a:pathLst>
                <a:path w="4032250" h="4537075">
                  <a:moveTo>
                    <a:pt x="4032250" y="0"/>
                  </a:moveTo>
                  <a:lnTo>
                    <a:pt x="0" y="0"/>
                  </a:lnTo>
                  <a:lnTo>
                    <a:pt x="0" y="4537075"/>
                  </a:lnTo>
                  <a:lnTo>
                    <a:pt x="4032250" y="4537075"/>
                  </a:lnTo>
                  <a:lnTo>
                    <a:pt x="403225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850" y="1268412"/>
              <a:ext cx="4032250" cy="4537075"/>
            </a:xfrm>
            <a:custGeom>
              <a:avLst/>
              <a:gdLst/>
              <a:ahLst/>
              <a:cxnLst/>
              <a:rect l="l" t="t" r="r" b="b"/>
              <a:pathLst>
                <a:path w="4032250" h="4537075">
                  <a:moveTo>
                    <a:pt x="0" y="0"/>
                  </a:moveTo>
                  <a:lnTo>
                    <a:pt x="4032250" y="0"/>
                  </a:lnTo>
                  <a:lnTo>
                    <a:pt x="4032250" y="4537075"/>
                  </a:lnTo>
                  <a:lnTo>
                    <a:pt x="0" y="4537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2590" y="1296861"/>
            <a:ext cx="167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"/>
                <a:cs typeface="Lucida Sans"/>
              </a:rPr>
              <a:t>SOAP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-5" dirty="0">
                <a:latin typeface="Lucida Sans"/>
                <a:cs typeface="Lucida Sans"/>
              </a:rPr>
              <a:t>Envelope</a:t>
            </a:r>
            <a:endParaRPr sz="180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5937" y="1768475"/>
            <a:ext cx="3681729" cy="1881505"/>
            <a:chOff x="515937" y="1768475"/>
            <a:chExt cx="3681729" cy="1881505"/>
          </a:xfrm>
        </p:grpSpPr>
        <p:sp>
          <p:nvSpPr>
            <p:cNvPr id="8" name="object 8"/>
            <p:cNvSpPr/>
            <p:nvPr/>
          </p:nvSpPr>
          <p:spPr>
            <a:xfrm>
              <a:off x="520700" y="1773237"/>
              <a:ext cx="3672204" cy="1871980"/>
            </a:xfrm>
            <a:custGeom>
              <a:avLst/>
              <a:gdLst/>
              <a:ahLst/>
              <a:cxnLst/>
              <a:rect l="l" t="t" r="r" b="b"/>
              <a:pathLst>
                <a:path w="3672204" h="1871979">
                  <a:moveTo>
                    <a:pt x="3671887" y="0"/>
                  </a:moveTo>
                  <a:lnTo>
                    <a:pt x="0" y="0"/>
                  </a:lnTo>
                  <a:lnTo>
                    <a:pt x="0" y="1871662"/>
                  </a:lnTo>
                  <a:lnTo>
                    <a:pt x="3671887" y="1871662"/>
                  </a:lnTo>
                  <a:lnTo>
                    <a:pt x="367188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700" y="1773237"/>
              <a:ext cx="3672204" cy="1871980"/>
            </a:xfrm>
            <a:custGeom>
              <a:avLst/>
              <a:gdLst/>
              <a:ahLst/>
              <a:cxnLst/>
              <a:rect l="l" t="t" r="r" b="b"/>
              <a:pathLst>
                <a:path w="3672204" h="1871979">
                  <a:moveTo>
                    <a:pt x="0" y="0"/>
                  </a:moveTo>
                  <a:lnTo>
                    <a:pt x="3671887" y="0"/>
                  </a:lnTo>
                  <a:lnTo>
                    <a:pt x="3671887" y="1871662"/>
                  </a:lnTo>
                  <a:lnTo>
                    <a:pt x="0" y="18716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9440" y="1801685"/>
            <a:ext cx="2158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Sans"/>
                <a:cs typeface="Lucida Sans"/>
              </a:rPr>
              <a:t>SOAP </a:t>
            </a:r>
            <a:r>
              <a:rPr sz="1600" spc="-10" dirty="0">
                <a:latin typeface="Lucida Sans"/>
                <a:cs typeface="Lucida Sans"/>
              </a:rPr>
              <a:t>Header </a:t>
            </a:r>
            <a:r>
              <a:rPr sz="1600" spc="-5" dirty="0">
                <a:latin typeface="Lucida Sans"/>
                <a:cs typeface="Lucida Sans"/>
              </a:rPr>
              <a:t>/</a:t>
            </a:r>
            <a:r>
              <a:rPr sz="1600" spc="3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Ent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ê</a:t>
            </a:r>
            <a:r>
              <a:rPr sz="1600" spc="-5" dirty="0">
                <a:latin typeface="Lucida Sans"/>
                <a:cs typeface="Lucida Sans"/>
              </a:rPr>
              <a:t>te</a:t>
            </a:r>
            <a:endParaRPr sz="1600">
              <a:latin typeface="Lucida Sans"/>
              <a:cs typeface="Lucida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5937" y="3784600"/>
            <a:ext cx="3681729" cy="1881505"/>
            <a:chOff x="515937" y="3784600"/>
            <a:chExt cx="3681729" cy="1881505"/>
          </a:xfrm>
        </p:grpSpPr>
        <p:sp>
          <p:nvSpPr>
            <p:cNvPr id="12" name="object 12"/>
            <p:cNvSpPr/>
            <p:nvPr/>
          </p:nvSpPr>
          <p:spPr>
            <a:xfrm>
              <a:off x="520700" y="3789362"/>
              <a:ext cx="3672204" cy="1871980"/>
            </a:xfrm>
            <a:custGeom>
              <a:avLst/>
              <a:gdLst/>
              <a:ahLst/>
              <a:cxnLst/>
              <a:rect l="l" t="t" r="r" b="b"/>
              <a:pathLst>
                <a:path w="3672204" h="1871979">
                  <a:moveTo>
                    <a:pt x="3671887" y="0"/>
                  </a:moveTo>
                  <a:lnTo>
                    <a:pt x="0" y="0"/>
                  </a:lnTo>
                  <a:lnTo>
                    <a:pt x="0" y="1871662"/>
                  </a:lnTo>
                  <a:lnTo>
                    <a:pt x="3671887" y="1871662"/>
                  </a:lnTo>
                  <a:lnTo>
                    <a:pt x="367188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0700" y="3789362"/>
              <a:ext cx="3672204" cy="1871980"/>
            </a:xfrm>
            <a:custGeom>
              <a:avLst/>
              <a:gdLst/>
              <a:ahLst/>
              <a:cxnLst/>
              <a:rect l="l" t="t" r="r" b="b"/>
              <a:pathLst>
                <a:path w="3672204" h="1871979">
                  <a:moveTo>
                    <a:pt x="0" y="0"/>
                  </a:moveTo>
                  <a:lnTo>
                    <a:pt x="3671887" y="0"/>
                  </a:lnTo>
                  <a:lnTo>
                    <a:pt x="3671887" y="1871662"/>
                  </a:lnTo>
                  <a:lnTo>
                    <a:pt x="0" y="18716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9440" y="3819334"/>
            <a:ext cx="186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Sans"/>
                <a:cs typeface="Lucida Sans"/>
              </a:rPr>
              <a:t>SOAP Body /</a:t>
            </a:r>
            <a:r>
              <a:rPr sz="1600" spc="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corps</a:t>
            </a:r>
            <a:endParaRPr sz="1600">
              <a:latin typeface="Lucida Sans"/>
              <a:cs typeface="Lucida San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387" y="2416175"/>
          <a:ext cx="303212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2727325"/>
                <a:gridCol w="152400"/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5" dirty="0">
                          <a:latin typeface="Lucida Sans"/>
                          <a:cs typeface="Lucida Sans"/>
                        </a:rPr>
                        <a:t>Header Block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218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6666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4387" y="4495800"/>
          <a:ext cx="303212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2727325"/>
                <a:gridCol w="152400"/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5" dirty="0">
                          <a:latin typeface="Lucida Sans"/>
                          <a:cs typeface="Lucida Sans"/>
                        </a:rPr>
                        <a:t>Body Block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218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6666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559300" y="1251140"/>
            <a:ext cx="3861435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Un Message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est encapsulé dans  un élément enveloppe qui contient les  données à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envoyer</a:t>
            </a:r>
            <a:endParaRPr sz="1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Un message comporte deux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parties: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1990" y="2324115"/>
            <a:ext cx="3829685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entête: qui peut être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divisé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 plusieurs  bloques</a:t>
            </a:r>
            <a:endParaRPr sz="1600">
              <a:latin typeface="Arial"/>
              <a:cs typeface="Arial"/>
            </a:endParaRPr>
          </a:p>
          <a:p>
            <a:pPr marL="280670" marR="414020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corps: qui peut être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aussi divisé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  plusieurs</a:t>
            </a:r>
            <a:r>
              <a:rPr sz="16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bloques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9300" y="3689540"/>
            <a:ext cx="4091304" cy="202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220345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spécifie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pas quoi faire avec  l’entête et le corps. Il précise seulement  que l’entête est optionnel et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corps est  obligatoire</a:t>
            </a:r>
            <a:endParaRPr sz="16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384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L’utilisation de l’entête et du corps est,  cependant, implicite. Le corps est pour les  données d’applications. L’entête est pour  les données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non-métiers.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22" name="object 22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0148CB66-CD9F-474A-B447-1CB95A13DC3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932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Squelette d’un message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4622"/>
            <a:ext cx="7549515" cy="42678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&lt;?xml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</a:rPr>
              <a:t> version="1.0"?&gt;</a:t>
            </a:r>
            <a:endParaRPr sz="1600" dirty="0">
              <a:latin typeface="Lucida Sans"/>
              <a:cs typeface="Lucida Sans"/>
            </a:endParaRPr>
          </a:p>
          <a:p>
            <a:pPr marL="355600" marR="5080" indent="-327025">
              <a:lnSpc>
                <a:spcPts val="1730"/>
              </a:lnSpc>
              <a:spcBef>
                <a:spcPts val="409"/>
              </a:spcBef>
            </a:pP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&lt;soap:Envelope 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</a:rPr>
              <a:t>xmlns:soap=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"http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//www.w3.org/2001/12/soap</a:t>
            </a:r>
            <a:r>
              <a:rPr sz="1600" spc="-330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-envelope"  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soap:encodingStyle=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"http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//www.w3.org/2001/12/soap</a:t>
            </a:r>
            <a:r>
              <a:rPr sz="1600" spc="-250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 </a:t>
            </a:r>
            <a:r>
              <a:rPr sz="1600" spc="10" dirty="0">
                <a:solidFill>
                  <a:srgbClr val="008000"/>
                </a:solidFill>
                <a:latin typeface="Lucida Sans"/>
                <a:cs typeface="Lucida Sans"/>
              </a:rPr>
              <a:t>-encoding"&gt;</a:t>
            </a:r>
            <a:endParaRPr sz="1600" dirty="0">
              <a:latin typeface="Lucida Sans"/>
              <a:cs typeface="Lucida Sans"/>
            </a:endParaRPr>
          </a:p>
          <a:p>
            <a:pPr marL="29209">
              <a:lnSpc>
                <a:spcPct val="100000"/>
              </a:lnSpc>
              <a:spcBef>
                <a:spcPts val="160"/>
              </a:spcBef>
            </a:pP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&lt;soap:Header&gt;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29209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&lt;/soap:Header&gt;</a:t>
            </a:r>
            <a:endParaRPr sz="1600" dirty="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  <a:spcBef>
                <a:spcPts val="195"/>
              </a:spcBef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&lt;soap:Body&gt;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  <a:spcBef>
                <a:spcPts val="195"/>
              </a:spcBef>
            </a:pP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&lt;soap:Fault&gt;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...</a:t>
            </a:r>
            <a:endParaRPr sz="1600" dirty="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  <a:spcBef>
                <a:spcPts val="190"/>
              </a:spcBef>
            </a:pP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&lt;/soap:Fault</a:t>
            </a:r>
            <a:r>
              <a:rPr sz="1600" spc="-40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 dirty="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  <a:spcBef>
                <a:spcPts val="195"/>
              </a:spcBef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&lt;/soap:Body&gt;</a:t>
            </a:r>
            <a:endParaRPr sz="1600" dirty="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&lt;/soap:Envelope&gt;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58A1492B-60B4-40D5-BD1B-6E39810FF5B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476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Entête </a:t>
            </a:r>
            <a:r>
              <a:rPr b="1" dirty="0">
                <a:latin typeface="Arial"/>
                <a:cs typeface="Arial"/>
              </a:rPr>
              <a:t>SOAP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50074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L’entête est vu comme une place générique pour </a:t>
            </a: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les 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données qui ne sont pas nécessairement liées à l’application  métier (l’application peut ne pas être consciente </a:t>
            </a: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qu’une 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entête a été attachée au</a:t>
            </a: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message).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3500">
              <a:latin typeface="Arial"/>
              <a:cs typeface="Arial"/>
            </a:endParaRPr>
          </a:p>
          <a:p>
            <a:pPr marL="283845" marR="397510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Utilisation typique de l’entête: information de coordination,  identifiants (e.g., pour les transactions), information </a:t>
            </a: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sécurité (e.g.,</a:t>
            </a:r>
            <a:r>
              <a:rPr sz="24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certificats)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BCFEC26A-4E54-4156-AB57-83D8CB849CF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476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Entête </a:t>
            </a:r>
            <a:r>
              <a:rPr b="1" dirty="0">
                <a:latin typeface="Arial"/>
                <a:cs typeface="Arial"/>
              </a:rPr>
              <a:t>SOAP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56397"/>
            <a:ext cx="8423910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462280" indent="-271780" algn="just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fournit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 mécanismes pour spécifier qui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traite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entêtes</a:t>
            </a:r>
            <a:r>
              <a:rPr sz="2000" spc="-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  comment. Pour ceci,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il</a:t>
            </a:r>
            <a:r>
              <a:rPr sz="2000" spc="-1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inclut:</a:t>
            </a:r>
            <a:endParaRPr sz="2000">
              <a:latin typeface="Arial"/>
              <a:cs typeface="Arial"/>
            </a:endParaRPr>
          </a:p>
          <a:p>
            <a:pPr marL="553085" lvl="1" indent="-268605" algn="just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L’attribut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«Actor»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spécifie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qui doit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traiter</a:t>
            </a:r>
            <a:r>
              <a:rPr sz="1800" spc="1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l’entête.</a:t>
            </a:r>
            <a:endParaRPr sz="1800">
              <a:latin typeface="Arial"/>
              <a:cs typeface="Arial"/>
            </a:endParaRPr>
          </a:p>
          <a:p>
            <a:pPr marL="553085" marR="55244" lvl="1" indent="-268605" algn="just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L’attribut booléen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mustUnderstandnd»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indique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s’il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obligatoire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traiter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l’entête.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entête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dirigée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nœud (comme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indiqué par l’attribut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acteur), l’attribut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«mustUnderstand» détermine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si il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obligatoire ou</a:t>
            </a:r>
            <a:r>
              <a:rPr sz="1800" spc="1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pas.</a:t>
            </a:r>
            <a:endParaRPr sz="1800">
              <a:latin typeface="Arial"/>
              <a:cs typeface="Arial"/>
            </a:endParaRPr>
          </a:p>
          <a:p>
            <a:pPr marL="553085" lvl="1" indent="-268605" algn="just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72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1.2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ajoute 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attribut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relay»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(transmet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l’entête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elle n’est pas</a:t>
            </a:r>
            <a:r>
              <a:rPr sz="1800" spc="2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traitée)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1D69B3-293D-4469-B69C-0139CD12826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446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Entête </a:t>
            </a:r>
            <a:r>
              <a:rPr b="1" dirty="0">
                <a:latin typeface="Arial"/>
                <a:cs typeface="Arial"/>
              </a:rPr>
              <a:t>SOAP: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Exemple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926145"/>
            <a:ext cx="7444105" cy="28784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&lt;?xml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version="1.0"?&gt;</a:t>
            </a:r>
            <a:endParaRPr sz="1800" dirty="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&lt;soap:Envelope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xmlns:soap="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  <a:hlinkClick r:id="rId3"/>
              </a:rPr>
              <a:t>http://www.w3.org/2001/12/soap-envelope"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soap:encodingStyle="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  <a:hlinkClick r:id="rId4"/>
              </a:rPr>
              <a:t>http://www.w3.org/2001/12/soap-encoding"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&lt;soap:Header&gt;</a:t>
            </a:r>
            <a:endParaRPr sz="1800" dirty="0">
              <a:latin typeface="Arial"/>
              <a:cs typeface="Arial"/>
            </a:endParaRPr>
          </a:p>
          <a:p>
            <a:pPr marL="927100" marR="1040765" indent="-64325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&lt;m:Trans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xmlns:m="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  <a:hlinkClick r:id="rId5"/>
              </a:rPr>
              <a:t>http://www.w3schools.com/transaction/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"  soap:mustUnderstand="1"&gt;PI234FR&lt;/m:Trans&gt;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&lt;/soap:Header&gt;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...</a:t>
            </a:r>
            <a:r>
              <a:rPr sz="18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&lt;/soap:Envelope&gt;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B351E3A-570E-4CE1-A2FC-D24D14E60A00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64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Corps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364220" cy="3916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29845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 corps est destiné aux données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métiers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l’application contenu</a:t>
            </a:r>
            <a:r>
              <a:rPr sz="2000" spc="-2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dans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20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16256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corps est équivalent à un élément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entête avec les</a:t>
            </a:r>
            <a:r>
              <a:rPr sz="2000" spc="-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attributs  actor=ultimateReceiver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</a:t>
            </a:r>
            <a:r>
              <a:rPr sz="2000" spc="-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mustUnderstand=1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Différemment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l’élément entête,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SOAP spécifie le contenu de</a:t>
            </a:r>
            <a:r>
              <a:rPr sz="2000" spc="-1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certains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éléments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du</a:t>
            </a:r>
            <a:r>
              <a:rPr sz="2000" spc="-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corps:</a:t>
            </a:r>
            <a:endParaRPr sz="2000">
              <a:latin typeface="Arial"/>
              <a:cs typeface="Arial"/>
            </a:endParaRPr>
          </a:p>
          <a:p>
            <a:pPr marL="553085" marR="50165" lvl="1" indent="-268605">
              <a:lnSpc>
                <a:spcPct val="100000"/>
              </a:lnSpc>
              <a:spcBef>
                <a:spcPts val="439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Transformation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d’un appelle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 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élément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corps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(conventions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RPC)</a:t>
            </a:r>
            <a:endParaRPr sz="1800">
              <a:latin typeface="Arial"/>
              <a:cs typeface="Arial"/>
            </a:endParaRPr>
          </a:p>
          <a:p>
            <a:pPr marL="553085" marR="707390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L’entrée/élément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«Fault»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(pour reporter 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erreurs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rencontrés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lors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du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traitement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05F18A2-E10C-4BE7-A461-6018F2FE8A5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594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Elément «Fault» de </a:t>
            </a:r>
            <a:r>
              <a:rPr b="1" dirty="0">
                <a:latin typeface="Arial"/>
                <a:cs typeface="Arial"/>
              </a:rPr>
              <a:t>SOAP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90637"/>
            <a:ext cx="8587740" cy="29775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3845" marR="741680" indent="-271780">
              <a:lnSpc>
                <a:spcPts val="2160"/>
              </a:lnSpc>
              <a:spcBef>
                <a:spcPts val="3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Quand un message SOAP ne peut pas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être traité,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une erreur</a:t>
            </a:r>
            <a:r>
              <a:rPr sz="2000" spc="-25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(fault)  SOAP est</a:t>
            </a:r>
            <a:r>
              <a:rPr sz="2000" spc="-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retournée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4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«fault»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spécifie les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informations</a:t>
            </a:r>
            <a:r>
              <a:rPr sz="2000" spc="-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suivantes:</a:t>
            </a:r>
            <a:endParaRPr sz="2000">
              <a:latin typeface="Arial"/>
              <a:cs typeface="Arial"/>
            </a:endParaRPr>
          </a:p>
          <a:p>
            <a:pPr marL="553085" marR="398780" lvl="1" indent="-268605">
              <a:lnSpc>
                <a:spcPts val="1939"/>
              </a:lnSpc>
              <a:spcBef>
                <a:spcPts val="47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Élément «Code»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spécifiant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classe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l’erreur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éventuellement un sous  code (pour des informations spécifiques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</a:t>
            </a:r>
            <a:r>
              <a:rPr sz="1800" spc="1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l’application)</a:t>
            </a:r>
            <a:endParaRPr sz="1800">
              <a:latin typeface="Arial"/>
              <a:cs typeface="Arial"/>
            </a:endParaRPr>
          </a:p>
          <a:p>
            <a:pPr marL="553085" marR="5080" lvl="1" indent="-268605">
              <a:lnSpc>
                <a:spcPts val="1939"/>
              </a:lnSpc>
              <a:spcBef>
                <a:spcPts val="44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Élément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«String»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description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textuelle de l’erreur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(destiné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aux Humains et  pas au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traitement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automatique)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9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Elément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«Actor»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nœud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responsable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</a:t>
            </a:r>
            <a:r>
              <a:rPr sz="1800" spc="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l’erreur</a:t>
            </a:r>
            <a:endParaRPr sz="18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Elément «Detail»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donnée spécifique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l’application concernant</a:t>
            </a:r>
            <a:r>
              <a:rPr sz="1800" spc="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l’erreur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E83A6AC-FE57-47B2-B6EA-7395577BA20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594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Elément «Fault» de </a:t>
            </a:r>
            <a:r>
              <a:rPr b="1" dirty="0">
                <a:latin typeface="Arial"/>
                <a:cs typeface="Arial"/>
              </a:rPr>
              <a:t>SOAP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59017"/>
            <a:ext cx="8589645" cy="33254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59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 code d’erreur</a:t>
            </a:r>
            <a:r>
              <a:rPr sz="2000" spc="-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comprend:</a:t>
            </a:r>
            <a:endParaRPr sz="20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44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«version mismatch»: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namespace dans l’enveloppe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</a:t>
            </a:r>
            <a:r>
              <a:rPr sz="1800" spc="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invalide</a:t>
            </a:r>
            <a:endParaRPr sz="1800">
              <a:latin typeface="Arial"/>
              <a:cs typeface="Arial"/>
            </a:endParaRPr>
          </a:p>
          <a:p>
            <a:pPr marL="553085" marR="42545" lvl="1" indent="-268605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«Must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Understand»: un élément d’entête avec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l’attribut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mustunderstand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1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qui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n’est pas</a:t>
            </a:r>
            <a:r>
              <a:rPr sz="1800" spc="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compris.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«Client»: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message est incorrect (format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ou</a:t>
            </a:r>
            <a:r>
              <a:rPr sz="1800" spc="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contenu).</a:t>
            </a:r>
            <a:endParaRPr sz="18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«Server»: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problème avec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serveur, le message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ne peut 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</a:t>
            </a:r>
            <a:r>
              <a:rPr sz="1800" spc="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traité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29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Les erreurs de compréhension d’une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entête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obligatoire sont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renvoyées</a:t>
            </a:r>
            <a:r>
              <a:rPr sz="2000" spc="-2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en  utilisant un élément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«fault»,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en plus d’une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entête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spéciale indiquant quel  bloque parmi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l’entête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originale n’est pas</a:t>
            </a:r>
            <a:r>
              <a:rPr sz="2000" spc="-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compris.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7AA95FA-18EE-43FB-8029-B0F046D0028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Web Services Concepts, Architectures and  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274787"/>
            <a:ext cx="6655434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Material</a:t>
            </a:r>
            <a:r>
              <a:rPr sz="1600" spc="-5" dirty="0">
                <a:latin typeface="Arial"/>
                <a:cs typeface="Arial"/>
              </a:rPr>
              <a:t>: Web Services Concepts, Architectures and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Authors</a:t>
            </a:r>
            <a:r>
              <a:rPr sz="1600" spc="-5" dirty="0">
                <a:latin typeface="Arial"/>
                <a:cs typeface="Arial"/>
              </a:rPr>
              <a:t>: Gustavo Alonso, Fabio Casati, Harumi Kuno, Vijay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Machiraju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Publisher</a:t>
            </a:r>
            <a:r>
              <a:rPr sz="1600" spc="-5" dirty="0">
                <a:latin typeface="Arial"/>
                <a:cs typeface="Arial"/>
              </a:rPr>
              <a:t>: Springer Verlag 2004, ISBN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3-540-44008-9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037" y="2663913"/>
            <a:ext cx="1971649" cy="2997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E452418-AFE9-4EE7-BC74-2F8C8FC44CA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002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Message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187" y="1465160"/>
            <a:ext cx="7210425" cy="4473575"/>
            <a:chOff x="103187" y="1465160"/>
            <a:chExt cx="7210425" cy="4473575"/>
          </a:xfrm>
        </p:grpSpPr>
        <p:sp>
          <p:nvSpPr>
            <p:cNvPr id="4" name="object 4"/>
            <p:cNvSpPr/>
            <p:nvPr/>
          </p:nvSpPr>
          <p:spPr>
            <a:xfrm>
              <a:off x="107950" y="1469923"/>
              <a:ext cx="7200900" cy="4464050"/>
            </a:xfrm>
            <a:custGeom>
              <a:avLst/>
              <a:gdLst/>
              <a:ahLst/>
              <a:cxnLst/>
              <a:rect l="l" t="t" r="r" b="b"/>
              <a:pathLst>
                <a:path w="7200900" h="4464050">
                  <a:moveTo>
                    <a:pt x="7200900" y="0"/>
                  </a:moveTo>
                  <a:lnTo>
                    <a:pt x="0" y="0"/>
                  </a:lnTo>
                  <a:lnTo>
                    <a:pt x="0" y="4464050"/>
                  </a:lnTo>
                  <a:lnTo>
                    <a:pt x="7200900" y="4464050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50" y="1469923"/>
              <a:ext cx="7200900" cy="4464050"/>
            </a:xfrm>
            <a:custGeom>
              <a:avLst/>
              <a:gdLst/>
              <a:ahLst/>
              <a:cxnLst/>
              <a:rect l="l" t="t" r="r" b="b"/>
              <a:pathLst>
                <a:path w="7200900" h="4464050">
                  <a:moveTo>
                    <a:pt x="0" y="0"/>
                  </a:moveTo>
                  <a:lnTo>
                    <a:pt x="7200900" y="0"/>
                  </a:lnTo>
                  <a:lnTo>
                    <a:pt x="7200900" y="4464050"/>
                  </a:lnTo>
                  <a:lnTo>
                    <a:pt x="0" y="4464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689" y="1710284"/>
            <a:ext cx="677989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&lt;SOAP-ENV:Envelope</a:t>
            </a:r>
          </a:p>
          <a:p>
            <a:pPr marL="926465">
              <a:lnSpc>
                <a:spcPts val="1680"/>
              </a:lnSpc>
            </a:pPr>
            <a:r>
              <a:rPr sz="1400" spc="-5" dirty="0">
                <a:latin typeface="Arial"/>
                <a:cs typeface="Arial"/>
              </a:rPr>
              <a:t>xmlns:SOAP-ENV=</a:t>
            </a:r>
            <a:r>
              <a:rPr sz="1400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3"/>
              </a:rPr>
              <a:t>http://schemas.xmlsoap.org/soap/envelope/</a:t>
            </a:r>
            <a:endParaRPr sz="1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SOAP-ENV:encodingStyle="</a:t>
            </a:r>
            <a:r>
              <a:rPr sz="1400" spc="-5" dirty="0">
                <a:latin typeface="Arial"/>
                <a:cs typeface="Arial"/>
                <a:hlinkClick r:id="rId4"/>
              </a:rPr>
              <a:t>http://schemas.xmlsoap.org/soap/encoding/</a:t>
            </a:r>
            <a:r>
              <a:rPr sz="1400" spc="-5" dirty="0">
                <a:latin typeface="Arial"/>
                <a:cs typeface="Arial"/>
              </a:rPr>
              <a:t>"&gt;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68" y="5551884"/>
            <a:ext cx="1995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&lt;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dirty="0">
                <a:latin typeface="Arial"/>
                <a:cs typeface="Arial"/>
              </a:rPr>
              <a:t>SOAP-E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V</a:t>
            </a:r>
            <a:r>
              <a:rPr sz="1400" spc="5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elo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2544660"/>
            <a:ext cx="6788150" cy="1368425"/>
          </a:xfrm>
          <a:custGeom>
            <a:avLst/>
            <a:gdLst/>
            <a:ahLst/>
            <a:cxnLst/>
            <a:rect l="l" t="t" r="r" b="b"/>
            <a:pathLst>
              <a:path w="6788150" h="1368425">
                <a:moveTo>
                  <a:pt x="6788150" y="0"/>
                </a:moveTo>
                <a:lnTo>
                  <a:pt x="0" y="0"/>
                </a:lnTo>
                <a:lnTo>
                  <a:pt x="0" y="1368425"/>
                </a:lnTo>
                <a:lnTo>
                  <a:pt x="6788150" y="1368425"/>
                </a:lnTo>
                <a:lnTo>
                  <a:pt x="678815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" y="2544660"/>
            <a:ext cx="6788150" cy="1368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Arial"/>
                <a:cs typeface="Arial"/>
              </a:rPr>
              <a:t>&lt;SOAP-ENV:Header&gt;</a:t>
            </a:r>
            <a:endParaRPr sz="1400">
              <a:latin typeface="Arial"/>
              <a:cs typeface="Arial"/>
            </a:endParaRPr>
          </a:p>
          <a:p>
            <a:pPr marL="1919605" marR="254635" indent="-9144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&lt;t:Transaction xmlns:t="some-URI“ SOAP-ENV:mustUnderstand="1"&gt;  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&lt;/t:Transaction&gt;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&lt;/SOAP-ENV:Header&gt;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4138510"/>
            <a:ext cx="6788150" cy="1368425"/>
          </a:xfrm>
          <a:custGeom>
            <a:avLst/>
            <a:gdLst/>
            <a:ahLst/>
            <a:cxnLst/>
            <a:rect l="l" t="t" r="r" b="b"/>
            <a:pathLst>
              <a:path w="6788150" h="1368425">
                <a:moveTo>
                  <a:pt x="6788150" y="0"/>
                </a:moveTo>
                <a:lnTo>
                  <a:pt x="0" y="0"/>
                </a:lnTo>
                <a:lnTo>
                  <a:pt x="0" y="1368425"/>
                </a:lnTo>
                <a:lnTo>
                  <a:pt x="6788150" y="1368425"/>
                </a:lnTo>
                <a:lnTo>
                  <a:pt x="678815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800" y="4138510"/>
            <a:ext cx="6788150" cy="1368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latin typeface="Arial"/>
                <a:cs typeface="Arial"/>
              </a:rPr>
              <a:t>&lt;SOAP-ENV:Body&gt;</a:t>
            </a:r>
            <a:endParaRPr sz="14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&lt;m:GetLastTradePrice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xmlns:m="Some-URI"&gt;</a:t>
            </a:r>
            <a:endParaRPr sz="1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&lt;symbol&gt;DIS&lt;/symbol&gt;</a:t>
            </a:r>
            <a:endParaRPr sz="14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&lt;/m:GetLastTradePrice&gt;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&lt;/SOAP-ENV:Body&gt;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0162" y="2564156"/>
            <a:ext cx="252095" cy="1343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20" dirty="0">
                <a:latin typeface="Arial"/>
                <a:cs typeface="Arial"/>
              </a:rPr>
              <a:t>SOAP </a:t>
            </a:r>
            <a:r>
              <a:rPr sz="1600" b="1" spc="-5" dirty="0">
                <a:latin typeface="Arial"/>
                <a:cs typeface="Arial"/>
              </a:rPr>
              <a:t>Header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0162" y="4245486"/>
            <a:ext cx="252095" cy="1162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20" dirty="0">
                <a:latin typeface="Arial"/>
                <a:cs typeface="Arial"/>
              </a:rPr>
              <a:t>SOAP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Body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38964" y="1403250"/>
            <a:ext cx="1746250" cy="4627880"/>
            <a:chOff x="6938964" y="1403250"/>
            <a:chExt cx="1746250" cy="4627880"/>
          </a:xfrm>
        </p:grpSpPr>
        <p:sp>
          <p:nvSpPr>
            <p:cNvPr id="15" name="object 15"/>
            <p:cNvSpPr/>
            <p:nvPr/>
          </p:nvSpPr>
          <p:spPr>
            <a:xfrm>
              <a:off x="6948489" y="2530375"/>
              <a:ext cx="503555" cy="1408430"/>
            </a:xfrm>
            <a:custGeom>
              <a:avLst/>
              <a:gdLst/>
              <a:ahLst/>
              <a:cxnLst/>
              <a:rect l="l" t="t" r="r" b="b"/>
              <a:pathLst>
                <a:path w="503554" h="1408429">
                  <a:moveTo>
                    <a:pt x="0" y="0"/>
                  </a:moveTo>
                  <a:lnTo>
                    <a:pt x="79530" y="2143"/>
                  </a:lnTo>
                  <a:lnTo>
                    <a:pt x="148604" y="8111"/>
                  </a:lnTo>
                  <a:lnTo>
                    <a:pt x="203074" y="17213"/>
                  </a:lnTo>
                  <a:lnTo>
                    <a:pt x="251625" y="42049"/>
                  </a:lnTo>
                  <a:lnTo>
                    <a:pt x="251625" y="662012"/>
                  </a:lnTo>
                  <a:lnTo>
                    <a:pt x="264447" y="675300"/>
                  </a:lnTo>
                  <a:lnTo>
                    <a:pt x="300165" y="686843"/>
                  </a:lnTo>
                  <a:lnTo>
                    <a:pt x="354634" y="695947"/>
                  </a:lnTo>
                  <a:lnTo>
                    <a:pt x="423706" y="701918"/>
                  </a:lnTo>
                  <a:lnTo>
                    <a:pt x="503237" y="704062"/>
                  </a:lnTo>
                  <a:lnTo>
                    <a:pt x="423707" y="706205"/>
                  </a:lnTo>
                  <a:lnTo>
                    <a:pt x="354637" y="712173"/>
                  </a:lnTo>
                  <a:lnTo>
                    <a:pt x="300171" y="721273"/>
                  </a:lnTo>
                  <a:lnTo>
                    <a:pt x="251625" y="746099"/>
                  </a:lnTo>
                  <a:lnTo>
                    <a:pt x="251625" y="1366062"/>
                  </a:lnTo>
                  <a:lnTo>
                    <a:pt x="238796" y="1379355"/>
                  </a:lnTo>
                  <a:lnTo>
                    <a:pt x="203074" y="1390898"/>
                  </a:lnTo>
                  <a:lnTo>
                    <a:pt x="148604" y="1400000"/>
                  </a:lnTo>
                  <a:lnTo>
                    <a:pt x="79530" y="1405969"/>
                  </a:lnTo>
                  <a:lnTo>
                    <a:pt x="0" y="14081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8014" y="4114700"/>
              <a:ext cx="503555" cy="1406525"/>
            </a:xfrm>
            <a:custGeom>
              <a:avLst/>
              <a:gdLst/>
              <a:ahLst/>
              <a:cxnLst/>
              <a:rect l="l" t="t" r="r" b="b"/>
              <a:pathLst>
                <a:path w="503554" h="1406525">
                  <a:moveTo>
                    <a:pt x="0" y="0"/>
                  </a:moveTo>
                  <a:lnTo>
                    <a:pt x="79530" y="2141"/>
                  </a:lnTo>
                  <a:lnTo>
                    <a:pt x="148604" y="8104"/>
                  </a:lnTo>
                  <a:lnTo>
                    <a:pt x="203074" y="17197"/>
                  </a:lnTo>
                  <a:lnTo>
                    <a:pt x="251625" y="41998"/>
                  </a:lnTo>
                  <a:lnTo>
                    <a:pt x="251625" y="661263"/>
                  </a:lnTo>
                  <a:lnTo>
                    <a:pt x="264447" y="674536"/>
                  </a:lnTo>
                  <a:lnTo>
                    <a:pt x="300165" y="686065"/>
                  </a:lnTo>
                  <a:lnTo>
                    <a:pt x="354634" y="695157"/>
                  </a:lnTo>
                  <a:lnTo>
                    <a:pt x="423706" y="701120"/>
                  </a:lnTo>
                  <a:lnTo>
                    <a:pt x="503237" y="703262"/>
                  </a:lnTo>
                  <a:lnTo>
                    <a:pt x="423707" y="705404"/>
                  </a:lnTo>
                  <a:lnTo>
                    <a:pt x="354637" y="711367"/>
                  </a:lnTo>
                  <a:lnTo>
                    <a:pt x="300171" y="720459"/>
                  </a:lnTo>
                  <a:lnTo>
                    <a:pt x="251625" y="745261"/>
                  </a:lnTo>
                  <a:lnTo>
                    <a:pt x="251625" y="1364526"/>
                  </a:lnTo>
                  <a:lnTo>
                    <a:pt x="238796" y="1377799"/>
                  </a:lnTo>
                  <a:lnTo>
                    <a:pt x="203074" y="1389327"/>
                  </a:lnTo>
                  <a:lnTo>
                    <a:pt x="148604" y="1398420"/>
                  </a:lnTo>
                  <a:lnTo>
                    <a:pt x="79530" y="1404383"/>
                  </a:lnTo>
                  <a:lnTo>
                    <a:pt x="0" y="14065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10412" y="1412775"/>
              <a:ext cx="1565275" cy="4608830"/>
            </a:xfrm>
            <a:custGeom>
              <a:avLst/>
              <a:gdLst/>
              <a:ahLst/>
              <a:cxnLst/>
              <a:rect l="l" t="t" r="r" b="b"/>
              <a:pathLst>
                <a:path w="1565275" h="4608830">
                  <a:moveTo>
                    <a:pt x="0" y="0"/>
                  </a:moveTo>
                  <a:lnTo>
                    <a:pt x="75374" y="597"/>
                  </a:lnTo>
                  <a:lnTo>
                    <a:pt x="148720" y="2354"/>
                  </a:lnTo>
                  <a:lnTo>
                    <a:pt x="219712" y="5215"/>
                  </a:lnTo>
                  <a:lnTo>
                    <a:pt x="288020" y="9125"/>
                  </a:lnTo>
                  <a:lnTo>
                    <a:pt x="353318" y="14030"/>
                  </a:lnTo>
                  <a:lnTo>
                    <a:pt x="415276" y="19876"/>
                  </a:lnTo>
                  <a:lnTo>
                    <a:pt x="473567" y="26606"/>
                  </a:lnTo>
                  <a:lnTo>
                    <a:pt x="527863" y="34167"/>
                  </a:lnTo>
                  <a:lnTo>
                    <a:pt x="577836" y="42505"/>
                  </a:lnTo>
                  <a:lnTo>
                    <a:pt x="623158" y="51563"/>
                  </a:lnTo>
                  <a:lnTo>
                    <a:pt x="663501" y="61288"/>
                  </a:lnTo>
                  <a:lnTo>
                    <a:pt x="727938" y="82518"/>
                  </a:lnTo>
                  <a:lnTo>
                    <a:pt x="768525" y="105757"/>
                  </a:lnTo>
                  <a:lnTo>
                    <a:pt x="782637" y="130568"/>
                  </a:lnTo>
                  <a:lnTo>
                    <a:pt x="782637" y="2183269"/>
                  </a:lnTo>
                  <a:lnTo>
                    <a:pt x="786220" y="2195844"/>
                  </a:lnTo>
                  <a:lnTo>
                    <a:pt x="796749" y="2208080"/>
                  </a:lnTo>
                  <a:lnTo>
                    <a:pt x="837336" y="2231320"/>
                  </a:lnTo>
                  <a:lnTo>
                    <a:pt x="901773" y="2252550"/>
                  </a:lnTo>
                  <a:lnTo>
                    <a:pt x="942116" y="2262275"/>
                  </a:lnTo>
                  <a:lnTo>
                    <a:pt x="987438" y="2271333"/>
                  </a:lnTo>
                  <a:lnTo>
                    <a:pt x="1037411" y="2279670"/>
                  </a:lnTo>
                  <a:lnTo>
                    <a:pt x="1091707" y="2287231"/>
                  </a:lnTo>
                  <a:lnTo>
                    <a:pt x="1149998" y="2293962"/>
                  </a:lnTo>
                  <a:lnTo>
                    <a:pt x="1211956" y="2299807"/>
                  </a:lnTo>
                  <a:lnTo>
                    <a:pt x="1277254" y="2304712"/>
                  </a:lnTo>
                  <a:lnTo>
                    <a:pt x="1345562" y="2308623"/>
                  </a:lnTo>
                  <a:lnTo>
                    <a:pt x="1416554" y="2311484"/>
                  </a:lnTo>
                  <a:lnTo>
                    <a:pt x="1489900" y="2313240"/>
                  </a:lnTo>
                  <a:lnTo>
                    <a:pt x="1565275" y="2313838"/>
                  </a:lnTo>
                  <a:lnTo>
                    <a:pt x="1489902" y="2314436"/>
                  </a:lnTo>
                  <a:lnTo>
                    <a:pt x="1416557" y="2316192"/>
                  </a:lnTo>
                  <a:lnTo>
                    <a:pt x="1345567" y="2319053"/>
                  </a:lnTo>
                  <a:lnTo>
                    <a:pt x="1277259" y="2322964"/>
                  </a:lnTo>
                  <a:lnTo>
                    <a:pt x="1211962" y="2327869"/>
                  </a:lnTo>
                  <a:lnTo>
                    <a:pt x="1150004" y="2333715"/>
                  </a:lnTo>
                  <a:lnTo>
                    <a:pt x="1091713" y="2340445"/>
                  </a:lnTo>
                  <a:lnTo>
                    <a:pt x="1037416" y="2348007"/>
                  </a:lnTo>
                  <a:lnTo>
                    <a:pt x="987443" y="2356345"/>
                  </a:lnTo>
                  <a:lnTo>
                    <a:pt x="942120" y="2365404"/>
                  </a:lnTo>
                  <a:lnTo>
                    <a:pt x="901776" y="2375129"/>
                  </a:lnTo>
                  <a:lnTo>
                    <a:pt x="837337" y="2396362"/>
                  </a:lnTo>
                  <a:lnTo>
                    <a:pt x="796749" y="2419604"/>
                  </a:lnTo>
                  <a:lnTo>
                    <a:pt x="782637" y="2444419"/>
                  </a:lnTo>
                  <a:lnTo>
                    <a:pt x="782637" y="4477931"/>
                  </a:lnTo>
                  <a:lnTo>
                    <a:pt x="751377" y="4514591"/>
                  </a:lnTo>
                  <a:lnTo>
                    <a:pt x="698537" y="4536883"/>
                  </a:lnTo>
                  <a:lnTo>
                    <a:pt x="623158" y="4556946"/>
                  </a:lnTo>
                  <a:lnTo>
                    <a:pt x="577836" y="4566005"/>
                  </a:lnTo>
                  <a:lnTo>
                    <a:pt x="527863" y="4574343"/>
                  </a:lnTo>
                  <a:lnTo>
                    <a:pt x="473567" y="4581904"/>
                  </a:lnTo>
                  <a:lnTo>
                    <a:pt x="415276" y="4588635"/>
                  </a:lnTo>
                  <a:lnTo>
                    <a:pt x="353318" y="4594481"/>
                  </a:lnTo>
                  <a:lnTo>
                    <a:pt x="288020" y="4599386"/>
                  </a:lnTo>
                  <a:lnTo>
                    <a:pt x="219712" y="4603297"/>
                  </a:lnTo>
                  <a:lnTo>
                    <a:pt x="148720" y="4606158"/>
                  </a:lnTo>
                  <a:lnTo>
                    <a:pt x="75374" y="4607914"/>
                  </a:lnTo>
                  <a:lnTo>
                    <a:pt x="0" y="46085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3335" y="2962032"/>
            <a:ext cx="252095" cy="1551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20" dirty="0">
                <a:latin typeface="Arial"/>
                <a:cs typeface="Arial"/>
              </a:rPr>
              <a:t>SOAP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Envelope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21" name="object 21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15F56D7-FD2E-4EBA-B15D-E8D1EDB3C3B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812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Représentation de </a:t>
            </a:r>
            <a:r>
              <a:rPr b="1" dirty="0">
                <a:latin typeface="Arial"/>
                <a:cs typeface="Arial"/>
              </a:rPr>
              <a:t>RPC </a:t>
            </a:r>
            <a:r>
              <a:rPr b="1" spc="-10" dirty="0">
                <a:latin typeface="Arial"/>
                <a:cs typeface="Arial"/>
              </a:rPr>
              <a:t>avec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849122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SOAP spécifie une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représentation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 requêtes et réponses RPC  indépendamment des plateformes.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ne définit pas ses conversions</a:t>
            </a:r>
            <a:r>
              <a:rPr sz="2000" spc="-2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dans  des langages de</a:t>
            </a:r>
            <a:r>
              <a:rPr sz="2000" spc="-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programmation.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38862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RPC au dessus de SOAP ne spécifie pas des opérations avancées  comme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références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d’objets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 collection de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miettes.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Ceci peut</a:t>
            </a:r>
            <a:r>
              <a:rPr sz="2000" spc="-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être  ajouté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par les applications ou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d’autres</a:t>
            </a:r>
            <a:r>
              <a:rPr sz="2000" spc="-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74930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RPC ne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fait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pas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partie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la spécification principale de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SOAP.</a:t>
            </a:r>
            <a:r>
              <a:rPr sz="2000" spc="-1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Son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utilisation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est</a:t>
            </a:r>
            <a:r>
              <a:rPr sz="2000" spc="-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optionnelle.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6DCDD79-79C6-4786-8332-6599842F9FD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081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RPC </a:t>
            </a:r>
            <a:r>
              <a:rPr b="1" spc="-10" dirty="0">
                <a:latin typeface="Arial"/>
                <a:cs typeface="Arial"/>
              </a:rPr>
              <a:t>avec </a:t>
            </a:r>
            <a:r>
              <a:rPr b="1" dirty="0">
                <a:latin typeface="Arial"/>
                <a:cs typeface="Arial"/>
              </a:rPr>
              <a:t>SOAP: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176"/>
            <a:ext cx="20554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Requête: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&lt;SOAP-ENV:Body&gt;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66464"/>
            <a:ext cx="20554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Réponse: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&lt;SOAP-ENV:Body&gt;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24832"/>
            <a:ext cx="61074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&lt;m:GetLastTradePriceResponse</a:t>
            </a:r>
            <a:r>
              <a:rPr sz="18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xmlns:m="Some-URI"&gt;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&lt;Price&gt;34.5&lt;/Price&gt;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&lt;/m:GetLastTradePriceResponse&gt;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5" dirty="0">
                <a:solidFill>
                  <a:srgbClr val="008000"/>
                </a:solidFill>
                <a:latin typeface="Arial"/>
                <a:cs typeface="Arial"/>
              </a:rPr>
              <a:t>&lt;/SOAP-ENV:Body</a:t>
            </a:r>
            <a:r>
              <a:rPr sz="1800" spc="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9272" y="1567365"/>
            <a:ext cx="1840864" cy="704215"/>
          </a:xfrm>
          <a:custGeom>
            <a:avLst/>
            <a:gdLst/>
            <a:ahLst/>
            <a:cxnLst/>
            <a:rect l="l" t="t" r="r" b="b"/>
            <a:pathLst>
              <a:path w="1840864" h="704214">
                <a:moveTo>
                  <a:pt x="1840483" y="0"/>
                </a:moveTo>
                <a:lnTo>
                  <a:pt x="1823224" y="5638"/>
                </a:lnTo>
                <a:lnTo>
                  <a:pt x="0" y="70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6691" y="1413497"/>
            <a:ext cx="1151255" cy="790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 marR="166370" algn="just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Nom de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la 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méthode</a:t>
            </a:r>
            <a:r>
              <a:rPr sz="1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à 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invoquer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90523" y="3567734"/>
            <a:ext cx="3818890" cy="1046480"/>
            <a:chOff x="2990523" y="3567734"/>
            <a:chExt cx="3818890" cy="1046480"/>
          </a:xfrm>
        </p:grpSpPr>
        <p:sp>
          <p:nvSpPr>
            <p:cNvPr id="9" name="object 9"/>
            <p:cNvSpPr/>
            <p:nvPr/>
          </p:nvSpPr>
          <p:spPr>
            <a:xfrm>
              <a:off x="4869091" y="3572497"/>
              <a:ext cx="1935480" cy="936625"/>
            </a:xfrm>
            <a:custGeom>
              <a:avLst/>
              <a:gdLst/>
              <a:ahLst/>
              <a:cxnLst/>
              <a:rect l="l" t="t" r="r" b="b"/>
              <a:pathLst>
                <a:path w="1935479" h="936625">
                  <a:moveTo>
                    <a:pt x="0" y="0"/>
                  </a:moveTo>
                  <a:lnTo>
                    <a:pt x="1935162" y="0"/>
                  </a:lnTo>
                  <a:lnTo>
                    <a:pt x="1935162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5286" y="3754790"/>
              <a:ext cx="1862455" cy="854710"/>
            </a:xfrm>
            <a:custGeom>
              <a:avLst/>
              <a:gdLst/>
              <a:ahLst/>
              <a:cxnLst/>
              <a:rect l="l" t="t" r="r" b="b"/>
              <a:pathLst>
                <a:path w="1862454" h="854710">
                  <a:moveTo>
                    <a:pt x="1862150" y="0"/>
                  </a:moveTo>
                  <a:lnTo>
                    <a:pt x="1833118" y="6680"/>
                  </a:lnTo>
                  <a:lnTo>
                    <a:pt x="0" y="85432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2120544"/>
            <a:ext cx="6073775" cy="17183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&lt;m:GetLastTradePrice</a:t>
            </a:r>
            <a:r>
              <a:rPr sz="1800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xmlns:m="Some-URI"&gt;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&lt;symbol&gt;DIS&lt;/symbol&gt;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&lt;/m:GetLastTradePrice&gt;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&lt;/SOAP-ENV:Body&gt;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8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Nom de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sz="1400" b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méthode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7825" y="3812853"/>
            <a:ext cx="15303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concaténé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au</a:t>
            </a:r>
            <a:r>
              <a:rPr sz="14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mot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«Response»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15" name="object 15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92D3D72E-78F3-4EB3-9995-B38CAD28F1F1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Communication par échange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  </a:t>
            </a:r>
            <a:r>
              <a:rPr b="1" spc="-10" dirty="0">
                <a:latin typeface="Arial"/>
                <a:cs typeface="Arial"/>
              </a:rPr>
              <a:t>messages </a:t>
            </a:r>
            <a:r>
              <a:rPr b="1" dirty="0">
                <a:latin typeface="Arial"/>
                <a:cs typeface="Arial"/>
              </a:rPr>
              <a:t>SOAP </a:t>
            </a:r>
            <a:r>
              <a:rPr b="1" spc="-5" dirty="0">
                <a:latin typeface="Arial"/>
                <a:cs typeface="Arial"/>
              </a:rPr>
              <a:t>via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HTTP</a:t>
            </a:r>
          </a:p>
        </p:txBody>
      </p:sp>
      <p:sp>
        <p:nvSpPr>
          <p:cNvPr id="3" name="object 3"/>
          <p:cNvSpPr/>
          <p:nvPr/>
        </p:nvSpPr>
        <p:spPr>
          <a:xfrm>
            <a:off x="1547813" y="1480342"/>
            <a:ext cx="6419824" cy="4252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2987" y="6121744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©IKS, ETH</a:t>
            </a:r>
            <a:r>
              <a:rPr sz="1200" spc="-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5361908-0824-4FAE-9963-75C692510F1C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73304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Attachement de </a:t>
            </a:r>
            <a:r>
              <a:rPr b="1" dirty="0">
                <a:latin typeface="Arial"/>
                <a:cs typeface="Arial"/>
              </a:rPr>
              <a:t>SOAP </a:t>
            </a:r>
            <a:r>
              <a:rPr b="1" spc="-5" dirty="0">
                <a:latin typeface="Arial"/>
                <a:cs typeface="Arial"/>
              </a:rPr>
              <a:t>aux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protocoles  de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transport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4165"/>
            <a:ext cx="849439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1920" indent="-34290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Les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messages SOAP peuvent être transportés </a:t>
            </a: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en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utilisant n’importe quel  protocole</a:t>
            </a:r>
            <a:endParaRPr sz="1800">
              <a:latin typeface="Lucida Sans"/>
              <a:cs typeface="Lucida Sans"/>
            </a:endParaRPr>
          </a:p>
          <a:p>
            <a:pPr marL="355600" marR="652780" indent="-342900" algn="just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5600" algn="l"/>
              </a:tabLst>
            </a:pP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L’attachement (binding) de SOAP à un protocole de transport décrit  comment un message SOAP est envoyé </a:t>
            </a: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en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utilisant ce protocole de  transport.</a:t>
            </a:r>
            <a:endParaRPr sz="1800">
              <a:latin typeface="Lucida Sans"/>
              <a:cs typeface="Lucida San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Un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 attachement</a:t>
            </a: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spécifie</a:t>
            </a:r>
            <a:r>
              <a:rPr sz="1800" spc="3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comment</a:t>
            </a:r>
            <a:r>
              <a:rPr sz="1800" spc="-1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les</a:t>
            </a:r>
            <a:r>
              <a:rPr sz="1800" spc="1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messages</a:t>
            </a:r>
            <a:r>
              <a:rPr sz="1800" spc="-34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-</a:t>
            </a:r>
            <a:r>
              <a:rPr sz="1800" spc="-33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requêtes</a:t>
            </a:r>
            <a:r>
              <a:rPr sz="1800" spc="-3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8000"/>
                </a:solidFill>
                <a:latin typeface="Lucida Sans"/>
                <a:cs typeface="Lucida Sans"/>
              </a:rPr>
              <a:t>et</a:t>
            </a:r>
            <a:r>
              <a:rPr sz="1800" spc="1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de</a:t>
            </a:r>
            <a:r>
              <a:rPr sz="1800" spc="2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réponses  </a:t>
            </a:r>
            <a:r>
              <a:rPr sz="1800" spc="-10" dirty="0">
                <a:solidFill>
                  <a:srgbClr val="008000"/>
                </a:solidFill>
                <a:latin typeface="Lucida Sans"/>
                <a:cs typeface="Lucida Sans"/>
              </a:rPr>
              <a:t>sont</a:t>
            </a:r>
            <a:r>
              <a:rPr sz="1800" spc="-1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corrélés</a:t>
            </a:r>
            <a:endParaRPr sz="1800">
              <a:latin typeface="Lucida Sans"/>
              <a:cs typeface="Lucida Sans"/>
            </a:endParaRPr>
          </a:p>
          <a:p>
            <a:pPr marL="355600" marR="12065" indent="-342900" algn="just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SzPct val="80555"/>
              <a:buFont typeface="Wingdings"/>
              <a:buChar char=""/>
              <a:tabLst>
                <a:tab pos="355600" algn="l"/>
              </a:tabLst>
            </a:pP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La spécification d’attachement de SOAP définit les lignes directrices </a:t>
            </a:r>
            <a:r>
              <a:rPr sz="1800" spc="-10" dirty="0">
                <a:solidFill>
                  <a:srgbClr val="008000"/>
                </a:solidFill>
                <a:latin typeface="Lucida Sans"/>
                <a:cs typeface="Lucida Sans"/>
              </a:rPr>
              <a:t>pour 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spécifier un attachement pour un protocole</a:t>
            </a:r>
            <a:r>
              <a:rPr sz="1800" spc="4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Lucida Sans"/>
                <a:cs typeface="Lucida Sans"/>
              </a:rPr>
              <a:t>particulier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1412" y="5660923"/>
            <a:ext cx="4321175" cy="360680"/>
          </a:xfrm>
          <a:custGeom>
            <a:avLst/>
            <a:gdLst/>
            <a:ahLst/>
            <a:cxnLst/>
            <a:rect l="l" t="t" r="r" b="b"/>
            <a:pathLst>
              <a:path w="4321175" h="360679">
                <a:moveTo>
                  <a:pt x="0" y="0"/>
                </a:moveTo>
                <a:lnTo>
                  <a:pt x="4321175" y="0"/>
                </a:lnTo>
                <a:lnTo>
                  <a:pt x="4321175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651" y="5685151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5062" y="4214710"/>
          <a:ext cx="4323078" cy="1439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1442084"/>
                <a:gridCol w="1440814"/>
              </a:tblGrid>
              <a:tr h="360362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SOAP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RPC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775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SOAP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362"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HTTP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SMTP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36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TCP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UDP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9" name="object 9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279D539-5C19-410F-863E-908FF4F03B86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779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SOAP </a:t>
            </a:r>
            <a:r>
              <a:rPr spc="-5" dirty="0"/>
              <a:t>et</a:t>
            </a:r>
            <a:r>
              <a:rPr spc="-114" dirty="0"/>
              <a:t> </a:t>
            </a:r>
            <a:r>
              <a:rPr dirty="0"/>
              <a:t>HTTP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45797" y="1765973"/>
            <a:ext cx="2821305" cy="3757929"/>
            <a:chOff x="5645797" y="1765973"/>
            <a:chExt cx="2821305" cy="3757929"/>
          </a:xfrm>
        </p:grpSpPr>
        <p:sp>
          <p:nvSpPr>
            <p:cNvPr id="4" name="object 4"/>
            <p:cNvSpPr/>
            <p:nvPr/>
          </p:nvSpPr>
          <p:spPr>
            <a:xfrm>
              <a:off x="5652147" y="1772323"/>
              <a:ext cx="2808605" cy="3745229"/>
            </a:xfrm>
            <a:custGeom>
              <a:avLst/>
              <a:gdLst/>
              <a:ahLst/>
              <a:cxnLst/>
              <a:rect l="l" t="t" r="r" b="b"/>
              <a:pathLst>
                <a:path w="2808604" h="3745229">
                  <a:moveTo>
                    <a:pt x="2808287" y="0"/>
                  </a:moveTo>
                  <a:lnTo>
                    <a:pt x="0" y="0"/>
                  </a:lnTo>
                  <a:lnTo>
                    <a:pt x="0" y="3744912"/>
                  </a:lnTo>
                  <a:lnTo>
                    <a:pt x="2808287" y="3744912"/>
                  </a:lnTo>
                  <a:lnTo>
                    <a:pt x="2808287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2147" y="1772323"/>
              <a:ext cx="2808605" cy="3745229"/>
            </a:xfrm>
            <a:custGeom>
              <a:avLst/>
              <a:gdLst/>
              <a:ahLst/>
              <a:cxnLst/>
              <a:rect l="l" t="t" r="r" b="b"/>
              <a:pathLst>
                <a:path w="2808604" h="3745229">
                  <a:moveTo>
                    <a:pt x="0" y="0"/>
                  </a:moveTo>
                  <a:lnTo>
                    <a:pt x="2808287" y="0"/>
                  </a:lnTo>
                  <a:lnTo>
                    <a:pt x="2808287" y="3744912"/>
                  </a:lnTo>
                  <a:lnTo>
                    <a:pt x="0" y="37449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2147" y="1772323"/>
            <a:ext cx="2808605" cy="37452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Arial"/>
                <a:cs typeface="Arial"/>
              </a:rPr>
              <a:t>HTTP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5022" y="2132685"/>
            <a:ext cx="2520950" cy="3313429"/>
          </a:xfrm>
          <a:custGeom>
            <a:avLst/>
            <a:gdLst/>
            <a:ahLst/>
            <a:cxnLst/>
            <a:rect l="l" t="t" r="r" b="b"/>
            <a:pathLst>
              <a:path w="2520950" h="3313429">
                <a:moveTo>
                  <a:pt x="2520949" y="0"/>
                </a:moveTo>
                <a:lnTo>
                  <a:pt x="0" y="0"/>
                </a:lnTo>
                <a:lnTo>
                  <a:pt x="0" y="3313112"/>
                </a:lnTo>
                <a:lnTo>
                  <a:pt x="2520949" y="3313112"/>
                </a:lnTo>
                <a:lnTo>
                  <a:pt x="2520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5022" y="2132685"/>
            <a:ext cx="2520950" cy="331342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Arial"/>
                <a:cs typeface="Arial"/>
              </a:rPr>
              <a:t>SOAP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Envelope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0922" y="2493048"/>
            <a:ext cx="2160905" cy="863600"/>
          </a:xfrm>
          <a:custGeom>
            <a:avLst/>
            <a:gdLst/>
            <a:ahLst/>
            <a:cxnLst/>
            <a:rect l="l" t="t" r="r" b="b"/>
            <a:pathLst>
              <a:path w="2160904" h="863600">
                <a:moveTo>
                  <a:pt x="2160587" y="0"/>
                </a:moveTo>
                <a:lnTo>
                  <a:pt x="0" y="0"/>
                </a:lnTo>
                <a:lnTo>
                  <a:pt x="0" y="863600"/>
                </a:lnTo>
                <a:lnTo>
                  <a:pt x="2160587" y="863600"/>
                </a:lnTo>
                <a:lnTo>
                  <a:pt x="216058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10922" y="2493048"/>
            <a:ext cx="2160905" cy="863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Arial"/>
                <a:cs typeface="Arial"/>
              </a:rPr>
              <a:t>SOAP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Header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0922" y="3501110"/>
            <a:ext cx="2160905" cy="1871980"/>
          </a:xfrm>
          <a:custGeom>
            <a:avLst/>
            <a:gdLst/>
            <a:ahLst/>
            <a:cxnLst/>
            <a:rect l="l" t="t" r="r" b="b"/>
            <a:pathLst>
              <a:path w="2160904" h="1871979">
                <a:moveTo>
                  <a:pt x="2160587" y="0"/>
                </a:moveTo>
                <a:lnTo>
                  <a:pt x="0" y="0"/>
                </a:lnTo>
                <a:lnTo>
                  <a:pt x="0" y="1871662"/>
                </a:lnTo>
                <a:lnTo>
                  <a:pt x="2160587" y="1871662"/>
                </a:lnTo>
                <a:lnTo>
                  <a:pt x="2160587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0922" y="3501110"/>
            <a:ext cx="2160905" cy="18719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Arial"/>
                <a:cs typeface="Arial"/>
              </a:rPr>
              <a:t>SOAP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Body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9847" y="2853410"/>
            <a:ext cx="1511300" cy="431800"/>
          </a:xfrm>
          <a:custGeom>
            <a:avLst/>
            <a:gdLst/>
            <a:ahLst/>
            <a:cxnLst/>
            <a:rect l="l" t="t" r="r" b="b"/>
            <a:pathLst>
              <a:path w="1511300" h="431800">
                <a:moveTo>
                  <a:pt x="1511299" y="0"/>
                </a:moveTo>
                <a:lnTo>
                  <a:pt x="0" y="0"/>
                </a:lnTo>
                <a:lnTo>
                  <a:pt x="0" y="431800"/>
                </a:lnTo>
                <a:lnTo>
                  <a:pt x="1511299" y="431800"/>
                </a:lnTo>
                <a:lnTo>
                  <a:pt x="1511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99847" y="2853410"/>
            <a:ext cx="15113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64"/>
              </a:lnSpc>
            </a:pPr>
            <a:r>
              <a:rPr sz="1500" dirty="0">
                <a:latin typeface="Arial"/>
                <a:cs typeface="Arial"/>
              </a:rPr>
              <a:t>Transactional</a:t>
            </a:r>
            <a:endParaRPr sz="1500">
              <a:latin typeface="Arial"/>
              <a:cs typeface="Arial"/>
            </a:endParaRPr>
          </a:p>
          <a:p>
            <a:pPr marL="55880" algn="ctr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context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83947" y="3861473"/>
            <a:ext cx="2016125" cy="1440180"/>
          </a:xfrm>
          <a:custGeom>
            <a:avLst/>
            <a:gdLst/>
            <a:ahLst/>
            <a:cxnLst/>
            <a:rect l="l" t="t" r="r" b="b"/>
            <a:pathLst>
              <a:path w="2016125" h="1440179">
                <a:moveTo>
                  <a:pt x="2016124" y="0"/>
                </a:moveTo>
                <a:lnTo>
                  <a:pt x="0" y="0"/>
                </a:lnTo>
                <a:lnTo>
                  <a:pt x="0" y="1439862"/>
                </a:lnTo>
                <a:lnTo>
                  <a:pt x="2016124" y="1439862"/>
                </a:lnTo>
                <a:lnTo>
                  <a:pt x="2016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83947" y="3861473"/>
            <a:ext cx="2016125" cy="1440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Arial"/>
                <a:cs typeface="Arial"/>
              </a:rPr>
              <a:t>Name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Procedure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6347" y="4761585"/>
            <a:ext cx="1574800" cy="466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260" marR="238125" indent="27114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Input  parameter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6822" y="4220248"/>
            <a:ext cx="1584325" cy="468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06705" marR="243204" indent="27114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Input  parameter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500" y="1327305"/>
            <a:ext cx="3618229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messages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sont  typiquement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transmis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 utilisant  </a:t>
            </a:r>
            <a:r>
              <a:rPr sz="1800" spc="10" dirty="0">
                <a:solidFill>
                  <a:srgbClr val="1A171B"/>
                </a:solidFill>
                <a:latin typeface="Arial"/>
                <a:cs typeface="Arial"/>
              </a:rPr>
              <a:t>HTTP</a:t>
            </a:r>
            <a:endParaRPr sz="1800">
              <a:latin typeface="Arial"/>
              <a:cs typeface="Arial"/>
            </a:endParaRPr>
          </a:p>
          <a:p>
            <a:pPr marL="283845" marR="67945" indent="-27178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L’attachement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  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spécification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" y="3137816"/>
            <a:ext cx="405765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version 1.2,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considère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GET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ou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POST.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Avec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GET,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requête n’est pas un message 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mais 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réponse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SOAP.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Avec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POST,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 requêtes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réponses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sont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messages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" y="5442105"/>
            <a:ext cx="396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version 1.1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considère  principalement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l’utilisation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r>
              <a:rPr sz="1800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POST.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24" name="object 24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0D14C43A-2CF2-402D-9B9F-FD700FD2869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8119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En </a:t>
            </a:r>
            <a:r>
              <a:rPr b="1" spc="-5" dirty="0">
                <a:latin typeface="Arial"/>
                <a:cs typeface="Arial"/>
              </a:rPr>
              <a:t>XML (la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requête)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947" y="1276232"/>
            <a:ext cx="7458709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274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POST /StockQuote HTTP/1.1  Host:</a:t>
            </a:r>
            <a:r>
              <a:rPr sz="1600" spc="-3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www.stockquoteserver.com</a:t>
            </a:r>
            <a:endParaRPr sz="1600">
              <a:latin typeface="Lucida Sans"/>
              <a:cs typeface="Lucida Sans"/>
            </a:endParaRPr>
          </a:p>
          <a:p>
            <a:pPr marL="12700" marR="3404235">
              <a:lnSpc>
                <a:spcPct val="120000"/>
              </a:lnSpc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Content -Type: text/xml; </a:t>
            </a: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charset="utf</a:t>
            </a:r>
            <a:r>
              <a:rPr sz="1600" spc="-29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-8" 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Content -Length:</a:t>
            </a:r>
            <a:r>
              <a:rPr sz="1600" spc="-12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nnnn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SOAPAction:</a:t>
            </a: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"GetLastTradePrice“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-ENV:Envelope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xmlns:SOAP</a:t>
            </a:r>
            <a:r>
              <a:rPr sz="1600" spc="-30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-ENV=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4"/>
              </a:rPr>
              <a:t>"http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4"/>
              </a:rPr>
              <a:t>//schemas.xmlsoap.org/soap/envelope/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"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SOAP</a:t>
            </a:r>
            <a:r>
              <a:rPr sz="1600" spc="-27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-ENV:encodingStyle=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5"/>
              </a:rPr>
              <a:t>"http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5"/>
              </a:rPr>
              <a:t>//schemas.xmlsoap.org/soap/encoding/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"&gt;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4" y="4005364"/>
            <a:ext cx="6624955" cy="1440180"/>
          </a:xfrm>
          <a:prstGeom prst="rect">
            <a:avLst/>
          </a:prstGeom>
          <a:solidFill>
            <a:srgbClr val="99CCFF">
              <a:alpha val="32156"/>
            </a:srgbClr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-ENV:Body</a:t>
            </a:r>
            <a:r>
              <a:rPr sz="1600" spc="-18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>
              <a:latin typeface="Lucida Sans"/>
              <a:cs typeface="Lucida Sans"/>
            </a:endParaRPr>
          </a:p>
          <a:p>
            <a:pPr marL="57086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&lt;m:GetLastTradePrice </a:t>
            </a: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xmlns:m="Some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</a:t>
            </a:r>
            <a:r>
              <a:rPr sz="1600" spc="-44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URI"&gt;</a:t>
            </a:r>
            <a:endParaRPr sz="1600">
              <a:latin typeface="Lucida Sans"/>
              <a:cs typeface="Lucida Sans"/>
            </a:endParaRPr>
          </a:p>
          <a:p>
            <a:pPr marL="1485265">
              <a:lnSpc>
                <a:spcPct val="100000"/>
              </a:lnSpc>
              <a:spcBef>
                <a:spcPts val="384"/>
              </a:spcBef>
            </a:pPr>
            <a:r>
              <a:rPr sz="1600" spc="35" dirty="0">
                <a:solidFill>
                  <a:srgbClr val="008000"/>
                </a:solidFill>
                <a:latin typeface="Lucida Sans"/>
                <a:cs typeface="Lucida Sans"/>
              </a:rPr>
              <a:t>&lt;symbol&gt;DIS&lt;/symbol&gt;</a:t>
            </a:r>
            <a:endParaRPr sz="1600">
              <a:latin typeface="Lucida Sans"/>
              <a:cs typeface="Lucida Sans"/>
            </a:endParaRPr>
          </a:p>
          <a:p>
            <a:pPr marL="57086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&lt;/m:GetLastTradePrice&gt;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spc="25" dirty="0">
                <a:solidFill>
                  <a:srgbClr val="008000"/>
                </a:solidFill>
                <a:latin typeface="Lucida Sans"/>
                <a:cs typeface="Lucida Sans"/>
              </a:rPr>
              <a:t>&lt;/SOAP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-ENV:Body</a:t>
            </a:r>
            <a:r>
              <a:rPr sz="1600" spc="-18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36" y="5423310"/>
            <a:ext cx="236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008000"/>
                </a:solidFill>
                <a:latin typeface="Lucida Sans"/>
                <a:cs typeface="Lucida Sans"/>
              </a:rPr>
              <a:t>&lt;/SOAP</a:t>
            </a:r>
            <a:r>
              <a:rPr sz="1600" spc="-31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-ENV:Envelope&gt;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8" name="object 8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6D0894C-B40C-4247-AF2F-D11D798ECBBF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926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En </a:t>
            </a:r>
            <a:r>
              <a:rPr b="1" spc="-5" dirty="0">
                <a:latin typeface="Arial"/>
                <a:cs typeface="Arial"/>
              </a:rPr>
              <a:t>XML (la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réponse)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947" y="1276232"/>
            <a:ext cx="7565390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HTTP/1.1 200</a:t>
            </a:r>
            <a:r>
              <a:rPr sz="1600" spc="2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OK</a:t>
            </a:r>
            <a:endParaRPr sz="1600">
              <a:latin typeface="Lucida Sans"/>
              <a:cs typeface="Lucida Sans"/>
            </a:endParaRPr>
          </a:p>
          <a:p>
            <a:pPr marL="12700" marR="3510915">
              <a:lnSpc>
                <a:spcPct val="120000"/>
              </a:lnSpc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Content -Type: text/xml; </a:t>
            </a: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charset="utf</a:t>
            </a:r>
            <a:r>
              <a:rPr sz="1600" spc="-29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-8" 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Content -Length:</a:t>
            </a:r>
            <a:r>
              <a:rPr sz="1600" spc="-12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nnnn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Lucida Sans"/>
              <a:cs typeface="Lucida Sans"/>
            </a:endParaRPr>
          </a:p>
          <a:p>
            <a:pPr marL="28575">
              <a:lnSpc>
                <a:spcPct val="100000"/>
              </a:lnSpc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-ENV:Envelope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xmlns:SOAP</a:t>
            </a:r>
            <a:r>
              <a:rPr sz="1600" spc="-30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-ENV=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"http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3"/>
              </a:rPr>
              <a:t>//schemas.xmlsoap.org/soap/envelope/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"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SOAP</a:t>
            </a:r>
            <a:r>
              <a:rPr sz="1600" spc="-31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-ENV:encodingStyle=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4"/>
              </a:rPr>
              <a:t>"http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: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  <a:hlinkClick r:id="rId4"/>
              </a:rPr>
              <a:t>//schemas.xmlsoap.org/soap/encoding/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"/</a:t>
            </a:r>
            <a:r>
              <a:rPr sz="1600" spc="-35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4" y="3357562"/>
            <a:ext cx="6624955" cy="1440180"/>
          </a:xfrm>
          <a:prstGeom prst="rect">
            <a:avLst/>
          </a:prstGeom>
          <a:solidFill>
            <a:srgbClr val="99CCFF">
              <a:alpha val="32156"/>
            </a:srgbClr>
          </a:solidFill>
          <a:ln w="12700">
            <a:solidFill>
              <a:srgbClr val="FFFFF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&lt;SOAP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-ENV:Body</a:t>
            </a:r>
            <a:r>
              <a:rPr sz="1600" spc="-18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>
              <a:latin typeface="Lucida Sans"/>
              <a:cs typeface="Lucida Sans"/>
            </a:endParaRPr>
          </a:p>
          <a:p>
            <a:pPr marL="57086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&lt;m:GetLastTradePriceResponse </a:t>
            </a: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xmlns:m="Some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</a:t>
            </a:r>
            <a:r>
              <a:rPr sz="1600" spc="-44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20" dirty="0">
                <a:solidFill>
                  <a:srgbClr val="008000"/>
                </a:solidFill>
                <a:latin typeface="Lucida Sans"/>
                <a:cs typeface="Lucida Sans"/>
              </a:rPr>
              <a:t>URI"&gt;</a:t>
            </a:r>
            <a:endParaRPr sz="1600">
              <a:latin typeface="Lucida Sans"/>
              <a:cs typeface="Lucida Sans"/>
            </a:endParaRPr>
          </a:p>
          <a:p>
            <a:pPr marL="1485265">
              <a:lnSpc>
                <a:spcPct val="100000"/>
              </a:lnSpc>
              <a:spcBef>
                <a:spcPts val="385"/>
              </a:spcBef>
            </a:pPr>
            <a:r>
              <a:rPr sz="1600" spc="15" dirty="0">
                <a:solidFill>
                  <a:srgbClr val="008000"/>
                </a:solidFill>
                <a:latin typeface="Lucida Sans"/>
                <a:cs typeface="Lucida Sans"/>
              </a:rPr>
              <a:t>&lt;Price&gt;34.5&lt;/Price&gt;</a:t>
            </a:r>
            <a:endParaRPr sz="1600">
              <a:latin typeface="Lucida Sans"/>
              <a:cs typeface="Lucida Sans"/>
            </a:endParaRPr>
          </a:p>
          <a:p>
            <a:pPr marL="57086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&lt;/m:GetLastTradePriceResponse&gt;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ts val="1889"/>
              </a:lnSpc>
              <a:spcBef>
                <a:spcPts val="385"/>
              </a:spcBef>
            </a:pPr>
            <a:r>
              <a:rPr sz="1600" spc="25" dirty="0">
                <a:solidFill>
                  <a:srgbClr val="008000"/>
                </a:solidFill>
                <a:latin typeface="Lucida Sans"/>
                <a:cs typeface="Lucida Sans"/>
              </a:rPr>
              <a:t>&lt;/SOAP</a:t>
            </a:r>
            <a:r>
              <a:rPr sz="1600" spc="-30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-ENV:Body</a:t>
            </a:r>
            <a:r>
              <a:rPr sz="1600" spc="-180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36" y="4836314"/>
            <a:ext cx="236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008000"/>
                </a:solidFill>
                <a:latin typeface="Lucida Sans"/>
                <a:cs typeface="Lucida Sans"/>
              </a:rPr>
              <a:t>&lt;/SOAP</a:t>
            </a:r>
            <a:r>
              <a:rPr sz="1600" spc="-31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008000"/>
                </a:solidFill>
                <a:latin typeface="Lucida Sans"/>
                <a:cs typeface="Lucida Sans"/>
              </a:rPr>
              <a:t>-ENV:Envelope&gt;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8" name="object 8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E2974B1D-CF5D-4DA1-9F68-895F7D65BD49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23"/>
          <p:cNvSpPr/>
          <p:nvPr/>
        </p:nvSpPr>
        <p:spPr>
          <a:xfrm>
            <a:off x="3472775" y="3816797"/>
            <a:ext cx="2087880" cy="3024505"/>
          </a:xfrm>
          <a:custGeom>
            <a:avLst/>
            <a:gdLst/>
            <a:ahLst/>
            <a:cxnLst/>
            <a:rect l="l" t="t" r="r" b="b"/>
            <a:pathLst>
              <a:path w="2087879" h="3024504">
                <a:moveTo>
                  <a:pt x="2087562" y="0"/>
                </a:moveTo>
                <a:lnTo>
                  <a:pt x="0" y="0"/>
                </a:lnTo>
                <a:lnTo>
                  <a:pt x="0" y="3024187"/>
                </a:lnTo>
                <a:lnTo>
                  <a:pt x="2087562" y="3024187"/>
                </a:lnTo>
                <a:lnTo>
                  <a:pt x="208756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948" y="124205"/>
            <a:ext cx="731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SOAP </a:t>
            </a:r>
            <a:r>
              <a:rPr sz="2800" b="1" dirty="0">
                <a:latin typeface="Arial"/>
                <a:cs typeface="Arial"/>
              </a:rPr>
              <a:t>au </a:t>
            </a:r>
            <a:r>
              <a:rPr sz="2800" b="1" spc="-5" dirty="0">
                <a:latin typeface="Arial"/>
                <a:cs typeface="Arial"/>
              </a:rPr>
              <a:t>dessus </a:t>
            </a:r>
            <a:r>
              <a:rPr sz="2800" b="1" spc="-10" dirty="0">
                <a:latin typeface="Arial"/>
                <a:cs typeface="Arial"/>
              </a:rPr>
              <a:t>de HTTP: une </a:t>
            </a:r>
            <a:r>
              <a:rPr sz="2800" b="1" spc="-5" dirty="0">
                <a:latin typeface="Arial"/>
                <a:cs typeface="Arial"/>
              </a:rPr>
              <a:t>vue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globale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1300" y="2333203"/>
            <a:ext cx="2540000" cy="2324100"/>
            <a:chOff x="241300" y="2333203"/>
            <a:chExt cx="2540000" cy="2324100"/>
          </a:xfrm>
        </p:grpSpPr>
        <p:sp>
          <p:nvSpPr>
            <p:cNvPr id="4" name="object 4"/>
            <p:cNvSpPr/>
            <p:nvPr/>
          </p:nvSpPr>
          <p:spPr>
            <a:xfrm>
              <a:off x="250825" y="2342728"/>
              <a:ext cx="2520950" cy="2305050"/>
            </a:xfrm>
            <a:custGeom>
              <a:avLst/>
              <a:gdLst/>
              <a:ahLst/>
              <a:cxnLst/>
              <a:rect l="l" t="t" r="r" b="b"/>
              <a:pathLst>
                <a:path w="2520950" h="2305050">
                  <a:moveTo>
                    <a:pt x="0" y="1152525"/>
                  </a:moveTo>
                  <a:lnTo>
                    <a:pt x="576199" y="0"/>
                  </a:lnTo>
                  <a:lnTo>
                    <a:pt x="1944751" y="0"/>
                  </a:lnTo>
                  <a:lnTo>
                    <a:pt x="2520950" y="1152525"/>
                  </a:lnTo>
                  <a:lnTo>
                    <a:pt x="1944751" y="2305050"/>
                  </a:lnTo>
                  <a:lnTo>
                    <a:pt x="576199" y="2305050"/>
                  </a:lnTo>
                  <a:lnTo>
                    <a:pt x="0" y="1152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212" y="2631655"/>
              <a:ext cx="1008380" cy="360680"/>
            </a:xfrm>
            <a:custGeom>
              <a:avLst/>
              <a:gdLst/>
              <a:ahLst/>
              <a:cxnLst/>
              <a:rect l="l" t="t" r="r" b="b"/>
              <a:pathLst>
                <a:path w="1008380" h="360680">
                  <a:moveTo>
                    <a:pt x="0" y="0"/>
                  </a:moveTo>
                  <a:lnTo>
                    <a:pt x="1008062" y="0"/>
                  </a:lnTo>
                  <a:lnTo>
                    <a:pt x="1008062" y="360362"/>
                  </a:lnTo>
                  <a:lnTo>
                    <a:pt x="0" y="3603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0192" y="2672641"/>
            <a:ext cx="814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RPC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850" y="3279347"/>
            <a:ext cx="1224280" cy="720725"/>
          </a:xfrm>
          <a:custGeom>
            <a:avLst/>
            <a:gdLst/>
            <a:ahLst/>
            <a:cxnLst/>
            <a:rect l="l" t="t" r="r" b="b"/>
            <a:pathLst>
              <a:path w="1224280" h="720725">
                <a:moveTo>
                  <a:pt x="0" y="120129"/>
                </a:moveTo>
                <a:lnTo>
                  <a:pt x="9440" y="73370"/>
                </a:lnTo>
                <a:lnTo>
                  <a:pt x="35185" y="35186"/>
                </a:lnTo>
                <a:lnTo>
                  <a:pt x="73369" y="9445"/>
                </a:lnTo>
                <a:lnTo>
                  <a:pt x="120129" y="12"/>
                </a:lnTo>
                <a:lnTo>
                  <a:pt x="1103845" y="0"/>
                </a:lnTo>
                <a:lnTo>
                  <a:pt x="1150597" y="9440"/>
                </a:lnTo>
                <a:lnTo>
                  <a:pt x="1188778" y="35185"/>
                </a:lnTo>
                <a:lnTo>
                  <a:pt x="1214522" y="73369"/>
                </a:lnTo>
                <a:lnTo>
                  <a:pt x="1223962" y="120129"/>
                </a:lnTo>
                <a:lnTo>
                  <a:pt x="1223962" y="600608"/>
                </a:lnTo>
                <a:lnTo>
                  <a:pt x="1214522" y="647365"/>
                </a:lnTo>
                <a:lnTo>
                  <a:pt x="1188778" y="685546"/>
                </a:lnTo>
                <a:lnTo>
                  <a:pt x="1150597" y="711286"/>
                </a:lnTo>
                <a:lnTo>
                  <a:pt x="1103845" y="720725"/>
                </a:lnTo>
                <a:lnTo>
                  <a:pt x="120129" y="720725"/>
                </a:lnTo>
                <a:lnTo>
                  <a:pt x="73369" y="711286"/>
                </a:lnTo>
                <a:lnTo>
                  <a:pt x="35185" y="685546"/>
                </a:lnTo>
                <a:lnTo>
                  <a:pt x="9440" y="647365"/>
                </a:lnTo>
                <a:lnTo>
                  <a:pt x="0" y="600608"/>
                </a:lnTo>
                <a:lnTo>
                  <a:pt x="0" y="1201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0053" y="3378603"/>
            <a:ext cx="1167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  <a:tabLst>
                <a:tab pos="917575" algn="l"/>
                <a:tab pos="1154430" algn="l"/>
              </a:tabLst>
            </a:pPr>
            <a:r>
              <a:rPr sz="1600" spc="-10" dirty="0">
                <a:latin typeface="Arial"/>
                <a:cs typeface="Arial"/>
              </a:rPr>
              <a:t>SOAP	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050" y="2880893"/>
            <a:ext cx="288925" cy="15132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vert270" wrap="square" lIns="0" tIns="1714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35"/>
              </a:spcBef>
            </a:pPr>
            <a:r>
              <a:rPr sz="1600" spc="-5" dirty="0">
                <a:latin typeface="Arial"/>
                <a:cs typeface="Arial"/>
              </a:rPr>
              <a:t>HTTP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7638" y="2333203"/>
            <a:ext cx="7784465" cy="2324100"/>
            <a:chOff x="1137638" y="2333203"/>
            <a:chExt cx="7784465" cy="2324100"/>
          </a:xfrm>
        </p:grpSpPr>
        <p:sp>
          <p:nvSpPr>
            <p:cNvPr id="11" name="object 11"/>
            <p:cNvSpPr/>
            <p:nvPr/>
          </p:nvSpPr>
          <p:spPr>
            <a:xfrm>
              <a:off x="1187588" y="3004587"/>
              <a:ext cx="3175" cy="262255"/>
            </a:xfrm>
            <a:custGeom>
              <a:avLst/>
              <a:gdLst/>
              <a:ahLst/>
              <a:cxnLst/>
              <a:rect l="l" t="t" r="r" b="b"/>
              <a:pathLst>
                <a:path w="3175" h="262254">
                  <a:moveTo>
                    <a:pt x="0" y="0"/>
                  </a:moveTo>
                  <a:lnTo>
                    <a:pt x="2895" y="2621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5195" y="319009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0"/>
                  </a:moveTo>
                  <a:lnTo>
                    <a:pt x="45288" y="76682"/>
                  </a:lnTo>
                  <a:lnTo>
                    <a:pt x="0" y="9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988" y="3004592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76682"/>
                  </a:moveTo>
                  <a:lnTo>
                    <a:pt x="43599" y="0"/>
                  </a:lnTo>
                  <a:lnTo>
                    <a:pt x="88900" y="756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1719" y="3593221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0" y="0"/>
                  </a:moveTo>
                  <a:lnTo>
                    <a:pt x="76758" y="43484"/>
                  </a:lnTo>
                  <a:lnTo>
                    <a:pt x="1130" y="888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4387" y="3594138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758" y="88887"/>
                  </a:moveTo>
                  <a:lnTo>
                    <a:pt x="0" y="45415"/>
                  </a:lnTo>
                  <a:lnTo>
                    <a:pt x="7561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1275" y="2342728"/>
              <a:ext cx="2520950" cy="2305050"/>
            </a:xfrm>
            <a:custGeom>
              <a:avLst/>
              <a:gdLst/>
              <a:ahLst/>
              <a:cxnLst/>
              <a:rect l="l" t="t" r="r" b="b"/>
              <a:pathLst>
                <a:path w="2520950" h="2305050">
                  <a:moveTo>
                    <a:pt x="0" y="1152525"/>
                  </a:moveTo>
                  <a:lnTo>
                    <a:pt x="576199" y="0"/>
                  </a:lnTo>
                  <a:lnTo>
                    <a:pt x="1944751" y="0"/>
                  </a:lnTo>
                  <a:lnTo>
                    <a:pt x="2520950" y="1152525"/>
                  </a:lnTo>
                  <a:lnTo>
                    <a:pt x="1944751" y="2305050"/>
                  </a:lnTo>
                  <a:lnTo>
                    <a:pt x="576199" y="2305050"/>
                  </a:lnTo>
                  <a:lnTo>
                    <a:pt x="0" y="1152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61250" y="2631655"/>
            <a:ext cx="1008380" cy="360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6475" y="3279347"/>
            <a:ext cx="1224280" cy="720725"/>
          </a:xfrm>
          <a:custGeom>
            <a:avLst/>
            <a:gdLst/>
            <a:ahLst/>
            <a:cxnLst/>
            <a:rect l="l" t="t" r="r" b="b"/>
            <a:pathLst>
              <a:path w="1224279" h="720725">
                <a:moveTo>
                  <a:pt x="0" y="120129"/>
                </a:moveTo>
                <a:lnTo>
                  <a:pt x="9440" y="73370"/>
                </a:lnTo>
                <a:lnTo>
                  <a:pt x="35183" y="35186"/>
                </a:lnTo>
                <a:lnTo>
                  <a:pt x="73364" y="9445"/>
                </a:lnTo>
                <a:lnTo>
                  <a:pt x="120116" y="12"/>
                </a:lnTo>
                <a:lnTo>
                  <a:pt x="1103845" y="0"/>
                </a:lnTo>
                <a:lnTo>
                  <a:pt x="1150597" y="9440"/>
                </a:lnTo>
                <a:lnTo>
                  <a:pt x="1188778" y="35185"/>
                </a:lnTo>
                <a:lnTo>
                  <a:pt x="1214522" y="73369"/>
                </a:lnTo>
                <a:lnTo>
                  <a:pt x="1223962" y="120129"/>
                </a:lnTo>
                <a:lnTo>
                  <a:pt x="1223962" y="600608"/>
                </a:lnTo>
                <a:lnTo>
                  <a:pt x="1214522" y="647365"/>
                </a:lnTo>
                <a:lnTo>
                  <a:pt x="1188778" y="685546"/>
                </a:lnTo>
                <a:lnTo>
                  <a:pt x="1150597" y="711286"/>
                </a:lnTo>
                <a:lnTo>
                  <a:pt x="1103845" y="720725"/>
                </a:lnTo>
                <a:lnTo>
                  <a:pt x="120116" y="720725"/>
                </a:lnTo>
                <a:lnTo>
                  <a:pt x="73364" y="711286"/>
                </a:lnTo>
                <a:lnTo>
                  <a:pt x="35183" y="685546"/>
                </a:lnTo>
                <a:lnTo>
                  <a:pt x="9440" y="647365"/>
                </a:lnTo>
                <a:lnTo>
                  <a:pt x="0" y="600608"/>
                </a:lnTo>
                <a:lnTo>
                  <a:pt x="0" y="1201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68678" y="3378603"/>
            <a:ext cx="657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SOAP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08787" y="2880893"/>
            <a:ext cx="288925" cy="1513205"/>
          </a:xfrm>
          <a:custGeom>
            <a:avLst/>
            <a:gdLst/>
            <a:ahLst/>
            <a:cxnLst/>
            <a:rect l="l" t="t" r="r" b="b"/>
            <a:pathLst>
              <a:path w="288925" h="1513204">
                <a:moveTo>
                  <a:pt x="0" y="0"/>
                </a:moveTo>
                <a:lnTo>
                  <a:pt x="288925" y="0"/>
                </a:lnTo>
                <a:lnTo>
                  <a:pt x="288925" y="1512887"/>
                </a:lnTo>
                <a:lnTo>
                  <a:pt x="0" y="15128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3258" y="3017026"/>
            <a:ext cx="252095" cy="1241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HTTP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92500" y="686968"/>
            <a:ext cx="2087880" cy="3024505"/>
          </a:xfrm>
          <a:custGeom>
            <a:avLst/>
            <a:gdLst/>
            <a:ahLst/>
            <a:cxnLst/>
            <a:rect l="l" t="t" r="r" b="b"/>
            <a:pathLst>
              <a:path w="2087879" h="3024504">
                <a:moveTo>
                  <a:pt x="2087562" y="0"/>
                </a:moveTo>
                <a:lnTo>
                  <a:pt x="0" y="0"/>
                </a:lnTo>
                <a:lnTo>
                  <a:pt x="0" y="3024187"/>
                </a:lnTo>
                <a:lnTo>
                  <a:pt x="2087562" y="3024187"/>
                </a:lnTo>
                <a:lnTo>
                  <a:pt x="208756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2500" y="686968"/>
            <a:ext cx="2087880" cy="3024505"/>
          </a:xfrm>
          <a:custGeom>
            <a:avLst/>
            <a:gdLst/>
            <a:ahLst/>
            <a:cxnLst/>
            <a:rect l="l" t="t" r="r" b="b"/>
            <a:pathLst>
              <a:path w="2087879" h="3024504">
                <a:moveTo>
                  <a:pt x="0" y="0"/>
                </a:moveTo>
                <a:lnTo>
                  <a:pt x="2087562" y="0"/>
                </a:lnTo>
                <a:lnTo>
                  <a:pt x="2087562" y="3024187"/>
                </a:lnTo>
                <a:lnTo>
                  <a:pt x="0" y="30241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8862" y="977480"/>
            <a:ext cx="1875155" cy="2675255"/>
          </a:xfrm>
          <a:custGeom>
            <a:avLst/>
            <a:gdLst/>
            <a:ahLst/>
            <a:cxnLst/>
            <a:rect l="l" t="t" r="r" b="b"/>
            <a:pathLst>
              <a:path w="1875154" h="2675254">
                <a:moveTo>
                  <a:pt x="1874837" y="0"/>
                </a:moveTo>
                <a:lnTo>
                  <a:pt x="0" y="0"/>
                </a:lnTo>
                <a:lnTo>
                  <a:pt x="0" y="2674937"/>
                </a:lnTo>
                <a:lnTo>
                  <a:pt x="1874837" y="2674937"/>
                </a:lnTo>
                <a:lnTo>
                  <a:pt x="1874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8862" y="977480"/>
            <a:ext cx="1875155" cy="2675255"/>
          </a:xfrm>
          <a:custGeom>
            <a:avLst/>
            <a:gdLst/>
            <a:ahLst/>
            <a:cxnLst/>
            <a:rect l="l" t="t" r="r" b="b"/>
            <a:pathLst>
              <a:path w="1875154" h="2675254">
                <a:moveTo>
                  <a:pt x="0" y="0"/>
                </a:moveTo>
                <a:lnTo>
                  <a:pt x="1874837" y="0"/>
                </a:lnTo>
                <a:lnTo>
                  <a:pt x="1874837" y="2674937"/>
                </a:lnTo>
                <a:lnTo>
                  <a:pt x="0" y="26749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6213" y="3004587"/>
            <a:ext cx="3175" cy="262255"/>
          </a:xfrm>
          <a:custGeom>
            <a:avLst/>
            <a:gdLst/>
            <a:ahLst/>
            <a:cxnLst/>
            <a:rect l="l" t="t" r="r" b="b"/>
            <a:pathLst>
              <a:path w="3175" h="262254">
                <a:moveTo>
                  <a:pt x="0" y="0"/>
                </a:moveTo>
                <a:lnTo>
                  <a:pt x="2895" y="262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3820" y="3190096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0"/>
                </a:moveTo>
                <a:lnTo>
                  <a:pt x="45288" y="76682"/>
                </a:lnTo>
                <a:lnTo>
                  <a:pt x="0" y="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2612" y="30045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695"/>
                </a:moveTo>
                <a:lnTo>
                  <a:pt x="43599" y="0"/>
                </a:lnTo>
                <a:lnTo>
                  <a:pt x="88900" y="757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0285" y="3636694"/>
            <a:ext cx="233679" cy="3175"/>
          </a:xfrm>
          <a:custGeom>
            <a:avLst/>
            <a:gdLst/>
            <a:ahLst/>
            <a:cxnLst/>
            <a:rect l="l" t="t" r="r" b="b"/>
            <a:pathLst>
              <a:path w="233679" h="3175">
                <a:moveTo>
                  <a:pt x="0" y="0"/>
                </a:moveTo>
                <a:lnTo>
                  <a:pt x="233616" y="287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7163" y="359417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1092" y="0"/>
                </a:moveTo>
                <a:lnTo>
                  <a:pt x="76733" y="45389"/>
                </a:lnTo>
                <a:lnTo>
                  <a:pt x="0" y="888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0281" y="359318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75653" y="88887"/>
                </a:moveTo>
                <a:lnTo>
                  <a:pt x="0" y="43510"/>
                </a:lnTo>
                <a:lnTo>
                  <a:pt x="767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71240" y="607781"/>
            <a:ext cx="1233170" cy="6064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HTTP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POST</a:t>
            </a:r>
          </a:p>
          <a:p>
            <a:pPr marL="11874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Envelope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60787" y="1267993"/>
            <a:ext cx="1605280" cy="698500"/>
          </a:xfrm>
          <a:custGeom>
            <a:avLst/>
            <a:gdLst/>
            <a:ahLst/>
            <a:cxnLst/>
            <a:rect l="l" t="t" r="r" b="b"/>
            <a:pathLst>
              <a:path w="1605279" h="698500">
                <a:moveTo>
                  <a:pt x="1604962" y="0"/>
                </a:moveTo>
                <a:lnTo>
                  <a:pt x="0" y="0"/>
                </a:lnTo>
                <a:lnTo>
                  <a:pt x="0" y="698500"/>
                </a:lnTo>
                <a:lnTo>
                  <a:pt x="1604962" y="698500"/>
                </a:lnTo>
                <a:lnTo>
                  <a:pt x="160496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60787" y="1267993"/>
            <a:ext cx="1605280" cy="6985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Header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54437" y="2076030"/>
            <a:ext cx="1617980" cy="1525905"/>
            <a:chOff x="3754437" y="2076030"/>
            <a:chExt cx="1617980" cy="1525905"/>
          </a:xfrm>
        </p:grpSpPr>
        <p:sp>
          <p:nvSpPr>
            <p:cNvPr id="37" name="object 37"/>
            <p:cNvSpPr/>
            <p:nvPr/>
          </p:nvSpPr>
          <p:spPr>
            <a:xfrm>
              <a:off x="3760787" y="2082380"/>
              <a:ext cx="1605280" cy="1513205"/>
            </a:xfrm>
            <a:custGeom>
              <a:avLst/>
              <a:gdLst/>
              <a:ahLst/>
              <a:cxnLst/>
              <a:rect l="l" t="t" r="r" b="b"/>
              <a:pathLst>
                <a:path w="1605279" h="1513204">
                  <a:moveTo>
                    <a:pt x="1604962" y="0"/>
                  </a:moveTo>
                  <a:lnTo>
                    <a:pt x="0" y="0"/>
                  </a:lnTo>
                  <a:lnTo>
                    <a:pt x="0" y="1512887"/>
                  </a:lnTo>
                  <a:lnTo>
                    <a:pt x="1604962" y="1512887"/>
                  </a:lnTo>
                  <a:lnTo>
                    <a:pt x="160496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60787" y="2082380"/>
              <a:ext cx="1605280" cy="1513205"/>
            </a:xfrm>
            <a:custGeom>
              <a:avLst/>
              <a:gdLst/>
              <a:ahLst/>
              <a:cxnLst/>
              <a:rect l="l" t="t" r="r" b="b"/>
              <a:pathLst>
                <a:path w="1605279" h="1513204">
                  <a:moveTo>
                    <a:pt x="0" y="0"/>
                  </a:moveTo>
                  <a:lnTo>
                    <a:pt x="1604962" y="0"/>
                  </a:lnTo>
                  <a:lnTo>
                    <a:pt x="1604962" y="1512887"/>
                  </a:lnTo>
                  <a:lnTo>
                    <a:pt x="0" y="1512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527" y="2110826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73512" y="1560093"/>
            <a:ext cx="1125855" cy="347980"/>
          </a:xfrm>
          <a:custGeom>
            <a:avLst/>
            <a:gdLst/>
            <a:ahLst/>
            <a:cxnLst/>
            <a:rect l="l" t="t" r="r" b="b"/>
            <a:pathLst>
              <a:path w="1125854" h="347980">
                <a:moveTo>
                  <a:pt x="1125537" y="0"/>
                </a:moveTo>
                <a:lnTo>
                  <a:pt x="0" y="0"/>
                </a:lnTo>
                <a:lnTo>
                  <a:pt x="0" y="347662"/>
                </a:lnTo>
                <a:lnTo>
                  <a:pt x="1125537" y="347662"/>
                </a:lnTo>
                <a:lnTo>
                  <a:pt x="1125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73512" y="1560093"/>
            <a:ext cx="1125855" cy="3479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35"/>
              </a:lnSpc>
            </a:pPr>
            <a:r>
              <a:rPr sz="1200" spc="-5" dirty="0">
                <a:latin typeface="Arial"/>
                <a:cs typeface="Arial"/>
              </a:rPr>
              <a:t>Transactional</a:t>
            </a:r>
            <a:endParaRPr sz="1200">
              <a:latin typeface="Arial"/>
              <a:cs typeface="Arial"/>
            </a:endParaRPr>
          </a:p>
          <a:p>
            <a:pPr marL="55880" algn="ctr">
              <a:lnSpc>
                <a:spcPts val="1405"/>
              </a:lnSpc>
            </a:pPr>
            <a:r>
              <a:rPr sz="1200" spc="-5" dirty="0"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3175" y="2372893"/>
            <a:ext cx="1498600" cy="1163955"/>
          </a:xfrm>
          <a:custGeom>
            <a:avLst/>
            <a:gdLst/>
            <a:ahLst/>
            <a:cxnLst/>
            <a:rect l="l" t="t" r="r" b="b"/>
            <a:pathLst>
              <a:path w="1498600" h="1163954">
                <a:moveTo>
                  <a:pt x="1498600" y="0"/>
                </a:moveTo>
                <a:lnTo>
                  <a:pt x="0" y="0"/>
                </a:lnTo>
                <a:lnTo>
                  <a:pt x="0" y="1163637"/>
                </a:lnTo>
                <a:lnTo>
                  <a:pt x="1498600" y="1163637"/>
                </a:lnTo>
                <a:lnTo>
                  <a:pt x="149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806825" y="2366543"/>
          <a:ext cx="1499234" cy="120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25"/>
                <a:gridCol w="1174750"/>
                <a:gridCol w="213359"/>
              </a:tblGrid>
              <a:tr h="349250">
                <a:tc gridSpan="3">
                  <a:txBody>
                    <a:bodyPr/>
                    <a:lstStyle/>
                    <a:p>
                      <a:pPr marL="149225" marR="636270" indent="-5841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Name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 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ocedu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25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144145" indent="2101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Input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parameter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72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7645" marR="140970" indent="2101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Input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parameter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3592512" y="4081657"/>
            <a:ext cx="1887855" cy="2243455"/>
            <a:chOff x="3592512" y="4144543"/>
            <a:chExt cx="1887855" cy="2243455"/>
          </a:xfrm>
        </p:grpSpPr>
        <p:sp>
          <p:nvSpPr>
            <p:cNvPr id="45" name="object 45"/>
            <p:cNvSpPr/>
            <p:nvPr/>
          </p:nvSpPr>
          <p:spPr>
            <a:xfrm>
              <a:off x="3598862" y="4150893"/>
              <a:ext cx="1875155" cy="2230755"/>
            </a:xfrm>
            <a:custGeom>
              <a:avLst/>
              <a:gdLst/>
              <a:ahLst/>
              <a:cxnLst/>
              <a:rect l="l" t="t" r="r" b="b"/>
              <a:pathLst>
                <a:path w="1875154" h="2230754">
                  <a:moveTo>
                    <a:pt x="1874837" y="0"/>
                  </a:moveTo>
                  <a:lnTo>
                    <a:pt x="0" y="0"/>
                  </a:lnTo>
                  <a:lnTo>
                    <a:pt x="0" y="2230437"/>
                  </a:lnTo>
                  <a:lnTo>
                    <a:pt x="1874837" y="2230437"/>
                  </a:lnTo>
                  <a:lnTo>
                    <a:pt x="18748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98862" y="4150893"/>
              <a:ext cx="1875155" cy="2230755"/>
            </a:xfrm>
            <a:custGeom>
              <a:avLst/>
              <a:gdLst/>
              <a:ahLst/>
              <a:cxnLst/>
              <a:rect l="l" t="t" r="r" b="b"/>
              <a:pathLst>
                <a:path w="1875154" h="2230754">
                  <a:moveTo>
                    <a:pt x="0" y="0"/>
                  </a:moveTo>
                  <a:lnTo>
                    <a:pt x="1874837" y="0"/>
                  </a:lnTo>
                  <a:lnTo>
                    <a:pt x="1874837" y="2230437"/>
                  </a:lnTo>
                  <a:lnTo>
                    <a:pt x="0" y="22304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598862" y="4088007"/>
            <a:ext cx="1875155" cy="2230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Envelope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59200" y="4380107"/>
            <a:ext cx="1606550" cy="697230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Header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59200" y="5192907"/>
            <a:ext cx="1606550" cy="909955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al"/>
                <a:cs typeface="Arial"/>
              </a:rPr>
              <a:t>SOAP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73512" y="4670620"/>
            <a:ext cx="1123950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340"/>
              </a:lnSpc>
            </a:pPr>
            <a:r>
              <a:rPr sz="1200" spc="-5" dirty="0">
                <a:latin typeface="Arial"/>
                <a:cs typeface="Arial"/>
              </a:rPr>
              <a:t>Transactional</a:t>
            </a:r>
            <a:endParaRPr sz="1200">
              <a:latin typeface="Arial"/>
              <a:cs typeface="Arial"/>
            </a:endParaRPr>
          </a:p>
          <a:p>
            <a:pPr marL="57785" algn="ctr">
              <a:lnSpc>
                <a:spcPts val="1410"/>
              </a:lnSpc>
            </a:pPr>
            <a:r>
              <a:rPr sz="1200" spc="-5" dirty="0"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13175" y="5485007"/>
            <a:ext cx="1498600" cy="3289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latin typeface="Arial"/>
                <a:cs typeface="Arial"/>
              </a:rPr>
              <a:t>Return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parameter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14929" y="2150011"/>
            <a:ext cx="3713479" cy="3051175"/>
            <a:chOff x="2714929" y="2150011"/>
            <a:chExt cx="3713479" cy="3051175"/>
          </a:xfrm>
        </p:grpSpPr>
        <p:sp>
          <p:nvSpPr>
            <p:cNvPr id="53" name="object 53"/>
            <p:cNvSpPr/>
            <p:nvPr/>
          </p:nvSpPr>
          <p:spPr>
            <a:xfrm>
              <a:off x="2771775" y="2199993"/>
              <a:ext cx="708025" cy="1295400"/>
            </a:xfrm>
            <a:custGeom>
              <a:avLst/>
              <a:gdLst/>
              <a:ahLst/>
              <a:cxnLst/>
              <a:rect l="l" t="t" r="r" b="b"/>
              <a:pathLst>
                <a:path w="708025" h="1295400">
                  <a:moveTo>
                    <a:pt x="0" y="1295260"/>
                  </a:moveTo>
                  <a:lnTo>
                    <a:pt x="1329" y="1247500"/>
                  </a:lnTo>
                  <a:lnTo>
                    <a:pt x="2145" y="1169965"/>
                  </a:lnTo>
                  <a:lnTo>
                    <a:pt x="2515" y="1120142"/>
                  </a:lnTo>
                  <a:lnTo>
                    <a:pt x="2854" y="1064128"/>
                  </a:lnTo>
                  <a:lnTo>
                    <a:pt x="3154" y="1002807"/>
                  </a:lnTo>
                  <a:lnTo>
                    <a:pt x="3413" y="937064"/>
                  </a:lnTo>
                  <a:lnTo>
                    <a:pt x="3623" y="867784"/>
                  </a:lnTo>
                  <a:lnTo>
                    <a:pt x="3779" y="795850"/>
                  </a:lnTo>
                  <a:lnTo>
                    <a:pt x="3877" y="722147"/>
                  </a:lnTo>
                  <a:lnTo>
                    <a:pt x="3911" y="647560"/>
                  </a:lnTo>
                  <a:lnTo>
                    <a:pt x="5867" y="605851"/>
                  </a:lnTo>
                  <a:lnTo>
                    <a:pt x="11620" y="564296"/>
                  </a:lnTo>
                  <a:lnTo>
                    <a:pt x="21001" y="523050"/>
                  </a:lnTo>
                  <a:lnTo>
                    <a:pt x="33838" y="482265"/>
                  </a:lnTo>
                  <a:lnTo>
                    <a:pt x="49962" y="442097"/>
                  </a:lnTo>
                  <a:lnTo>
                    <a:pt x="69201" y="402698"/>
                  </a:lnTo>
                  <a:lnTo>
                    <a:pt x="91386" y="364224"/>
                  </a:lnTo>
                  <a:lnTo>
                    <a:pt x="116346" y="326828"/>
                  </a:lnTo>
                  <a:lnTo>
                    <a:pt x="143911" y="290664"/>
                  </a:lnTo>
                  <a:lnTo>
                    <a:pt x="173909" y="255886"/>
                  </a:lnTo>
                  <a:lnTo>
                    <a:pt x="206171" y="222649"/>
                  </a:lnTo>
                  <a:lnTo>
                    <a:pt x="240526" y="191105"/>
                  </a:lnTo>
                  <a:lnTo>
                    <a:pt x="276803" y="161410"/>
                  </a:lnTo>
                  <a:lnTo>
                    <a:pt x="314833" y="133718"/>
                  </a:lnTo>
                  <a:lnTo>
                    <a:pt x="354444" y="108181"/>
                  </a:lnTo>
                  <a:lnTo>
                    <a:pt x="395467" y="84955"/>
                  </a:lnTo>
                  <a:lnTo>
                    <a:pt x="437730" y="64193"/>
                  </a:lnTo>
                  <a:lnTo>
                    <a:pt x="481064" y="46050"/>
                  </a:lnTo>
                  <a:lnTo>
                    <a:pt x="525298" y="30679"/>
                  </a:lnTo>
                  <a:lnTo>
                    <a:pt x="570261" y="18234"/>
                  </a:lnTo>
                  <a:lnTo>
                    <a:pt x="615783" y="8870"/>
                  </a:lnTo>
                  <a:lnTo>
                    <a:pt x="661693" y="2741"/>
                  </a:lnTo>
                  <a:lnTo>
                    <a:pt x="707821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03253" y="2156361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0" y="0"/>
                  </a:moveTo>
                  <a:lnTo>
                    <a:pt x="76669" y="43624"/>
                  </a:lnTo>
                  <a:lnTo>
                    <a:pt x="952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66040" y="3507975"/>
              <a:ext cx="727075" cy="1643380"/>
            </a:xfrm>
            <a:custGeom>
              <a:avLst/>
              <a:gdLst/>
              <a:ahLst/>
              <a:cxnLst/>
              <a:rect l="l" t="t" r="r" b="b"/>
              <a:pathLst>
                <a:path w="727075" h="1643379">
                  <a:moveTo>
                    <a:pt x="4851" y="0"/>
                  </a:moveTo>
                  <a:lnTo>
                    <a:pt x="3913" y="40628"/>
                  </a:lnTo>
                  <a:lnTo>
                    <a:pt x="3021" y="105762"/>
                  </a:lnTo>
                  <a:lnTo>
                    <a:pt x="2600" y="146426"/>
                  </a:lnTo>
                  <a:lnTo>
                    <a:pt x="2200" y="191903"/>
                  </a:lnTo>
                  <a:lnTo>
                    <a:pt x="1823" y="241756"/>
                  </a:lnTo>
                  <a:lnTo>
                    <a:pt x="1473" y="295548"/>
                  </a:lnTo>
                  <a:lnTo>
                    <a:pt x="1152" y="352840"/>
                  </a:lnTo>
                  <a:lnTo>
                    <a:pt x="865" y="413197"/>
                  </a:lnTo>
                  <a:lnTo>
                    <a:pt x="613" y="476179"/>
                  </a:lnTo>
                  <a:lnTo>
                    <a:pt x="400" y="541349"/>
                  </a:lnTo>
                  <a:lnTo>
                    <a:pt x="230" y="608270"/>
                  </a:lnTo>
                  <a:lnTo>
                    <a:pt x="104" y="676505"/>
                  </a:lnTo>
                  <a:lnTo>
                    <a:pt x="26" y="745614"/>
                  </a:lnTo>
                  <a:lnTo>
                    <a:pt x="0" y="815162"/>
                  </a:lnTo>
                  <a:lnTo>
                    <a:pt x="1591" y="862899"/>
                  </a:lnTo>
                  <a:lnTo>
                    <a:pt x="6282" y="910496"/>
                  </a:lnTo>
                  <a:lnTo>
                    <a:pt x="13949" y="957810"/>
                  </a:lnTo>
                  <a:lnTo>
                    <a:pt x="24469" y="1004700"/>
                  </a:lnTo>
                  <a:lnTo>
                    <a:pt x="37716" y="1051025"/>
                  </a:lnTo>
                  <a:lnTo>
                    <a:pt x="53567" y="1096644"/>
                  </a:lnTo>
                  <a:lnTo>
                    <a:pt x="71898" y="1141415"/>
                  </a:lnTo>
                  <a:lnTo>
                    <a:pt x="92585" y="1185197"/>
                  </a:lnTo>
                  <a:lnTo>
                    <a:pt x="115504" y="1227848"/>
                  </a:lnTo>
                  <a:lnTo>
                    <a:pt x="140531" y="1269228"/>
                  </a:lnTo>
                  <a:lnTo>
                    <a:pt x="167542" y="1309194"/>
                  </a:lnTo>
                  <a:lnTo>
                    <a:pt x="196413" y="1347607"/>
                  </a:lnTo>
                  <a:lnTo>
                    <a:pt x="227020" y="1384323"/>
                  </a:lnTo>
                  <a:lnTo>
                    <a:pt x="259239" y="1419203"/>
                  </a:lnTo>
                  <a:lnTo>
                    <a:pt x="292946" y="1452104"/>
                  </a:lnTo>
                  <a:lnTo>
                    <a:pt x="328017" y="1482886"/>
                  </a:lnTo>
                  <a:lnTo>
                    <a:pt x="364328" y="1511407"/>
                  </a:lnTo>
                  <a:lnTo>
                    <a:pt x="401754" y="1537526"/>
                  </a:lnTo>
                  <a:lnTo>
                    <a:pt x="440173" y="1561101"/>
                  </a:lnTo>
                  <a:lnTo>
                    <a:pt x="479460" y="1581991"/>
                  </a:lnTo>
                  <a:lnTo>
                    <a:pt x="519491" y="1600055"/>
                  </a:lnTo>
                  <a:lnTo>
                    <a:pt x="560142" y="1615151"/>
                  </a:lnTo>
                  <a:lnTo>
                    <a:pt x="601288" y="1627139"/>
                  </a:lnTo>
                  <a:lnTo>
                    <a:pt x="642807" y="1635877"/>
                  </a:lnTo>
                  <a:lnTo>
                    <a:pt x="684574" y="1641223"/>
                  </a:lnTo>
                  <a:lnTo>
                    <a:pt x="726465" y="1643037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21279" y="3507795"/>
              <a:ext cx="88900" cy="79375"/>
            </a:xfrm>
            <a:custGeom>
              <a:avLst/>
              <a:gdLst/>
              <a:ahLst/>
              <a:cxnLst/>
              <a:rect l="l" t="t" r="r" b="b"/>
              <a:pathLst>
                <a:path w="88900" h="79375">
                  <a:moveTo>
                    <a:pt x="0" y="72936"/>
                  </a:moveTo>
                  <a:lnTo>
                    <a:pt x="49618" y="0"/>
                  </a:lnTo>
                  <a:lnTo>
                    <a:pt x="88684" y="790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80063" y="2199853"/>
              <a:ext cx="809625" cy="1283335"/>
            </a:xfrm>
            <a:custGeom>
              <a:avLst/>
              <a:gdLst/>
              <a:ahLst/>
              <a:cxnLst/>
              <a:rect l="l" t="t" r="r" b="b"/>
              <a:pathLst>
                <a:path w="809625" h="1283335">
                  <a:moveTo>
                    <a:pt x="0" y="0"/>
                  </a:moveTo>
                  <a:lnTo>
                    <a:pt x="49982" y="1663"/>
                  </a:lnTo>
                  <a:lnTo>
                    <a:pt x="99790" y="6559"/>
                  </a:lnTo>
                  <a:lnTo>
                    <a:pt x="149251" y="14547"/>
                  </a:lnTo>
                  <a:lnTo>
                    <a:pt x="198191" y="25488"/>
                  </a:lnTo>
                  <a:lnTo>
                    <a:pt x="246437" y="39239"/>
                  </a:lnTo>
                  <a:lnTo>
                    <a:pt x="293814" y="55661"/>
                  </a:lnTo>
                  <a:lnTo>
                    <a:pt x="340150" y="74613"/>
                  </a:lnTo>
                  <a:lnTo>
                    <a:pt x="385270" y="95955"/>
                  </a:lnTo>
                  <a:lnTo>
                    <a:pt x="429000" y="119546"/>
                  </a:lnTo>
                  <a:lnTo>
                    <a:pt x="471168" y="145245"/>
                  </a:lnTo>
                  <a:lnTo>
                    <a:pt x="511599" y="172912"/>
                  </a:lnTo>
                  <a:lnTo>
                    <a:pt x="550121" y="202406"/>
                  </a:lnTo>
                  <a:lnTo>
                    <a:pt x="586558" y="233587"/>
                  </a:lnTo>
                  <a:lnTo>
                    <a:pt x="620738" y="266314"/>
                  </a:lnTo>
                  <a:lnTo>
                    <a:pt x="652487" y="300446"/>
                  </a:lnTo>
                  <a:lnTo>
                    <a:pt x="681631" y="335844"/>
                  </a:lnTo>
                  <a:lnTo>
                    <a:pt x="707997" y="372366"/>
                  </a:lnTo>
                  <a:lnTo>
                    <a:pt x="731411" y="409872"/>
                  </a:lnTo>
                  <a:lnTo>
                    <a:pt x="751699" y="448222"/>
                  </a:lnTo>
                  <a:lnTo>
                    <a:pt x="768687" y="487274"/>
                  </a:lnTo>
                  <a:lnTo>
                    <a:pt x="782203" y="526888"/>
                  </a:lnTo>
                  <a:lnTo>
                    <a:pt x="792072" y="566924"/>
                  </a:lnTo>
                  <a:lnTo>
                    <a:pt x="798121" y="607242"/>
                  </a:lnTo>
                  <a:lnTo>
                    <a:pt x="800176" y="647700"/>
                  </a:lnTo>
                  <a:lnTo>
                    <a:pt x="800250" y="713663"/>
                  </a:lnTo>
                  <a:lnTo>
                    <a:pt x="800468" y="779016"/>
                  </a:lnTo>
                  <a:lnTo>
                    <a:pt x="800817" y="843146"/>
                  </a:lnTo>
                  <a:lnTo>
                    <a:pt x="801288" y="905444"/>
                  </a:lnTo>
                  <a:lnTo>
                    <a:pt x="801870" y="965298"/>
                  </a:lnTo>
                  <a:lnTo>
                    <a:pt x="802554" y="1022096"/>
                  </a:lnTo>
                  <a:lnTo>
                    <a:pt x="803328" y="1075229"/>
                  </a:lnTo>
                  <a:lnTo>
                    <a:pt x="804182" y="1124085"/>
                  </a:lnTo>
                  <a:lnTo>
                    <a:pt x="805106" y="1168053"/>
                  </a:lnTo>
                  <a:lnTo>
                    <a:pt x="806090" y="1206522"/>
                  </a:lnTo>
                  <a:lnTo>
                    <a:pt x="808194" y="1264520"/>
                  </a:lnTo>
                  <a:lnTo>
                    <a:pt x="809294" y="1282827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33980" y="3400803"/>
              <a:ext cx="88265" cy="82550"/>
            </a:xfrm>
            <a:custGeom>
              <a:avLst/>
              <a:gdLst/>
              <a:ahLst/>
              <a:cxnLst/>
              <a:rect l="l" t="t" r="r" b="b"/>
              <a:pathLst>
                <a:path w="88264" h="82550">
                  <a:moveTo>
                    <a:pt x="87884" y="0"/>
                  </a:moveTo>
                  <a:lnTo>
                    <a:pt x="55397" y="82016"/>
                  </a:lnTo>
                  <a:lnTo>
                    <a:pt x="0" y="133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93265" y="3495255"/>
              <a:ext cx="798195" cy="1656080"/>
            </a:xfrm>
            <a:custGeom>
              <a:avLst/>
              <a:gdLst/>
              <a:ahLst/>
              <a:cxnLst/>
              <a:rect l="l" t="t" r="r" b="b"/>
              <a:pathLst>
                <a:path w="798195" h="1656079">
                  <a:moveTo>
                    <a:pt x="0" y="1655610"/>
                  </a:moveTo>
                  <a:lnTo>
                    <a:pt x="43922" y="1652987"/>
                  </a:lnTo>
                  <a:lnTo>
                    <a:pt x="87692" y="1647191"/>
                  </a:lnTo>
                  <a:lnTo>
                    <a:pt x="131190" y="1638343"/>
                  </a:lnTo>
                  <a:lnTo>
                    <a:pt x="174298" y="1626566"/>
                  </a:lnTo>
                  <a:lnTo>
                    <a:pt x="216899" y="1611981"/>
                  </a:lnTo>
                  <a:lnTo>
                    <a:pt x="258875" y="1594710"/>
                  </a:lnTo>
                  <a:lnTo>
                    <a:pt x="300107" y="1574876"/>
                  </a:lnTo>
                  <a:lnTo>
                    <a:pt x="340478" y="1552601"/>
                  </a:lnTo>
                  <a:lnTo>
                    <a:pt x="379870" y="1528007"/>
                  </a:lnTo>
                  <a:lnTo>
                    <a:pt x="418164" y="1501215"/>
                  </a:lnTo>
                  <a:lnTo>
                    <a:pt x="455243" y="1472348"/>
                  </a:lnTo>
                  <a:lnTo>
                    <a:pt x="490989" y="1441528"/>
                  </a:lnTo>
                  <a:lnTo>
                    <a:pt x="525284" y="1408877"/>
                  </a:lnTo>
                  <a:lnTo>
                    <a:pt x="558009" y="1374518"/>
                  </a:lnTo>
                  <a:lnTo>
                    <a:pt x="589047" y="1338571"/>
                  </a:lnTo>
                  <a:lnTo>
                    <a:pt x="618280" y="1301160"/>
                  </a:lnTo>
                  <a:lnTo>
                    <a:pt x="645591" y="1262406"/>
                  </a:lnTo>
                  <a:lnTo>
                    <a:pt x="670860" y="1222431"/>
                  </a:lnTo>
                  <a:lnTo>
                    <a:pt x="693970" y="1181358"/>
                  </a:lnTo>
                  <a:lnTo>
                    <a:pt x="714803" y="1139309"/>
                  </a:lnTo>
                  <a:lnTo>
                    <a:pt x="733241" y="1096405"/>
                  </a:lnTo>
                  <a:lnTo>
                    <a:pt x="749166" y="1052768"/>
                  </a:lnTo>
                  <a:lnTo>
                    <a:pt x="762460" y="1008522"/>
                  </a:lnTo>
                  <a:lnTo>
                    <a:pt x="773005" y="963787"/>
                  </a:lnTo>
                  <a:lnTo>
                    <a:pt x="780683" y="918686"/>
                  </a:lnTo>
                  <a:lnTo>
                    <a:pt x="785377" y="873341"/>
                  </a:lnTo>
                  <a:lnTo>
                    <a:pt x="786968" y="827874"/>
                  </a:lnTo>
                  <a:lnTo>
                    <a:pt x="787031" y="750363"/>
                  </a:lnTo>
                  <a:lnTo>
                    <a:pt x="787216" y="673458"/>
                  </a:lnTo>
                  <a:lnTo>
                    <a:pt x="787514" y="597766"/>
                  </a:lnTo>
                  <a:lnTo>
                    <a:pt x="787917" y="523892"/>
                  </a:lnTo>
                  <a:lnTo>
                    <a:pt x="788417" y="452443"/>
                  </a:lnTo>
                  <a:lnTo>
                    <a:pt x="789006" y="384026"/>
                  </a:lnTo>
                  <a:lnTo>
                    <a:pt x="789676" y="319247"/>
                  </a:lnTo>
                  <a:lnTo>
                    <a:pt x="790419" y="258713"/>
                  </a:lnTo>
                  <a:lnTo>
                    <a:pt x="791226" y="203029"/>
                  </a:lnTo>
                  <a:lnTo>
                    <a:pt x="792090" y="152802"/>
                  </a:lnTo>
                  <a:lnTo>
                    <a:pt x="793002" y="108639"/>
                  </a:lnTo>
                  <a:lnTo>
                    <a:pt x="794939" y="40929"/>
                  </a:lnTo>
                  <a:lnTo>
                    <a:pt x="796972" y="4749"/>
                  </a:lnTo>
                  <a:lnTo>
                    <a:pt x="798004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92640" y="5105553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76695" y="88899"/>
                  </a:moveTo>
                  <a:lnTo>
                    <a:pt x="0" y="45313"/>
                  </a:lnTo>
                  <a:lnTo>
                    <a:pt x="756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10679" y="2001352"/>
            <a:ext cx="183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Client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26949" y="2001352"/>
            <a:ext cx="252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Fournisseur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5" name="object 65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C8D1A31-774B-4EA4-80E8-A57562098B6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xfrm>
            <a:off x="4142740" y="6433185"/>
            <a:ext cx="84518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68" name="Espace réservé du numéro de diapositive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38</a:t>
            </a:fld>
            <a:endParaRPr spc="-5" dirty="0"/>
          </a:p>
        </p:txBody>
      </p:sp>
      <p:sp>
        <p:nvSpPr>
          <p:cNvPr id="73" name="object 33"/>
          <p:cNvSpPr txBox="1"/>
          <p:nvPr/>
        </p:nvSpPr>
        <p:spPr>
          <a:xfrm>
            <a:off x="3627319" y="3722145"/>
            <a:ext cx="1233170" cy="30585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HTTP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lang="fr-FR" sz="1200" dirty="0" err="1" smtClean="0">
                <a:latin typeface="Arial"/>
                <a:cs typeface="Arial"/>
              </a:rPr>
              <a:t>Response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 -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469709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Acknowledgement and</a:t>
            </a:r>
            <a:r>
              <a:rPr sz="2400" b="1" spc="-65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credits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r>
              <a:rPr sz="2400" b="1" spc="-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Web Services</a:t>
            </a:r>
            <a:r>
              <a:rPr sz="2400" dirty="0">
                <a:solidFill>
                  <a:srgbClr val="9797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SOAP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WSDL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10" dirty="0">
                <a:solidFill>
                  <a:srgbClr val="C1C1C1"/>
                </a:solidFill>
                <a:latin typeface="Arial"/>
                <a:cs typeface="Arial"/>
              </a:rPr>
              <a:t>UDDI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REST 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1596733-F8BE-4643-AD9A-65DF3328528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39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420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IKS </a:t>
            </a:r>
            <a:r>
              <a:rPr b="1" spc="-5" dirty="0">
                <a:latin typeface="Arial"/>
                <a:cs typeface="Arial"/>
              </a:rPr>
              <a:t>Education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74708"/>
            <a:ext cx="6309995" cy="2366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Material: Web services and Service Oriented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Architectures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Location:</a:t>
            </a:r>
            <a:r>
              <a:rPr sz="1600" spc="95" dirty="0">
                <a:solidFill>
                  <a:srgbClr val="0091A5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3"/>
              </a:rPr>
              <a:t>http://www.iks.inf.ethz.ch/education/ss08/ws_soa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Author: Gustavo Alonso: ©Gustavo Alonso, D-INFK. ETH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Zürich.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Material: Enterprise Application Integration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(Middleware)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Location:</a:t>
            </a:r>
            <a:r>
              <a:rPr sz="1600" spc="-15" dirty="0">
                <a:solidFill>
                  <a:srgbClr val="0091A5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4"/>
              </a:rPr>
              <a:t>http://www.iks.inf.ethz.ch/education/ws06/EAI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Author: Gustavo Alonso and Cesare Pautasso: ©IKS, ETH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Zürich.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D0409FB-4AE0-453F-8EBA-DDE3E2ED012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71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Basic Problems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276964"/>
            <a:ext cx="7973059" cy="889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marR="324485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1.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make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the service invocation part of the language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 transparent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manner.</a:t>
            </a:r>
            <a:endParaRPr sz="1600">
              <a:latin typeface="Lucida Sans"/>
              <a:cs typeface="Lucida Sans"/>
            </a:endParaRPr>
          </a:p>
          <a:p>
            <a:pPr marL="762000" indent="-304800">
              <a:lnSpc>
                <a:spcPct val="80000"/>
              </a:lnSpc>
              <a:spcBef>
                <a:spcPts val="57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Don’t forget this important aspect: whatever you design, others </a:t>
            </a:r>
            <a:r>
              <a:rPr sz="1600" spc="-10" dirty="0">
                <a:latin typeface="Lucida Sans"/>
                <a:cs typeface="Lucida Sans"/>
              </a:rPr>
              <a:t>will </a:t>
            </a:r>
            <a:r>
              <a:rPr sz="1600" spc="-5" dirty="0">
                <a:latin typeface="Lucida Sans"/>
                <a:cs typeface="Lucida Sans"/>
              </a:rPr>
              <a:t>have  to program and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use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20048"/>
            <a:ext cx="8028305" cy="33413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085215" indent="-3429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SzPct val="78125"/>
              <a:buAutoNum type="arabicPeriod" startAt="2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exchange data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between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machines that might use different  representations for different data types. This involves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two</a:t>
            </a:r>
            <a:r>
              <a:rPr sz="1600" spc="114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aspects: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ct val="100000"/>
              </a:lnSpc>
              <a:spcBef>
                <a:spcPts val="190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data type formats (e.g., byte orders in different</a:t>
            </a:r>
            <a:r>
              <a:rPr sz="1600" spc="16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architectures)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ct val="100000"/>
              </a:lnSpc>
              <a:spcBef>
                <a:spcPts val="19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data structures (need to be flattened and the</a:t>
            </a:r>
            <a:r>
              <a:rPr sz="1600" spc="9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reconstructed)</a:t>
            </a:r>
            <a:endParaRPr sz="1600">
              <a:latin typeface="Lucida Sans"/>
              <a:cs typeface="Lucida San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Wingdings"/>
              <a:buChar char=""/>
            </a:pPr>
            <a:endParaRPr sz="2100">
              <a:latin typeface="Lucida Sans"/>
              <a:cs typeface="Lucida Sans"/>
            </a:endParaRPr>
          </a:p>
          <a:p>
            <a:pPr marL="355600" marR="918844" indent="-342900">
              <a:lnSpc>
                <a:spcPct val="80000"/>
              </a:lnSpc>
              <a:buClr>
                <a:srgbClr val="000000"/>
              </a:buClr>
              <a:buSzPct val="78125"/>
              <a:buAutoNum type="arabicPeriod" startAt="2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find the service one actually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wants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among a potentially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large  collection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of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services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and</a:t>
            </a:r>
            <a:r>
              <a:rPr sz="1600" spc="8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servers.</a:t>
            </a:r>
            <a:endParaRPr sz="1600">
              <a:latin typeface="Lucida Sans"/>
              <a:cs typeface="Lucida Sans"/>
            </a:endParaRPr>
          </a:p>
          <a:p>
            <a:pPr marL="774700" marR="217170" lvl="1" indent="-304800">
              <a:lnSpc>
                <a:spcPct val="80000"/>
              </a:lnSpc>
              <a:spcBef>
                <a:spcPts val="580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The goal is that the client does not necessarily need to know </a:t>
            </a:r>
            <a:r>
              <a:rPr sz="1600" spc="-10" dirty="0">
                <a:latin typeface="Lucida Sans"/>
                <a:cs typeface="Lucida Sans"/>
              </a:rPr>
              <a:t>where </a:t>
            </a:r>
            <a:r>
              <a:rPr sz="1600" spc="-5" dirty="0">
                <a:latin typeface="Lucida Sans"/>
                <a:cs typeface="Lucida Sans"/>
              </a:rPr>
              <a:t>the  server resides or even </a:t>
            </a:r>
            <a:r>
              <a:rPr sz="1600" spc="-10" dirty="0">
                <a:latin typeface="Lucida Sans"/>
                <a:cs typeface="Lucida Sans"/>
              </a:rPr>
              <a:t>which </a:t>
            </a:r>
            <a:r>
              <a:rPr sz="1600" spc="-5" dirty="0">
                <a:latin typeface="Lucida Sans"/>
                <a:cs typeface="Lucida Sans"/>
              </a:rPr>
              <a:t>server provides the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10" dirty="0">
                <a:latin typeface="Lucida Sans"/>
                <a:cs typeface="Lucida Sans"/>
              </a:rPr>
              <a:t>service.</a:t>
            </a:r>
            <a:endParaRPr sz="1600">
              <a:latin typeface="Lucida Sans"/>
              <a:cs typeface="Lucida San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Wingdings"/>
              <a:buChar char=""/>
            </a:pPr>
            <a:endParaRPr sz="2100">
              <a:latin typeface="Lucida Sans"/>
              <a:cs typeface="Lucida Sans"/>
            </a:endParaRPr>
          </a:p>
          <a:p>
            <a:pPr marL="355600" marR="391795" indent="-342900">
              <a:lnSpc>
                <a:spcPct val="80000"/>
              </a:lnSpc>
              <a:buClr>
                <a:srgbClr val="000000"/>
              </a:buClr>
              <a:buSzPct val="78125"/>
              <a:buAutoNum type="arabicPeriod" startAt="2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deal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with errors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in the service invocation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elegant 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manner: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ts val="1730"/>
              </a:lnSpc>
              <a:spcBef>
                <a:spcPts val="19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server is down, communication is down, server busy, duplicated</a:t>
            </a:r>
            <a:r>
              <a:rPr sz="1600" spc="16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requests</a:t>
            </a:r>
            <a:endParaRPr sz="1600">
              <a:latin typeface="Lucida Sans"/>
              <a:cs typeface="Lucida Sans"/>
            </a:endParaRPr>
          </a:p>
          <a:p>
            <a:pPr marL="774700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...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1195387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186055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465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WSDL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8" name="object 8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106D1E9-30E0-4004-8B07-5692839CE81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99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 IDL à </a:t>
            </a:r>
            <a:r>
              <a:rPr b="1" spc="-5" dirty="0">
                <a:latin typeface="Arial"/>
                <a:cs typeface="Arial"/>
              </a:rPr>
              <a:t>base de XML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8383905" cy="3896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3845" marR="298450" indent="-271780">
              <a:lnSpc>
                <a:spcPct val="80000"/>
              </a:lnSpc>
              <a:spcBef>
                <a:spcPts val="5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peut être </a:t>
            </a:r>
            <a:r>
              <a:rPr sz="1800" b="1" spc="-25" dirty="0">
                <a:solidFill>
                  <a:srgbClr val="1A171B"/>
                </a:solidFill>
                <a:latin typeface="Arial"/>
                <a:cs typeface="Arial"/>
              </a:rPr>
              <a:t>vu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comme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version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XML de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IDL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qui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couvre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aussi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les 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aspects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liés à l’intégration </a:t>
            </a:r>
            <a:r>
              <a:rPr sz="1800" b="1" spc="-20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Internet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complexité ajoutées aux  </a:t>
            </a:r>
            <a:r>
              <a:rPr sz="1800" b="1" spc="-1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r>
              <a:rPr sz="1800" b="1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Web.</a:t>
            </a:r>
            <a:endParaRPr sz="1800">
              <a:latin typeface="Arial"/>
              <a:cs typeface="Arial"/>
            </a:endParaRPr>
          </a:p>
          <a:p>
            <a:pPr marL="553085" marR="833755" lvl="1" indent="-268605">
              <a:lnSpc>
                <a:spcPct val="8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IDL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les intergiciels traditionnels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l’intégration d’applications  d’entreprises possède plusieurs</a:t>
            </a:r>
            <a:r>
              <a:rPr sz="1800" spc="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buts:</a:t>
            </a:r>
            <a:endParaRPr sz="180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spcBef>
                <a:spcPts val="1430"/>
              </a:spcBef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description des interfaces des services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fournis (e.g.,</a:t>
            </a:r>
            <a:r>
              <a:rPr sz="2000" spc="-229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RPC)</a:t>
            </a:r>
            <a:endParaRPr sz="2000">
              <a:latin typeface="Arial"/>
              <a:cs typeface="Arial"/>
            </a:endParaRPr>
          </a:p>
          <a:p>
            <a:pPr marL="741045" marR="5080" lvl="2" indent="-186055" algn="just">
              <a:lnSpc>
                <a:spcPct val="80000"/>
              </a:lnSpc>
              <a:spcBef>
                <a:spcPts val="1920"/>
              </a:spcBef>
              <a:buClr>
                <a:srgbClr val="014377"/>
              </a:buClr>
              <a:buFont typeface="Arial"/>
              <a:buChar char="-"/>
              <a:tabLst>
                <a:tab pos="74168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serve comme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une représentation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intermédiaire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pour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réconcilier  l’hétérogénéité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en fournissant des transformations des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  données natifs à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représentation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intermédiaire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l’IDL.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14377"/>
              </a:buClr>
              <a:buFont typeface="Arial"/>
              <a:buChar char="-"/>
            </a:pPr>
            <a:endParaRPr sz="2200">
              <a:latin typeface="Arial"/>
              <a:cs typeface="Arial"/>
            </a:endParaRPr>
          </a:p>
          <a:p>
            <a:pPr marL="553085" marR="167005" lvl="1" indent="-268605" algn="just">
              <a:lnSpc>
                <a:spcPct val="80000"/>
              </a:lnSpc>
              <a:spcBef>
                <a:spcPts val="1750"/>
              </a:spcBef>
              <a:buClr>
                <a:srgbClr val="014377"/>
              </a:buClr>
              <a:buFont typeface="Times New Roman"/>
              <a:buChar char="•"/>
              <a:tabLst>
                <a:tab pos="553720" algn="l"/>
              </a:tabLst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serve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comme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pour le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développement,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via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compilateur IDL,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qui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produit les “stubs”, coté client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et serveur, et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classes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qui 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peuvent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être utilisées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pour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développer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C801EEE2-8A88-4E03-BB7E-9C6FA1D33C9C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99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 IDL à </a:t>
            </a:r>
            <a:r>
              <a:rPr b="1" spc="-5" dirty="0">
                <a:latin typeface="Arial"/>
                <a:cs typeface="Arial"/>
              </a:rPr>
              <a:t>base de XML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8256905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Une IDL traditionnel </a:t>
            </a:r>
            <a:r>
              <a:rPr sz="1800" b="1" dirty="0">
                <a:solidFill>
                  <a:srgbClr val="1A171B"/>
                </a:solidFill>
                <a:latin typeface="Arial"/>
                <a:cs typeface="Arial"/>
              </a:rPr>
              <a:t>ne </a:t>
            </a: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définit pas des informations</a:t>
            </a:r>
            <a:r>
              <a:rPr sz="1800" b="1" spc="-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comme: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Wingdings 2"/>
              <a:buChar char=""/>
            </a:pPr>
            <a:endParaRPr sz="1650">
              <a:latin typeface="Arial"/>
              <a:cs typeface="Arial"/>
            </a:endParaRPr>
          </a:p>
          <a:p>
            <a:pPr marL="741045" marR="5080" lvl="1" indent="-186055">
              <a:lnSpc>
                <a:spcPct val="80000"/>
              </a:lnSpc>
              <a:spcBef>
                <a:spcPts val="5"/>
              </a:spcBef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L’adresse du service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(implicite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dans la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plateforme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trouvée via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 mécanisme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d’identification statique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ou</a:t>
            </a:r>
            <a:r>
              <a:rPr sz="2000" spc="-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dynamique)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14377"/>
              </a:buClr>
              <a:buFont typeface="Arial"/>
              <a:buChar char="-"/>
            </a:pP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Arial"/>
              <a:buChar char="-"/>
            </a:pPr>
            <a:endParaRPr sz="2800">
              <a:latin typeface="Arial"/>
              <a:cs typeface="Arial"/>
            </a:endParaRPr>
          </a:p>
          <a:p>
            <a:pPr marL="741045" marR="716915" lvl="1" indent="-186055">
              <a:lnSpc>
                <a:spcPct val="8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différents attachements (typiquement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une IDL est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attachée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à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différents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protocoles de</a:t>
            </a:r>
            <a:r>
              <a:rPr sz="2000" spc="-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transport)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64E3DE5D-6F45-4F9E-A4CC-8222C5CD5E2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43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 </a:t>
            </a:r>
            <a:r>
              <a:rPr b="1" spc="-5" dirty="0">
                <a:latin typeface="Arial"/>
                <a:cs typeface="Arial"/>
              </a:rPr>
              <a:t>quelques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remarques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47965"/>
            <a:ext cx="7735570" cy="4341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Un langage standard de description</a:t>
            </a:r>
            <a:r>
              <a:rPr sz="2400" b="1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d’interface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Compréhensible par la</a:t>
            </a:r>
            <a:r>
              <a:rPr sz="24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Peut être dérivé des APIs</a:t>
            </a:r>
            <a:r>
              <a:rPr sz="24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existants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Correspond aux interfaces requête/réponse</a:t>
            </a:r>
            <a:r>
              <a:rPr sz="2400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actuelles</a:t>
            </a:r>
            <a:endParaRPr sz="2400">
              <a:latin typeface="Arial"/>
              <a:cs typeface="Arial"/>
            </a:endParaRPr>
          </a:p>
          <a:p>
            <a:pPr marL="553720" marR="48133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Indépendant des attachements (permet des choix  dynamiques)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Ne peut pas</a:t>
            </a:r>
            <a:r>
              <a:rPr sz="2400" b="1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spécifier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Des séquences d’opérations</a:t>
            </a:r>
            <a:r>
              <a:rPr sz="24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complexes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Informations</a:t>
            </a:r>
            <a:r>
              <a:rPr sz="24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d’entête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Échange de données</a:t>
            </a:r>
            <a:r>
              <a:rPr sz="2400" spc="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complexe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27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438E1DE-D26D-43A8-A2E0-7AC60FB560A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251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spécifie…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8423275" cy="43599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3845" marR="250825" indent="-271780">
              <a:lnSpc>
                <a:spcPct val="80000"/>
              </a:lnSpc>
              <a:spcBef>
                <a:spcPts val="5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types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décrire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modèle de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(parties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messages)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(généralement en utilisant XML</a:t>
            </a:r>
            <a:r>
              <a:rPr sz="1800" spc="1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Schema)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860425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messages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interagir avec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service, entrées/sorties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opérations du</a:t>
            </a:r>
            <a:r>
              <a:rPr sz="18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85090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L’interface (abstraite)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opérations fournies par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service,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indépendamment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toutes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représentation de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tous protocoles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224790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attachements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l’interface abstraite 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représentations de données et  des protocoles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</a:t>
            </a:r>
            <a:r>
              <a:rPr sz="1800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concrets.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499745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ensemble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&lt;attachement,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ensemble d’adresses de modules  logiciels implémentant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l’interface abstraite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selon l’attachement en</a:t>
            </a:r>
            <a:r>
              <a:rPr sz="1800" spc="2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question&gt;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spécifie aussi comment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attacher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WSDL à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SOAP, 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(POST/GET),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</a:t>
            </a:r>
            <a:r>
              <a:rPr sz="1800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MIME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C45DBC6-2F08-4C48-AA59-7E42A01A5E76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18980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2.0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8" y="1484784"/>
            <a:ext cx="6762660" cy="453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0927" y="6193751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9F689929-108C-444A-9AE2-E6B28E2EC545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365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8660" algn="l"/>
              </a:tabLst>
            </a:pPr>
            <a:r>
              <a:rPr b="1" dirty="0">
                <a:latin typeface="Arial"/>
                <a:cs typeface="Arial"/>
              </a:rPr>
              <a:t>Un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exemple: Annuaire	</a:t>
            </a:r>
            <a:r>
              <a:rPr b="1" spc="-10" dirty="0">
                <a:latin typeface="Arial"/>
                <a:cs typeface="Arial"/>
              </a:rPr>
              <a:t>(1/4)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3576954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Operations:</a:t>
            </a:r>
            <a:endParaRPr sz="1800" dirty="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 dirty="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-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 dirty="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city: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Galway</a:t>
            </a:r>
            <a:endParaRPr sz="1600" dirty="0">
              <a:latin typeface="Arial"/>
              <a:cs typeface="Arial"/>
            </a:endParaRPr>
          </a:p>
          <a:p>
            <a:pPr marL="1159510" lvl="3" indent="-229235">
              <a:lnSpc>
                <a:spcPts val="192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Street : IDA Business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Park</a:t>
            </a:r>
            <a:endParaRPr sz="1600" dirty="0">
              <a:latin typeface="Arial"/>
              <a:cs typeface="Arial"/>
            </a:endParaRPr>
          </a:p>
          <a:p>
            <a:pPr marL="1160145" lvl="3" indent="-229235">
              <a:lnSpc>
                <a:spcPts val="1680"/>
              </a:lnSpc>
              <a:buChar char="–"/>
              <a:tabLst>
                <a:tab pos="1160145" algn="l"/>
                <a:tab pos="1160780" algn="l"/>
              </a:tabLst>
            </a:pP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telephone:</a:t>
            </a:r>
            <a:endParaRPr sz="1400" dirty="0">
              <a:latin typeface="Arial"/>
              <a:cs typeface="Arial"/>
            </a:endParaRPr>
          </a:p>
          <a:p>
            <a:pPr marL="1350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» code: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353</a:t>
            </a:r>
            <a:endParaRPr sz="1600" dirty="0">
              <a:latin typeface="Arial"/>
              <a:cs typeface="Arial"/>
            </a:endParaRPr>
          </a:p>
          <a:p>
            <a:pPr marL="13506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» number : 9149</a:t>
            </a:r>
            <a:r>
              <a:rPr sz="1600" spc="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5000</a:t>
            </a:r>
            <a:endParaRPr sz="1600" dirty="0">
              <a:latin typeface="Arial"/>
              <a:cs typeface="Arial"/>
            </a:endParaRPr>
          </a:p>
          <a:p>
            <a:pPr marL="553720" lvl="1" indent="-269240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720" algn="l"/>
                <a:tab pos="55435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Lookup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 dirty="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 dirty="0">
              <a:latin typeface="Arial"/>
              <a:cs typeface="Arial"/>
            </a:endParaRPr>
          </a:p>
          <a:p>
            <a:pPr marL="1160145" lvl="3" indent="-229235">
              <a:lnSpc>
                <a:spcPct val="100000"/>
              </a:lnSpc>
              <a:buChar char="–"/>
              <a:tabLst>
                <a:tab pos="11607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–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 dirty="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Sortie:</a:t>
            </a:r>
            <a:endParaRPr sz="1600" dirty="0">
              <a:latin typeface="Arial"/>
              <a:cs typeface="Arial"/>
            </a:endParaRPr>
          </a:p>
          <a:p>
            <a:pPr marL="1160145" lvl="3" indent="-229235">
              <a:lnSpc>
                <a:spcPts val="1914"/>
              </a:lnSpc>
              <a:buChar char="–"/>
              <a:tabLst>
                <a:tab pos="11607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 dirty="0">
              <a:latin typeface="Arial"/>
              <a:cs typeface="Arial"/>
            </a:endParaRPr>
          </a:p>
          <a:p>
            <a:pPr marL="283845" indent="-271780">
              <a:lnSpc>
                <a:spcPts val="2155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Classes:</a:t>
            </a:r>
            <a:endParaRPr sz="1800" dirty="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</a:t>
            </a:r>
            <a:endParaRPr sz="1600" dirty="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 dirty="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7002BFE-CB7A-4008-BC05-69970D227E00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25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 Annuaire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(2/4)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74850"/>
            <a:ext cx="5115560" cy="45853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package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directory;</a:t>
            </a:r>
            <a:endParaRPr sz="1600" dirty="0">
              <a:latin typeface="Arial"/>
              <a:cs typeface="Arial"/>
            </a:endParaRPr>
          </a:p>
          <a:p>
            <a:pPr marL="12700" marR="2757805">
              <a:lnSpc>
                <a:spcPct val="11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import java.util.Hashtable;  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</a:t>
            </a:r>
            <a:r>
              <a:rPr sz="1600" spc="-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private Hashtable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entries;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Directory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(){</a:t>
            </a:r>
            <a:endParaRPr sz="16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entries = new</a:t>
            </a:r>
            <a:r>
              <a:rPr sz="1600" spc="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Hashtable();</a:t>
            </a:r>
            <a:endParaRPr sz="1600" dirty="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"/>
              <a:cs typeface="Arial"/>
            </a:endParaRPr>
          </a:p>
          <a:p>
            <a:pPr marL="925830" marR="5080" indent="-643255">
              <a:lnSpc>
                <a:spcPct val="11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addEntry (String name, Address address){  entries.put(name,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address);</a:t>
            </a:r>
            <a:endParaRPr sz="16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"/>
              <a:cs typeface="Arial"/>
            </a:endParaRPr>
          </a:p>
          <a:p>
            <a:pPr marL="925830" marR="1010285" indent="-643255">
              <a:lnSpc>
                <a:spcPct val="11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Address lookup(String name){  return (Address)</a:t>
            </a:r>
            <a:r>
              <a:rPr sz="16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entries.get(name);</a:t>
            </a:r>
            <a:endParaRPr sz="16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2BAEB3D-0146-47DA-8277-FEA0948718EF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25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 Annuaire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(3/4)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541" y="1275397"/>
            <a:ext cx="405257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174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package directory;  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r>
              <a:rPr sz="1600" spc="-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84480" marR="2371725">
              <a:lnSpc>
                <a:spcPct val="100000"/>
              </a:lnSpc>
            </a:pP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 ;  String number</a:t>
            </a:r>
            <a:r>
              <a:rPr sz="1600" spc="-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927100" marR="5080" indent="-6432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Phone (int codep, String numberp){  code =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codep;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number =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numberp;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int</a:t>
            </a:r>
            <a:r>
              <a:rPr sz="1600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getCode(){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return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926465" marR="965200" indent="-6432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setCode(int</a:t>
            </a:r>
            <a:r>
              <a:rPr sz="1600" spc="-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codep){  code = codep;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// … getter and setter of</a:t>
            </a:r>
            <a:r>
              <a:rPr sz="1600" spc="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4EB84F7-AF6A-4D5E-87DC-054E66C598A1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25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 Annuaire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(4/4)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136" y="1275397"/>
            <a:ext cx="7431405" cy="514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436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package directory;  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r>
              <a:rPr sz="1600" spc="-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84480" marR="60325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String road</a:t>
            </a:r>
            <a:r>
              <a:rPr sz="1600" spc="-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; 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number;  String</a:t>
            </a:r>
            <a:r>
              <a:rPr sz="1600" spc="-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city;</a:t>
            </a:r>
            <a:endParaRPr sz="160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927735" marR="319405" indent="-6432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Address ( String roadp,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numberp, String cityp, Phone telephonep){  road=roadp; number=numberp;</a:t>
            </a:r>
            <a:r>
              <a:rPr sz="16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city=cityp;</a:t>
            </a:r>
            <a:endParaRPr sz="1600" dirty="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telephone=new Phone(telephonep.getCode(),</a:t>
            </a:r>
            <a:r>
              <a:rPr sz="1600" spc="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telephonep.getNumber());</a:t>
            </a:r>
            <a:endParaRPr sz="160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String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getRoad(){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return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road;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927100" marR="4062095" indent="-6432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public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setRoad(String</a:t>
            </a:r>
            <a:r>
              <a:rPr sz="1600" spc="-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roadp){  road =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roadp;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//… getter and setter of number, city, and</a:t>
            </a:r>
            <a:r>
              <a:rPr sz="16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B798EE3-72E8-4C1D-886A-B0B0F4534FF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49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Telecom </a:t>
            </a:r>
            <a:r>
              <a:rPr sz="2800" b="1" spc="-10" dirty="0">
                <a:latin typeface="Arial"/>
                <a:cs typeface="Arial"/>
              </a:rPr>
              <a:t>Sud </a:t>
            </a:r>
            <a:r>
              <a:rPr sz="2800" b="1" spc="-5" dirty="0">
                <a:latin typeface="Arial"/>
                <a:cs typeface="Arial"/>
              </a:rPr>
              <a:t>Paris Education </a:t>
            </a:r>
            <a:r>
              <a:rPr sz="2800" b="1" dirty="0">
                <a:latin typeface="Arial"/>
                <a:cs typeface="Arial"/>
              </a:rPr>
              <a:t>Material </a:t>
            </a:r>
            <a:r>
              <a:rPr sz="2800" b="1" spc="-5" dirty="0">
                <a:latin typeface="Arial"/>
                <a:cs typeface="Arial"/>
              </a:rPr>
              <a:t>&amp;  </a:t>
            </a:r>
            <a:r>
              <a:rPr sz="2800" b="1" dirty="0">
                <a:latin typeface="Arial"/>
                <a:cs typeface="Arial"/>
              </a:rPr>
              <a:t>Mickaël </a:t>
            </a:r>
            <a:r>
              <a:rPr sz="2800" b="1" spc="-10" dirty="0">
                <a:latin typeface="Arial"/>
                <a:cs typeface="Arial"/>
              </a:rPr>
              <a:t>BARON’s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Material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274708"/>
            <a:ext cx="5188585" cy="2366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Material: Services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Web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Location:</a:t>
            </a:r>
            <a:r>
              <a:rPr sz="1600" spc="60" dirty="0">
                <a:solidFill>
                  <a:srgbClr val="0091A5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3"/>
              </a:rPr>
              <a:t>http://www-inf.int-evry.fr/cours/WebServices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Author: Samir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Material: BPEL : </a:t>
            </a:r>
            <a:r>
              <a:rPr sz="1600" spc="-10" dirty="0">
                <a:latin typeface="Arial"/>
                <a:cs typeface="Arial"/>
              </a:rPr>
              <a:t>SOA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Location:</a:t>
            </a:r>
            <a:r>
              <a:rPr sz="1600" spc="-15" dirty="0">
                <a:solidFill>
                  <a:srgbClr val="0091A5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4"/>
              </a:rPr>
              <a:t>http://mbaron.developpez.com/soa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Author: Mickael Baron: © </a:t>
            </a:r>
            <a:r>
              <a:rPr sz="1600" dirty="0">
                <a:latin typeface="Arial"/>
                <a:cs typeface="Arial"/>
              </a:rPr>
              <a:t>Mickael </a:t>
            </a:r>
            <a:r>
              <a:rPr sz="1600" spc="-5" dirty="0">
                <a:latin typeface="Arial"/>
                <a:cs typeface="Arial"/>
              </a:rPr>
              <a:t>Baron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0F0ADED7-3674-4FCC-8E64-FEE74AF7E11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564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Types dans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WSDL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58456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18288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types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dans WSDL sont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pour spécifier les contenus des  messages (messages normaux et d’erreurs) qui seront échangés</a:t>
            </a:r>
            <a:r>
              <a:rPr sz="2000" spc="-3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durant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les interactions avec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 service</a:t>
            </a:r>
            <a:r>
              <a:rPr sz="20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210" marR="5080" indent="-271145" algn="just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système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typage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typiquement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basé sur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Schema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(structures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types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données) - support pour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schema est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obligatoire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pour</a:t>
            </a:r>
            <a:r>
              <a:rPr sz="2000" spc="-2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tout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processeurs de</a:t>
            </a:r>
            <a:r>
              <a:rPr sz="2000" spc="-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WSDL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3092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d’extensibilité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être utilisé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définir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schéma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autre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que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XML</a:t>
            </a:r>
            <a:r>
              <a:rPr sz="2000" spc="-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schema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964" y="6193751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BBEDA06-4DBC-4339-8C1A-E458C85273A5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309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Annuaire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3576954" cy="447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-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city: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Galway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Street : IDA Business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Park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code: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353</a:t>
            </a:r>
            <a:endParaRPr sz="1600">
              <a:latin typeface="Arial"/>
              <a:cs typeface="Arial"/>
            </a:endParaRPr>
          </a:p>
          <a:p>
            <a:pPr marL="93091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– number : 9149</a:t>
            </a:r>
            <a:r>
              <a:rPr sz="1600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Lookup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–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Sortie: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ts val="1914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283845" indent="-271780">
              <a:lnSpc>
                <a:spcPts val="2155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Classes: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7B825C79-E676-4F93-B5AB-8A0AD5EDB796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004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&lt;types&gt;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528" y="1275397"/>
            <a:ext cx="7226934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&lt;wsdl:types&gt;</a:t>
            </a:r>
            <a:endParaRPr sz="1600" dirty="0">
              <a:latin typeface="Arial"/>
              <a:cs typeface="Arial"/>
            </a:endParaRPr>
          </a:p>
          <a:p>
            <a:pPr marL="927735" marR="1793875" indent="-6432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&lt;schema targetNamespace="urn:DirectoryServiceTypes"  xmlns="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  <a:hlinkClick r:id="rId3"/>
              </a:rPr>
              <a:t>http://www.w3.org/2001/XMLSchema"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&lt;complexType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name="Phone"&gt;</a:t>
            </a:r>
            <a:endParaRPr sz="1600" dirty="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&lt;sequence&gt;</a:t>
            </a:r>
            <a:endParaRPr sz="1600" dirty="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name="code"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type="xsd:int"/&gt;</a:t>
            </a:r>
            <a:endParaRPr sz="16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</a:t>
            </a:r>
            <a:r>
              <a:rPr sz="1600" spc="-5" dirty="0" smtClean="0">
                <a:solidFill>
                  <a:srgbClr val="1A171B"/>
                </a:solidFill>
                <a:latin typeface="Arial"/>
                <a:cs typeface="Arial"/>
              </a:rPr>
              <a:t>number</a:t>
            </a:r>
            <a:r>
              <a:rPr sz="1600" spc="5" dirty="0" smtClean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type="xsd:string"/&gt;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&lt;/sequence&gt;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&lt;/complexType&gt;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&lt;complexType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name="Address"&gt;</a:t>
            </a:r>
            <a:endParaRPr sz="16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&lt;sequence&gt;</a:t>
            </a:r>
            <a:endParaRPr sz="16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name="city"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type="xsd:string"/&gt;</a:t>
            </a:r>
            <a:endParaRPr sz="16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name="number"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type="xsd:int"/&gt;</a:t>
            </a:r>
            <a:endParaRPr sz="16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name="road"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type="xsd:string"/&gt;</a:t>
            </a:r>
            <a:endParaRPr sz="16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&lt;element name="telephone" type="tns1:Phone"/&gt;</a:t>
            </a:r>
            <a:endParaRPr sz="16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&lt;/sequence&gt;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&lt;/complexType&gt;</a:t>
            </a:r>
            <a:endParaRPr sz="1600" dirty="0">
              <a:latin typeface="Arial"/>
              <a:cs typeface="Arial"/>
            </a:endParaRPr>
          </a:p>
          <a:p>
            <a:pPr marR="5929630" algn="r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sc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hema&gt;</a:t>
            </a:r>
            <a:endParaRPr sz="1600" dirty="0">
              <a:latin typeface="Arial"/>
              <a:cs typeface="Arial"/>
            </a:endParaRPr>
          </a:p>
          <a:p>
            <a:pPr marR="5967095" algn="r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w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:t</a:t>
            </a:r>
            <a:r>
              <a:rPr sz="1600" spc="-25" dirty="0">
                <a:solidFill>
                  <a:srgbClr val="1A171B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pe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80077BA-0150-44FC-8104-69BDA8F0451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06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Messages </a:t>
            </a:r>
            <a:r>
              <a:rPr b="1" spc="-5" dirty="0">
                <a:latin typeface="Arial"/>
                <a:cs typeface="Arial"/>
              </a:rPr>
              <a:t>et Erreurs </a:t>
            </a:r>
            <a:r>
              <a:rPr b="1" dirty="0">
                <a:latin typeface="Arial"/>
                <a:cs typeface="Arial"/>
              </a:rPr>
              <a:t>(faults)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17713"/>
            <a:ext cx="8357870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message 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nom qui l’identifie 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document</a:t>
            </a:r>
            <a:r>
              <a:rPr sz="1800" spc="1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XML.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messages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composés en 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partis</a:t>
            </a:r>
            <a:r>
              <a:rPr sz="1800" spc="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où,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chacune est une structure de données représentées en</a:t>
            </a:r>
            <a:r>
              <a:rPr sz="1600" spc="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XML</a:t>
            </a:r>
            <a:endParaRPr sz="1600">
              <a:latin typeface="Arial"/>
              <a:cs typeface="Arial"/>
            </a:endParaRPr>
          </a:p>
          <a:p>
            <a:pPr marL="553085" marR="5080" lvl="1" indent="-268605">
              <a:lnSpc>
                <a:spcPct val="80000"/>
              </a:lnSpc>
              <a:spcBef>
                <a:spcPts val="38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chaque partie doit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avoir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(de base ou complexe, déclaré précédemment dans le  document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WSDL).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14377"/>
              </a:buClr>
              <a:buFont typeface="Times New Roman"/>
              <a:buChar char="•"/>
            </a:pPr>
            <a:endParaRPr sz="16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message WSDL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correspond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élément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corps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</a:t>
            </a:r>
            <a:r>
              <a:rPr sz="1800" spc="1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14377"/>
              </a:buClr>
              <a:buFont typeface="Wingdings 2"/>
              <a:buChar char=""/>
            </a:pPr>
            <a:endParaRPr sz="2250">
              <a:latin typeface="Arial"/>
              <a:cs typeface="Arial"/>
            </a:endParaRPr>
          </a:p>
          <a:p>
            <a:pPr marL="283845" marR="19050" indent="-271780">
              <a:lnSpc>
                <a:spcPct val="8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examinant les types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message,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il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possible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construire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message 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qui correspond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la description WSDL (et ceci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fait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d’une façon  automatique puisque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description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basé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types supportés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par 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r>
              <a:rPr sz="18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aussi)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18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message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spécifie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aucune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d’interaction.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C’est juste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</a:t>
            </a:r>
            <a:r>
              <a:rPr sz="1800" spc="1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message.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36BA34E-6161-407E-A4FD-B7549A7C09E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06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Messages </a:t>
            </a:r>
            <a:r>
              <a:rPr b="1" spc="-5" dirty="0">
                <a:latin typeface="Arial"/>
                <a:cs typeface="Arial"/>
              </a:rPr>
              <a:t>et Erreurs </a:t>
            </a:r>
            <a:r>
              <a:rPr b="1" dirty="0">
                <a:latin typeface="Arial"/>
                <a:cs typeface="Arial"/>
              </a:rPr>
              <a:t>(faults)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51825"/>
            <a:ext cx="857250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 WSDL 1.0, la structure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explicitement définie,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listant toutes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parties.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9588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 WSDL 2.0,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“composant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référence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message”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 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définition  d’une opération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contient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trois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éléments</a:t>
            </a:r>
            <a:r>
              <a:rPr sz="1800" spc="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9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Nom du message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Direction du message (en entrée ou en</a:t>
            </a:r>
            <a:r>
              <a:rPr sz="1600" spc="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sortie)</a:t>
            </a:r>
            <a:endParaRPr sz="16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Les parties du message avec leurs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types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parmi ceux définis</a:t>
            </a:r>
            <a:r>
              <a:rPr sz="1600" spc="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auparavant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14377"/>
              </a:buClr>
              <a:buFont typeface="Times New Roman"/>
              <a:buChar char="•"/>
            </a:pPr>
            <a:endParaRPr sz="2350">
              <a:latin typeface="Arial"/>
              <a:cs typeface="Arial"/>
            </a:endParaRPr>
          </a:p>
          <a:p>
            <a:pPr marL="283845" marR="55181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erreurs (Faults)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types de messages spéciaux pour reporter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erreurs.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BAC2FCB3-B87B-467F-A2D9-53CE61B6BC70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309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Annuaire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3576954" cy="447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-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city: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Galway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Street : IDA Business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Park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code: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353</a:t>
            </a:r>
            <a:endParaRPr sz="1600">
              <a:latin typeface="Arial"/>
              <a:cs typeface="Arial"/>
            </a:endParaRPr>
          </a:p>
          <a:p>
            <a:pPr marL="93091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– number : 9149</a:t>
            </a:r>
            <a:r>
              <a:rPr sz="1600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Lookup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–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Sortie: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ts val="1914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283845" indent="-271780">
              <a:lnSpc>
                <a:spcPts val="2155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Classes: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EE3116E-7233-429E-96E2-B09C020B35C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905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&lt;messages&gt;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5948680" cy="46342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&lt;wsdl:message</a:t>
            </a:r>
            <a:r>
              <a:rPr sz="1800" spc="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name="addEntryRequest"&gt;</a:t>
            </a:r>
            <a:endParaRPr sz="18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&lt;wsdl:part name="name"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type="xsd:string"/&gt;</a:t>
            </a:r>
            <a:endParaRPr sz="18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&lt;wsdl:part name="address"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type="tns1:Address"/&gt;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&lt;/wsdl:message&gt;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&lt;wsdl:message</a:t>
            </a:r>
            <a:r>
              <a:rPr sz="1800" spc="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name="lookupRequest"&gt;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&lt;wsdl:part name="name"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type="xsd:string"/&gt;</a:t>
            </a:r>
            <a:endParaRPr sz="18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&lt;/wsdl:message&gt;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&lt;wsdl:message</a:t>
            </a:r>
            <a:r>
              <a:rPr sz="1800" spc="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name="lookupResponse"&gt;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&lt;wsdl:part name="lookupReturn"</a:t>
            </a:r>
            <a:r>
              <a:rPr sz="1800" spc="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type="tns1:Address"/&gt;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&lt;/wsdl:message&gt;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22E78D7-7454-4900-815A-FA80A471122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773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Operations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56397"/>
            <a:ext cx="8549005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890905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L’ensemble des opérations fournies par un service web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défini</a:t>
            </a:r>
            <a:r>
              <a:rPr sz="2000" spc="-2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son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interface</a:t>
            </a:r>
            <a:r>
              <a:rPr sz="2000" spc="-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abstraite.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1.0, il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y a quatre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types</a:t>
            </a:r>
            <a:r>
              <a:rPr sz="2000" spc="-1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d’opération:</a:t>
            </a:r>
            <a:endParaRPr sz="20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439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one-way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»: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client envoie 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</a:t>
            </a:r>
            <a:r>
              <a:rPr sz="1800" spc="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553085" marR="434975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 request-response »: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client envoie une requête,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le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renvoie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réponse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« Solicit-response »: le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envoie 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et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client répond en</a:t>
            </a:r>
            <a:r>
              <a:rPr sz="1800" spc="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retour</a:t>
            </a:r>
            <a:endParaRPr sz="1800">
              <a:latin typeface="Arial"/>
              <a:cs typeface="Arial"/>
            </a:endParaRPr>
          </a:p>
          <a:p>
            <a:pPr marL="553720" lvl="1" indent="-26924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«Notification»: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envoie 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</a:t>
            </a:r>
            <a:r>
              <a:rPr sz="18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73F8491-E707-490A-A3AF-22A24EE09825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773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Operations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51825"/>
            <a:ext cx="8520430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223520" indent="-271145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 WSDL 2.0,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opération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ensemble de messages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éventuellement  des messages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d’erreur-Faults).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séquencement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nombre de messages  dans l’opération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déterminés par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“patron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d’échange de</a:t>
            </a:r>
            <a:r>
              <a:rPr sz="1800" spc="1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messages”.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style d’une opération distingue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interaction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échange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messages orienté document,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(en WSDL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2.0) des interactions de type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set-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et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get-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attributs.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2584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opérations 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annotées avec des propriétés de fiabilité,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sécurité,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transactionnelles,</a:t>
            </a:r>
            <a:r>
              <a:rPr sz="18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AD3E029-431B-4E4E-B97C-8F14E7070F51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531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Port </a:t>
            </a:r>
            <a:r>
              <a:rPr b="1" spc="-5" dirty="0">
                <a:latin typeface="Arial"/>
                <a:cs typeface="Arial"/>
              </a:rPr>
              <a:t>Type </a:t>
            </a:r>
            <a:r>
              <a:rPr b="1" dirty="0">
                <a:latin typeface="Arial"/>
                <a:cs typeface="Arial"/>
              </a:rPr>
              <a:t>/ </a:t>
            </a:r>
            <a:r>
              <a:rPr b="1" spc="-5" dirty="0">
                <a:latin typeface="Arial"/>
                <a:cs typeface="Arial"/>
              </a:rPr>
              <a:t>Interface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8290559" cy="301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«portType»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correspond à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description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abstraite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d’un service Web  (abstraite parce que elle ne spécifie pas l’adresse du service,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la  représentation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données et le protocole de transport pour invoquer</a:t>
            </a:r>
            <a:r>
              <a:rPr sz="2000" spc="-2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le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r>
              <a:rPr sz="2000" spc="-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Web)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35877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«Port Type» est simplement une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liste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d’opérations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offertes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par</a:t>
            </a:r>
            <a:r>
              <a:rPr sz="2000" spc="-2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  service</a:t>
            </a:r>
            <a:r>
              <a:rPr sz="2000" spc="-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En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2.0 l’élément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«porType » a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été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renommé</a:t>
            </a:r>
            <a:r>
              <a:rPr sz="2000" spc="-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«interface».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EAB0C7F-134B-4900-B94F-F3D9889069D4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59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910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Problèmes de base </a:t>
            </a:r>
            <a:r>
              <a:rPr b="1" dirty="0">
                <a:latin typeface="Arial"/>
                <a:cs typeface="Arial"/>
              </a:rPr>
              <a:t>à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résoudre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96961"/>
            <a:ext cx="8520430" cy="473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AutoNum type="arabicPeriod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inclure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l’invocation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code du</a:t>
            </a:r>
            <a:r>
              <a:rPr sz="1800" spc="1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programme.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Arial"/>
              <a:buAutoNum type="arabicPeriod"/>
            </a:pPr>
            <a:endParaRPr sz="2450">
              <a:latin typeface="Arial"/>
              <a:cs typeface="Arial"/>
            </a:endParaRPr>
          </a:p>
          <a:p>
            <a:pPr marL="283845" marR="1235075" indent="-271780">
              <a:lnSpc>
                <a:spcPts val="1939"/>
              </a:lnSpc>
              <a:buClr>
                <a:srgbClr val="014377"/>
              </a:buClr>
              <a:buAutoNum type="arabicPeriod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Comment échanger les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machines qui utilisent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représentations de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différentes. Ceci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implique deux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aspects</a:t>
            </a:r>
            <a:r>
              <a:rPr sz="1800" spc="1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774700" marR="878205" lvl="1" indent="-305435">
              <a:lnSpc>
                <a:spcPts val="1730"/>
              </a:lnSpc>
              <a:spcBef>
                <a:spcPts val="395"/>
              </a:spcBef>
              <a:buClr>
                <a:srgbClr val="014377"/>
              </a:buClr>
              <a:buFont typeface="Times New Roman"/>
              <a:buChar char="•"/>
              <a:tabLst>
                <a:tab pos="774065" algn="l"/>
                <a:tab pos="77533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formats des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types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de données (e.g., ordre des octets dans des architectures  différentes)</a:t>
            </a:r>
            <a:endParaRPr sz="1600">
              <a:latin typeface="Arial"/>
              <a:cs typeface="Arial"/>
            </a:endParaRPr>
          </a:p>
          <a:p>
            <a:pPr marL="774700" lvl="1" indent="-305435">
              <a:lnSpc>
                <a:spcPct val="100000"/>
              </a:lnSpc>
              <a:spcBef>
                <a:spcPts val="160"/>
              </a:spcBef>
              <a:buClr>
                <a:srgbClr val="014377"/>
              </a:buClr>
              <a:buFont typeface="Times New Roman"/>
              <a:buChar char="•"/>
              <a:tabLst>
                <a:tab pos="774065" algn="l"/>
                <a:tab pos="77533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Structures de données (nécessite d’être aplatit et reconstruit par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la</a:t>
            </a:r>
            <a:r>
              <a:rPr sz="1600" spc="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suite)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14377"/>
              </a:buClr>
              <a:buFont typeface="Times New Roman"/>
              <a:buChar char="•"/>
            </a:pPr>
            <a:endParaRPr sz="2450">
              <a:latin typeface="Arial"/>
              <a:cs typeface="Arial"/>
            </a:endParaRPr>
          </a:p>
          <a:p>
            <a:pPr marL="283845" marR="5080" indent="-271780">
              <a:lnSpc>
                <a:spcPts val="1939"/>
              </a:lnSpc>
              <a:buClr>
                <a:srgbClr val="014377"/>
              </a:buClr>
              <a:buAutoNum type="arabicPeriod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Comment localiser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approprié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parmi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collection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potentiellement large  de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  <a:p>
            <a:pPr marL="774700" lvl="1" indent="-305435">
              <a:lnSpc>
                <a:spcPct val="100000"/>
              </a:lnSpc>
              <a:spcBef>
                <a:spcPts val="180"/>
              </a:spcBef>
              <a:buClr>
                <a:srgbClr val="014377"/>
              </a:buClr>
              <a:buFont typeface="Times New Roman"/>
              <a:buChar char="•"/>
              <a:tabLst>
                <a:tab pos="774065" algn="l"/>
                <a:tab pos="775335" algn="l"/>
              </a:tabLst>
            </a:pP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le client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ne connait pas nécessairement l’adresse du</a:t>
            </a:r>
            <a:r>
              <a:rPr sz="1600" spc="-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service.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</a:pPr>
            <a:endParaRPr sz="2450">
              <a:latin typeface="Arial"/>
              <a:cs typeface="Arial"/>
            </a:endParaRPr>
          </a:p>
          <a:p>
            <a:pPr marL="283845" marR="1388110" indent="-271780">
              <a:lnSpc>
                <a:spcPts val="1939"/>
              </a:lnSpc>
              <a:spcBef>
                <a:spcPts val="5"/>
              </a:spcBef>
              <a:buClr>
                <a:srgbClr val="014377"/>
              </a:buClr>
              <a:buAutoNum type="arabicPeriod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traiter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erreurs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durant l’invocation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façon  systématique:</a:t>
            </a:r>
            <a:endParaRPr sz="1800">
              <a:latin typeface="Arial"/>
              <a:cs typeface="Arial"/>
            </a:endParaRPr>
          </a:p>
          <a:p>
            <a:pPr marL="774700" lvl="1" indent="-305435">
              <a:lnSpc>
                <a:spcPct val="100000"/>
              </a:lnSpc>
              <a:spcBef>
                <a:spcPts val="190"/>
              </a:spcBef>
              <a:buClr>
                <a:srgbClr val="014377"/>
              </a:buClr>
              <a:buFont typeface="Times New Roman"/>
              <a:buChar char="•"/>
              <a:tabLst>
                <a:tab pos="774065" algn="l"/>
                <a:tab pos="77533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serveur ne répond pas, problèmes de communication, requêtes dupliquées</a:t>
            </a:r>
            <a:r>
              <a:rPr sz="16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R="670560" algn="r">
              <a:lnSpc>
                <a:spcPct val="100000"/>
              </a:lnSpc>
            </a:pP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©IKS, 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E198C03-7FDB-4602-8C82-2664BF138F02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531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Port </a:t>
            </a:r>
            <a:r>
              <a:rPr b="1" spc="-5" dirty="0">
                <a:latin typeface="Arial"/>
                <a:cs typeface="Arial"/>
              </a:rPr>
              <a:t>Type </a:t>
            </a:r>
            <a:r>
              <a:rPr b="1" dirty="0">
                <a:latin typeface="Arial"/>
                <a:cs typeface="Arial"/>
              </a:rPr>
              <a:t>/ </a:t>
            </a:r>
            <a:r>
              <a:rPr b="1" spc="-5" dirty="0">
                <a:latin typeface="Arial"/>
                <a:cs typeface="Arial"/>
              </a:rPr>
              <a:t>Interface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550275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65659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«portType»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décrit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ensemble d’opérations.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comparé à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une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interface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 Java.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WSDL 1.2 décrit 4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types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d’opérations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9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«One-way»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spcBef>
                <a:spcPts val="1535"/>
              </a:spcBef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reçoit un message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(&lt;input&gt;)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«Request-response»</a:t>
            </a:r>
            <a:endParaRPr sz="1600">
              <a:latin typeface="Arial"/>
              <a:cs typeface="Arial"/>
            </a:endParaRPr>
          </a:p>
          <a:p>
            <a:pPr marL="740410" marR="538480" lvl="2" indent="-186055">
              <a:lnSpc>
                <a:spcPct val="100000"/>
              </a:lnSpc>
              <a:spcBef>
                <a:spcPts val="1535"/>
              </a:spcBef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reçoit un message en entrée (&lt;input&gt;) et renvoie un message comme  réponse (&lt;output&gt;) ou un ensemble de messages d’erreur</a:t>
            </a:r>
            <a:r>
              <a:rPr sz="1600" spc="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(&lt;fault&gt;)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«Solicit-response»</a:t>
            </a:r>
            <a:endParaRPr sz="1600">
              <a:latin typeface="Arial"/>
              <a:cs typeface="Arial"/>
            </a:endParaRPr>
          </a:p>
          <a:p>
            <a:pPr marL="740410" marR="5080" lvl="2" indent="-186055">
              <a:lnSpc>
                <a:spcPct val="100000"/>
              </a:lnSpc>
              <a:spcBef>
                <a:spcPts val="1535"/>
              </a:spcBef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envoie un message (&lt;output&gt;) et reçoit un message corrélé (&lt;input&gt;) ou un  ensemble de messages d’erreur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(&lt;fault&gt;)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Notification</a:t>
            </a:r>
            <a:endParaRPr sz="160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spcBef>
                <a:spcPts val="1535"/>
              </a:spcBef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envoie un message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(&lt;output&gt;)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E035C4F-19E0-47D8-B15D-99CB9E93B616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309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 </a:t>
            </a:r>
            <a:r>
              <a:rPr b="1" spc="-5" dirty="0">
                <a:latin typeface="Arial"/>
                <a:cs typeface="Arial"/>
              </a:rPr>
              <a:t>exemple: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Annuaire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42097"/>
            <a:ext cx="3576954" cy="447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5" dirty="0">
                <a:solidFill>
                  <a:srgbClr val="1A171B"/>
                </a:solidFill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1045" lvl="2" indent="-186690">
              <a:lnSpc>
                <a:spcPct val="100000"/>
              </a:lnSpc>
              <a:buClr>
                <a:srgbClr val="014377"/>
              </a:buClr>
              <a:buChar char="-"/>
              <a:tabLst>
                <a:tab pos="7416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-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city: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Galway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Street : IDA Business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Park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telephone: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code: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353</a:t>
            </a:r>
            <a:endParaRPr sz="1600">
              <a:latin typeface="Arial"/>
              <a:cs typeface="Arial"/>
            </a:endParaRPr>
          </a:p>
          <a:p>
            <a:pPr marL="93091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– number : 9149</a:t>
            </a:r>
            <a:r>
              <a:rPr sz="1600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Lookup an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Entry: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ct val="100000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 : DERI –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NUIG</a:t>
            </a:r>
            <a:endParaRPr sz="1600">
              <a:latin typeface="Arial"/>
              <a:cs typeface="Arial"/>
            </a:endParaRPr>
          </a:p>
          <a:p>
            <a:pPr marL="740410" lvl="2" indent="-186055">
              <a:lnSpc>
                <a:spcPct val="100000"/>
              </a:lnSpc>
              <a:buClr>
                <a:srgbClr val="014377"/>
              </a:buClr>
              <a:buChar char="-"/>
              <a:tabLst>
                <a:tab pos="7410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Sortie:</a:t>
            </a:r>
            <a:endParaRPr sz="1600">
              <a:latin typeface="Arial"/>
              <a:cs typeface="Arial"/>
            </a:endParaRPr>
          </a:p>
          <a:p>
            <a:pPr marL="1159510" lvl="3" indent="-229235">
              <a:lnSpc>
                <a:spcPts val="1914"/>
              </a:lnSpc>
              <a:buChar char="–"/>
              <a:tabLst>
                <a:tab pos="116014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283845" indent="-271780">
              <a:lnSpc>
                <a:spcPts val="2155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b="1" spc="-10" dirty="0">
                <a:solidFill>
                  <a:srgbClr val="1A171B"/>
                </a:solidFill>
                <a:latin typeface="Arial"/>
                <a:cs typeface="Arial"/>
              </a:rPr>
              <a:t>Classes: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1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Directory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Phone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B4B78760-4E79-4E76-B360-186752A2380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683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&lt;portType&gt;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52805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&lt;wsdl:portType</a:t>
            </a:r>
            <a:r>
              <a:rPr sz="1800" spc="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name="Directory"&gt;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&lt;wsdl:operation name="addEntry"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parameterOrder="name</a:t>
            </a:r>
            <a:r>
              <a:rPr sz="18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address"&gt;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&lt;wsdl:input message=“tns1:addEntryRequest"</a:t>
            </a:r>
            <a:r>
              <a:rPr sz="1800" spc="1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name="addEntryRequest"/&gt;</a:t>
            </a:r>
            <a:endParaRPr sz="1800" dirty="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&lt;/wsdl:operation&gt;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&lt;wsdl:operation name="lookup"</a:t>
            </a:r>
            <a:r>
              <a:rPr sz="1800" spc="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parameterOrder="name"&gt;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&lt;wsdl:input message=“tns1:lookupRequest"</a:t>
            </a:r>
            <a:r>
              <a:rPr sz="1800" spc="1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name="lookupRequest"/&gt;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&lt;wsdl:output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message=“tns1:lookupResponse"</a:t>
            </a:r>
            <a:r>
              <a:rPr sz="1800" spc="1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name="lookupResponse"/&gt;</a:t>
            </a:r>
            <a:endParaRPr sz="18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&lt;/wsdl:operation&gt;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&lt;/wsdl:portType&gt;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08FBA96D-2BAB-4396-B626-B71A186E80F6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749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Attachement </a:t>
            </a:r>
            <a:r>
              <a:rPr b="1" dirty="0">
                <a:latin typeface="Arial"/>
                <a:cs typeface="Arial"/>
              </a:rPr>
              <a:t>(Binding) </a:t>
            </a:r>
            <a:r>
              <a:rPr b="1" spc="-5" dirty="0">
                <a:latin typeface="Arial"/>
                <a:cs typeface="Arial"/>
              </a:rPr>
              <a:t>et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24393"/>
            <a:ext cx="8519795" cy="30981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3845" marR="32384" indent="-271780">
              <a:lnSpc>
                <a:spcPts val="1939"/>
              </a:lnSpc>
              <a:spcBef>
                <a:spcPts val="34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attachement,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«binding» définit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formats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messages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(leurs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représentations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codage)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détails du protocole d’invocation des opérations  d’un «portType»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donné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4377"/>
              </a:buClr>
              <a:buFont typeface="Wingdings 2"/>
              <a:buChar char=""/>
            </a:pPr>
            <a:endParaRPr sz="22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attachement correspond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seul</a:t>
            </a:r>
            <a:r>
              <a:rPr sz="1800" spc="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«portType»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450">
              <a:latin typeface="Arial"/>
              <a:cs typeface="Arial"/>
            </a:endParaRPr>
          </a:p>
          <a:p>
            <a:pPr marL="283845" marR="474980" indent="-271780">
              <a:lnSpc>
                <a:spcPts val="1939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«portType» peut avoir plusieurs attachements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(fournissant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ainsi plusieurs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mécanismes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d’accès au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 service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abstrait)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14377"/>
              </a:buClr>
              <a:buFont typeface="Wingdings 2"/>
              <a:buChar char=""/>
            </a:pPr>
            <a:endParaRPr sz="2450">
              <a:latin typeface="Arial"/>
              <a:cs typeface="Arial"/>
            </a:endParaRPr>
          </a:p>
          <a:p>
            <a:pPr marL="283845" marR="5080" indent="-271780">
              <a:lnSpc>
                <a:spcPts val="1939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L’élément «binding»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extensible avec des éléments qui permettent de spécifier  d’autres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formats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protocoles de</a:t>
            </a:r>
            <a:r>
              <a:rPr sz="1800" spc="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C2ED689B-8A96-41CB-8EC2-66DBB8E97C1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749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Attachement </a:t>
            </a:r>
            <a:r>
              <a:rPr b="1" dirty="0">
                <a:latin typeface="Arial"/>
                <a:cs typeface="Arial"/>
              </a:rPr>
              <a:t>(Binding) </a:t>
            </a:r>
            <a:r>
              <a:rPr b="1" spc="-5" dirty="0">
                <a:latin typeface="Arial"/>
                <a:cs typeface="Arial"/>
              </a:rPr>
              <a:t>et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8081645" cy="270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«port» spécifie l’adresse d’un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attachement, i.e.,</a:t>
            </a:r>
            <a:r>
              <a:rPr sz="2000" spc="-2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comment  accéder un service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format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données et un protocole de  communication particuliers (celui de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l’attachement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en</a:t>
            </a:r>
            <a:r>
              <a:rPr sz="2000" spc="-1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question)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marR="7620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«port» spécifie une seule adresse et ne contient pas</a:t>
            </a:r>
            <a:r>
              <a:rPr sz="2000" spc="-3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informations</a:t>
            </a:r>
            <a:r>
              <a:rPr sz="2000" spc="-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d’attachement.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élément «port» est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définit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sous l’élément</a:t>
            </a:r>
            <a:r>
              <a:rPr sz="2000" spc="-1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«service».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0F45F74D-D6AE-48C6-8057-23ACA696941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410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WSDL: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&lt;binding&gt;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75397"/>
            <a:ext cx="8219440" cy="490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&lt;wsdl:binding name="DirectoryServiceSoapBinding"</a:t>
            </a:r>
            <a:r>
              <a:rPr sz="1600" spc="-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type=“tns1:Directory"&gt;</a:t>
            </a:r>
            <a:endParaRPr sz="16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&lt;wsdlsoap:binding style="rpc“</a:t>
            </a:r>
            <a:r>
              <a:rPr sz="16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transport="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  <a:hlinkClick r:id="rId3"/>
              </a:rPr>
              <a:t>http://schemas.xmlsoap.org/soap/http"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&lt;wsdl:operation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name="addEntry"&gt;</a:t>
            </a:r>
            <a:endParaRPr sz="1600" dirty="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&lt;wsdl:input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name="addEntryRequest"&gt;</a:t>
            </a:r>
            <a:endParaRPr sz="1600" dirty="0">
              <a:latin typeface="Arial"/>
              <a:cs typeface="Arial"/>
            </a:endParaRPr>
          </a:p>
          <a:p>
            <a:pPr marL="2754630" marR="5080" indent="-40195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&lt;wsdlsoap:body  encodingStyle="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  <a:hlinkClick r:id="rId4"/>
              </a:rPr>
              <a:t>http://schemas.xmlsoap.org/soap/encoding/"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 use="encoded"/&gt;</a:t>
            </a:r>
            <a:endParaRPr sz="1600" dirty="0">
              <a:latin typeface="Arial"/>
              <a:cs typeface="Arial"/>
            </a:endParaRPr>
          </a:p>
          <a:p>
            <a:pPr marL="18402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&lt;/wsdl:input&gt;</a:t>
            </a:r>
            <a:endParaRPr sz="1600" dirty="0">
              <a:latin typeface="Arial"/>
              <a:cs typeface="Arial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&lt;/wsdl:operation&gt;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&lt;wsdl:operation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name="lookup"&gt;</a:t>
            </a:r>
            <a:endParaRPr sz="1600" dirty="0">
              <a:latin typeface="Arial"/>
              <a:cs typeface="Arial"/>
            </a:endParaRPr>
          </a:p>
          <a:p>
            <a:pPr marL="18402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&lt;wsdl:input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name="lookupRequest"&gt;</a:t>
            </a:r>
            <a:endParaRPr sz="1600" dirty="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&lt;wsdlsoap:body …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18402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&lt;/wsdl:input&gt;</a:t>
            </a:r>
            <a:endParaRPr sz="1600" dirty="0">
              <a:latin typeface="Arial"/>
              <a:cs typeface="Arial"/>
            </a:endParaRPr>
          </a:p>
          <a:p>
            <a:pPr marL="18402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&lt;wsdl:output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name="lookupResponse"&gt;</a:t>
            </a:r>
            <a:endParaRPr sz="1600" dirty="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&lt;wsdlsoap:body …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183959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&lt;/wsdl:output&gt;</a:t>
            </a:r>
            <a:endParaRPr sz="1600" dirty="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&lt;/wsdl:operation&gt;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&lt;/wsdl:binding&gt;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5613CC04-0D8E-4912-B16C-626BFC9BC9B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1695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555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service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comme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ensemble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ports</a:t>
            </a:r>
            <a:r>
              <a:rPr sz="1800" spc="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743" y="2769153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14377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43" y="1597796"/>
            <a:ext cx="8062595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484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Elément «service» de WSDL contient des sous éléments</a:t>
            </a:r>
            <a:r>
              <a:rPr sz="1600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«port».</a:t>
            </a:r>
            <a:endParaRPr sz="1600" dirty="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38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600" spc="-5" dirty="0" smtClean="0">
                <a:solidFill>
                  <a:srgbClr val="1A171B"/>
                </a:solidFill>
                <a:latin typeface="Arial"/>
                <a:cs typeface="Arial"/>
              </a:rPr>
              <a:t>Un</a:t>
            </a:r>
            <a:r>
              <a:rPr lang="fr-FR" sz="1600" spc="-5" dirty="0" smtClean="0">
                <a:solidFill>
                  <a:srgbClr val="1A171B"/>
                </a:solidFill>
                <a:latin typeface="Arial"/>
                <a:cs typeface="Arial"/>
              </a:rPr>
              <a:t>e spécification WSDL</a:t>
            </a:r>
            <a:r>
              <a:rPr sz="1600" spc="-5" dirty="0" err="1" smtClean="0">
                <a:solidFill>
                  <a:srgbClr val="1A171B"/>
                </a:solidFill>
                <a:latin typeface="Arial"/>
                <a:cs typeface="Arial"/>
              </a:rPr>
              <a:t>supporte</a:t>
            </a:r>
            <a:r>
              <a:rPr sz="1600" spc="-5" dirty="0" smtClean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plusieurs protocoles (il a plusieurs</a:t>
            </a:r>
            <a:r>
              <a:rPr sz="16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attachements)</a:t>
            </a:r>
            <a:endParaRPr sz="1600" dirty="0">
              <a:latin typeface="Arial"/>
              <a:cs typeface="Arial"/>
            </a:endParaRPr>
          </a:p>
          <a:p>
            <a:pPr marL="280670" marR="5080" indent="-268605">
              <a:lnSpc>
                <a:spcPct val="100000"/>
              </a:lnSpc>
              <a:spcBef>
                <a:spcPts val="384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L’accès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au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utilisant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un protocole et un format de données particuliers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fait  via une adresse particulière (spécifiée dans les ports de chaque</a:t>
            </a:r>
            <a:r>
              <a:rPr sz="16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«binding»)</a:t>
            </a:r>
            <a:endParaRPr sz="160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Les opérations et les messages d’échange sont définis dans le</a:t>
            </a:r>
            <a:r>
              <a:rPr sz="1600" spc="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«portType»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0" y="3395281"/>
            <a:ext cx="820293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ports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 service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ne communiquent 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forcément entre</a:t>
            </a:r>
            <a:r>
              <a:rPr sz="18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eux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ports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 service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considérés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comme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alternatives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donnant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accès 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fonctionnalité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 interface mais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 utilisant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formats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protocoles</a:t>
            </a:r>
            <a:r>
              <a:rPr sz="1800" spc="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différents.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0964" y="6193751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10" name="object 10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D40E825-788E-4C16-A1FF-61DA85A35E57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677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Services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47965"/>
            <a:ext cx="6936740" cy="43783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&lt;wsdl:service</a:t>
            </a:r>
            <a:r>
              <a:rPr sz="2400" spc="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name="DirectoryService"&gt;</a:t>
            </a:r>
            <a:endParaRPr sz="24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&lt;wsdl:port</a:t>
            </a:r>
            <a:endParaRPr sz="2400" dirty="0">
              <a:latin typeface="Arial"/>
              <a:cs typeface="Arial"/>
            </a:endParaRPr>
          </a:p>
          <a:p>
            <a:pPr marL="927100" marR="5080">
              <a:lnSpc>
                <a:spcPct val="110000"/>
              </a:lnSpc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binding=“tns1:DirectoryServiceSoapBinding"  name="DirectoryService"&gt;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Arial"/>
              <a:cs typeface="Arial"/>
            </a:endParaRPr>
          </a:p>
          <a:p>
            <a:pPr marL="926465" marR="3478529" indent="-643255">
              <a:lnSpc>
                <a:spcPct val="110000"/>
              </a:lnSpc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&lt;wsdlsoap:address  location="</a:t>
            </a:r>
            <a:r>
              <a:rPr sz="2400" spc="-5" dirty="0">
                <a:solidFill>
                  <a:srgbClr val="1A171B"/>
                </a:solidFill>
                <a:latin typeface="Arial"/>
                <a:cs typeface="Arial"/>
                <a:hlinkClick r:id="rId3"/>
              </a:rPr>
              <a:t>http://inf-</a:t>
            </a:r>
            <a:endParaRPr sz="2400" dirty="0">
              <a:latin typeface="Arial"/>
              <a:cs typeface="Arial"/>
            </a:endParaRPr>
          </a:p>
          <a:p>
            <a:pPr marL="283845">
              <a:lnSpc>
                <a:spcPts val="2590"/>
              </a:lnSpc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6820:8081/axis/services/DirectoryService"/&gt;</a:t>
            </a:r>
            <a:endParaRPr sz="2400" dirty="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&lt;/wsdl:port&gt;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71B"/>
                </a:solidFill>
                <a:latin typeface="Arial"/>
                <a:cs typeface="Arial"/>
              </a:rPr>
              <a:t>&lt;/wsdl:service&gt;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B671F2A-D2D3-43E7-88F7-469F0905E97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777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Style </a:t>
            </a:r>
            <a:r>
              <a:rPr b="1" dirty="0">
                <a:latin typeface="Arial"/>
                <a:cs typeface="Arial"/>
              </a:rPr>
              <a:t>RPC </a:t>
            </a:r>
            <a:r>
              <a:rPr b="1" spc="-5" dirty="0">
                <a:latin typeface="Arial"/>
                <a:cs typeface="Arial"/>
              </a:rPr>
              <a:t>vs. style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49616"/>
            <a:ext cx="775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style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controle le format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l’élément &lt;soap:Body&gt;</a:t>
            </a:r>
            <a:r>
              <a:rPr sz="1800" spc="1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52767"/>
              </p:ext>
            </p:extLst>
          </p:nvPr>
        </p:nvGraphicFramePr>
        <p:xfrm>
          <a:off x="238125" y="1830387"/>
          <a:ext cx="8496935" cy="389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0055"/>
                <a:gridCol w="4246880"/>
              </a:tblGrid>
              <a:tr h="944879">
                <a:tc>
                  <a:txBody>
                    <a:bodyPr/>
                    <a:lstStyle/>
                    <a:p>
                      <a:pPr marL="91440" marR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Style </a:t>
                      </a:r>
                      <a:r>
                        <a:rPr sz="1400" b="1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RPC: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un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élément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fils additionnel est  ajouté dans le corps pour identifier la</a:t>
                      </a:r>
                      <a:r>
                        <a:rPr sz="1400" spc="-27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méthode  à appeler.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Les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paramètres sont listés sous cet 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élément.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1A171B"/>
                      </a:solidFill>
                      <a:prstDash val="solid"/>
                    </a:lnL>
                    <a:lnR w="12700">
                      <a:solidFill>
                        <a:srgbClr val="1A171B"/>
                      </a:solidFill>
                      <a:prstDash val="solid"/>
                    </a:lnR>
                    <a:lnT w="28575">
                      <a:solidFill>
                        <a:srgbClr val="1A171B"/>
                      </a:solidFill>
                      <a:prstDash val="solid"/>
                    </a:lnT>
                    <a:lnB w="12700">
                      <a:solidFill>
                        <a:srgbClr val="1A17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947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Style </a:t>
                      </a:r>
                      <a:r>
                        <a:rPr sz="1400" b="1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Document: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le corps contient</a:t>
                      </a:r>
                      <a:r>
                        <a:rPr sz="1400" spc="-1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un  document XML</a:t>
                      </a:r>
                      <a:r>
                        <a:rPr sz="1400" spc="-7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arbitraire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A171B"/>
                      </a:solidFill>
                      <a:prstDash val="solid"/>
                    </a:lnL>
                    <a:lnR w="28575">
                      <a:solidFill>
                        <a:srgbClr val="1A171B"/>
                      </a:solidFill>
                      <a:prstDash val="solid"/>
                    </a:lnR>
                    <a:lnT w="28575">
                      <a:solidFill>
                        <a:srgbClr val="1A171B"/>
                      </a:solidFill>
                      <a:prstDash val="solid"/>
                    </a:lnT>
                    <a:lnB w="12700">
                      <a:solidFill>
                        <a:srgbClr val="1A171B"/>
                      </a:solidFill>
                      <a:prstDash val="solid"/>
                    </a:lnB>
                  </a:tcPr>
                </a:tc>
              </a:tr>
              <a:tr h="2609088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&lt;soap:Body</a:t>
                      </a:r>
                      <a:r>
                        <a:rPr sz="1400" spc="-2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</a:t>
                      </a:r>
                      <a:r>
                        <a:rPr sz="1400" dirty="0" err="1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tns:ConfirmOrder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xmlns:tns=“</a:t>
                      </a: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  <a:hlinkClick r:id="rId3"/>
                        </a:rPr>
                        <a:t>http://my.package/</a:t>
                      </a: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”&gt;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&lt;number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xsi:type=“xsd:integer”&gt;1234&lt;/number&gt;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&lt;confirm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xsi:type=“xsd:boolean”&gt;true&lt;</a:t>
                      </a:r>
                      <a:r>
                        <a:rPr sz="1400" spc="-31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/confirm&gt;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&lt;/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tns:ConfirmOrder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&gt;</a:t>
                      </a:r>
                      <a:endParaRPr lang="en-US" sz="1400" dirty="0" smtClean="0">
                        <a:latin typeface="Lucida Sans"/>
                        <a:cs typeface="Lucida Sans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20" dirty="0" smtClean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&lt;/</a:t>
                      </a:r>
                      <a:r>
                        <a:rPr sz="1400" spc="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soap:Body&gt;</a:t>
                      </a:r>
                      <a:endParaRPr sz="1400" dirty="0">
                        <a:latin typeface="Lucida Sans"/>
                        <a:cs typeface="Lucida Sans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1A171B"/>
                      </a:solidFill>
                      <a:prstDash val="solid"/>
                    </a:lnL>
                    <a:lnR w="12700">
                      <a:solidFill>
                        <a:srgbClr val="1A171B"/>
                      </a:solidFill>
                      <a:prstDash val="solid"/>
                    </a:lnR>
                    <a:lnT w="12700">
                      <a:solidFill>
                        <a:srgbClr val="1A171B"/>
                      </a:solidFill>
                      <a:prstDash val="solid"/>
                    </a:lnT>
                    <a:lnB w="12700">
                      <a:solidFill>
                        <a:srgbClr val="1A17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&lt;soap:Body&gt;</a:t>
                      </a:r>
                      <a:endParaRPr sz="1400">
                        <a:latin typeface="Lucida Sans"/>
                        <a:cs typeface="Lucida Sans"/>
                      </a:endParaRPr>
                    </a:p>
                    <a:p>
                      <a:pPr marL="201295" marR="1068705" indent="13970">
                        <a:lnSpc>
                          <a:spcPct val="120000"/>
                        </a:lnSpc>
                      </a:pP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&lt;tns:order</a:t>
                      </a:r>
                      <a:r>
                        <a:rPr sz="1400" spc="-7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spc="2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number=“00001234”&gt; 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Purchase Order</a:t>
                      </a:r>
                      <a:r>
                        <a:rPr sz="1400" spc="-9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Confirmation</a:t>
                      </a:r>
                      <a:endParaRPr sz="1400">
                        <a:latin typeface="Lucida Sans"/>
                        <a:cs typeface="Lucida Sans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&lt;tns:status&gt;Confirmed&lt;tns:status&gt;</a:t>
                      </a:r>
                      <a:endParaRPr sz="1400">
                        <a:latin typeface="Lucida Sans"/>
                        <a:cs typeface="Lucida Sans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…</a:t>
                      </a:r>
                      <a:endParaRPr sz="1400">
                        <a:latin typeface="Lucida Sans"/>
                        <a:cs typeface="Lucida Sans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&lt;/tns:order&gt;</a:t>
                      </a:r>
                      <a:endParaRPr sz="1400">
                        <a:latin typeface="Lucida Sans"/>
                        <a:cs typeface="Lucida Sans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&lt;/soap:Body&gt;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A171B"/>
                      </a:solidFill>
                      <a:prstDash val="solid"/>
                    </a:lnL>
                    <a:lnR w="28575">
                      <a:solidFill>
                        <a:srgbClr val="1A171B"/>
                      </a:solidFill>
                      <a:prstDash val="solid"/>
                    </a:lnR>
                    <a:lnT w="12700">
                      <a:solidFill>
                        <a:srgbClr val="1A171B"/>
                      </a:solidFill>
                      <a:prstDash val="solid"/>
                    </a:lnT>
                    <a:lnB w="12700">
                      <a:solidFill>
                        <a:srgbClr val="1A171B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15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ConfirmOrder(number,confirm);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1A171B"/>
                      </a:solidFill>
                      <a:prstDash val="solid"/>
                    </a:lnL>
                    <a:lnR w="12700">
                      <a:solidFill>
                        <a:srgbClr val="1A171B"/>
                      </a:solidFill>
                      <a:prstDash val="solid"/>
                    </a:lnR>
                    <a:lnT w="12700">
                      <a:solidFill>
                        <a:srgbClr val="1A171B"/>
                      </a:solidFill>
                      <a:prstDash val="solid"/>
                    </a:lnT>
                    <a:lnB w="28575">
                      <a:solidFill>
                        <a:srgbClr val="1A17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10" dirty="0">
                          <a:solidFill>
                            <a:srgbClr val="008000"/>
                          </a:solidFill>
                          <a:latin typeface="Lucida Sans"/>
                          <a:cs typeface="Lucida Sans"/>
                        </a:rPr>
                        <a:t>Send(OrderDocument);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A171B"/>
                      </a:solidFill>
                      <a:prstDash val="solid"/>
                    </a:lnL>
                    <a:lnR w="28575">
                      <a:solidFill>
                        <a:srgbClr val="1A171B"/>
                      </a:solidFill>
                      <a:prstDash val="solid"/>
                    </a:lnR>
                    <a:lnT w="12700">
                      <a:solidFill>
                        <a:srgbClr val="1A171B"/>
                      </a:solidFill>
                      <a:prstDash val="solid"/>
                    </a:lnT>
                    <a:lnB w="28575">
                      <a:solidFill>
                        <a:srgbClr val="1A171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7" name="object 7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B8C4B218-96F9-4C50-8C20-0CF3869D7C5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339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Contrôler le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95209"/>
            <a:ext cx="854773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ts val="205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style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message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spécifié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un document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</a:t>
            </a:r>
            <a:r>
              <a:rPr sz="1800" spc="2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section</a:t>
            </a:r>
            <a:endParaRPr sz="1800" dirty="0">
              <a:latin typeface="Arial"/>
              <a:cs typeface="Arial"/>
            </a:endParaRPr>
          </a:p>
          <a:p>
            <a:pPr marL="283845">
              <a:lnSpc>
                <a:spcPts val="2050"/>
              </a:lnSpc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«binding».</a:t>
            </a:r>
            <a:endParaRPr sz="1800" dirty="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&lt;wsdl:binding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name=“…"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type="tns: port type</a:t>
            </a: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“&gt;</a:t>
            </a:r>
            <a:endParaRPr sz="1800" dirty="0">
              <a:latin typeface="Arial"/>
              <a:cs typeface="Arial"/>
            </a:endParaRPr>
          </a:p>
          <a:p>
            <a:pPr marL="55308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soap:binding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style=“rpc|document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”&gt;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553085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&lt;soap:binding&gt;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&lt;/wsdl:binding&gt;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style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aussi reflété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l’élément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&lt;wsdl:message&gt;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qui peut</a:t>
            </a:r>
            <a:r>
              <a:rPr sz="1800" spc="1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avoir:</a:t>
            </a:r>
            <a:endParaRPr sz="1800" dirty="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 document, au plus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1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élément &lt;wsdl:part</a:t>
            </a:r>
            <a:r>
              <a:rPr sz="1800" spc="20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element=“…”&gt;</a:t>
            </a:r>
            <a:endParaRPr sz="1800" dirty="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RPC, 1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ou plusieurs éléments &lt;wsdl:part</a:t>
            </a:r>
            <a:r>
              <a:rPr sz="1800" spc="1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type=“…”&gt;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2450" dirty="0">
              <a:latin typeface="Arial"/>
              <a:cs typeface="Arial"/>
            </a:endParaRPr>
          </a:p>
          <a:p>
            <a:pPr marL="283845" marR="29209" indent="-271780">
              <a:lnSpc>
                <a:spcPts val="1939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Avec 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seulement besoin d’un élément &lt;wsdl:types&gt; pour définir  des types complexes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par les</a:t>
            </a:r>
            <a:r>
              <a:rPr sz="1800" spc="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paramètres.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14377"/>
              </a:buClr>
              <a:buFont typeface="Wingdings 2"/>
              <a:buChar char=""/>
            </a:pPr>
            <a:endParaRPr sz="2400" dirty="0">
              <a:latin typeface="Arial"/>
              <a:cs typeface="Arial"/>
            </a:endParaRPr>
          </a:p>
          <a:p>
            <a:pPr marL="283845" marR="374650" indent="-271780">
              <a:lnSpc>
                <a:spcPts val="1939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style document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plus général puisqu’il peut implémenter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RPC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en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utilisant 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schémas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XML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appropriés.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A537AAFD-1571-48AD-8999-D8C304996EA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455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Service web: définition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8744" y="2382760"/>
            <a:ext cx="6261100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13999"/>
              </a:lnSpc>
              <a:spcBef>
                <a:spcPts val="95"/>
              </a:spcBef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service is a </a:t>
            </a:r>
            <a:r>
              <a:rPr sz="2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software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application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identified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by a 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URI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, whose </a:t>
            </a:r>
            <a:r>
              <a:rPr sz="2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interfaces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and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binding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are capable of</a:t>
            </a:r>
            <a:r>
              <a:rPr sz="2000" spc="-1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being 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defined, described and discovered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XML artefacts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and supports direct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interactions with other software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applications using </a:t>
            </a:r>
            <a:r>
              <a:rPr sz="2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XML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based messages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2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Internet-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based protocols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. (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W3C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002" y="6496071"/>
            <a:ext cx="541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442B19D-F424-424E-939A-30E09D45BCD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08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Contrôler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l’encodage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75397"/>
            <a:ext cx="8535035" cy="4413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3845" marR="243840" indent="-271780">
              <a:lnSpc>
                <a:spcPct val="80000"/>
              </a:lnSpc>
              <a:spcBef>
                <a:spcPts val="48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Les données sérialisées dans les messages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peuvent être encodées de différentes  manières.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553720" lvl="1" indent="-269240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4355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Littérale (Literal) –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suit la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définition de schéma XML de</a:t>
            </a:r>
            <a:r>
              <a:rPr sz="16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WSDL</a:t>
            </a:r>
            <a:endParaRPr sz="1600" dirty="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Encodage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(suit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section 5 de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spec 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SOAP</a:t>
            </a:r>
            <a:r>
              <a:rPr sz="16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1.1)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</a:pPr>
            <a:endParaRPr sz="2000" dirty="0">
              <a:latin typeface="Arial"/>
              <a:cs typeface="Arial"/>
            </a:endParaRPr>
          </a:p>
          <a:p>
            <a:pPr marL="283845" marR="728980" indent="-271780">
              <a:lnSpc>
                <a:spcPct val="8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L’encodage est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spécifié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dans la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section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«binding» de WSDL, pour chaque message  échangé par une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opération:</a:t>
            </a:r>
            <a:endParaRPr sz="1600" dirty="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&lt;wsdl:input&gt;</a:t>
            </a:r>
            <a:endParaRPr sz="1600" dirty="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&lt;soap:body</a:t>
            </a:r>
            <a:r>
              <a:rPr sz="1600" spc="-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use=“literal”/&gt;</a:t>
            </a:r>
            <a:endParaRPr sz="1600" dirty="0">
              <a:latin typeface="Arial"/>
              <a:cs typeface="Arial"/>
            </a:endParaRPr>
          </a:p>
          <a:p>
            <a:pPr marL="285115" marR="2681605" indent="267970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&lt;soap:body use=“encoded”  encodingStyle=“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  <a:hlinkClick r:id="rId3"/>
              </a:rPr>
              <a:t>http://schemas.xmlsoap.org/soap/encoding”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&lt;/wsdl:input&gt;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283845" marR="5080" indent="-271780">
              <a:lnSpc>
                <a:spcPct val="8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Le style et l’encodage sont souvent utilisées jumelés (Document/Literal et RPC/Encoded).  Cependant,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ils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sont orthogonaux et peuvent être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choisis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d’une façon indépendante quand le 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est</a:t>
            </a:r>
            <a:r>
              <a:rPr sz="16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déployé.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Wingdings 2"/>
              <a:buChar char=""/>
            </a:pPr>
            <a:endParaRPr sz="2000" dirty="0">
              <a:latin typeface="Arial"/>
              <a:cs typeface="Arial"/>
            </a:endParaRPr>
          </a:p>
          <a:p>
            <a:pPr marL="283845" marR="214629" indent="-271780">
              <a:lnSpc>
                <a:spcPct val="8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Ils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sont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aussi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orthogonaux par rapport aux patrons d’échange de messages </a:t>
            </a:r>
            <a:r>
              <a:rPr sz="1600" dirty="0">
                <a:solidFill>
                  <a:srgbClr val="1A171B"/>
                </a:solidFill>
                <a:latin typeface="Arial"/>
                <a:cs typeface="Arial"/>
              </a:rPr>
              <a:t>utilisé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par les  opérations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3027FB4-0627-4399-91A1-6C261AB9298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 -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469709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Acknowledgement and</a:t>
            </a:r>
            <a:r>
              <a:rPr sz="2400" b="1" spc="-65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credits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Web</a:t>
            </a:r>
            <a:r>
              <a:rPr sz="2400" b="1" spc="-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Web Services</a:t>
            </a:r>
            <a:r>
              <a:rPr sz="2400" dirty="0">
                <a:solidFill>
                  <a:srgbClr val="9797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979797"/>
                </a:solidFill>
                <a:latin typeface="Arial"/>
                <a:cs typeface="Arial"/>
              </a:rPr>
              <a:t>SOAP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WSDL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10" dirty="0">
                <a:solidFill>
                  <a:srgbClr val="1A171B"/>
                </a:solidFill>
                <a:latin typeface="Arial"/>
                <a:cs typeface="Arial"/>
              </a:rPr>
              <a:t>UDDI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REST 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4A0052C-CC90-49E9-B571-A0951BFEF277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71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Basic Problems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9616"/>
            <a:ext cx="7998459" cy="21710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37185" indent="-3429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SzPct val="781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make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the service invocation part of the language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 transparent</a:t>
            </a:r>
            <a:r>
              <a:rPr sz="1600" spc="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manner.</a:t>
            </a:r>
            <a:endParaRPr sz="1600">
              <a:latin typeface="Lucida Sans"/>
              <a:cs typeface="Lucida Sans"/>
            </a:endParaRPr>
          </a:p>
          <a:p>
            <a:pPr marL="774700" marR="5080" lvl="1" indent="-304800">
              <a:lnSpc>
                <a:spcPct val="80000"/>
              </a:lnSpc>
              <a:spcBef>
                <a:spcPts val="57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Don’t forget this important aspect: whatever you design, others </a:t>
            </a:r>
            <a:r>
              <a:rPr sz="1600" spc="-10" dirty="0">
                <a:latin typeface="Lucida Sans"/>
                <a:cs typeface="Lucida Sans"/>
              </a:rPr>
              <a:t>will </a:t>
            </a:r>
            <a:r>
              <a:rPr sz="1600" spc="-5" dirty="0">
                <a:latin typeface="Lucida Sans"/>
                <a:cs typeface="Lucida Sans"/>
              </a:rPr>
              <a:t>have  to program and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use</a:t>
            </a:r>
            <a:endParaRPr sz="1600">
              <a:latin typeface="Lucida Sans"/>
              <a:cs typeface="Lucida San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8000"/>
              </a:buClr>
              <a:buFont typeface="Wingdings"/>
              <a:buChar char=""/>
            </a:pPr>
            <a:endParaRPr sz="2100">
              <a:latin typeface="Lucida Sans"/>
              <a:cs typeface="Lucida Sans"/>
            </a:endParaRPr>
          </a:p>
          <a:p>
            <a:pPr marL="355600" marR="1055370" indent="-342900">
              <a:lnSpc>
                <a:spcPct val="80000"/>
              </a:lnSpc>
              <a:buClr>
                <a:srgbClr val="000000"/>
              </a:buClr>
              <a:buSzPct val="781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exchange data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between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machines that might use different  representations for different data types. This involves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two</a:t>
            </a:r>
            <a:r>
              <a:rPr sz="1600" spc="114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aspects: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ct val="100000"/>
              </a:lnSpc>
              <a:spcBef>
                <a:spcPts val="190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data type formats (e.g., byte orders in different</a:t>
            </a:r>
            <a:r>
              <a:rPr sz="1600" spc="16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architectures)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ct val="100000"/>
              </a:lnSpc>
              <a:spcBef>
                <a:spcPts val="195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data structures (need to be flattened and the</a:t>
            </a:r>
            <a:r>
              <a:rPr sz="1600" spc="9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reconstructed)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3690980"/>
            <a:ext cx="7790180" cy="889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2900" marR="693420" indent="-342900">
              <a:lnSpc>
                <a:spcPct val="80000"/>
              </a:lnSpc>
              <a:spcBef>
                <a:spcPts val="265"/>
              </a:spcBef>
              <a:tabLst>
                <a:tab pos="342265" algn="l"/>
              </a:tabLst>
            </a:pPr>
            <a:r>
              <a:rPr sz="1250" spc="15" dirty="0">
                <a:latin typeface="Lucida Sans"/>
                <a:cs typeface="Lucida Sans"/>
              </a:rPr>
              <a:t>3.	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find the service one actually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wants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among a potentially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large  collection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of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services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and</a:t>
            </a:r>
            <a:r>
              <a:rPr sz="1600" spc="85" dirty="0">
                <a:solidFill>
                  <a:srgbClr val="008000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servers.</a:t>
            </a:r>
            <a:endParaRPr sz="1600">
              <a:latin typeface="Lucida Sans"/>
              <a:cs typeface="Lucida Sans"/>
            </a:endParaRPr>
          </a:p>
          <a:p>
            <a:pPr marL="762000" indent="-304800">
              <a:lnSpc>
                <a:spcPct val="80000"/>
              </a:lnSpc>
              <a:spcBef>
                <a:spcPts val="575"/>
              </a:spcBef>
              <a:tabLst>
                <a:tab pos="761365" algn="l"/>
              </a:tabLst>
            </a:pPr>
            <a:r>
              <a:rPr sz="1250" spc="30" dirty="0">
                <a:solidFill>
                  <a:srgbClr val="008000"/>
                </a:solidFill>
                <a:latin typeface="Wingdings"/>
                <a:cs typeface="Wingdings"/>
              </a:rPr>
              <a:t></a:t>
            </a:r>
            <a:r>
              <a:rPr sz="1250" spc="3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Lucida Sans"/>
                <a:cs typeface="Lucida Sans"/>
              </a:rPr>
              <a:t>The goal is that the client does not necessarily need to know </a:t>
            </a:r>
            <a:r>
              <a:rPr sz="1600" spc="-10" dirty="0">
                <a:latin typeface="Lucida Sans"/>
                <a:cs typeface="Lucida Sans"/>
              </a:rPr>
              <a:t>where </a:t>
            </a:r>
            <a:r>
              <a:rPr sz="1600" spc="-5" dirty="0">
                <a:latin typeface="Lucida Sans"/>
                <a:cs typeface="Lucida Sans"/>
              </a:rPr>
              <a:t>the  server resides or even </a:t>
            </a:r>
            <a:r>
              <a:rPr sz="1600" spc="-10" dirty="0">
                <a:latin typeface="Lucida Sans"/>
                <a:cs typeface="Lucida Sans"/>
              </a:rPr>
              <a:t>which </a:t>
            </a:r>
            <a:r>
              <a:rPr sz="1600" spc="-5" dirty="0">
                <a:latin typeface="Lucida Sans"/>
                <a:cs typeface="Lucida Sans"/>
              </a:rPr>
              <a:t>server provides the</a:t>
            </a:r>
            <a:r>
              <a:rPr sz="1600" spc="55" dirty="0">
                <a:latin typeface="Lucida Sans"/>
                <a:cs typeface="Lucida Sans"/>
              </a:rPr>
              <a:t> </a:t>
            </a:r>
            <a:r>
              <a:rPr sz="1600" spc="-10" dirty="0">
                <a:latin typeface="Lucida Sans"/>
                <a:cs typeface="Lucida Sans"/>
              </a:rPr>
              <a:t>service.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34064"/>
            <a:ext cx="8028305" cy="9271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91795" indent="-3429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SzPct val="78125"/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How to deal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with errors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in the service invocation in a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more </a:t>
            </a:r>
            <a:r>
              <a:rPr sz="1600" spc="-5" dirty="0">
                <a:solidFill>
                  <a:srgbClr val="008000"/>
                </a:solidFill>
                <a:latin typeface="Lucida Sans"/>
                <a:cs typeface="Lucida Sans"/>
              </a:rPr>
              <a:t>or less elegant  </a:t>
            </a:r>
            <a:r>
              <a:rPr sz="1600" spc="-10" dirty="0">
                <a:solidFill>
                  <a:srgbClr val="008000"/>
                </a:solidFill>
                <a:latin typeface="Lucida Sans"/>
                <a:cs typeface="Lucida Sans"/>
              </a:rPr>
              <a:t>manner:</a:t>
            </a:r>
            <a:endParaRPr sz="1600">
              <a:latin typeface="Lucida Sans"/>
              <a:cs typeface="Lucida Sans"/>
            </a:endParaRPr>
          </a:p>
          <a:p>
            <a:pPr marL="774700" lvl="1" indent="-304800">
              <a:lnSpc>
                <a:spcPts val="1730"/>
              </a:lnSpc>
              <a:spcBef>
                <a:spcPts val="190"/>
              </a:spcBef>
              <a:buClr>
                <a:srgbClr val="008000"/>
              </a:buClr>
              <a:buSzPct val="78125"/>
              <a:buFont typeface="Wingdings"/>
              <a:buChar char=""/>
              <a:tabLst>
                <a:tab pos="774065" algn="l"/>
                <a:tab pos="774700" algn="l"/>
              </a:tabLst>
            </a:pPr>
            <a:r>
              <a:rPr sz="1600" spc="-5" dirty="0">
                <a:latin typeface="Lucida Sans"/>
                <a:cs typeface="Lucida Sans"/>
              </a:rPr>
              <a:t>server is down, communication is down, server busy, duplicated</a:t>
            </a:r>
            <a:r>
              <a:rPr sz="1600" spc="16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requests</a:t>
            </a:r>
            <a:endParaRPr sz="1600">
              <a:latin typeface="Lucida Sans"/>
              <a:cs typeface="Lucida Sans"/>
            </a:endParaRPr>
          </a:p>
          <a:p>
            <a:pPr marL="774700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...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3643312"/>
            <a:ext cx="8352155" cy="1081405"/>
          </a:xfrm>
          <a:prstGeom prst="rect">
            <a:avLst/>
          </a:prstGeom>
          <a:solidFill>
            <a:srgbClr val="9999FF">
              <a:alpha val="79998"/>
            </a:srgbClr>
          </a:solidFill>
        </p:spPr>
        <p:txBody>
          <a:bodyPr vert="horz" wrap="square" lIns="0" tIns="185420" rIns="0" bIns="0" rtlCol="0">
            <a:spAutoFit/>
          </a:bodyPr>
          <a:lstStyle/>
          <a:p>
            <a:pPr marR="272415" algn="ctr">
              <a:lnSpc>
                <a:spcPct val="100000"/>
              </a:lnSpc>
              <a:spcBef>
                <a:spcPts val="1460"/>
              </a:spcBef>
            </a:pPr>
            <a:r>
              <a:rPr sz="3600" b="1" spc="-5" dirty="0">
                <a:solidFill>
                  <a:srgbClr val="000099"/>
                </a:solidFill>
                <a:latin typeface="Arial"/>
                <a:cs typeface="Arial"/>
              </a:rPr>
              <a:t>UDDI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9" name="object 9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C070A6B7-0C2E-4AA6-B260-626C1DA2A79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597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Rôle de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UDDI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558530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248920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offerts via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internet pour d’autres entreprises nécessitent beaucoup  plus d’information qu’un intergiciel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r>
              <a:rPr sz="18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typique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plusieurs intergiciels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travaux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d’intégration d’applications d’entreprises, les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mêmes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personnes développent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service 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l’application qui</a:t>
            </a:r>
            <a:r>
              <a:rPr sz="1800" spc="1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l’utilise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marR="57150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Ceci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évidemment n’est plus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cas,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par conséquent,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l’utilisation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d’un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  nécessite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beaucoup plus d’information 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celle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typiquement disponible pour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internes aux</a:t>
            </a:r>
            <a:r>
              <a:rPr sz="18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entreprises.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Cette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documentation possède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trois</a:t>
            </a:r>
            <a:r>
              <a:rPr sz="1800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aspects:</a:t>
            </a:r>
            <a:endParaRPr sz="18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9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Information</a:t>
            </a:r>
            <a:r>
              <a:rPr sz="1600" spc="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basique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8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catégorisation</a:t>
            </a:r>
            <a:endParaRPr sz="16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38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Données</a:t>
            </a:r>
            <a:r>
              <a:rPr sz="1600" spc="-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A171B"/>
                </a:solidFill>
                <a:latin typeface="Arial"/>
                <a:cs typeface="Arial"/>
              </a:rPr>
              <a:t>techniques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133257BF-2DE4-4B96-A6B3-8092C7EE1498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226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Donnée </a:t>
            </a:r>
            <a:r>
              <a:rPr b="1" dirty="0">
                <a:latin typeface="Arial"/>
                <a:cs typeface="Arial"/>
              </a:rPr>
              <a:t>UDDI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411210" cy="3764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294640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Une entrée dans un registre UDDI est un document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composé</a:t>
            </a:r>
            <a:r>
              <a:rPr sz="2000" spc="-2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différents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éléments, les plus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importants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sont</a:t>
            </a:r>
            <a:r>
              <a:rPr sz="2000" spc="-1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«businessEntity »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: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description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compagnie qui fournit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800" spc="1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«businessService»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liste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Web offerts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l’entité</a:t>
            </a:r>
            <a:r>
              <a:rPr sz="1800" spc="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métier.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«bindingTemplate»: les aspect techniques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r>
              <a:rPr sz="1800" spc="1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offert.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553085" marR="508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tModel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(“technical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model”)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élément générique qui 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etre utilisé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pour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stocker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informations additionnelles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propos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typiquement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informations techniques additionnelles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 comment utiliser le service,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 conditions d’utilisation, les garanties,</a:t>
            </a:r>
            <a:r>
              <a:rPr sz="1800" spc="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F1BACD46-01B9-495F-B0B2-17D983F9C4BA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74</a:t>
            </a:fld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226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Donnée </a:t>
            </a:r>
            <a:r>
              <a:rPr b="1" dirty="0">
                <a:latin typeface="Arial"/>
                <a:cs typeface="Arial"/>
              </a:rPr>
              <a:t>UDDI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835977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Ensemble ces éléments sont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fournir</a:t>
            </a:r>
            <a:r>
              <a:rPr sz="2000" spc="-1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14377"/>
              </a:buClr>
              <a:buFont typeface="Wingdings 2"/>
              <a:buChar char=""/>
            </a:pPr>
            <a:endParaRPr sz="2850">
              <a:latin typeface="Arial"/>
              <a:cs typeface="Arial"/>
            </a:endParaRPr>
          </a:p>
          <a:p>
            <a:pPr marL="553085" marR="32384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Pages blanches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données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propos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fournisseur 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 (nom,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adresse,  personne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contacter,</a:t>
            </a:r>
            <a:r>
              <a:rPr sz="1800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553085" marR="508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Pages jaunes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quels types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fournis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liste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différents  services offerts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553085" marR="360680" lvl="1" indent="-268605">
              <a:lnSpc>
                <a:spcPct val="100000"/>
              </a:lnSpc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Pages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vertes: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informations techniques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 comment utiliser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chacun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offerts,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compris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pointeurs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descriptions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7252733-17A9-4322-9EB2-4AD58A09A0E1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7216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Résumé </a:t>
            </a:r>
            <a:r>
              <a:rPr b="1" dirty="0">
                <a:latin typeface="Arial"/>
                <a:cs typeface="Arial"/>
              </a:rPr>
              <a:t>du </a:t>
            </a:r>
            <a:r>
              <a:rPr b="1" spc="-5" dirty="0">
                <a:latin typeface="Arial"/>
                <a:cs typeface="Arial"/>
              </a:rPr>
              <a:t>modèle de données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UDDI</a:t>
            </a:r>
          </a:p>
        </p:txBody>
      </p:sp>
      <p:sp>
        <p:nvSpPr>
          <p:cNvPr id="3" name="object 3"/>
          <p:cNvSpPr/>
          <p:nvPr/>
        </p:nvSpPr>
        <p:spPr>
          <a:xfrm>
            <a:off x="1785938" y="1412938"/>
            <a:ext cx="5570422" cy="368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4F3FC3E-ADA9-4DF9-AB03-885A64DD552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76</a:t>
            </a:fld>
            <a:endParaRPr spc="-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WS -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686877"/>
            <a:ext cx="469709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6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Acknowledgement and</a:t>
            </a:r>
            <a:r>
              <a:rPr sz="2400" b="1" spc="-65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credits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Web</a:t>
            </a:r>
            <a:r>
              <a:rPr sz="2400" b="1" spc="-3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1C1C1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Web Services</a:t>
            </a:r>
            <a:r>
              <a:rPr sz="240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80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SOAP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C1C1C1"/>
                </a:solidFill>
                <a:latin typeface="Arial"/>
                <a:cs typeface="Arial"/>
              </a:rPr>
              <a:t>WSDL</a:t>
            </a:r>
            <a:endParaRPr sz="2400">
              <a:latin typeface="Arial"/>
              <a:cs typeface="Arial"/>
            </a:endParaRPr>
          </a:p>
          <a:p>
            <a:pPr marL="553720" lvl="1" indent="-268605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2400" spc="-10" dirty="0">
                <a:solidFill>
                  <a:srgbClr val="C1C1C1"/>
                </a:solidFill>
                <a:latin typeface="Arial"/>
                <a:cs typeface="Arial"/>
              </a:rPr>
              <a:t>UDDI</a:t>
            </a:r>
            <a:endParaRPr sz="24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7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400" b="1" spc="-5" dirty="0">
                <a:solidFill>
                  <a:srgbClr val="1A171B"/>
                </a:solidFill>
                <a:latin typeface="Arial"/>
                <a:cs typeface="Arial"/>
              </a:rPr>
              <a:t>REST 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EB24B1F-D7A4-4C30-9DC8-7A936BDE313C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77</a:t>
            </a:fld>
            <a:endParaRPr spc="-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From SOA to REST: </a:t>
            </a:r>
            <a:r>
              <a:rPr b="1" spc="-5" dirty="0">
                <a:latin typeface="Arial"/>
                <a:cs typeface="Arial"/>
              </a:rPr>
              <a:t>Designing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  Implementing </a:t>
            </a:r>
            <a:r>
              <a:rPr b="1" dirty="0">
                <a:latin typeface="Arial"/>
                <a:cs typeface="Arial"/>
              </a:rPr>
              <a:t>RESTful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67396"/>
            <a:ext cx="7679055" cy="17081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484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Material: From SOA to REST: Designing and Implementing RESTful</a:t>
            </a:r>
            <a:r>
              <a:rPr sz="1600" b="1" spc="1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38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Location:</a:t>
            </a:r>
            <a:r>
              <a:rPr sz="1600" b="1" spc="15" dirty="0">
                <a:solidFill>
                  <a:srgbClr val="0091A5"/>
                </a:solid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0091A5"/>
                </a:solidFill>
                <a:uFill>
                  <a:solidFill>
                    <a:srgbClr val="0091A5"/>
                  </a:solidFill>
                </a:uFill>
                <a:latin typeface="Arial"/>
                <a:cs typeface="Arial"/>
                <a:hlinkClick r:id="rId3"/>
              </a:rPr>
              <a:t>http://dret.net/netdret/docs/soa-rest-www2009/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4377"/>
              </a:buClr>
              <a:buFont typeface="Wingdings 2"/>
              <a:buChar char=""/>
            </a:pPr>
            <a:endParaRPr sz="23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15" dirty="0">
                <a:solidFill>
                  <a:srgbClr val="1A171B"/>
                </a:solidFill>
                <a:latin typeface="Arial"/>
                <a:cs typeface="Arial"/>
              </a:rPr>
              <a:t>Author:</a:t>
            </a:r>
            <a:endParaRPr sz="16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34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Cesare Pautasso (Faculty of Informatics,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University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of</a:t>
            </a:r>
            <a:r>
              <a:rPr sz="1400" spc="-2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Lugano)</a:t>
            </a:r>
            <a:endParaRPr sz="1400">
              <a:latin typeface="Arial"/>
              <a:cs typeface="Arial"/>
            </a:endParaRPr>
          </a:p>
          <a:p>
            <a:pPr marL="553085" lvl="1" indent="-268605">
              <a:lnSpc>
                <a:spcPct val="100000"/>
              </a:lnSpc>
              <a:spcBef>
                <a:spcPts val="335"/>
              </a:spcBef>
              <a:buClr>
                <a:srgbClr val="014377"/>
              </a:buClr>
              <a:buFont typeface="Times New Roman"/>
              <a:buChar char="•"/>
              <a:tabLst>
                <a:tab pos="553085" algn="l"/>
                <a:tab pos="553720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Erik Wilde (School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of Information, UC</a:t>
            </a:r>
            <a:r>
              <a:rPr sz="1400" spc="-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Berkeley)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0EDF5C5-C667-4BE8-BE08-9E3913DE9FE7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78</a:t>
            </a:fld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REST </a:t>
            </a:r>
            <a:r>
              <a:rPr spc="-5" dirty="0"/>
              <a:t>(Representational</a:t>
            </a:r>
            <a:r>
              <a:rPr spc="-125" dirty="0"/>
              <a:t> </a:t>
            </a:r>
            <a:r>
              <a:rPr spc="-5" dirty="0"/>
              <a:t>State  Transfer)?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8401050" cy="4688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31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3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définitions</a:t>
            </a:r>
            <a:r>
              <a:rPr sz="1800" spc="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populaires</a:t>
            </a:r>
            <a:endParaRPr sz="18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SzPct val="75000"/>
              <a:buAutoNum type="arabicPeriod"/>
              <a:tabLst>
                <a:tab pos="283845" algn="l"/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architectural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construire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systèmes faiblement</a:t>
            </a:r>
            <a:r>
              <a:rPr sz="1800" spc="1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couplés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Défini par un ensemble de contraintes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(principes)</a:t>
            </a:r>
            <a:r>
              <a:rPr sz="18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générales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19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 Web (URI/HTTP/HTML/XML)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instance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ce</a:t>
            </a:r>
            <a:r>
              <a:rPr sz="1800" spc="1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style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2450">
              <a:latin typeface="Arial"/>
              <a:cs typeface="Arial"/>
            </a:endParaRPr>
          </a:p>
          <a:p>
            <a:pPr marL="283845" marR="823594" indent="-271780">
              <a:lnSpc>
                <a:spcPts val="1939"/>
              </a:lnSpc>
              <a:buClr>
                <a:srgbClr val="014377"/>
              </a:buClr>
              <a:buSzPct val="75000"/>
              <a:buAutoNum type="arabicPeriod"/>
              <a:tabLst>
                <a:tab pos="283845" algn="l"/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 correctement (i.e.,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ne 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 le 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comme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moyen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transport)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19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développé selon des principes</a:t>
            </a:r>
            <a:r>
              <a:rPr sz="1800" spc="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REST</a:t>
            </a:r>
            <a:endParaRPr sz="1800">
              <a:latin typeface="Arial"/>
              <a:cs typeface="Arial"/>
            </a:endParaRPr>
          </a:p>
          <a:p>
            <a:pPr marL="812165" marR="270510" lvl="1" indent="-342900">
              <a:lnSpc>
                <a:spcPts val="1939"/>
              </a:lnSpc>
              <a:spcBef>
                <a:spcPts val="46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services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développés au dessus des standards 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web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sans usage  abusif</a:t>
            </a:r>
            <a:endParaRPr sz="1800">
              <a:latin typeface="Arial"/>
              <a:cs typeface="Arial"/>
            </a:endParaRPr>
          </a:p>
          <a:p>
            <a:pPr marL="812800" marR="5080" lvl="1" indent="-343535">
              <a:lnSpc>
                <a:spcPts val="1939"/>
              </a:lnSpc>
              <a:spcBef>
                <a:spcPts val="44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 plus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important, 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 protocole d’application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 un protocole  de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transport)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14377"/>
              </a:buClr>
              <a:buFont typeface="Times New Roman"/>
              <a:buChar char="•"/>
            </a:pPr>
            <a:endParaRPr sz="22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AutoNum type="arabicPeriod"/>
              <a:tabLst>
                <a:tab pos="283845" algn="l"/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Tout 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qui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utilise </a:t>
            </a:r>
            <a:r>
              <a:rPr sz="1800" spc="5" dirty="0">
                <a:solidFill>
                  <a:srgbClr val="1A171B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(XML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sans</a:t>
            </a:r>
            <a:r>
              <a:rPr sz="18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SOAP)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XML-RPC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des premières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approches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N’est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conforme à REST parce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il n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d’interface</a:t>
            </a:r>
            <a:r>
              <a:rPr sz="1800" spc="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uniforme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DE0B8BC1-AEE3-4548-B6A6-C0FFFE07A85C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79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051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Architecture </a:t>
            </a:r>
            <a:r>
              <a:rPr b="1" spc="-10" dirty="0">
                <a:latin typeface="Arial"/>
                <a:cs typeface="Arial"/>
              </a:rPr>
              <a:t>services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web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3191" y="1918144"/>
            <a:ext cx="3468370" cy="3753485"/>
            <a:chOff x="3703191" y="1918144"/>
            <a:chExt cx="3468370" cy="3753485"/>
          </a:xfrm>
        </p:grpSpPr>
        <p:sp>
          <p:nvSpPr>
            <p:cNvPr id="4" name="object 4"/>
            <p:cNvSpPr/>
            <p:nvPr/>
          </p:nvSpPr>
          <p:spPr>
            <a:xfrm>
              <a:off x="5149723" y="1922907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1566367" y="0"/>
                  </a:moveTo>
                  <a:lnTo>
                    <a:pt x="450138" y="0"/>
                  </a:lnTo>
                  <a:lnTo>
                    <a:pt x="0" y="755751"/>
                  </a:lnTo>
                  <a:lnTo>
                    <a:pt x="450138" y="1511503"/>
                  </a:lnTo>
                  <a:lnTo>
                    <a:pt x="1566367" y="1511503"/>
                  </a:lnTo>
                  <a:lnTo>
                    <a:pt x="2016506" y="755751"/>
                  </a:lnTo>
                  <a:lnTo>
                    <a:pt x="156636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9723" y="1922907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0" y="755751"/>
                  </a:moveTo>
                  <a:lnTo>
                    <a:pt x="450138" y="0"/>
                  </a:lnTo>
                  <a:lnTo>
                    <a:pt x="1566367" y="0"/>
                  </a:lnTo>
                  <a:lnTo>
                    <a:pt x="2016506" y="755751"/>
                  </a:lnTo>
                  <a:lnTo>
                    <a:pt x="1566367" y="1511503"/>
                  </a:lnTo>
                  <a:lnTo>
                    <a:pt x="450138" y="1511503"/>
                  </a:lnTo>
                  <a:lnTo>
                    <a:pt x="0" y="755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954" y="4154896"/>
              <a:ext cx="1873885" cy="1511935"/>
            </a:xfrm>
            <a:custGeom>
              <a:avLst/>
              <a:gdLst/>
              <a:ahLst/>
              <a:cxnLst/>
              <a:rect l="l" t="t" r="r" b="b"/>
              <a:pathLst>
                <a:path w="1873885" h="1511935">
                  <a:moveTo>
                    <a:pt x="1405229" y="0"/>
                  </a:moveTo>
                  <a:lnTo>
                    <a:pt x="468363" y="0"/>
                  </a:lnTo>
                  <a:lnTo>
                    <a:pt x="0" y="755751"/>
                  </a:lnTo>
                  <a:lnTo>
                    <a:pt x="468363" y="1511503"/>
                  </a:lnTo>
                  <a:lnTo>
                    <a:pt x="1405229" y="1511503"/>
                  </a:lnTo>
                  <a:lnTo>
                    <a:pt x="1873605" y="755751"/>
                  </a:lnTo>
                  <a:lnTo>
                    <a:pt x="14052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7954" y="4154896"/>
              <a:ext cx="1873885" cy="1511935"/>
            </a:xfrm>
            <a:custGeom>
              <a:avLst/>
              <a:gdLst/>
              <a:ahLst/>
              <a:cxnLst/>
              <a:rect l="l" t="t" r="r" b="b"/>
              <a:pathLst>
                <a:path w="1873885" h="1511935">
                  <a:moveTo>
                    <a:pt x="0" y="755751"/>
                  </a:moveTo>
                  <a:lnTo>
                    <a:pt x="468363" y="0"/>
                  </a:lnTo>
                  <a:lnTo>
                    <a:pt x="1405229" y="0"/>
                  </a:lnTo>
                  <a:lnTo>
                    <a:pt x="1873605" y="755751"/>
                  </a:lnTo>
                  <a:lnTo>
                    <a:pt x="1405229" y="1511503"/>
                  </a:lnTo>
                  <a:lnTo>
                    <a:pt x="468363" y="1511503"/>
                  </a:lnTo>
                  <a:lnTo>
                    <a:pt x="0" y="755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5510" y="4649535"/>
            <a:ext cx="9823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Client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d’un  </a:t>
            </a:r>
            <a:r>
              <a:rPr sz="1600" dirty="0">
                <a:latin typeface="Arial"/>
                <a:cs typeface="Arial"/>
              </a:rPr>
              <a:t>service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73178" y="4150133"/>
            <a:ext cx="2026285" cy="1521460"/>
            <a:chOff x="6873178" y="4150133"/>
            <a:chExt cx="2026285" cy="1521460"/>
          </a:xfrm>
        </p:grpSpPr>
        <p:sp>
          <p:nvSpPr>
            <p:cNvPr id="10" name="object 10"/>
            <p:cNvSpPr/>
            <p:nvPr/>
          </p:nvSpPr>
          <p:spPr>
            <a:xfrm>
              <a:off x="6877940" y="4154896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1547964" y="0"/>
                  </a:moveTo>
                  <a:lnTo>
                    <a:pt x="468414" y="0"/>
                  </a:lnTo>
                  <a:lnTo>
                    <a:pt x="0" y="755751"/>
                  </a:lnTo>
                  <a:lnTo>
                    <a:pt x="468414" y="1511503"/>
                  </a:lnTo>
                  <a:lnTo>
                    <a:pt x="1547964" y="1511503"/>
                  </a:lnTo>
                  <a:lnTo>
                    <a:pt x="2016379" y="755751"/>
                  </a:lnTo>
                  <a:lnTo>
                    <a:pt x="154796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7940" y="4154896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0" y="755751"/>
                  </a:moveTo>
                  <a:lnTo>
                    <a:pt x="468414" y="0"/>
                  </a:lnTo>
                  <a:lnTo>
                    <a:pt x="1547964" y="0"/>
                  </a:lnTo>
                  <a:lnTo>
                    <a:pt x="2016379" y="755751"/>
                  </a:lnTo>
                  <a:lnTo>
                    <a:pt x="1547964" y="1511503"/>
                  </a:lnTo>
                  <a:lnTo>
                    <a:pt x="468414" y="1511503"/>
                  </a:lnTo>
                  <a:lnTo>
                    <a:pt x="0" y="755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9428" y="3376233"/>
            <a:ext cx="99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localiser 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dé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344" y="3572235"/>
            <a:ext cx="63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publier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4571" y="4529737"/>
            <a:ext cx="129095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48900"/>
              </a:lnSpc>
              <a:spcBef>
                <a:spcPts val="100"/>
              </a:spcBef>
              <a:tabLst>
                <a:tab pos="127698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nte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58955" y="2419946"/>
            <a:ext cx="1525905" cy="732155"/>
            <a:chOff x="5358955" y="2419946"/>
            <a:chExt cx="1525905" cy="732155"/>
          </a:xfrm>
        </p:grpSpPr>
        <p:sp>
          <p:nvSpPr>
            <p:cNvPr id="16" name="object 16"/>
            <p:cNvSpPr/>
            <p:nvPr/>
          </p:nvSpPr>
          <p:spPr>
            <a:xfrm>
              <a:off x="5365305" y="2426296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5305" y="2426296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8330" y="2473921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8330" y="2473921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9130" y="2521546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9130" y="2521546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70080" y="2551517"/>
            <a:ext cx="1282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indent="-58419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Lucida Sans"/>
                <a:cs typeface="Lucida Sans"/>
              </a:rPr>
              <a:t>Description  </a:t>
            </a:r>
            <a:r>
              <a:rPr sz="1500" dirty="0">
                <a:latin typeface="Lucida Sans"/>
                <a:cs typeface="Lucida Sans"/>
              </a:rPr>
              <a:t>d’un</a:t>
            </a:r>
            <a:r>
              <a:rPr sz="1500" spc="-105" dirty="0">
                <a:latin typeface="Lucida Sans"/>
                <a:cs typeface="Lucida Sans"/>
              </a:rPr>
              <a:t> </a:t>
            </a:r>
            <a:r>
              <a:rPr sz="1500" spc="-5" dirty="0">
                <a:latin typeface="Lucida Sans"/>
                <a:cs typeface="Lucida Sans"/>
              </a:rPr>
              <a:t>service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8457" y="1400961"/>
            <a:ext cx="1061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Registre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  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1684" y="5694383"/>
            <a:ext cx="1097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iss</a:t>
            </a:r>
            <a:r>
              <a:rPr sz="1600" spc="-5" dirty="0">
                <a:latin typeface="Arial"/>
                <a:cs typeface="Arial"/>
              </a:rPr>
              <a:t>eur  de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5530" y="4913909"/>
            <a:ext cx="1298575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70"/>
              </a:lnSpc>
            </a:pPr>
            <a:r>
              <a:rPr sz="1600" spc="-5" dirty="0">
                <a:latin typeface="Lucida Sans"/>
                <a:cs typeface="Lucida Sans"/>
              </a:rPr>
              <a:t>Interface</a:t>
            </a:r>
            <a:endParaRPr sz="1600">
              <a:latin typeface="Lucida Sans"/>
              <a:cs typeface="Lucida Sans"/>
            </a:endParaRPr>
          </a:p>
          <a:p>
            <a:pPr marL="149225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du</a:t>
            </a:r>
            <a:r>
              <a:rPr sz="1600" spc="-40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7118" y="4451946"/>
            <a:ext cx="1368425" cy="412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95"/>
              </a:lnSpc>
            </a:pPr>
            <a:r>
              <a:rPr sz="1600" spc="-5" dirty="0">
                <a:latin typeface="Lucida Sans"/>
                <a:cs typeface="Lucida Sans"/>
              </a:rPr>
              <a:t>Description</a:t>
            </a:r>
            <a:endParaRPr sz="1600">
              <a:latin typeface="Lucida Sans"/>
              <a:cs typeface="Lucida Sans"/>
            </a:endParaRPr>
          </a:p>
          <a:p>
            <a:pPr marL="149225">
              <a:lnSpc>
                <a:spcPts val="1655"/>
              </a:lnSpc>
            </a:pPr>
            <a:r>
              <a:rPr sz="1600" spc="-5" dirty="0">
                <a:latin typeface="Lucida Sans"/>
                <a:cs typeface="Lucida Sans"/>
              </a:rPr>
              <a:t>du</a:t>
            </a:r>
            <a:r>
              <a:rPr sz="1600" spc="-35" dirty="0">
                <a:latin typeface="Lucida Sans"/>
                <a:cs typeface="Lucida Sans"/>
              </a:rPr>
              <a:t> </a:t>
            </a:r>
            <a:r>
              <a:rPr sz="1600" spc="-5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4455" y="5379046"/>
            <a:ext cx="936625" cy="260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14015" y="3438296"/>
            <a:ext cx="2230120" cy="1525270"/>
            <a:chOff x="5114015" y="3438296"/>
            <a:chExt cx="2230120" cy="1525270"/>
          </a:xfrm>
        </p:grpSpPr>
        <p:sp>
          <p:nvSpPr>
            <p:cNvPr id="29" name="object 29"/>
            <p:cNvSpPr/>
            <p:nvPr/>
          </p:nvSpPr>
          <p:spPr>
            <a:xfrm>
              <a:off x="5121960" y="3447427"/>
              <a:ext cx="469265" cy="694690"/>
            </a:xfrm>
            <a:custGeom>
              <a:avLst/>
              <a:gdLst/>
              <a:ahLst/>
              <a:cxnLst/>
              <a:rect l="l" t="t" r="r" b="b"/>
              <a:pathLst>
                <a:path w="469264" h="694689">
                  <a:moveTo>
                    <a:pt x="469099" y="0"/>
                  </a:moveTo>
                  <a:lnTo>
                    <a:pt x="0" y="69444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1953" y="4053852"/>
              <a:ext cx="80010" cy="88265"/>
            </a:xfrm>
            <a:custGeom>
              <a:avLst/>
              <a:gdLst/>
              <a:ahLst/>
              <a:cxnLst/>
              <a:rect l="l" t="t" r="r" b="b"/>
              <a:pathLst>
                <a:path w="80010" h="88264">
                  <a:moveTo>
                    <a:pt x="79489" y="49758"/>
                  </a:moveTo>
                  <a:lnTo>
                    <a:pt x="0" y="88023"/>
                  </a:lnTo>
                  <a:lnTo>
                    <a:pt x="5816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11570" y="3447432"/>
              <a:ext cx="80010" cy="88265"/>
            </a:xfrm>
            <a:custGeom>
              <a:avLst/>
              <a:gdLst/>
              <a:ahLst/>
              <a:cxnLst/>
              <a:rect l="l" t="t" r="r" b="b"/>
              <a:pathLst>
                <a:path w="80010" h="88264">
                  <a:moveTo>
                    <a:pt x="0" y="38252"/>
                  </a:moveTo>
                  <a:lnTo>
                    <a:pt x="79489" y="0"/>
                  </a:lnTo>
                  <a:lnTo>
                    <a:pt x="73660" y="88023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26438" y="3446233"/>
              <a:ext cx="609600" cy="697230"/>
            </a:xfrm>
            <a:custGeom>
              <a:avLst/>
              <a:gdLst/>
              <a:ahLst/>
              <a:cxnLst/>
              <a:rect l="l" t="t" r="r" b="b"/>
              <a:pathLst>
                <a:path w="609600" h="697229">
                  <a:moveTo>
                    <a:pt x="0" y="0"/>
                  </a:moveTo>
                  <a:lnTo>
                    <a:pt x="609549" y="69683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2362" y="4056449"/>
              <a:ext cx="83820" cy="86995"/>
            </a:xfrm>
            <a:custGeom>
              <a:avLst/>
              <a:gdLst/>
              <a:ahLst/>
              <a:cxnLst/>
              <a:rect l="l" t="t" r="r" b="b"/>
              <a:pathLst>
                <a:path w="83820" h="86995">
                  <a:moveTo>
                    <a:pt x="66916" y="0"/>
                  </a:moveTo>
                  <a:lnTo>
                    <a:pt x="83629" y="86614"/>
                  </a:lnTo>
                  <a:lnTo>
                    <a:pt x="0" y="5852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26443" y="3446237"/>
              <a:ext cx="83820" cy="86995"/>
            </a:xfrm>
            <a:custGeom>
              <a:avLst/>
              <a:gdLst/>
              <a:ahLst/>
              <a:cxnLst/>
              <a:rect l="l" t="t" r="r" b="b"/>
              <a:pathLst>
                <a:path w="83820" h="86995">
                  <a:moveTo>
                    <a:pt x="16713" y="86613"/>
                  </a:moveTo>
                  <a:lnTo>
                    <a:pt x="0" y="0"/>
                  </a:lnTo>
                  <a:lnTo>
                    <a:pt x="83616" y="28079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6026" y="486619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97272" y="486619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6762" y="1400961"/>
            <a:ext cx="32086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Architecture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600" b="1" spc="10" dirty="0">
                <a:solidFill>
                  <a:srgbClr val="1A171B"/>
                </a:solidFill>
                <a:latin typeface="Arial"/>
                <a:cs typeface="Arial"/>
              </a:rPr>
              <a:t>web 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(proposé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par IBM) se base sur  trois éléments</a:t>
            </a:r>
            <a:r>
              <a:rPr sz="1600" b="1" spc="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690" y="2173629"/>
            <a:ext cx="3434715" cy="2032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marR="125730" indent="-268605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AutoNum type="arabicPeriod"/>
              <a:tabLst>
                <a:tab pos="281305" algn="l"/>
              </a:tabLst>
            </a:pP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Client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du service : l’utilisateur</a:t>
            </a:r>
            <a:r>
              <a:rPr sz="1400" spc="-1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potentiel  du</a:t>
            </a:r>
            <a:r>
              <a:rPr sz="1400" spc="-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 marL="280670" marR="230504" indent="-268605">
              <a:lnSpc>
                <a:spcPct val="100000"/>
              </a:lnSpc>
              <a:spcBef>
                <a:spcPts val="335"/>
              </a:spcBef>
              <a:buClr>
                <a:srgbClr val="014377"/>
              </a:buClr>
              <a:buAutoNum type="arabicPeriod"/>
              <a:tabLst>
                <a:tab pos="281305" algn="l"/>
              </a:tabLst>
            </a:pP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Fournisseur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: l’entité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qui 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implémente et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exécute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le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service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à</a:t>
            </a:r>
            <a:r>
              <a:rPr sz="1400" spc="-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la 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demande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du</a:t>
            </a:r>
            <a:r>
              <a:rPr sz="1400" spc="-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  <a:p>
            <a:pPr marL="280670" marR="5080" indent="-268605">
              <a:lnSpc>
                <a:spcPct val="100000"/>
              </a:lnSpc>
              <a:spcBef>
                <a:spcPts val="335"/>
              </a:spcBef>
              <a:buClr>
                <a:srgbClr val="014377"/>
              </a:buClr>
              <a:buAutoNum type="arabicPeriod"/>
              <a:tabLst>
                <a:tab pos="281305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Registre de services : un registre 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permettant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aux fournisseurs de</a:t>
            </a:r>
            <a:r>
              <a:rPr sz="1400" spc="-14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services 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de publier leurs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et aux clients  de chercher des</a:t>
            </a:r>
            <a:r>
              <a:rPr sz="1400" spc="-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services.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6762" y="4485537"/>
            <a:ext cx="3230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L’objectif est de faciliter et  accélérer l’intégration  d’application en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découvrant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et  orchestrant des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services 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accessible </a:t>
            </a:r>
            <a:r>
              <a:rPr sz="1600" b="1" spc="-20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600" b="1" spc="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réseau.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42" name="object 42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E059BBD-7BBB-45F3-B727-4C42740B95D9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45" name="Espace réservé du numéro de diapositive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33864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la</a:t>
            </a:r>
            <a:r>
              <a:rPr spc="-65" dirty="0"/>
              <a:t> </a:t>
            </a:r>
            <a:r>
              <a:rPr spc="-10" dirty="0"/>
              <a:t>définition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39787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REST est un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style</a:t>
            </a:r>
            <a:r>
              <a:rPr sz="2000" spc="-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architectural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Un ensemble de</a:t>
            </a:r>
            <a:r>
              <a:rPr sz="2000" spc="-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contraintes/principes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Identification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</a:t>
            </a:r>
            <a:r>
              <a:rPr sz="2000" spc="-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ressources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7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Interface</a:t>
            </a:r>
            <a:r>
              <a:rPr sz="2000" spc="-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uniforme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Messages</a:t>
            </a:r>
            <a:r>
              <a:rPr sz="2000" spc="-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auto-descriptifs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Hypermédia dirigeant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l’état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r>
              <a:rPr sz="2000" spc="-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l’application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84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Interactions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sans</a:t>
            </a:r>
            <a:r>
              <a:rPr sz="2000" spc="-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états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29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Objectifs: passage à l’échelle, capacité d’agrégation,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facilité</a:t>
            </a:r>
            <a:r>
              <a:rPr sz="2000" spc="-1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d’utilisation, 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accessibilité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58674512-D207-4A92-A5E0-95A16773425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80</a:t>
            </a:fld>
            <a:endParaRPr spc="-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456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identification des</a:t>
            </a:r>
            <a:r>
              <a:rPr spc="-85" dirty="0"/>
              <a:t> </a:t>
            </a:r>
            <a:r>
              <a:rPr spc="-5" dirty="0"/>
              <a:t>ressources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1117"/>
            <a:ext cx="8150859" cy="3842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Nommer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toutes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“choses”</a:t>
            </a:r>
            <a:r>
              <a:rPr sz="2000" spc="-1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impliquées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Wingdings 2"/>
              <a:buChar char="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“chose” dans ce cas réfère à</a:t>
            </a:r>
            <a:r>
              <a:rPr sz="2000" spc="-1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tout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9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Produits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dans une boutique en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ligne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catégories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utilisées pour grouper les</a:t>
            </a:r>
            <a:r>
              <a:rPr sz="18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produits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prévus d’acheter des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produits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Cartes </a:t>
            </a:r>
            <a:r>
              <a:rPr sz="1800" i="1" spc="-15" dirty="0">
                <a:solidFill>
                  <a:srgbClr val="1A171B"/>
                </a:solidFill>
                <a:latin typeface="Arial"/>
                <a:cs typeface="Arial"/>
              </a:rPr>
              <a:t>d’achat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par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grouper leurs</a:t>
            </a:r>
            <a:r>
              <a:rPr sz="1800" spc="1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achats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2000" i="1" spc="-10" dirty="0">
                <a:solidFill>
                  <a:srgbClr val="1A171B"/>
                </a:solidFill>
                <a:latin typeface="Arial"/>
                <a:cs typeface="Arial"/>
              </a:rPr>
              <a:t>L’état d’une </a:t>
            </a:r>
            <a:r>
              <a:rPr sz="2000" i="1" dirty="0">
                <a:solidFill>
                  <a:srgbClr val="1A171B"/>
                </a:solidFill>
                <a:latin typeface="Arial"/>
                <a:cs typeface="Arial"/>
              </a:rPr>
              <a:t>applications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est aussi représenté comme une</a:t>
            </a:r>
            <a:r>
              <a:rPr sz="2000" spc="-13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ressource</a:t>
            </a:r>
            <a:endParaRPr sz="20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48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2000" i="1" dirty="0">
                <a:solidFill>
                  <a:srgbClr val="1A171B"/>
                </a:solidFill>
                <a:latin typeface="Arial"/>
                <a:cs typeface="Arial"/>
              </a:rPr>
              <a:t>suivant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pointe vers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 processus de soumission</a:t>
            </a:r>
            <a:r>
              <a:rPr sz="2000" spc="-18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multipages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2000" i="1" spc="-5" dirty="0">
                <a:solidFill>
                  <a:srgbClr val="1A171B"/>
                </a:solidFill>
                <a:latin typeface="Arial"/>
                <a:cs typeface="Arial"/>
              </a:rPr>
              <a:t>Résultats </a:t>
            </a:r>
            <a:r>
              <a:rPr sz="2000" i="1" dirty="0">
                <a:solidFill>
                  <a:srgbClr val="1A171B"/>
                </a:solidFill>
                <a:latin typeface="Arial"/>
                <a:cs typeface="Arial"/>
              </a:rPr>
              <a:t>paginés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avec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des URIs </a:t>
            </a:r>
            <a:r>
              <a:rPr sz="2000" spc="-5" dirty="0">
                <a:solidFill>
                  <a:srgbClr val="1A171B"/>
                </a:solidFill>
                <a:latin typeface="Arial"/>
                <a:cs typeface="Arial"/>
              </a:rPr>
              <a:t>identifiants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les pages</a:t>
            </a:r>
            <a:r>
              <a:rPr sz="2000" spc="-1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71B"/>
                </a:solidFill>
                <a:latin typeface="Arial"/>
                <a:cs typeface="Arial"/>
              </a:rPr>
              <a:t>suivantes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9F9BE4FC-7488-4DFB-BEA6-304E08E9AC70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81</a:t>
            </a:fld>
            <a:endParaRPr spc="-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4579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interface</a:t>
            </a:r>
            <a:r>
              <a:rPr spc="-95" dirty="0"/>
              <a:t> </a:t>
            </a:r>
            <a:r>
              <a:rPr spc="-10" dirty="0"/>
              <a:t>uniforme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7340" indent="-271780">
              <a:lnSpc>
                <a:spcPct val="100000"/>
              </a:lnSpc>
              <a:spcBef>
                <a:spcPts val="8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10" dirty="0"/>
              <a:t>Le </a:t>
            </a:r>
            <a:r>
              <a:rPr spc="-5" dirty="0"/>
              <a:t>même petit </a:t>
            </a:r>
            <a:r>
              <a:rPr spc="-10" dirty="0"/>
              <a:t>ensemble d’opérations s’applique</a:t>
            </a:r>
            <a:r>
              <a:rPr spc="110" dirty="0"/>
              <a:t> </a:t>
            </a:r>
            <a:r>
              <a:rPr spc="-15" dirty="0"/>
              <a:t>pour</a:t>
            </a:r>
          </a:p>
          <a:p>
            <a:pPr marL="307340" indent="-271780">
              <a:lnSpc>
                <a:spcPct val="100000"/>
              </a:lnSpc>
              <a:spcBef>
                <a:spcPts val="7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5" dirty="0"/>
              <a:t>Un petit </a:t>
            </a:r>
            <a:r>
              <a:rPr spc="-10" dirty="0"/>
              <a:t>ensemble de </a:t>
            </a:r>
            <a:r>
              <a:rPr spc="-5" dirty="0"/>
              <a:t>verbe </a:t>
            </a:r>
            <a:r>
              <a:rPr spc="-10" dirty="0"/>
              <a:t>s’applique </a:t>
            </a:r>
            <a:r>
              <a:rPr spc="-5" dirty="0"/>
              <a:t>à </a:t>
            </a:r>
            <a:r>
              <a:rPr spc="-10" dirty="0"/>
              <a:t>un large ensemble de</a:t>
            </a:r>
            <a:r>
              <a:rPr spc="165" dirty="0"/>
              <a:t> </a:t>
            </a:r>
            <a:r>
              <a:rPr spc="-10" dirty="0"/>
              <a:t>noms</a:t>
            </a:r>
          </a:p>
          <a:p>
            <a:pPr marL="307340" indent="-271780">
              <a:lnSpc>
                <a:spcPct val="100000"/>
              </a:lnSpc>
              <a:spcBef>
                <a:spcPts val="73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10" dirty="0"/>
              <a:t>Les verbes </a:t>
            </a:r>
            <a:r>
              <a:rPr spc="-5" dirty="0"/>
              <a:t>sont </a:t>
            </a:r>
            <a:r>
              <a:rPr spc="-10" dirty="0"/>
              <a:t>universels </a:t>
            </a:r>
            <a:r>
              <a:rPr spc="-5" dirty="0"/>
              <a:t>et </a:t>
            </a:r>
            <a:r>
              <a:rPr spc="-10" dirty="0"/>
              <a:t>pas inventés pour chaque</a:t>
            </a:r>
            <a:r>
              <a:rPr spc="170" dirty="0"/>
              <a:t> </a:t>
            </a:r>
            <a:r>
              <a:rPr spc="-10" dirty="0"/>
              <a:t>application</a:t>
            </a:r>
          </a:p>
          <a:p>
            <a:pPr marL="307340" marR="5080" indent="-271780">
              <a:lnSpc>
                <a:spcPct val="113900"/>
              </a:lnSpc>
              <a:spcBef>
                <a:spcPts val="44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5" dirty="0"/>
              <a:t>Si </a:t>
            </a:r>
            <a:r>
              <a:rPr spc="-10" dirty="0"/>
              <a:t>plusieurs applications ont besoin de nouveaux </a:t>
            </a:r>
            <a:r>
              <a:rPr spc="-5" dirty="0"/>
              <a:t>verbes, l’interface uniforme </a:t>
            </a:r>
            <a:r>
              <a:rPr spc="-15" dirty="0"/>
              <a:t>peut  </a:t>
            </a:r>
            <a:r>
              <a:rPr spc="-5" dirty="0"/>
              <a:t>être</a:t>
            </a:r>
            <a:r>
              <a:rPr spc="-20" dirty="0"/>
              <a:t> </a:t>
            </a:r>
            <a:r>
              <a:rPr spc="-10" dirty="0"/>
              <a:t>étendue</a:t>
            </a:r>
          </a:p>
          <a:p>
            <a:pPr marL="307340" marR="105410" indent="-271780">
              <a:lnSpc>
                <a:spcPct val="113900"/>
              </a:lnSpc>
              <a:spcBef>
                <a:spcPts val="4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10" dirty="0"/>
              <a:t>Les langages naturels fonctionnent de </a:t>
            </a:r>
            <a:r>
              <a:rPr spc="-5" dirty="0"/>
              <a:t>la même façon (les </a:t>
            </a:r>
            <a:r>
              <a:rPr spc="-10" dirty="0"/>
              <a:t>nouveaux verbes sont  rarement</a:t>
            </a:r>
            <a:r>
              <a:rPr dirty="0"/>
              <a:t> </a:t>
            </a:r>
            <a:r>
              <a:rPr spc="-10" dirty="0"/>
              <a:t>ajoutés)</a:t>
            </a:r>
          </a:p>
          <a:p>
            <a:pPr marL="307340" indent="-271780">
              <a:lnSpc>
                <a:spcPct val="100000"/>
              </a:lnSpc>
              <a:spcBef>
                <a:spcPts val="7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10" dirty="0"/>
              <a:t>Identifier les opérations candidates pour</a:t>
            </a:r>
            <a:r>
              <a:rPr spc="105" dirty="0"/>
              <a:t> </a:t>
            </a:r>
            <a:r>
              <a:rPr spc="-10" dirty="0"/>
              <a:t>l’optimisation</a:t>
            </a:r>
          </a:p>
          <a:p>
            <a:pPr marL="835660" lvl="1" indent="-343535">
              <a:lnSpc>
                <a:spcPct val="100000"/>
              </a:lnSpc>
              <a:spcBef>
                <a:spcPts val="745"/>
              </a:spcBef>
              <a:buClr>
                <a:srgbClr val="014377"/>
              </a:buClr>
              <a:buFont typeface="Times New Roman"/>
              <a:buChar char="•"/>
              <a:tabLst>
                <a:tab pos="835660" algn="l"/>
                <a:tab pos="836294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HEAD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opérations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sures (s</a:t>
            </a: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afe</a:t>
            </a:r>
            <a:r>
              <a:rPr sz="1800" i="1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operations)</a:t>
            </a:r>
            <a:endParaRPr sz="1800">
              <a:latin typeface="Arial"/>
              <a:cs typeface="Arial"/>
            </a:endParaRPr>
          </a:p>
          <a:p>
            <a:pPr marL="835660" lvl="1" indent="-343535">
              <a:lnSpc>
                <a:spcPct val="100000"/>
              </a:lnSpc>
              <a:spcBef>
                <a:spcPts val="730"/>
              </a:spcBef>
              <a:buClr>
                <a:srgbClr val="014377"/>
              </a:buClr>
              <a:buFont typeface="Times New Roman"/>
              <a:buChar char="•"/>
              <a:tabLst>
                <a:tab pos="835660" algn="l"/>
                <a:tab pos="836294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PUT et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DELETE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sont des opérations idempotentes (</a:t>
            </a: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idempotent</a:t>
            </a:r>
            <a:r>
              <a:rPr sz="1800" i="1" spc="1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operations)</a:t>
            </a:r>
            <a:endParaRPr sz="1800">
              <a:latin typeface="Arial"/>
              <a:cs typeface="Arial"/>
            </a:endParaRPr>
          </a:p>
          <a:p>
            <a:pPr marL="835660" lvl="1" indent="-343535">
              <a:lnSpc>
                <a:spcPct val="100000"/>
              </a:lnSpc>
              <a:spcBef>
                <a:spcPts val="735"/>
              </a:spcBef>
              <a:buClr>
                <a:srgbClr val="014377"/>
              </a:buClr>
              <a:buFont typeface="Times New Roman"/>
              <a:buChar char="•"/>
              <a:tabLst>
                <a:tab pos="835660" algn="l"/>
                <a:tab pos="836294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POST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avoir 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effets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r>
              <a:rPr sz="18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bord</a:t>
            </a:r>
            <a:endParaRPr sz="1800">
              <a:latin typeface="Arial"/>
              <a:cs typeface="Arial"/>
            </a:endParaRPr>
          </a:p>
          <a:p>
            <a:pPr marL="307340" indent="-271780">
              <a:lnSpc>
                <a:spcPct val="100000"/>
              </a:lnSpc>
              <a:spcBef>
                <a:spcPts val="7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307975" algn="l"/>
              </a:tabLst>
            </a:pPr>
            <a:r>
              <a:rPr spc="-10" dirty="0"/>
              <a:t>Développer des applications </a:t>
            </a:r>
            <a:r>
              <a:rPr spc="-5" dirty="0"/>
              <a:t>à </a:t>
            </a:r>
            <a:r>
              <a:rPr spc="-10" dirty="0"/>
              <a:t>base de propriétés utiles de </a:t>
            </a:r>
            <a:r>
              <a:rPr spc="-5" dirty="0"/>
              <a:t>ces</a:t>
            </a:r>
            <a:r>
              <a:rPr spc="229" dirty="0"/>
              <a:t> </a:t>
            </a:r>
            <a:r>
              <a:rPr spc="-10" dirty="0"/>
              <a:t>opérations.</a:t>
            </a: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460039FD-8D4A-47D4-A01B-FC53B821F693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82</a:t>
            </a:fld>
            <a:endParaRPr spc="-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04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messages</a:t>
            </a:r>
            <a:r>
              <a:rPr spc="-100" dirty="0"/>
              <a:t> </a:t>
            </a:r>
            <a:r>
              <a:rPr spc="-5" dirty="0"/>
              <a:t>auto-descriptifs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267777"/>
            <a:ext cx="8173084" cy="4688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31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entités</a:t>
            </a:r>
            <a:r>
              <a:rPr sz="1800" spc="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abstraites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Identification claire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</a:t>
            </a:r>
            <a:r>
              <a:rPr sz="1800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ressources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1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Elles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accédées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interface</a:t>
            </a:r>
            <a:r>
              <a:rPr sz="1800" spc="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uniforme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</a:pPr>
            <a:endParaRPr sz="22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sont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accédées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via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représentations de</a:t>
            </a:r>
            <a:r>
              <a:rPr sz="1800" spc="1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ressources</a:t>
            </a:r>
            <a:endParaRPr sz="1800">
              <a:latin typeface="Arial"/>
              <a:cs typeface="Arial"/>
            </a:endParaRPr>
          </a:p>
          <a:p>
            <a:pPr marL="812165" marR="5080" lvl="1" indent="-342900">
              <a:lnSpc>
                <a:spcPts val="1939"/>
              </a:lnSpc>
              <a:spcBef>
                <a:spcPts val="46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représentations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sont suffisantes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représenter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une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19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 type de représentation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</a:t>
            </a:r>
            <a:r>
              <a:rPr sz="1800" spc="6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communiqué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19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formats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représentations 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négociés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entre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</a:t>
            </a:r>
            <a:r>
              <a:rPr sz="1800" spc="19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paires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14377"/>
              </a:buClr>
              <a:buFont typeface="Times New Roman"/>
              <a:buChar char="•"/>
            </a:pPr>
            <a:endParaRPr sz="2450">
              <a:latin typeface="Arial"/>
              <a:cs typeface="Arial"/>
            </a:endParaRPr>
          </a:p>
          <a:p>
            <a:pPr marL="283845" marR="736600" indent="-271780">
              <a:lnSpc>
                <a:spcPts val="1939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représentations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basées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sur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différentes  contraintes</a:t>
            </a:r>
            <a:endParaRPr sz="1800">
              <a:latin typeface="Arial"/>
              <a:cs typeface="Arial"/>
            </a:endParaRPr>
          </a:p>
          <a:p>
            <a:pPr marL="812800" marR="575945" lvl="1" indent="-343535">
              <a:lnSpc>
                <a:spcPts val="1939"/>
              </a:lnSpc>
              <a:spcBef>
                <a:spcPts val="44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XML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JSON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peuvent représenter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même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modèle pour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différents  utilisateurs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14377"/>
              </a:buClr>
              <a:buFont typeface="Times New Roman"/>
              <a:buChar char="•"/>
            </a:pPr>
            <a:endParaRPr sz="22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Indépendamment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représentation, elle doit supporter des</a:t>
            </a:r>
            <a:r>
              <a:rPr sz="1800" spc="18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liens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9042E06D-C51C-4768-8F67-2B186619F44B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83</a:t>
            </a:fld>
            <a:endParaRPr spc="-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REST: </a:t>
            </a:r>
            <a:r>
              <a:rPr spc="-5" dirty="0"/>
              <a:t>Hypermédia </a:t>
            </a:r>
            <a:r>
              <a:rPr spc="-10" dirty="0"/>
              <a:t>dirigeant </a:t>
            </a:r>
            <a:r>
              <a:rPr spc="-5" dirty="0"/>
              <a:t>l’état </a:t>
            </a:r>
            <a:r>
              <a:rPr spc="-10" dirty="0"/>
              <a:t>de  </a:t>
            </a:r>
            <a:r>
              <a:rPr spc="-5" dirty="0"/>
              <a:t>l’application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502650" cy="435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736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représentations d’une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contiennent des liens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vers la ressource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identifiée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leurs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utilisés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en naviguant des</a:t>
            </a:r>
            <a:r>
              <a:rPr sz="1800" spc="17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liens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liens redent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interconnectées</a:t>
            </a:r>
            <a:r>
              <a:rPr sz="1800" spc="114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navigables</a:t>
            </a:r>
            <a:endParaRPr sz="1800">
              <a:latin typeface="Arial"/>
              <a:cs typeface="Arial"/>
            </a:endParaRPr>
          </a:p>
          <a:p>
            <a:pPr marL="812800" marR="372110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Sans navigation, l’identification de nouvelles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spécifique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au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applications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naviguent au lieu</a:t>
            </a:r>
            <a:r>
              <a:rPr sz="18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d’invoquer</a:t>
            </a:r>
            <a:endParaRPr sz="1800">
              <a:latin typeface="Arial"/>
              <a:cs typeface="Arial"/>
            </a:endParaRPr>
          </a:p>
          <a:p>
            <a:pPr marL="812800" marR="930275" lvl="1" indent="-34290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812800" algn="l"/>
                <a:tab pos="813435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représentations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[message auto-descriptifs (1)]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contiennent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informations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propos 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traverses</a:t>
            </a:r>
            <a:r>
              <a:rPr sz="1800" spc="6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possibles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800" algn="l"/>
                <a:tab pos="813435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L’application navigue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vers la ressource suivante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selon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sémantique du</a:t>
            </a:r>
            <a:r>
              <a:rPr sz="1800" spc="2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lien</a:t>
            </a:r>
            <a:endParaRPr sz="1800">
              <a:latin typeface="Arial"/>
              <a:cs typeface="Arial"/>
            </a:endParaRPr>
          </a:p>
          <a:p>
            <a:pPr marL="812800" marR="842010" lvl="1" indent="-34290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 navigation 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déléguée puisque tous les liens utilisent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identifiants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[identification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</a:t>
            </a:r>
            <a:r>
              <a:rPr sz="1800" spc="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(1)]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CDC7F68F-56E9-421F-999B-090C065765A0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84</a:t>
            </a:fld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393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Interactions sans</a:t>
            </a:r>
            <a:r>
              <a:rPr spc="-114" dirty="0"/>
              <a:t> </a:t>
            </a:r>
            <a:r>
              <a:rPr spc="-5" dirty="0"/>
              <a:t>états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596961"/>
            <a:ext cx="8567420" cy="41402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53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contrainte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veut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dire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“Applications sans</a:t>
            </a:r>
            <a:r>
              <a:rPr sz="1800" spc="10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états”!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800" algn="l"/>
                <a:tab pos="813435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plusieurs applications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REST,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l’état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partie</a:t>
            </a:r>
            <a:r>
              <a:rPr sz="1800" spc="1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essentielle</a:t>
            </a:r>
            <a:endParaRPr sz="1800">
              <a:latin typeface="Arial"/>
              <a:cs typeface="Arial"/>
            </a:endParaRPr>
          </a:p>
          <a:p>
            <a:pPr marL="812800" marR="474980" lvl="1" indent="-34290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L’idée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REST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d’éviter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transactions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 longues durées dans les  applications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Sans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 veut dire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passer l’état aux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ou aux</a:t>
            </a:r>
            <a:r>
              <a:rPr sz="1800" spc="1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ressources</a:t>
            </a:r>
            <a:endParaRPr sz="1800">
              <a:latin typeface="Arial"/>
              <a:cs typeface="Arial"/>
            </a:endParaRPr>
          </a:p>
          <a:p>
            <a:pPr marL="812800" marR="475615" lvl="1" indent="-34290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La conséquence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plus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importante </a:t>
            </a: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éviter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coté serveur </a:t>
            </a:r>
            <a:r>
              <a:rPr sz="1800" spc="-15" dirty="0">
                <a:solidFill>
                  <a:srgbClr val="1A171B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i="1" spc="-15" dirty="0">
                <a:solidFill>
                  <a:srgbClr val="1A171B"/>
                </a:solidFill>
                <a:latin typeface="Arial"/>
                <a:cs typeface="Arial"/>
              </a:rPr>
              <a:t>L’état d’une </a:t>
            </a: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ressource est </a:t>
            </a: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gérée du </a:t>
            </a:r>
            <a:r>
              <a:rPr sz="1800" i="1" spc="-5" dirty="0">
                <a:solidFill>
                  <a:srgbClr val="1A171B"/>
                </a:solidFill>
                <a:latin typeface="Arial"/>
                <a:cs typeface="Arial"/>
              </a:rPr>
              <a:t>coté</a:t>
            </a:r>
            <a:r>
              <a:rPr sz="1800" i="1" spc="14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A171B"/>
                </a:solidFill>
                <a:latin typeface="Arial"/>
                <a:cs typeface="Arial"/>
              </a:rPr>
              <a:t>serveur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C’est le même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pour chaque client travaillant avec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800" spc="15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Quand un client change l’état d’une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ressource,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autres 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voient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aussi  ce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changement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33169252-4A03-4336-A61A-1007548327AD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85</a:t>
            </a:fld>
            <a:endParaRPr spc="-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5393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REST: </a:t>
            </a:r>
            <a:r>
              <a:rPr spc="-5" dirty="0"/>
              <a:t>Interactions sans</a:t>
            </a:r>
            <a:r>
              <a:rPr spc="-114" dirty="0"/>
              <a:t> </a:t>
            </a:r>
            <a:r>
              <a:rPr spc="-5" dirty="0"/>
              <a:t>états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322641"/>
            <a:ext cx="8464550" cy="342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Etat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client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géré par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le</a:t>
            </a:r>
            <a:r>
              <a:rPr sz="1800" spc="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14377"/>
              </a:buClr>
              <a:buFont typeface="Wingdings 2"/>
              <a:buChar char=""/>
            </a:pPr>
            <a:endParaRPr sz="2600">
              <a:latin typeface="Arial"/>
              <a:cs typeface="Arial"/>
            </a:endParaRPr>
          </a:p>
          <a:p>
            <a:pPr marL="812800" marR="450215" lvl="1" indent="-342900">
              <a:lnSpc>
                <a:spcPct val="100000"/>
              </a:lnSpc>
              <a:spcBef>
                <a:spcPts val="5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spécifique au client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doit par conséquence maintenu par chaque  client</a:t>
            </a:r>
            <a:endParaRPr sz="1800">
              <a:latin typeface="Arial"/>
              <a:cs typeface="Arial"/>
            </a:endParaRPr>
          </a:p>
          <a:p>
            <a:pPr marL="812800" marR="170180" lvl="1" indent="-342900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solidFill>
                  <a:srgbClr val="1A171B"/>
                </a:solidFill>
                <a:latin typeface="Arial"/>
                <a:cs typeface="Arial"/>
              </a:rPr>
              <a:t>Il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affecter l’accès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aux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ressources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du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serveur mais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pas les ressources  elles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 mêmes.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14377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Clr>
                <a:srgbClr val="014377"/>
              </a:buClr>
              <a:buSzPct val="75000"/>
              <a:buFont typeface="Wingdings 2"/>
              <a:buChar char=""/>
              <a:tabLst>
                <a:tab pos="28448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problèmes de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sécurité importants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avec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r>
              <a:rPr sz="18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clients.</a:t>
            </a:r>
            <a:endParaRPr sz="1800">
              <a:latin typeface="Arial"/>
              <a:cs typeface="Arial"/>
            </a:endParaRPr>
          </a:p>
          <a:p>
            <a:pPr marL="812165" lvl="1" indent="-343535">
              <a:lnSpc>
                <a:spcPct val="100000"/>
              </a:lnSpc>
              <a:spcBef>
                <a:spcPts val="430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peuvent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tricher à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propos de leurs</a:t>
            </a:r>
            <a:r>
              <a:rPr sz="1800" spc="10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</a:t>
            </a:r>
            <a:endParaRPr sz="1800">
              <a:latin typeface="Arial"/>
              <a:cs typeface="Arial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434"/>
              </a:spcBef>
              <a:buClr>
                <a:srgbClr val="014377"/>
              </a:buClr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Gardant les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états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clients sur le serveur est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couteux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(mais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peut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être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vaut  </a:t>
            </a:r>
            <a:r>
              <a:rPr sz="1800" spc="-5" dirty="0">
                <a:solidFill>
                  <a:srgbClr val="1A171B"/>
                </a:solidFill>
                <a:latin typeface="Arial"/>
                <a:cs typeface="Arial"/>
              </a:rPr>
              <a:t>la</a:t>
            </a:r>
            <a:r>
              <a:rPr sz="1800" spc="-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171B"/>
                </a:solidFill>
                <a:latin typeface="Arial"/>
                <a:cs typeface="Arial"/>
              </a:rPr>
              <a:t>peine)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0" y="535978"/>
            <a:ext cx="1569085" cy="525145"/>
            <a:chOff x="-12700" y="535978"/>
            <a:chExt cx="1569085" cy="525145"/>
          </a:xfrm>
        </p:grpSpPr>
        <p:sp>
          <p:nvSpPr>
            <p:cNvPr id="6" name="object 6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7010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42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1403642" y="360045"/>
                  </a:lnTo>
                  <a:lnTo>
                    <a:pt x="1403642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B86F958-0BB0-4E64-BD25-C15CF1426CB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86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21157"/>
            <a:ext cx="6854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Principaux standards </a:t>
            </a:r>
            <a:r>
              <a:rPr b="1" spc="-10" dirty="0">
                <a:latin typeface="Arial"/>
                <a:cs typeface="Arial"/>
              </a:rPr>
              <a:t>services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Web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7157" y="1913571"/>
            <a:ext cx="3468370" cy="3754120"/>
            <a:chOff x="3847157" y="1913571"/>
            <a:chExt cx="3468370" cy="3754120"/>
          </a:xfrm>
        </p:grpSpPr>
        <p:sp>
          <p:nvSpPr>
            <p:cNvPr id="4" name="object 4"/>
            <p:cNvSpPr/>
            <p:nvPr/>
          </p:nvSpPr>
          <p:spPr>
            <a:xfrm>
              <a:off x="5293689" y="1918333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1566278" y="0"/>
                  </a:moveTo>
                  <a:lnTo>
                    <a:pt x="450227" y="0"/>
                  </a:lnTo>
                  <a:lnTo>
                    <a:pt x="0" y="755891"/>
                  </a:lnTo>
                  <a:lnTo>
                    <a:pt x="450227" y="1511782"/>
                  </a:lnTo>
                  <a:lnTo>
                    <a:pt x="1566278" y="1511782"/>
                  </a:lnTo>
                  <a:lnTo>
                    <a:pt x="2016506" y="755891"/>
                  </a:lnTo>
                  <a:lnTo>
                    <a:pt x="156627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93689" y="1918333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0" y="755891"/>
                  </a:moveTo>
                  <a:lnTo>
                    <a:pt x="450227" y="0"/>
                  </a:lnTo>
                  <a:lnTo>
                    <a:pt x="1566278" y="0"/>
                  </a:lnTo>
                  <a:lnTo>
                    <a:pt x="2016506" y="755891"/>
                  </a:lnTo>
                  <a:lnTo>
                    <a:pt x="1566278" y="1511782"/>
                  </a:lnTo>
                  <a:lnTo>
                    <a:pt x="450227" y="1511782"/>
                  </a:lnTo>
                  <a:lnTo>
                    <a:pt x="0" y="7558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1920" y="4150734"/>
              <a:ext cx="1873885" cy="1511935"/>
            </a:xfrm>
            <a:custGeom>
              <a:avLst/>
              <a:gdLst/>
              <a:ahLst/>
              <a:cxnLst/>
              <a:rect l="l" t="t" r="r" b="b"/>
              <a:pathLst>
                <a:path w="1873885" h="1511935">
                  <a:moveTo>
                    <a:pt x="1405153" y="0"/>
                  </a:moveTo>
                  <a:lnTo>
                    <a:pt x="468452" y="0"/>
                  </a:lnTo>
                  <a:lnTo>
                    <a:pt x="0" y="755891"/>
                  </a:lnTo>
                  <a:lnTo>
                    <a:pt x="468452" y="1511782"/>
                  </a:lnTo>
                  <a:lnTo>
                    <a:pt x="1405153" y="1511782"/>
                  </a:lnTo>
                  <a:lnTo>
                    <a:pt x="1873605" y="755891"/>
                  </a:lnTo>
                  <a:lnTo>
                    <a:pt x="140515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1920" y="4150734"/>
              <a:ext cx="1873885" cy="1511935"/>
            </a:xfrm>
            <a:custGeom>
              <a:avLst/>
              <a:gdLst/>
              <a:ahLst/>
              <a:cxnLst/>
              <a:rect l="l" t="t" r="r" b="b"/>
              <a:pathLst>
                <a:path w="1873885" h="1511935">
                  <a:moveTo>
                    <a:pt x="0" y="755891"/>
                  </a:moveTo>
                  <a:lnTo>
                    <a:pt x="468452" y="0"/>
                  </a:lnTo>
                  <a:lnTo>
                    <a:pt x="1405153" y="0"/>
                  </a:lnTo>
                  <a:lnTo>
                    <a:pt x="1873605" y="755891"/>
                  </a:lnTo>
                  <a:lnTo>
                    <a:pt x="1405153" y="1511782"/>
                  </a:lnTo>
                  <a:lnTo>
                    <a:pt x="468452" y="1511782"/>
                  </a:lnTo>
                  <a:lnTo>
                    <a:pt x="0" y="7558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69512" y="4645514"/>
            <a:ext cx="961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Service  Reque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17143" y="4145972"/>
            <a:ext cx="2026285" cy="1521460"/>
            <a:chOff x="7017143" y="4145972"/>
            <a:chExt cx="2026285" cy="1521460"/>
          </a:xfrm>
        </p:grpSpPr>
        <p:sp>
          <p:nvSpPr>
            <p:cNvPr id="10" name="object 10"/>
            <p:cNvSpPr/>
            <p:nvPr/>
          </p:nvSpPr>
          <p:spPr>
            <a:xfrm>
              <a:off x="7021906" y="4150734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1547876" y="0"/>
                  </a:moveTo>
                  <a:lnTo>
                    <a:pt x="468503" y="0"/>
                  </a:lnTo>
                  <a:lnTo>
                    <a:pt x="0" y="755891"/>
                  </a:lnTo>
                  <a:lnTo>
                    <a:pt x="468503" y="1511782"/>
                  </a:lnTo>
                  <a:lnTo>
                    <a:pt x="1547876" y="1511782"/>
                  </a:lnTo>
                  <a:lnTo>
                    <a:pt x="2016379" y="755891"/>
                  </a:lnTo>
                  <a:lnTo>
                    <a:pt x="154787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1906" y="4150734"/>
              <a:ext cx="2016760" cy="1511935"/>
            </a:xfrm>
            <a:custGeom>
              <a:avLst/>
              <a:gdLst/>
              <a:ahLst/>
              <a:cxnLst/>
              <a:rect l="l" t="t" r="r" b="b"/>
              <a:pathLst>
                <a:path w="2016759" h="1511935">
                  <a:moveTo>
                    <a:pt x="0" y="755891"/>
                  </a:moveTo>
                  <a:lnTo>
                    <a:pt x="468503" y="0"/>
                  </a:lnTo>
                  <a:lnTo>
                    <a:pt x="1547876" y="0"/>
                  </a:lnTo>
                  <a:lnTo>
                    <a:pt x="2016379" y="755891"/>
                  </a:lnTo>
                  <a:lnTo>
                    <a:pt x="1547876" y="1511782"/>
                  </a:lnTo>
                  <a:lnTo>
                    <a:pt x="468503" y="1511782"/>
                  </a:lnTo>
                  <a:lnTo>
                    <a:pt x="0" y="7558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13394" y="3371930"/>
            <a:ext cx="951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Find 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isc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8536" y="4525793"/>
            <a:ext cx="129095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48800"/>
              </a:lnSpc>
              <a:spcBef>
                <a:spcPts val="100"/>
              </a:spcBef>
              <a:tabLst>
                <a:tab pos="127698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sz="1600" spc="-5" dirty="0">
                <a:latin typeface="Arial"/>
                <a:cs typeface="Arial"/>
              </a:rPr>
              <a:t> Bind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2443" y="5252303"/>
            <a:ext cx="83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(Interact)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02922" y="2416073"/>
            <a:ext cx="1525905" cy="732155"/>
            <a:chOff x="5502922" y="2416073"/>
            <a:chExt cx="1525905" cy="732155"/>
          </a:xfrm>
        </p:grpSpPr>
        <p:sp>
          <p:nvSpPr>
            <p:cNvPr id="16" name="object 16"/>
            <p:cNvSpPr/>
            <p:nvPr/>
          </p:nvSpPr>
          <p:spPr>
            <a:xfrm>
              <a:off x="5509272" y="2422423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9272" y="2422423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2297" y="2470048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2297" y="2470048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3097" y="2517673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138906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1389062" y="623887"/>
                  </a:lnTo>
                  <a:lnTo>
                    <a:pt x="138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3097" y="2517673"/>
              <a:ext cx="1389380" cy="624205"/>
            </a:xfrm>
            <a:custGeom>
              <a:avLst/>
              <a:gdLst/>
              <a:ahLst/>
              <a:cxnLst/>
              <a:rect l="l" t="t" r="r" b="b"/>
              <a:pathLst>
                <a:path w="1389379" h="624205">
                  <a:moveTo>
                    <a:pt x="0" y="0"/>
                  </a:moveTo>
                  <a:lnTo>
                    <a:pt x="1389062" y="0"/>
                  </a:lnTo>
                  <a:lnTo>
                    <a:pt x="1389062" y="623887"/>
                  </a:lnTo>
                  <a:lnTo>
                    <a:pt x="0" y="6238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14047" y="2547646"/>
            <a:ext cx="1278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" indent="-58419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ucida Sans"/>
                <a:cs typeface="Lucida Sans"/>
              </a:rPr>
              <a:t>Service  </a:t>
            </a:r>
            <a:r>
              <a:rPr sz="1600" spc="-5" dirty="0">
                <a:latin typeface="Lucida Sans"/>
                <a:cs typeface="Lucida Sans"/>
              </a:rPr>
              <a:t>d</a:t>
            </a:r>
            <a:r>
              <a:rPr sz="1600" spc="-10" dirty="0">
                <a:latin typeface="Lucida Sans"/>
                <a:cs typeface="Lucida Sans"/>
              </a:rPr>
              <a:t>e</a:t>
            </a:r>
            <a:r>
              <a:rPr sz="1600" spc="-5" dirty="0">
                <a:latin typeface="Lucida Sans"/>
                <a:cs typeface="Lucida Sans"/>
              </a:rPr>
              <a:t>s</a:t>
            </a:r>
            <a:r>
              <a:rPr sz="1600" spc="-10" dirty="0">
                <a:latin typeface="Lucida Sans"/>
                <a:cs typeface="Lucida Sans"/>
              </a:rPr>
              <a:t>cri</a:t>
            </a:r>
            <a:r>
              <a:rPr sz="1600" spc="-5" dirty="0">
                <a:latin typeface="Lucida Sans"/>
                <a:cs typeface="Lucida Sans"/>
              </a:rPr>
              <a:t>pt</a:t>
            </a:r>
            <a:r>
              <a:rPr sz="1600" spc="-10" dirty="0">
                <a:latin typeface="Lucida Sans"/>
                <a:cs typeface="Lucida Sans"/>
              </a:rPr>
              <a:t>i</a:t>
            </a:r>
            <a:r>
              <a:rPr sz="1600" spc="-5" dirty="0">
                <a:latin typeface="Lucida Sans"/>
                <a:cs typeface="Lucida Sans"/>
              </a:rPr>
              <a:t>on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2509" y="1684381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Service  Reg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7310" y="3488007"/>
            <a:ext cx="135953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dirty="0">
                <a:latin typeface="Arial"/>
                <a:cs typeface="Arial"/>
              </a:rPr>
              <a:t>Publish</a:t>
            </a:r>
            <a:endParaRPr sz="1600">
              <a:latin typeface="Arial"/>
              <a:cs typeface="Arial"/>
            </a:endParaRPr>
          </a:p>
          <a:p>
            <a:pPr marL="589915" marR="508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latin typeface="Arial"/>
                <a:cs typeface="Arial"/>
              </a:rPr>
              <a:t>Service  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6985" y="4910035"/>
            <a:ext cx="1081405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70"/>
              </a:lnSpc>
            </a:pPr>
            <a:r>
              <a:rPr sz="1600" spc="-5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  <a:p>
            <a:pPr marL="90805">
              <a:lnSpc>
                <a:spcPts val="1730"/>
              </a:lnSpc>
            </a:pPr>
            <a:r>
              <a:rPr sz="1600" spc="-5" dirty="0">
                <a:latin typeface="Lucida Sans"/>
                <a:cs typeface="Lucida Sans"/>
              </a:rPr>
              <a:t>interface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1085" y="4448073"/>
            <a:ext cx="1368425" cy="412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95"/>
              </a:lnSpc>
            </a:pPr>
            <a:r>
              <a:rPr sz="1600" spc="-10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  <a:p>
            <a:pPr marL="149225">
              <a:lnSpc>
                <a:spcPts val="1655"/>
              </a:lnSpc>
            </a:pPr>
            <a:r>
              <a:rPr sz="1600" spc="-5" dirty="0">
                <a:latin typeface="Lucida Sans"/>
                <a:cs typeface="Lucida Sans"/>
              </a:rPr>
              <a:t>description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98423" y="5375173"/>
            <a:ext cx="936625" cy="260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57977" y="3434005"/>
            <a:ext cx="2230120" cy="1525270"/>
            <a:chOff x="5257977" y="3434005"/>
            <a:chExt cx="2230120" cy="1525270"/>
          </a:xfrm>
        </p:grpSpPr>
        <p:sp>
          <p:nvSpPr>
            <p:cNvPr id="29" name="object 29"/>
            <p:cNvSpPr/>
            <p:nvPr/>
          </p:nvSpPr>
          <p:spPr>
            <a:xfrm>
              <a:off x="5265915" y="3443136"/>
              <a:ext cx="469265" cy="694690"/>
            </a:xfrm>
            <a:custGeom>
              <a:avLst/>
              <a:gdLst/>
              <a:ahLst/>
              <a:cxnLst/>
              <a:rect l="l" t="t" r="r" b="b"/>
              <a:pathLst>
                <a:path w="469264" h="694689">
                  <a:moveTo>
                    <a:pt x="469112" y="0"/>
                  </a:moveTo>
                  <a:lnTo>
                    <a:pt x="0" y="6945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5926" y="4049683"/>
              <a:ext cx="80010" cy="88265"/>
            </a:xfrm>
            <a:custGeom>
              <a:avLst/>
              <a:gdLst/>
              <a:ahLst/>
              <a:cxnLst/>
              <a:rect l="l" t="t" r="r" b="b"/>
              <a:pathLst>
                <a:path w="80010" h="88264">
                  <a:moveTo>
                    <a:pt x="79476" y="49758"/>
                  </a:moveTo>
                  <a:lnTo>
                    <a:pt x="0" y="88036"/>
                  </a:lnTo>
                  <a:lnTo>
                    <a:pt x="5803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55541" y="3443136"/>
              <a:ext cx="80010" cy="88265"/>
            </a:xfrm>
            <a:custGeom>
              <a:avLst/>
              <a:gdLst/>
              <a:ahLst/>
              <a:cxnLst/>
              <a:rect l="l" t="t" r="r" b="b"/>
              <a:pathLst>
                <a:path w="80010" h="88264">
                  <a:moveTo>
                    <a:pt x="0" y="38265"/>
                  </a:moveTo>
                  <a:lnTo>
                    <a:pt x="79489" y="0"/>
                  </a:lnTo>
                  <a:lnTo>
                    <a:pt x="73672" y="8802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0404" y="3441942"/>
              <a:ext cx="609600" cy="697230"/>
            </a:xfrm>
            <a:custGeom>
              <a:avLst/>
              <a:gdLst/>
              <a:ahLst/>
              <a:cxnLst/>
              <a:rect l="l" t="t" r="r" b="b"/>
              <a:pathLst>
                <a:path w="609600" h="697229">
                  <a:moveTo>
                    <a:pt x="0" y="0"/>
                  </a:moveTo>
                  <a:lnTo>
                    <a:pt x="609549" y="69696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6337" y="4052288"/>
              <a:ext cx="83820" cy="86995"/>
            </a:xfrm>
            <a:custGeom>
              <a:avLst/>
              <a:gdLst/>
              <a:ahLst/>
              <a:cxnLst/>
              <a:rect l="l" t="t" r="r" b="b"/>
              <a:pathLst>
                <a:path w="83820" h="86995">
                  <a:moveTo>
                    <a:pt x="66916" y="0"/>
                  </a:moveTo>
                  <a:lnTo>
                    <a:pt x="83616" y="86626"/>
                  </a:lnTo>
                  <a:lnTo>
                    <a:pt x="0" y="5852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70400" y="3441947"/>
              <a:ext cx="83820" cy="86995"/>
            </a:xfrm>
            <a:custGeom>
              <a:avLst/>
              <a:gdLst/>
              <a:ahLst/>
              <a:cxnLst/>
              <a:rect l="l" t="t" r="r" b="b"/>
              <a:pathLst>
                <a:path w="83820" h="86995">
                  <a:moveTo>
                    <a:pt x="16713" y="86613"/>
                  </a:moveTo>
                  <a:lnTo>
                    <a:pt x="0" y="0"/>
                  </a:lnTo>
                  <a:lnTo>
                    <a:pt x="83629" y="28079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29991" y="486217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1238" y="486217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2408" y="1479327"/>
            <a:ext cx="5213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UDDI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7813" y="4071758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22718" y="5727549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WSDL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86982" y="1622325"/>
            <a:ext cx="2511425" cy="4119879"/>
            <a:chOff x="4986982" y="1622325"/>
            <a:chExt cx="2511425" cy="4119879"/>
          </a:xfrm>
        </p:grpSpPr>
        <p:sp>
          <p:nvSpPr>
            <p:cNvPr id="41" name="object 41"/>
            <p:cNvSpPr/>
            <p:nvPr/>
          </p:nvSpPr>
          <p:spPr>
            <a:xfrm>
              <a:off x="6733232" y="3789262"/>
              <a:ext cx="431800" cy="433705"/>
            </a:xfrm>
            <a:custGeom>
              <a:avLst/>
              <a:gdLst/>
              <a:ahLst/>
              <a:cxnLst/>
              <a:rect l="l" t="t" r="r" b="b"/>
              <a:pathLst>
                <a:path w="431800" h="433704">
                  <a:moveTo>
                    <a:pt x="0" y="433387"/>
                  </a:moveTo>
                  <a:lnTo>
                    <a:pt x="431800" y="0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09270" y="3862287"/>
              <a:ext cx="503555" cy="360680"/>
            </a:xfrm>
            <a:custGeom>
              <a:avLst/>
              <a:gdLst/>
              <a:ahLst/>
              <a:cxnLst/>
              <a:rect l="l" t="t" r="r" b="b"/>
              <a:pathLst>
                <a:path w="503554" h="360679">
                  <a:moveTo>
                    <a:pt x="503237" y="36036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72870" y="4365524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0" y="504825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76107" y="4654449"/>
              <a:ext cx="434975" cy="1079500"/>
            </a:xfrm>
            <a:custGeom>
              <a:avLst/>
              <a:gdLst/>
              <a:ahLst/>
              <a:cxnLst/>
              <a:rect l="l" t="t" r="r" b="b"/>
              <a:pathLst>
                <a:path w="434975" h="1079500">
                  <a:moveTo>
                    <a:pt x="0" y="1079500"/>
                  </a:moveTo>
                  <a:lnTo>
                    <a:pt x="434975" y="0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4920" y="1773137"/>
              <a:ext cx="82550" cy="1605280"/>
            </a:xfrm>
            <a:custGeom>
              <a:avLst/>
              <a:gdLst/>
              <a:ahLst/>
              <a:cxnLst/>
              <a:rect l="l" t="t" r="r" b="b"/>
              <a:pathLst>
                <a:path w="82550" h="1605279">
                  <a:moveTo>
                    <a:pt x="0" y="1604962"/>
                  </a:moveTo>
                  <a:lnTo>
                    <a:pt x="82550" y="0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77470" y="1773138"/>
              <a:ext cx="431800" cy="962025"/>
            </a:xfrm>
            <a:custGeom>
              <a:avLst/>
              <a:gdLst/>
              <a:ahLst/>
              <a:cxnLst/>
              <a:rect l="l" t="t" r="r" b="b"/>
              <a:pathLst>
                <a:path w="431800" h="962025">
                  <a:moveTo>
                    <a:pt x="431800" y="962025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36245" y="1630263"/>
              <a:ext cx="2054225" cy="1945005"/>
            </a:xfrm>
            <a:custGeom>
              <a:avLst/>
              <a:gdLst/>
              <a:ahLst/>
              <a:cxnLst/>
              <a:rect l="l" t="t" r="r" b="b"/>
              <a:pathLst>
                <a:path w="2054225" h="1945004">
                  <a:moveTo>
                    <a:pt x="0" y="0"/>
                  </a:moveTo>
                  <a:lnTo>
                    <a:pt x="2054225" y="0"/>
                  </a:lnTo>
                  <a:lnTo>
                    <a:pt x="2054225" y="1944687"/>
                  </a:lnTo>
                </a:path>
              </a:pathLst>
            </a:custGeom>
            <a:ln w="158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8125" y="1328953"/>
            <a:ext cx="33648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L’architecture de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services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Web  proposée par IBM est basée sur  deux concepts clefs</a:t>
            </a:r>
            <a:r>
              <a:rPr sz="1600" b="1" spc="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742" y="2101621"/>
            <a:ext cx="3075940" cy="92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architecture des plateformes  existantes d’intergiciels</a:t>
            </a:r>
            <a:r>
              <a:rPr sz="1400" spc="-1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synchrones</a:t>
            </a:r>
            <a:endParaRPr sz="1400">
              <a:latin typeface="Arial"/>
              <a:cs typeface="Arial"/>
            </a:endParaRPr>
          </a:p>
          <a:p>
            <a:pPr marL="280670" marR="104139" indent="-268605">
              <a:lnSpc>
                <a:spcPct val="100000"/>
              </a:lnSpc>
              <a:spcBef>
                <a:spcPts val="33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Spécifications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actuelles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de</a:t>
            </a:r>
            <a:r>
              <a:rPr sz="1400" spc="-11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SOAP,  WSDL et</a:t>
            </a:r>
            <a:r>
              <a:rPr sz="1400" spc="-5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A171B"/>
                </a:solidFill>
                <a:latin typeface="Arial"/>
                <a:cs typeface="Arial"/>
              </a:rPr>
              <a:t>UDDI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8125" y="3340633"/>
            <a:ext cx="294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L’architecture a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une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teinte 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client/serveur</a:t>
            </a:r>
            <a:r>
              <a:rPr sz="1600" b="1" spc="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remarquable.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8125" y="4169689"/>
            <a:ext cx="3571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  <a:buClr>
                <a:srgbClr val="014377"/>
              </a:buClr>
              <a:buSzPct val="75000"/>
              <a:buFont typeface="Wingdings 2"/>
              <a:buChar char=""/>
              <a:tabLst>
                <a:tab pos="283845" algn="l"/>
                <a:tab pos="284480" algn="l"/>
              </a:tabLst>
            </a:pP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Elle reflète seulement ce </a:t>
            </a:r>
            <a:r>
              <a:rPr sz="1600" b="1" spc="-10" dirty="0">
                <a:solidFill>
                  <a:srgbClr val="1A171B"/>
                </a:solidFill>
                <a:latin typeface="Arial"/>
                <a:cs typeface="Arial"/>
              </a:rPr>
              <a:t>que </a:t>
            </a:r>
            <a:r>
              <a:rPr sz="1600" b="1" spc="-5" dirty="0">
                <a:solidFill>
                  <a:srgbClr val="1A171B"/>
                </a:solidFill>
                <a:latin typeface="Arial"/>
                <a:cs typeface="Arial"/>
              </a:rPr>
              <a:t>peut  être fait</a:t>
            </a:r>
            <a:r>
              <a:rPr sz="1600" b="1" spc="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A171B"/>
                </a:solidFill>
                <a:latin typeface="Arial"/>
                <a:cs typeface="Arial"/>
              </a:rPr>
              <a:t>avec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0920" y="4698517"/>
            <a:ext cx="295148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329565" indent="-268605">
              <a:lnSpc>
                <a:spcPct val="100000"/>
              </a:lnSpc>
              <a:spcBef>
                <a:spcPts val="100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SOAP (Simple Object</a:t>
            </a:r>
            <a:r>
              <a:rPr sz="1400" spc="-12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Access  Protocol)</a:t>
            </a:r>
            <a:endParaRPr sz="1400">
              <a:latin typeface="Arial"/>
              <a:cs typeface="Arial"/>
            </a:endParaRPr>
          </a:p>
          <a:p>
            <a:pPr marL="280670" marR="97790" indent="-268605">
              <a:lnSpc>
                <a:spcPct val="100000"/>
              </a:lnSpc>
              <a:spcBef>
                <a:spcPts val="340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400" spc="-10" dirty="0">
                <a:solidFill>
                  <a:srgbClr val="1A171B"/>
                </a:solidFill>
                <a:latin typeface="Arial"/>
                <a:cs typeface="Arial"/>
              </a:rPr>
              <a:t>UDDI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(Universal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Description</a:t>
            </a:r>
            <a:r>
              <a:rPr sz="1400" spc="-7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and  Discovery</a:t>
            </a:r>
            <a:r>
              <a:rPr sz="1400" spc="-30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Protocol)</a:t>
            </a:r>
            <a:endParaRPr sz="1400">
              <a:latin typeface="Arial"/>
              <a:cs typeface="Arial"/>
            </a:endParaRPr>
          </a:p>
          <a:p>
            <a:pPr marL="280670" marR="5080" indent="-268605">
              <a:lnSpc>
                <a:spcPct val="100000"/>
              </a:lnSpc>
              <a:spcBef>
                <a:spcPts val="335"/>
              </a:spcBef>
              <a:buClr>
                <a:srgbClr val="014377"/>
              </a:buClr>
              <a:buFont typeface="Times New Roman"/>
              <a:buChar char="•"/>
              <a:tabLst>
                <a:tab pos="280670" algn="l"/>
                <a:tab pos="281305" algn="l"/>
              </a:tabLst>
            </a:pP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WSDL </a:t>
            </a:r>
            <a:r>
              <a:rPr sz="1400" spc="5" dirty="0">
                <a:solidFill>
                  <a:srgbClr val="1A171B"/>
                </a:solidFill>
                <a:latin typeface="Arial"/>
                <a:cs typeface="Arial"/>
              </a:rPr>
              <a:t>(Web </a:t>
            </a:r>
            <a:r>
              <a:rPr sz="1400" spc="-5" dirty="0">
                <a:solidFill>
                  <a:srgbClr val="1A171B"/>
                </a:solidFill>
                <a:latin typeface="Arial"/>
                <a:cs typeface="Arial"/>
              </a:rPr>
              <a:t>Services</a:t>
            </a:r>
            <a:r>
              <a:rPr sz="1400" spc="-12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171B"/>
                </a:solidFill>
                <a:latin typeface="Arial"/>
                <a:cs typeface="Arial"/>
              </a:rPr>
              <a:t>Description  Language)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44408" y="6093294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4" h="648334">
                <a:moveTo>
                  <a:pt x="648068" y="0"/>
                </a:moveTo>
                <a:lnTo>
                  <a:pt x="0" y="0"/>
                </a:lnTo>
                <a:lnTo>
                  <a:pt x="0" y="648068"/>
                </a:lnTo>
                <a:lnTo>
                  <a:pt x="648068" y="648068"/>
                </a:lnTo>
                <a:lnTo>
                  <a:pt x="648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-12700" y="535978"/>
            <a:ext cx="1429385" cy="385445"/>
            <a:chOff x="-12700" y="535978"/>
            <a:chExt cx="1429385" cy="385445"/>
          </a:xfrm>
        </p:grpSpPr>
        <p:sp>
          <p:nvSpPr>
            <p:cNvPr id="55" name="object 55"/>
            <p:cNvSpPr/>
            <p:nvPr/>
          </p:nvSpPr>
          <p:spPr>
            <a:xfrm>
              <a:off x="0" y="548690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1403654" y="0"/>
                  </a:moveTo>
                  <a:lnTo>
                    <a:pt x="0" y="0"/>
                  </a:lnTo>
                  <a:lnTo>
                    <a:pt x="0" y="360032"/>
                  </a:lnTo>
                  <a:lnTo>
                    <a:pt x="1403654" y="360032"/>
                  </a:lnTo>
                  <a:lnTo>
                    <a:pt x="1403654" y="0"/>
                  </a:lnTo>
                  <a:close/>
                </a:path>
              </a:pathLst>
            </a:custGeom>
            <a:solidFill>
              <a:srgbClr val="00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548678"/>
              <a:ext cx="1403985" cy="360045"/>
            </a:xfrm>
            <a:custGeom>
              <a:avLst/>
              <a:gdLst/>
              <a:ahLst/>
              <a:cxnLst/>
              <a:rect l="l" t="t" r="r" b="b"/>
              <a:pathLst>
                <a:path w="1403985" h="360044">
                  <a:moveTo>
                    <a:pt x="0" y="0"/>
                  </a:moveTo>
                  <a:lnTo>
                    <a:pt x="1403642" y="0"/>
                  </a:lnTo>
                  <a:lnTo>
                    <a:pt x="1403642" y="360045"/>
                  </a:lnTo>
                  <a:lnTo>
                    <a:pt x="0" y="360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5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480964" y="6208188"/>
            <a:ext cx="2695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©Gustavo Alonso, D-INFK. </a:t>
            </a:r>
            <a:r>
              <a:rPr sz="1200" dirty="0">
                <a:solidFill>
                  <a:srgbClr val="1A171B"/>
                </a:solidFill>
                <a:latin typeface="Arial"/>
                <a:cs typeface="Arial"/>
              </a:rPr>
              <a:t>ETH</a:t>
            </a:r>
            <a:r>
              <a:rPr sz="1200" spc="-95" dirty="0">
                <a:solidFill>
                  <a:srgbClr val="1A171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171B"/>
                </a:solidFill>
                <a:latin typeface="Arial"/>
                <a:cs typeface="Arial"/>
              </a:rPr>
              <a:t>Zürich.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221AE1E1-847E-4DB3-B3BF-BDEA1E710B6E}" type="datetime1">
              <a:rPr lang="en-US" spc="-5" smtClean="0"/>
              <a:t>11/3/2020</a:t>
            </a:fld>
            <a:endParaRPr spc="-5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Sami</a:t>
            </a:r>
            <a:r>
              <a:rPr spc="-75" dirty="0"/>
              <a:t> </a:t>
            </a:r>
            <a:r>
              <a:rPr spc="-5" dirty="0"/>
              <a:t>BHIRI</a:t>
            </a:r>
          </a:p>
        </p:txBody>
      </p:sp>
      <p:sp>
        <p:nvSpPr>
          <p:cNvPr id="58" name="Espace réservé du numéro de diapositive 5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smtClean="0"/>
              <a:t>Page</a:t>
            </a:r>
            <a:r>
              <a:rPr lang="en-US" spc="-60" smtClean="0"/>
              <a:t> </a:t>
            </a:r>
            <a:fld id="{81D60167-4931-47E6-BA6A-407CBD079E47}" type="slidenum">
              <a:rPr spc="-5" smtClean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Words>7891</Words>
  <Application>Microsoft Office PowerPoint</Application>
  <PresentationFormat>Affichage à l'écran (4:3)</PresentationFormat>
  <Paragraphs>1298</Paragraphs>
  <Slides>86</Slides>
  <Notes>85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3" baseType="lpstr">
      <vt:lpstr>Arial</vt:lpstr>
      <vt:lpstr>Calibri</vt:lpstr>
      <vt:lpstr>Lucida Sans</vt:lpstr>
      <vt:lpstr>Times New Roman</vt:lpstr>
      <vt:lpstr>Wingdings</vt:lpstr>
      <vt:lpstr>Wingdings 2</vt:lpstr>
      <vt:lpstr>Office Theme</vt:lpstr>
      <vt:lpstr>Les services Web : SOAP,  WSDL, UDDI et les services  REST</vt:lpstr>
      <vt:lpstr>WS - Outline</vt:lpstr>
      <vt:lpstr>Web Services Concepts, Architectures and  Applications</vt:lpstr>
      <vt:lpstr>IKS Education Material</vt:lpstr>
      <vt:lpstr>Telecom Sud Paris Education Material &amp;  Mickaël BARON’s Material</vt:lpstr>
      <vt:lpstr>Problèmes de base à résoudre</vt:lpstr>
      <vt:lpstr>Service web: définition W3C</vt:lpstr>
      <vt:lpstr>Architecture services web</vt:lpstr>
      <vt:lpstr>Principaux standards services Web</vt:lpstr>
      <vt:lpstr>Basic Problems to solve</vt:lpstr>
      <vt:lpstr>Avantages des services web</vt:lpstr>
      <vt:lpstr>Avantages des services web</vt:lpstr>
      <vt:lpstr>Présentation PowerPoint</vt:lpstr>
      <vt:lpstr>Composants vs. Services (1/2)</vt:lpstr>
      <vt:lpstr>Composants vs. Services (2/2)</vt:lpstr>
      <vt:lpstr>WS - Outline</vt:lpstr>
      <vt:lpstr>Basic Problems to solve</vt:lpstr>
      <vt:lpstr>SOAP: motivations</vt:lpstr>
      <vt:lpstr>SOAP (1/2)</vt:lpstr>
      <vt:lpstr>SOAP (2/2)</vt:lpstr>
      <vt:lpstr>Le chemin d’un message SOAP</vt:lpstr>
      <vt:lpstr>Structure d’un message SOAP</vt:lpstr>
      <vt:lpstr>Squelette d’un message SOAP</vt:lpstr>
      <vt:lpstr>Entête SOAP (1/2)</vt:lpstr>
      <vt:lpstr>Entête SOAP (2/2)</vt:lpstr>
      <vt:lpstr>Entête SOAP: Exemple</vt:lpstr>
      <vt:lpstr>Corps SOAP</vt:lpstr>
      <vt:lpstr>Elément «Fault» de SOAP (1)</vt:lpstr>
      <vt:lpstr>Elément «Fault» de SOAP (2)</vt:lpstr>
      <vt:lpstr>Message SOAP</vt:lpstr>
      <vt:lpstr>Représentation de RPC avec SOAP</vt:lpstr>
      <vt:lpstr>RPC avec SOAP: Example</vt:lpstr>
      <vt:lpstr>Communication par échange de  messages SOAP via HTTP</vt:lpstr>
      <vt:lpstr>Attachement de SOAP aux protocoles  de transport</vt:lpstr>
      <vt:lpstr>SOAP et HTTP</vt:lpstr>
      <vt:lpstr>En XML (la requête)</vt:lpstr>
      <vt:lpstr>En XML (la réponse)</vt:lpstr>
      <vt:lpstr>SOAP au dessus de HTTP: une vue globale</vt:lpstr>
      <vt:lpstr>WS - Outline</vt:lpstr>
      <vt:lpstr>Basic Problems to solve</vt:lpstr>
      <vt:lpstr>WSDL: IDL à base de XML (1/2)</vt:lpstr>
      <vt:lpstr>WSDL: IDL à base de XML (2/2)</vt:lpstr>
      <vt:lpstr>WSDL: quelques remarques</vt:lpstr>
      <vt:lpstr>WSDL spécifie…</vt:lpstr>
      <vt:lpstr>WSDL 2.0</vt:lpstr>
      <vt:lpstr>Un exemple: Annuaire (1/4)</vt:lpstr>
      <vt:lpstr>Un exemple: Annuaire (2/4)</vt:lpstr>
      <vt:lpstr>Un exemple: Annuaire (3/4)</vt:lpstr>
      <vt:lpstr>Un exemple: Annuaire (4/4)</vt:lpstr>
      <vt:lpstr>Types dans WSDL</vt:lpstr>
      <vt:lpstr>Un exemple: Annuaire</vt:lpstr>
      <vt:lpstr>WSDL: &lt;types&gt;</vt:lpstr>
      <vt:lpstr>Messages et Erreurs (faults) (1)</vt:lpstr>
      <vt:lpstr>Messages et Erreurs (faults) (2)</vt:lpstr>
      <vt:lpstr>Un exemple: Annuaire</vt:lpstr>
      <vt:lpstr>WSDL: &lt;messages&gt;</vt:lpstr>
      <vt:lpstr>Operations (1)</vt:lpstr>
      <vt:lpstr>Operations (2)</vt:lpstr>
      <vt:lpstr>Port Type / Interface (1)</vt:lpstr>
      <vt:lpstr>Port Type / Interface (2)</vt:lpstr>
      <vt:lpstr>Un exemple: Annuaire</vt:lpstr>
      <vt:lpstr>WSDL: &lt;portType&gt;</vt:lpstr>
      <vt:lpstr>Attachement (Binding) et port</vt:lpstr>
      <vt:lpstr>Attachement (Binding) et port</vt:lpstr>
      <vt:lpstr>WSDL: &lt;binding&gt;</vt:lpstr>
      <vt:lpstr>Services</vt:lpstr>
      <vt:lpstr>Services : example</vt:lpstr>
      <vt:lpstr>Style RPC vs. style Document</vt:lpstr>
      <vt:lpstr>Contrôler le style</vt:lpstr>
      <vt:lpstr>Contrôler l’encodage</vt:lpstr>
      <vt:lpstr>WS - Outline</vt:lpstr>
      <vt:lpstr>Basic Problems to solve</vt:lpstr>
      <vt:lpstr>Rôle de UDDI</vt:lpstr>
      <vt:lpstr>Donnée UDDI (1)</vt:lpstr>
      <vt:lpstr>Donnée UDDI (2)</vt:lpstr>
      <vt:lpstr>Résumé du modèle de données UDDI</vt:lpstr>
      <vt:lpstr>WS - Outline</vt:lpstr>
      <vt:lpstr>From SOA to REST: Designing and  Implementing RESTful Services</vt:lpstr>
      <vt:lpstr>REST (Representational State  Transfer)?</vt:lpstr>
      <vt:lpstr>REST: la définition</vt:lpstr>
      <vt:lpstr>REST: identification des ressources</vt:lpstr>
      <vt:lpstr>REST: interface uniforme</vt:lpstr>
      <vt:lpstr>REST: messages auto-descriptifs</vt:lpstr>
      <vt:lpstr>REST: Hypermédia dirigeant l’état de  l’application</vt:lpstr>
      <vt:lpstr>REST: Interactions sans états</vt:lpstr>
      <vt:lpstr>REST: Interactions sans états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et algorithmes pour la coopération de workflows et de services pour les entreprises virtuelles dynamiques</dc:title>
  <dc:creator>TATA</dc:creator>
  <cp:lastModifiedBy>Sami Bhiri</cp:lastModifiedBy>
  <cp:revision>9</cp:revision>
  <dcterms:created xsi:type="dcterms:W3CDTF">2020-04-23T12:29:24Z</dcterms:created>
  <dcterms:modified xsi:type="dcterms:W3CDTF">2020-11-04T10:09:09Z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2016-12-19T00:00:00Z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2020-04-23T00:00:00Z</vt:filetime>
  </property>
</Properties>
</file>