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3.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24.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5.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7.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8.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9.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30.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2.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3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34.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5.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3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2" r:id="rId3"/>
    <p:sldId id="278" r:id="rId4"/>
    <p:sldId id="294" r:id="rId5"/>
    <p:sldId id="295" r:id="rId6"/>
    <p:sldId id="286" r:id="rId7"/>
    <p:sldId id="288" r:id="rId8"/>
    <p:sldId id="289" r:id="rId9"/>
    <p:sldId id="290" r:id="rId10"/>
    <p:sldId id="291" r:id="rId11"/>
    <p:sldId id="292" r:id="rId12"/>
    <p:sldId id="293" r:id="rId13"/>
    <p:sldId id="280" r:id="rId14"/>
    <p:sldId id="264" r:id="rId15"/>
    <p:sldId id="26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6" r:id="rId36"/>
    <p:sldId id="315" r:id="rId37"/>
    <p:sldId id="317" r:id="rId38"/>
    <p:sldId id="318" r:id="rId39"/>
    <p:sldId id="27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D3D"/>
    <a:srgbClr val="7B5A17"/>
    <a:srgbClr val="8B8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p:scale>
          <a:sx n="104" d="100"/>
          <a:sy n="104" d="100"/>
        </p:scale>
        <p:origin x="288" y="33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4CCA6-6EA6-4EEA-A4EB-59FEDC1331C9}" type="datetimeFigureOut">
              <a:rPr lang="zh-CN" altLang="en-US" smtClean="0"/>
              <a:t>2018/10/11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A43CB-8CD8-481B-826F-9EA9627E8B14}" type="slidenum">
              <a:rPr lang="zh-CN" altLang="en-US" smtClean="0"/>
              <a:t>‹#›</a:t>
            </a:fld>
            <a:endParaRPr lang="zh-CN" altLang="en-US"/>
          </a:p>
        </p:txBody>
      </p:sp>
    </p:spTree>
    <p:extLst>
      <p:ext uri="{BB962C8B-B14F-4D97-AF65-F5344CB8AC3E}">
        <p14:creationId xmlns:p14="http://schemas.microsoft.com/office/powerpoint/2010/main" val="420117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a:t>
            </a:fld>
            <a:endParaRPr lang="zh-CN" altLang="en-US"/>
          </a:p>
        </p:txBody>
      </p:sp>
    </p:spTree>
    <p:extLst>
      <p:ext uri="{BB962C8B-B14F-4D97-AF65-F5344CB8AC3E}">
        <p14:creationId xmlns:p14="http://schemas.microsoft.com/office/powerpoint/2010/main" val="509134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DC318B-334E-44D8-8BA3-DF6B5A0F2C2E}" type="slidenum">
              <a:rPr lang="zh-CN" altLang="en-US" smtClean="0"/>
              <a:t>12</a:t>
            </a:fld>
            <a:endParaRPr lang="zh-CN" altLang="en-US"/>
          </a:p>
        </p:txBody>
      </p:sp>
    </p:spTree>
    <p:extLst>
      <p:ext uri="{BB962C8B-B14F-4D97-AF65-F5344CB8AC3E}">
        <p14:creationId xmlns:p14="http://schemas.microsoft.com/office/powerpoint/2010/main" val="46475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13</a:t>
            </a:fld>
            <a:endParaRPr lang="zh-CN" altLang="en-US"/>
          </a:p>
        </p:txBody>
      </p:sp>
    </p:spTree>
    <p:extLst>
      <p:ext uri="{BB962C8B-B14F-4D97-AF65-F5344CB8AC3E}">
        <p14:creationId xmlns:p14="http://schemas.microsoft.com/office/powerpoint/2010/main" val="3510487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9AAC8EF5-6E2D-4CEF-992C-421B83692790}" type="slidenum">
              <a:rPr lang="zh-CN" altLang="en-US" sz="1200">
                <a:latin typeface="Calibri" pitchFamily="34" charset="0"/>
                <a:ea typeface="宋体" pitchFamily="2" charset="-122"/>
              </a:rPr>
              <a:t>14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98622754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15</a:t>
            </a:fld>
            <a:endParaRPr lang="zh-CN" altLang="en-US"/>
          </a:p>
        </p:txBody>
      </p:sp>
    </p:spTree>
    <p:extLst>
      <p:ext uri="{BB962C8B-B14F-4D97-AF65-F5344CB8AC3E}">
        <p14:creationId xmlns:p14="http://schemas.microsoft.com/office/powerpoint/2010/main" val="1746945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16</a:t>
            </a:fld>
            <a:endParaRPr lang="zh-CN" altLang="en-US"/>
          </a:p>
        </p:txBody>
      </p:sp>
    </p:spTree>
    <p:extLst>
      <p:ext uri="{BB962C8B-B14F-4D97-AF65-F5344CB8AC3E}">
        <p14:creationId xmlns:p14="http://schemas.microsoft.com/office/powerpoint/2010/main" val="362997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17</a:t>
            </a:fld>
            <a:endParaRPr lang="zh-CN" altLang="en-US"/>
          </a:p>
        </p:txBody>
      </p:sp>
    </p:spTree>
    <p:extLst>
      <p:ext uri="{BB962C8B-B14F-4D97-AF65-F5344CB8AC3E}">
        <p14:creationId xmlns:p14="http://schemas.microsoft.com/office/powerpoint/2010/main" val="136742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18</a:t>
            </a:fld>
            <a:endParaRPr lang="zh-CN" altLang="en-US"/>
          </a:p>
        </p:txBody>
      </p:sp>
    </p:spTree>
    <p:extLst>
      <p:ext uri="{BB962C8B-B14F-4D97-AF65-F5344CB8AC3E}">
        <p14:creationId xmlns:p14="http://schemas.microsoft.com/office/powerpoint/2010/main" val="57080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19</a:t>
            </a:fld>
            <a:endParaRPr lang="zh-CN" altLang="en-US"/>
          </a:p>
        </p:txBody>
      </p:sp>
    </p:spTree>
    <p:extLst>
      <p:ext uri="{BB962C8B-B14F-4D97-AF65-F5344CB8AC3E}">
        <p14:creationId xmlns:p14="http://schemas.microsoft.com/office/powerpoint/2010/main" val="761229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20</a:t>
            </a:fld>
            <a:endParaRPr lang="zh-CN" altLang="en-US"/>
          </a:p>
        </p:txBody>
      </p:sp>
    </p:spTree>
    <p:extLst>
      <p:ext uri="{BB962C8B-B14F-4D97-AF65-F5344CB8AC3E}">
        <p14:creationId xmlns:p14="http://schemas.microsoft.com/office/powerpoint/2010/main" val="1522732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21</a:t>
            </a:fld>
            <a:endParaRPr lang="zh-CN" altLang="en-US"/>
          </a:p>
        </p:txBody>
      </p:sp>
    </p:spTree>
    <p:extLst>
      <p:ext uri="{BB962C8B-B14F-4D97-AF65-F5344CB8AC3E}">
        <p14:creationId xmlns:p14="http://schemas.microsoft.com/office/powerpoint/2010/main" val="133647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a:t>
            </a:fld>
            <a:endParaRPr lang="zh-CN" altLang="en-US"/>
          </a:p>
        </p:txBody>
      </p:sp>
    </p:spTree>
    <p:extLst>
      <p:ext uri="{BB962C8B-B14F-4D97-AF65-F5344CB8AC3E}">
        <p14:creationId xmlns:p14="http://schemas.microsoft.com/office/powerpoint/2010/main" val="1236294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22</a:t>
            </a:fld>
            <a:endParaRPr lang="zh-CN" altLang="en-US"/>
          </a:p>
        </p:txBody>
      </p:sp>
    </p:spTree>
    <p:extLst>
      <p:ext uri="{BB962C8B-B14F-4D97-AF65-F5344CB8AC3E}">
        <p14:creationId xmlns:p14="http://schemas.microsoft.com/office/powerpoint/2010/main" val="1783324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23</a:t>
            </a:fld>
            <a:endParaRPr lang="zh-CN" altLang="en-US"/>
          </a:p>
        </p:txBody>
      </p:sp>
    </p:spTree>
    <p:extLst>
      <p:ext uri="{BB962C8B-B14F-4D97-AF65-F5344CB8AC3E}">
        <p14:creationId xmlns:p14="http://schemas.microsoft.com/office/powerpoint/2010/main" val="1032808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24</a:t>
            </a:fld>
            <a:endParaRPr lang="zh-CN" altLang="en-US"/>
          </a:p>
        </p:txBody>
      </p:sp>
    </p:spTree>
    <p:extLst>
      <p:ext uri="{BB962C8B-B14F-4D97-AF65-F5344CB8AC3E}">
        <p14:creationId xmlns:p14="http://schemas.microsoft.com/office/powerpoint/2010/main" val="1451722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25</a:t>
            </a:fld>
            <a:endParaRPr lang="zh-CN" altLang="en-US"/>
          </a:p>
        </p:txBody>
      </p:sp>
    </p:spTree>
    <p:extLst>
      <p:ext uri="{BB962C8B-B14F-4D97-AF65-F5344CB8AC3E}">
        <p14:creationId xmlns:p14="http://schemas.microsoft.com/office/powerpoint/2010/main" val="1954154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26</a:t>
            </a:fld>
            <a:endParaRPr lang="zh-CN" altLang="en-US"/>
          </a:p>
        </p:txBody>
      </p:sp>
    </p:spTree>
    <p:extLst>
      <p:ext uri="{BB962C8B-B14F-4D97-AF65-F5344CB8AC3E}">
        <p14:creationId xmlns:p14="http://schemas.microsoft.com/office/powerpoint/2010/main" val="647491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27</a:t>
            </a:fld>
            <a:endParaRPr lang="zh-CN" altLang="en-US"/>
          </a:p>
        </p:txBody>
      </p:sp>
    </p:spTree>
    <p:extLst>
      <p:ext uri="{BB962C8B-B14F-4D97-AF65-F5344CB8AC3E}">
        <p14:creationId xmlns:p14="http://schemas.microsoft.com/office/powerpoint/2010/main" val="949466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28</a:t>
            </a:fld>
            <a:endParaRPr lang="zh-CN" altLang="en-US"/>
          </a:p>
        </p:txBody>
      </p:sp>
    </p:spTree>
    <p:extLst>
      <p:ext uri="{BB962C8B-B14F-4D97-AF65-F5344CB8AC3E}">
        <p14:creationId xmlns:p14="http://schemas.microsoft.com/office/powerpoint/2010/main" val="1877467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29</a:t>
            </a:fld>
            <a:endParaRPr lang="zh-CN" altLang="en-US"/>
          </a:p>
        </p:txBody>
      </p:sp>
    </p:spTree>
    <p:extLst>
      <p:ext uri="{BB962C8B-B14F-4D97-AF65-F5344CB8AC3E}">
        <p14:creationId xmlns:p14="http://schemas.microsoft.com/office/powerpoint/2010/main" val="102395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30</a:t>
            </a:fld>
            <a:endParaRPr lang="zh-CN" altLang="en-US"/>
          </a:p>
        </p:txBody>
      </p:sp>
    </p:spTree>
    <p:extLst>
      <p:ext uri="{BB962C8B-B14F-4D97-AF65-F5344CB8AC3E}">
        <p14:creationId xmlns:p14="http://schemas.microsoft.com/office/powerpoint/2010/main" val="1719996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31</a:t>
            </a:fld>
            <a:endParaRPr lang="zh-CN" altLang="en-US"/>
          </a:p>
        </p:txBody>
      </p:sp>
    </p:spTree>
    <p:extLst>
      <p:ext uri="{BB962C8B-B14F-4D97-AF65-F5344CB8AC3E}">
        <p14:creationId xmlns:p14="http://schemas.microsoft.com/office/powerpoint/2010/main" val="194248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a:t>
            </a:fld>
            <a:endParaRPr lang="zh-CN" altLang="en-US"/>
          </a:p>
        </p:txBody>
      </p:sp>
    </p:spTree>
    <p:extLst>
      <p:ext uri="{BB962C8B-B14F-4D97-AF65-F5344CB8AC3E}">
        <p14:creationId xmlns:p14="http://schemas.microsoft.com/office/powerpoint/2010/main" val="2521670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32</a:t>
            </a:fld>
            <a:endParaRPr lang="zh-CN" altLang="en-US"/>
          </a:p>
        </p:txBody>
      </p:sp>
    </p:spTree>
    <p:extLst>
      <p:ext uri="{BB962C8B-B14F-4D97-AF65-F5344CB8AC3E}">
        <p14:creationId xmlns:p14="http://schemas.microsoft.com/office/powerpoint/2010/main" val="1119399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33</a:t>
            </a:fld>
            <a:endParaRPr lang="zh-CN" altLang="en-US"/>
          </a:p>
        </p:txBody>
      </p:sp>
    </p:spTree>
    <p:extLst>
      <p:ext uri="{BB962C8B-B14F-4D97-AF65-F5344CB8AC3E}">
        <p14:creationId xmlns:p14="http://schemas.microsoft.com/office/powerpoint/2010/main" val="348535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34</a:t>
            </a:fld>
            <a:endParaRPr lang="zh-CN" altLang="en-US"/>
          </a:p>
        </p:txBody>
      </p:sp>
    </p:spTree>
    <p:extLst>
      <p:ext uri="{BB962C8B-B14F-4D97-AF65-F5344CB8AC3E}">
        <p14:creationId xmlns:p14="http://schemas.microsoft.com/office/powerpoint/2010/main" val="1197455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35</a:t>
            </a:fld>
            <a:endParaRPr lang="zh-CN" altLang="en-US"/>
          </a:p>
        </p:txBody>
      </p:sp>
    </p:spTree>
    <p:extLst>
      <p:ext uri="{BB962C8B-B14F-4D97-AF65-F5344CB8AC3E}">
        <p14:creationId xmlns:p14="http://schemas.microsoft.com/office/powerpoint/2010/main" val="1484425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36</a:t>
            </a:fld>
            <a:endParaRPr lang="zh-CN" altLang="en-US"/>
          </a:p>
        </p:txBody>
      </p:sp>
    </p:spTree>
    <p:extLst>
      <p:ext uri="{BB962C8B-B14F-4D97-AF65-F5344CB8AC3E}">
        <p14:creationId xmlns:p14="http://schemas.microsoft.com/office/powerpoint/2010/main" val="1219531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37</a:t>
            </a:fld>
            <a:endParaRPr lang="zh-CN" altLang="en-US"/>
          </a:p>
        </p:txBody>
      </p:sp>
    </p:spTree>
    <p:extLst>
      <p:ext uri="{BB962C8B-B14F-4D97-AF65-F5344CB8AC3E}">
        <p14:creationId xmlns:p14="http://schemas.microsoft.com/office/powerpoint/2010/main" val="22393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38</a:t>
            </a:fld>
            <a:endParaRPr lang="zh-CN" altLang="en-US"/>
          </a:p>
        </p:txBody>
      </p:sp>
    </p:spTree>
    <p:extLst>
      <p:ext uri="{BB962C8B-B14F-4D97-AF65-F5344CB8AC3E}">
        <p14:creationId xmlns:p14="http://schemas.microsoft.com/office/powerpoint/2010/main" val="16244085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B7E48943-C09B-4F80-956F-720F0E00978C}" type="slidenum">
              <a:rPr lang="zh-CN" altLang="en-US" sz="1200">
                <a:latin typeface="Calibri" pitchFamily="34" charset="0"/>
                <a:ea typeface="宋体" pitchFamily="2" charset="-122"/>
              </a:rPr>
              <a:t>39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8803628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6A43CB-8CD8-481B-826F-9EA9627E8B14}" type="slidenum">
              <a:rPr lang="zh-CN" altLang="en-US" smtClean="0"/>
              <a:t>6</a:t>
            </a:fld>
            <a:endParaRPr lang="zh-CN" altLang="en-US"/>
          </a:p>
        </p:txBody>
      </p:sp>
    </p:spTree>
    <p:extLst>
      <p:ext uri="{BB962C8B-B14F-4D97-AF65-F5344CB8AC3E}">
        <p14:creationId xmlns:p14="http://schemas.microsoft.com/office/powerpoint/2010/main" val="418353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DC318B-334E-44D8-8BA3-DF6B5A0F2C2E}" type="slidenum">
              <a:rPr lang="zh-CN" altLang="en-US" smtClean="0"/>
              <a:t>7</a:t>
            </a:fld>
            <a:endParaRPr lang="zh-CN" altLang="en-US"/>
          </a:p>
        </p:txBody>
      </p:sp>
    </p:spTree>
    <p:extLst>
      <p:ext uri="{BB962C8B-B14F-4D97-AF65-F5344CB8AC3E}">
        <p14:creationId xmlns:p14="http://schemas.microsoft.com/office/powerpoint/2010/main" val="287290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DC318B-334E-44D8-8BA3-DF6B5A0F2C2E}" type="slidenum">
              <a:rPr lang="zh-CN" altLang="en-US" smtClean="0"/>
              <a:t>8</a:t>
            </a:fld>
            <a:endParaRPr lang="zh-CN" altLang="en-US"/>
          </a:p>
        </p:txBody>
      </p:sp>
    </p:spTree>
    <p:extLst>
      <p:ext uri="{BB962C8B-B14F-4D97-AF65-F5344CB8AC3E}">
        <p14:creationId xmlns:p14="http://schemas.microsoft.com/office/powerpoint/2010/main" val="190896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DC318B-334E-44D8-8BA3-DF6B5A0F2C2E}" type="slidenum">
              <a:rPr lang="zh-CN" altLang="en-US" smtClean="0"/>
              <a:t>9</a:t>
            </a:fld>
            <a:endParaRPr lang="zh-CN" altLang="en-US"/>
          </a:p>
        </p:txBody>
      </p:sp>
    </p:spTree>
    <p:extLst>
      <p:ext uri="{BB962C8B-B14F-4D97-AF65-F5344CB8AC3E}">
        <p14:creationId xmlns:p14="http://schemas.microsoft.com/office/powerpoint/2010/main" val="44137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DC318B-334E-44D8-8BA3-DF6B5A0F2C2E}" type="slidenum">
              <a:rPr lang="zh-CN" altLang="en-US" smtClean="0"/>
              <a:t>10</a:t>
            </a:fld>
            <a:endParaRPr lang="zh-CN" altLang="en-US"/>
          </a:p>
        </p:txBody>
      </p:sp>
    </p:spTree>
    <p:extLst>
      <p:ext uri="{BB962C8B-B14F-4D97-AF65-F5344CB8AC3E}">
        <p14:creationId xmlns:p14="http://schemas.microsoft.com/office/powerpoint/2010/main" val="195295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DC318B-334E-44D8-8BA3-DF6B5A0F2C2E}" type="slidenum">
              <a:rPr lang="zh-CN" altLang="en-US" smtClean="0"/>
              <a:t>11</a:t>
            </a:fld>
            <a:endParaRPr lang="zh-CN" altLang="en-US"/>
          </a:p>
        </p:txBody>
      </p:sp>
    </p:spTree>
    <p:extLst>
      <p:ext uri="{BB962C8B-B14F-4D97-AF65-F5344CB8AC3E}">
        <p14:creationId xmlns:p14="http://schemas.microsoft.com/office/powerpoint/2010/main" val="94043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002969" y="2505075"/>
            <a:ext cx="9144000" cy="1135824"/>
          </a:xfrm>
        </p:spPr>
        <p:txBody>
          <a:bodyPr anchor="b"/>
          <a:lstStyle>
            <a:lvl1pPr algn="ctr">
              <a:defRPr sz="4000">
                <a:solidFill>
                  <a:schemeClr val="accent3">
                    <a:lumMod val="50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002969" y="3640899"/>
            <a:ext cx="9144000" cy="588201"/>
          </a:xfrm>
          <a:blipFill>
            <a:blip r:embed="rId3"/>
            <a:stretch>
              <a:fillRect/>
            </a:stretch>
          </a:blipFill>
          <a:ln>
            <a:noFill/>
          </a:ln>
        </p:spPr>
        <p:txBody>
          <a:bodyPr anchor="ct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C2A499-BA2D-4B14-A23E-F832C66777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C2A499-BA2D-4B14-A23E-F832C66777E9}" type="slidenum">
              <a:rPr lang="zh-CN" altLang="en-US" smtClean="0"/>
              <a:t>‹#›</a:t>
            </a:fld>
            <a:endParaRPr lang="zh-CN" altLang="en-US"/>
          </a:p>
        </p:txBody>
      </p:sp>
      <p:sp>
        <p:nvSpPr>
          <p:cNvPr id="7" name="内容占位符 6"/>
          <p:cNvSpPr>
            <a:spLocks noGrp="1"/>
          </p:cNvSpPr>
          <p:nvPr>
            <p:ph sz="quarter" idx="13"/>
          </p:nvPr>
        </p:nvSpPr>
        <p:spPr>
          <a:xfrm>
            <a:off x="838201" y="555626"/>
            <a:ext cx="10644716" cy="51784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C2A499-BA2D-4B14-A23E-F832C66777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813791" y="1505377"/>
            <a:ext cx="8564418" cy="1659618"/>
          </a:xfrm>
        </p:spPr>
        <p:txBody>
          <a:bodyPr anchor="b">
            <a:normAutofit/>
          </a:bodyPr>
          <a:lstStyle>
            <a:lvl1pPr algn="ctr">
              <a:defRPr sz="32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813791" y="3189178"/>
            <a:ext cx="8564418" cy="872754"/>
          </a:xfrm>
          <a:blipFill>
            <a:blip r:embed="rId2" cstate="screen">
              <a:extLst>
                <a:ext uri="{28A0092B-C50C-407E-A947-70E740481C1C}">
                  <a14:useLocalDpi xmlns:a14="http://schemas.microsoft.com/office/drawing/2010/main"/>
                </a:ext>
              </a:extLst>
            </a:blip>
            <a:stretch>
              <a:fillRect/>
            </a:stretch>
          </a:blipFill>
        </p:spPr>
        <p:txBody>
          <a:bodyPr anchor="ctr">
            <a:normAutofit/>
          </a:bodyPr>
          <a:lstStyle>
            <a:lvl1pPr marL="0" indent="0" algn="ctr">
              <a:buNone/>
              <a:defRPr sz="18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C2A499-BA2D-4B14-A23E-F832C66777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nchor="ctr">
            <a:normAutofit/>
          </a:bodyPr>
          <a:lstStyle>
            <a:lvl1pPr>
              <a:defRPr sz="3200"/>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74787"/>
            <a:ext cx="10515600" cy="22896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838200" y="3943799"/>
            <a:ext cx="10515600" cy="2289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C2A499-BA2D-4B14-A23E-F832C66777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75630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45687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280786"/>
            <a:ext cx="5157787"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45687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280786"/>
            <a:ext cx="5183188"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9C2A499-BA2D-4B14-A23E-F832C66777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882712"/>
            <a:ext cx="10515600" cy="930275"/>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109850D-0D6D-4A73-86CC-0144F5CF1F23}" type="datetimeFigureOut">
              <a:rPr lang="zh-CN" altLang="en-US" smtClean="0"/>
              <a:t>2018/10/11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C85E4F-3AC7-4976-9CE3-A9364AC471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Date Placeholder 1"/>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9C2A499-BA2D-4B14-A23E-F832C66777E9}" type="slidenum">
              <a:rPr lang="zh-CN" altLang="en-US" smtClean="0"/>
              <a:t>‹#›</a:t>
            </a:fld>
            <a:endParaRPr lang="zh-CN" altLang="en-US"/>
          </a:p>
        </p:txBody>
      </p:sp>
      <p:sp>
        <p:nvSpPr>
          <p:cNvPr id="5" name="矩形 4"/>
          <p:cNvSpPr/>
          <p:nvPr/>
        </p:nvSpPr>
        <p:spPr>
          <a:xfrm>
            <a:off x="0" y="-2"/>
            <a:ext cx="12192000" cy="6858002"/>
          </a:xfrm>
          <a:prstGeom prst="rect">
            <a:avLst/>
          </a:prstGeom>
          <a:gradFill flip="none" rotWithShape="1">
            <a:gsLst>
              <a:gs pos="84000">
                <a:srgbClr val="FDFFF7"/>
              </a:gs>
              <a:gs pos="100000">
                <a:srgbClr val="FFFFFF">
                  <a:shade val="100000"/>
                  <a:satMod val="115000"/>
                  <a:alpha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4" name="Text Placeholder 3"/>
          <p:cNvSpPr>
            <a:spLocks noGrp="1"/>
          </p:cNvSpPr>
          <p:nvPr>
            <p:ph type="body" sz="half" idx="2"/>
          </p:nvPr>
        </p:nvSpPr>
        <p:spPr>
          <a:xfrm>
            <a:off x="837990" y="2074653"/>
            <a:ext cx="416520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9C2A499-BA2D-4B14-A23E-F832C66777E9}" type="slidenum">
              <a:rPr lang="zh-CN" altLang="en-US" smtClean="0"/>
              <a:t>‹#›</a:t>
            </a:fld>
            <a:endParaRPr lang="zh-CN" altLang="en-US"/>
          </a:p>
        </p:txBody>
      </p:sp>
      <p:sp>
        <p:nvSpPr>
          <p:cNvPr id="9" name="图片占位符 2"/>
          <p:cNvSpPr>
            <a:spLocks noGrp="1"/>
          </p:cNvSpPr>
          <p:nvPr>
            <p:ph type="pic" idx="1" hasCustomPrompt="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单击添加图片</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48180" y="365125"/>
            <a:ext cx="1105619"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9185694"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5704805-93DF-4705-8899-8C802267297F}" type="datetimeFigureOut">
              <a:rPr lang="zh-CN" altLang="en-US" smtClean="0"/>
              <a:t>2018/10/11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9C2A499-BA2D-4B14-A23E-F832C66777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1.xml"/><Relationship Id="rId13" Type="http://schemas.openxmlformats.org/officeDocument/2006/relationships/tags" Target="../tags/tag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4" cstate="screen">
            <a:extLst>
              <a:ext uri="{28A0092B-C50C-407E-A947-70E740481C1C}">
                <a14:useLocalDpi xmlns:a14="http://schemas.microsoft.com/office/drawing/2010/main"/>
              </a:ext>
            </a:extLst>
          </a:blip>
          <a:srcRect t="-1"/>
          <a:stretch>
            <a:fillRect/>
          </a:stretch>
        </p:blipFill>
        <p:spPr>
          <a:xfrm>
            <a:off x="0" y="707370"/>
            <a:ext cx="12192000" cy="6150630"/>
          </a:xfrm>
          <a:prstGeom prst="rect">
            <a:avLst/>
          </a:prstGeom>
        </p:spPr>
      </p:pic>
      <p:sp>
        <p:nvSpPr>
          <p:cNvPr id="8" name="矩形 7"/>
          <p:cNvSpPr/>
          <p:nvPr/>
        </p:nvSpPr>
        <p:spPr>
          <a:xfrm>
            <a:off x="0" y="0"/>
            <a:ext cx="12192000" cy="6338784"/>
          </a:xfrm>
          <a:prstGeom prst="rect">
            <a:avLst/>
          </a:prstGeom>
          <a:gradFill flip="none" rotWithShape="1">
            <a:gsLst>
              <a:gs pos="84000">
                <a:srgbClr val="FDFFF7"/>
              </a:gs>
              <a:gs pos="100000">
                <a:srgbClr val="FFFFFF">
                  <a:shade val="100000"/>
                  <a:satMod val="115000"/>
                  <a:alpha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custDataLst>
              <p:tags r:id="rId12"/>
            </p:custDataLst>
          </p:nvPr>
        </p:nvSpPr>
        <p:spPr>
          <a:xfrm>
            <a:off x="838200" y="365125"/>
            <a:ext cx="10515600" cy="930275"/>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4805-93DF-4705-8899-8C802267297F}" type="datetimeFigureOut">
              <a:rPr lang="zh-CN" altLang="en-US" smtClean="0"/>
              <a:t>2018/10/11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2A499-BA2D-4B14-A23E-F832C66777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2800" b="1" kern="1200">
          <a:solidFill>
            <a:schemeClr val="accent1">
              <a:lumMod val="50000"/>
            </a:schemeClr>
          </a:solidFill>
          <a:latin typeface="黑体" pitchFamily="49" charset="-122"/>
          <a:ea typeface="黑体" pitchFamily="49" charset="-122"/>
          <a:cs typeface="+mj-cs"/>
        </a:defRPr>
      </a:lvl1pPr>
    </p:titleStyle>
    <p:bodyStyle>
      <a:lvl1pPr marL="228600" indent="-228600" algn="l" defTabSz="914400" rtl="0" eaLnBrk="1" latinLnBrk="0" hangingPunct="1">
        <a:lnSpc>
          <a:spcPct val="90000"/>
        </a:lnSpc>
        <a:spcBef>
          <a:spcPts val="1000"/>
        </a:spcBef>
        <a:buFontTx/>
        <a:buBlip>
          <a:blip r:embed="rId15"/>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3.xml"/><Relationship Id="rId2"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slideLayout" Target="../slideLayouts/slideLayout7.xml"/><Relationship Id="rId6" Type="http://schemas.openxmlformats.org/officeDocument/2006/relationships/notesSlide" Target="../notesSlides/notesSlide8.xml"/><Relationship Id="rId7" Type="http://schemas.openxmlformats.org/officeDocument/2006/relationships/image" Target="../media/image13.png"/><Relationship Id="rId8" Type="http://schemas.openxmlformats.org/officeDocument/2006/relationships/image" Target="../media/image2.png"/><Relationship Id="rId1" Type="http://schemas.openxmlformats.org/officeDocument/2006/relationships/tags" Target="../tags/tag36.xml"/><Relationship Id="rId2" Type="http://schemas.openxmlformats.org/officeDocument/2006/relationships/tags" Target="../tags/tag37.xml"/></Relationships>
</file>

<file path=ppt/slides/_rels/slide11.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slideLayout" Target="../slideLayouts/slideLayout7.xml"/><Relationship Id="rId5" Type="http://schemas.openxmlformats.org/officeDocument/2006/relationships/notesSlide" Target="../notesSlides/notesSlide9.xml"/><Relationship Id="rId6" Type="http://schemas.openxmlformats.org/officeDocument/2006/relationships/image" Target="../media/image13.png"/><Relationship Id="rId7" Type="http://schemas.openxmlformats.org/officeDocument/2006/relationships/image" Target="../media/image2.png"/><Relationship Id="rId1" Type="http://schemas.openxmlformats.org/officeDocument/2006/relationships/tags" Target="../tags/tag40.xml"/><Relationship Id="rId2" Type="http://schemas.openxmlformats.org/officeDocument/2006/relationships/tags" Target="../tags/tag41.xml"/></Relationships>
</file>

<file path=ppt/slides/_rels/slide12.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7.xml"/><Relationship Id="rId5" Type="http://schemas.openxmlformats.org/officeDocument/2006/relationships/notesSlide" Target="../notesSlides/notesSlide10.xml"/><Relationship Id="rId6" Type="http://schemas.openxmlformats.org/officeDocument/2006/relationships/image" Target="../media/image2.png"/><Relationship Id="rId7" Type="http://schemas.openxmlformats.org/officeDocument/2006/relationships/image" Target="../media/image11.jpeg"/><Relationship Id="rId1" Type="http://schemas.openxmlformats.org/officeDocument/2006/relationships/tags" Target="../tags/tag43.xml"/><Relationship Id="rId2"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tags" Target="../tags/tag48.xml"/><Relationship Id="rId4" Type="http://schemas.openxmlformats.org/officeDocument/2006/relationships/slideLayout" Target="../slideLayouts/slideLayout3.xml"/><Relationship Id="rId5" Type="http://schemas.openxmlformats.org/officeDocument/2006/relationships/notesSlide" Target="../notesSlides/notesSlide11.xml"/><Relationship Id="rId1" Type="http://schemas.openxmlformats.org/officeDocument/2006/relationships/tags" Target="../tags/tag46.xml"/><Relationship Id="rId2" Type="http://schemas.openxmlformats.org/officeDocument/2006/relationships/tags" Target="../tags/tag47.xml"/></Relationships>
</file>

<file path=ppt/slides/_rels/slide14.xml.rels><?xml version="1.0" encoding="UTF-8" standalone="yes"?>
<Relationships xmlns="http://schemas.openxmlformats.org/package/2006/relationships"><Relationship Id="rId11" Type="http://schemas.openxmlformats.org/officeDocument/2006/relationships/notesSlide" Target="../notesSlides/notesSlide12.xml"/><Relationship Id="rId12" Type="http://schemas.openxmlformats.org/officeDocument/2006/relationships/image" Target="../media/image14.jpeg"/><Relationship Id="rId13" Type="http://schemas.openxmlformats.org/officeDocument/2006/relationships/image" Target="../media/image15.jpeg"/><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tags" Target="../tags/tag51.xml"/><Relationship Id="rId4" Type="http://schemas.openxmlformats.org/officeDocument/2006/relationships/tags" Target="../tags/tag52.xml"/><Relationship Id="rId5" Type="http://schemas.openxmlformats.org/officeDocument/2006/relationships/tags" Target="../tags/tag53.xml"/><Relationship Id="rId6" Type="http://schemas.openxmlformats.org/officeDocument/2006/relationships/tags" Target="../tags/tag54.xml"/><Relationship Id="rId7" Type="http://schemas.openxmlformats.org/officeDocument/2006/relationships/tags" Target="../tags/tag55.xml"/><Relationship Id="rId8" Type="http://schemas.openxmlformats.org/officeDocument/2006/relationships/tags" Target="../tags/tag56.xml"/><Relationship Id="rId9" Type="http://schemas.openxmlformats.org/officeDocument/2006/relationships/tags" Target="../tags/tag57.xml"/><Relationship Id="rId10"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60.xml"/><Relationship Id="rId4" Type="http://schemas.openxmlformats.org/officeDocument/2006/relationships/tags" Target="../tags/tag61.xml"/><Relationship Id="rId5" Type="http://schemas.openxmlformats.org/officeDocument/2006/relationships/slideLayout" Target="../slideLayouts/slideLayout2.xml"/><Relationship Id="rId6" Type="http://schemas.openxmlformats.org/officeDocument/2006/relationships/notesSlide" Target="../notesSlides/notesSlide13.xml"/><Relationship Id="rId7" Type="http://schemas.openxmlformats.org/officeDocument/2006/relationships/image" Target="../media/image16.png"/><Relationship Id="rId1" Type="http://schemas.openxmlformats.org/officeDocument/2006/relationships/tags" Target="../tags/tag58.xml"/><Relationship Id="rId2" Type="http://schemas.openxmlformats.org/officeDocument/2006/relationships/tags" Target="../tags/tag59.xml"/></Relationships>
</file>

<file path=ppt/slides/_rels/slide16.xml.rels><?xml version="1.0" encoding="UTF-8" standalone="yes"?>
<Relationships xmlns="http://schemas.openxmlformats.org/package/2006/relationships"><Relationship Id="rId3" Type="http://schemas.openxmlformats.org/officeDocument/2006/relationships/tags" Target="../tags/tag64.xml"/><Relationship Id="rId4" Type="http://schemas.openxmlformats.org/officeDocument/2006/relationships/tags" Target="../tags/tag65.xml"/><Relationship Id="rId5" Type="http://schemas.openxmlformats.org/officeDocument/2006/relationships/slideLayout" Target="../slideLayouts/slideLayout2.xml"/><Relationship Id="rId6" Type="http://schemas.openxmlformats.org/officeDocument/2006/relationships/notesSlide" Target="../notesSlides/notesSlide14.xml"/><Relationship Id="rId7" Type="http://schemas.openxmlformats.org/officeDocument/2006/relationships/image" Target="../media/image17.png"/><Relationship Id="rId1" Type="http://schemas.openxmlformats.org/officeDocument/2006/relationships/tags" Target="../tags/tag62.xml"/><Relationship Id="rId2" Type="http://schemas.openxmlformats.org/officeDocument/2006/relationships/tags" Target="../tags/tag63.xml"/></Relationships>
</file>

<file path=ppt/slides/_rels/slide17.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2.xml"/><Relationship Id="rId6" Type="http://schemas.openxmlformats.org/officeDocument/2006/relationships/notesSlide" Target="../notesSlides/notesSlide15.xml"/><Relationship Id="rId7" Type="http://schemas.openxmlformats.org/officeDocument/2006/relationships/image" Target="../media/image18.png"/><Relationship Id="rId1" Type="http://schemas.openxmlformats.org/officeDocument/2006/relationships/tags" Target="../tags/tag66.xml"/><Relationship Id="rId2" Type="http://schemas.openxmlformats.org/officeDocument/2006/relationships/tags" Target="../tags/tag67.xml"/></Relationships>
</file>

<file path=ppt/slides/_rels/slide18.xml.rels><?xml version="1.0" encoding="UTF-8" standalone="yes"?>
<Relationships xmlns="http://schemas.openxmlformats.org/package/2006/relationships"><Relationship Id="rId3" Type="http://schemas.openxmlformats.org/officeDocument/2006/relationships/tags" Target="../tags/tag72.xml"/><Relationship Id="rId4" Type="http://schemas.openxmlformats.org/officeDocument/2006/relationships/tags" Target="../tags/tag73.xml"/><Relationship Id="rId5" Type="http://schemas.openxmlformats.org/officeDocument/2006/relationships/slideLayout" Target="../slideLayouts/slideLayout2.xml"/><Relationship Id="rId6" Type="http://schemas.openxmlformats.org/officeDocument/2006/relationships/notesSlide" Target="../notesSlides/notesSlide16.xml"/><Relationship Id="rId7" Type="http://schemas.openxmlformats.org/officeDocument/2006/relationships/image" Target="../media/image19.png"/><Relationship Id="rId1" Type="http://schemas.openxmlformats.org/officeDocument/2006/relationships/tags" Target="../tags/tag70.xml"/><Relationship Id="rId2" Type="http://schemas.openxmlformats.org/officeDocument/2006/relationships/tags" Target="../tags/tag71.xml"/></Relationships>
</file>

<file path=ppt/slides/_rels/slide19.xml.rels><?xml version="1.0" encoding="UTF-8" standalone="yes"?>
<Relationships xmlns="http://schemas.openxmlformats.org/package/2006/relationships"><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slideLayout" Target="../slideLayouts/slideLayout2.xml"/><Relationship Id="rId6" Type="http://schemas.openxmlformats.org/officeDocument/2006/relationships/notesSlide" Target="../notesSlides/notesSlide17.xml"/><Relationship Id="rId7" Type="http://schemas.openxmlformats.org/officeDocument/2006/relationships/image" Target="../media/image20.png"/><Relationship Id="rId1" Type="http://schemas.openxmlformats.org/officeDocument/2006/relationships/tags" Target="../tags/tag74.xml"/><Relationship Id="rId2" Type="http://schemas.openxmlformats.org/officeDocument/2006/relationships/tags" Target="../tags/tag75.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2.xml"/><Relationship Id="rId1" Type="http://schemas.openxmlformats.org/officeDocument/2006/relationships/tags" Target="../tags/tag6.xml"/><Relationship Id="rId2"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80.xml"/><Relationship Id="rId4" Type="http://schemas.openxmlformats.org/officeDocument/2006/relationships/tags" Target="../tags/tag81.xml"/><Relationship Id="rId5" Type="http://schemas.openxmlformats.org/officeDocument/2006/relationships/slideLayout" Target="../slideLayouts/slideLayout2.xml"/><Relationship Id="rId6" Type="http://schemas.openxmlformats.org/officeDocument/2006/relationships/notesSlide" Target="../notesSlides/notesSlide18.xml"/><Relationship Id="rId7" Type="http://schemas.openxmlformats.org/officeDocument/2006/relationships/image" Target="../media/image21.png"/><Relationship Id="rId1" Type="http://schemas.openxmlformats.org/officeDocument/2006/relationships/tags" Target="../tags/tag78.xml"/><Relationship Id="rId2" Type="http://schemas.openxmlformats.org/officeDocument/2006/relationships/tags" Target="../tags/tag79.xml"/></Relationships>
</file>

<file path=ppt/slides/_rels/slide21.xml.rels><?xml version="1.0" encoding="UTF-8" standalone="yes"?>
<Relationships xmlns="http://schemas.openxmlformats.org/package/2006/relationships"><Relationship Id="rId3" Type="http://schemas.openxmlformats.org/officeDocument/2006/relationships/tags" Target="../tags/tag84.xml"/><Relationship Id="rId4" Type="http://schemas.openxmlformats.org/officeDocument/2006/relationships/tags" Target="../tags/tag85.xml"/><Relationship Id="rId5" Type="http://schemas.openxmlformats.org/officeDocument/2006/relationships/slideLayout" Target="../slideLayouts/slideLayout2.xml"/><Relationship Id="rId6" Type="http://schemas.openxmlformats.org/officeDocument/2006/relationships/notesSlide" Target="../notesSlides/notesSlide19.xml"/><Relationship Id="rId7" Type="http://schemas.openxmlformats.org/officeDocument/2006/relationships/image" Target="../media/image22.png"/><Relationship Id="rId1" Type="http://schemas.openxmlformats.org/officeDocument/2006/relationships/tags" Target="../tags/tag82.xml"/><Relationship Id="rId2"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slideLayout" Target="../slideLayouts/slideLayout2.xml"/><Relationship Id="rId7" Type="http://schemas.openxmlformats.org/officeDocument/2006/relationships/notesSlide" Target="../notesSlides/notesSlide20.xml"/><Relationship Id="rId8" Type="http://schemas.openxmlformats.org/officeDocument/2006/relationships/image" Target="../media/image23.png"/><Relationship Id="rId1" Type="http://schemas.openxmlformats.org/officeDocument/2006/relationships/tags" Target="../tags/tag86.xml"/><Relationship Id="rId2" Type="http://schemas.openxmlformats.org/officeDocument/2006/relationships/tags" Target="../tags/tag87.xml"/></Relationships>
</file>

<file path=ppt/slides/_rels/slide23.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tags" Target="../tags/tag94.xml"/><Relationship Id="rId5" Type="http://schemas.openxmlformats.org/officeDocument/2006/relationships/slideLayout" Target="../slideLayouts/slideLayout2.xml"/><Relationship Id="rId6" Type="http://schemas.openxmlformats.org/officeDocument/2006/relationships/notesSlide" Target="../notesSlides/notesSlide21.xml"/><Relationship Id="rId7" Type="http://schemas.openxmlformats.org/officeDocument/2006/relationships/image" Target="../media/image2.png"/><Relationship Id="rId1" Type="http://schemas.openxmlformats.org/officeDocument/2006/relationships/tags" Target="../tags/tag91.xml"/><Relationship Id="rId2" Type="http://schemas.openxmlformats.org/officeDocument/2006/relationships/tags" Target="../tags/tag92.xml"/></Relationships>
</file>

<file path=ppt/slides/_rels/slide24.xml.rels><?xml version="1.0" encoding="UTF-8" standalone="yes"?>
<Relationships xmlns="http://schemas.openxmlformats.org/package/2006/relationships"><Relationship Id="rId3" Type="http://schemas.openxmlformats.org/officeDocument/2006/relationships/tags" Target="../tags/tag97.xml"/><Relationship Id="rId4" Type="http://schemas.openxmlformats.org/officeDocument/2006/relationships/slideLayout" Target="../slideLayouts/slideLayout3.xml"/><Relationship Id="rId5" Type="http://schemas.openxmlformats.org/officeDocument/2006/relationships/notesSlide" Target="../notesSlides/notesSlide22.xml"/><Relationship Id="rId1" Type="http://schemas.openxmlformats.org/officeDocument/2006/relationships/tags" Target="../tags/tag95.xml"/><Relationship Id="rId2" Type="http://schemas.openxmlformats.org/officeDocument/2006/relationships/tags" Target="../tags/tag96.xml"/></Relationships>
</file>

<file path=ppt/slides/_rels/slide25.xml.rels><?xml version="1.0" encoding="UTF-8" standalone="yes"?>
<Relationships xmlns="http://schemas.openxmlformats.org/package/2006/relationships"><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slideLayout" Target="../slideLayouts/slideLayout2.xml"/><Relationship Id="rId6" Type="http://schemas.openxmlformats.org/officeDocument/2006/relationships/notesSlide" Target="../notesSlides/notesSlide23.xml"/><Relationship Id="rId7" Type="http://schemas.openxmlformats.org/officeDocument/2006/relationships/image" Target="../media/image2.png"/><Relationship Id="rId1" Type="http://schemas.openxmlformats.org/officeDocument/2006/relationships/tags" Target="../tags/tag98.xml"/><Relationship Id="rId2" Type="http://schemas.openxmlformats.org/officeDocument/2006/relationships/tags" Target="../tags/tag99.xml"/></Relationships>
</file>

<file path=ppt/slides/_rels/slide26.xml.rels><?xml version="1.0" encoding="UTF-8" standalone="yes"?>
<Relationships xmlns="http://schemas.openxmlformats.org/package/2006/relationships"><Relationship Id="rId3" Type="http://schemas.openxmlformats.org/officeDocument/2006/relationships/tags" Target="../tags/tag104.xml"/><Relationship Id="rId4" Type="http://schemas.openxmlformats.org/officeDocument/2006/relationships/slideLayout" Target="../slideLayouts/slideLayout2.xml"/><Relationship Id="rId5" Type="http://schemas.openxmlformats.org/officeDocument/2006/relationships/notesSlide" Target="../notesSlides/notesSlide24.xml"/><Relationship Id="rId6" Type="http://schemas.openxmlformats.org/officeDocument/2006/relationships/image" Target="../media/image2.png"/><Relationship Id="rId1" Type="http://schemas.openxmlformats.org/officeDocument/2006/relationships/tags" Target="../tags/tag102.xml"/><Relationship Id="rId2" Type="http://schemas.openxmlformats.org/officeDocument/2006/relationships/tags" Target="../tags/tag103.xml"/></Relationships>
</file>

<file path=ppt/slides/_rels/slide27.xml.rels><?xml version="1.0" encoding="UTF-8" standalone="yes"?>
<Relationships xmlns="http://schemas.openxmlformats.org/package/2006/relationships"><Relationship Id="rId3" Type="http://schemas.openxmlformats.org/officeDocument/2006/relationships/tags" Target="../tags/tag107.xml"/><Relationship Id="rId4" Type="http://schemas.openxmlformats.org/officeDocument/2006/relationships/slideLayout" Target="../slideLayouts/slideLayout3.xml"/><Relationship Id="rId5" Type="http://schemas.openxmlformats.org/officeDocument/2006/relationships/notesSlide" Target="../notesSlides/notesSlide25.xml"/><Relationship Id="rId1" Type="http://schemas.openxmlformats.org/officeDocument/2006/relationships/tags" Target="../tags/tag105.xml"/><Relationship Id="rId2" Type="http://schemas.openxmlformats.org/officeDocument/2006/relationships/tags" Target="../tags/tag106.xml"/></Relationships>
</file>

<file path=ppt/slides/_rels/slide28.xml.rels><?xml version="1.0" encoding="UTF-8" standalone="yes"?>
<Relationships xmlns="http://schemas.openxmlformats.org/package/2006/relationships"><Relationship Id="rId3" Type="http://schemas.openxmlformats.org/officeDocument/2006/relationships/tags" Target="../tags/tag110.xml"/><Relationship Id="rId4" Type="http://schemas.openxmlformats.org/officeDocument/2006/relationships/tags" Target="../tags/tag111.xml"/><Relationship Id="rId5" Type="http://schemas.openxmlformats.org/officeDocument/2006/relationships/slideLayout" Target="../slideLayouts/slideLayout2.xml"/><Relationship Id="rId6" Type="http://schemas.openxmlformats.org/officeDocument/2006/relationships/notesSlide" Target="../notesSlides/notesSlide26.xml"/><Relationship Id="rId7" Type="http://schemas.openxmlformats.org/officeDocument/2006/relationships/hyperlink" Target="http://static.geetest.com/pictures/gt/2fccf95e6/2fccf95e6.webp" TargetMode="External"/><Relationship Id="rId8" Type="http://schemas.openxmlformats.org/officeDocument/2006/relationships/image" Target="../media/image24.png"/><Relationship Id="rId9" Type="http://schemas.openxmlformats.org/officeDocument/2006/relationships/image" Target="../media/image25.png"/><Relationship Id="rId1" Type="http://schemas.openxmlformats.org/officeDocument/2006/relationships/tags" Target="../tags/tag108.xml"/><Relationship Id="rId2" Type="http://schemas.openxmlformats.org/officeDocument/2006/relationships/tags" Target="../tags/tag109.xml"/></Relationships>
</file>

<file path=ppt/slides/_rels/slide29.xml.rels><?xml version="1.0" encoding="UTF-8" standalone="yes"?>
<Relationships xmlns="http://schemas.openxmlformats.org/package/2006/relationships"><Relationship Id="rId3" Type="http://schemas.openxmlformats.org/officeDocument/2006/relationships/tags" Target="../tags/tag114.xml"/><Relationship Id="rId4" Type="http://schemas.openxmlformats.org/officeDocument/2006/relationships/tags" Target="../tags/tag115.xml"/><Relationship Id="rId5" Type="http://schemas.openxmlformats.org/officeDocument/2006/relationships/tags" Target="../tags/tag116.xml"/><Relationship Id="rId6" Type="http://schemas.openxmlformats.org/officeDocument/2006/relationships/slideLayout" Target="../slideLayouts/slideLayout2.xml"/><Relationship Id="rId7" Type="http://schemas.openxmlformats.org/officeDocument/2006/relationships/notesSlide" Target="../notesSlides/notesSlide27.xml"/><Relationship Id="rId8" Type="http://schemas.openxmlformats.org/officeDocument/2006/relationships/image" Target="../media/image10.jpeg"/><Relationship Id="rId9" Type="http://schemas.openxmlformats.org/officeDocument/2006/relationships/image" Target="../media/image9.jpeg"/><Relationship Id="rId1" Type="http://schemas.openxmlformats.org/officeDocument/2006/relationships/tags" Target="../tags/tag112.xml"/><Relationship Id="rId2" Type="http://schemas.openxmlformats.org/officeDocument/2006/relationships/tags" Target="../tags/tag113.xml"/></Relationships>
</file>

<file path=ppt/slides/_rels/slide3.xml.rels><?xml version="1.0" encoding="UTF-8" standalone="yes"?>
<Relationships xmlns="http://schemas.openxmlformats.org/package/2006/relationships"><Relationship Id="rId11" Type="http://schemas.openxmlformats.org/officeDocument/2006/relationships/tags" Target="../tags/tag19.xml"/><Relationship Id="rId12" Type="http://schemas.openxmlformats.org/officeDocument/2006/relationships/tags" Target="../tags/tag20.xml"/><Relationship Id="rId13" Type="http://schemas.openxmlformats.org/officeDocument/2006/relationships/tags" Target="../tags/tag21.xml"/><Relationship Id="rId14" Type="http://schemas.openxmlformats.org/officeDocument/2006/relationships/tags" Target="../tags/tag22.xml"/><Relationship Id="rId15" Type="http://schemas.openxmlformats.org/officeDocument/2006/relationships/slideLayout" Target="../slideLayouts/slideLayout2.xml"/><Relationship Id="rId16" Type="http://schemas.openxmlformats.org/officeDocument/2006/relationships/notesSlide" Target="../notesSlides/notesSlide3.xml"/><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tags" Target="../tags/tag15.xml"/><Relationship Id="rId8" Type="http://schemas.openxmlformats.org/officeDocument/2006/relationships/tags" Target="../tags/tag16.xml"/><Relationship Id="rId9" Type="http://schemas.openxmlformats.org/officeDocument/2006/relationships/tags" Target="../tags/tag17.xml"/><Relationship Id="rId10"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tags" Target="../tags/tag119.xml"/><Relationship Id="rId4" Type="http://schemas.openxmlformats.org/officeDocument/2006/relationships/slideLayout" Target="../slideLayouts/slideLayout2.xml"/><Relationship Id="rId5" Type="http://schemas.openxmlformats.org/officeDocument/2006/relationships/notesSlide" Target="../notesSlides/notesSlide28.xml"/><Relationship Id="rId6" Type="http://schemas.openxmlformats.org/officeDocument/2006/relationships/image" Target="../media/image9.jpeg"/><Relationship Id="rId7" Type="http://schemas.openxmlformats.org/officeDocument/2006/relationships/image" Target="../media/image26.png"/><Relationship Id="rId1" Type="http://schemas.openxmlformats.org/officeDocument/2006/relationships/tags" Target="../tags/tag117.xml"/><Relationship Id="rId2" Type="http://schemas.openxmlformats.org/officeDocument/2006/relationships/tags" Target="../tags/tag118.xml"/></Relationships>
</file>

<file path=ppt/slides/_rels/slide31.xml.rels><?xml version="1.0" encoding="UTF-8" standalone="yes"?>
<Relationships xmlns="http://schemas.openxmlformats.org/package/2006/relationships"><Relationship Id="rId3" Type="http://schemas.openxmlformats.org/officeDocument/2006/relationships/tags" Target="../tags/tag122.xml"/><Relationship Id="rId4" Type="http://schemas.openxmlformats.org/officeDocument/2006/relationships/tags" Target="../tags/tag123.xml"/><Relationship Id="rId5" Type="http://schemas.openxmlformats.org/officeDocument/2006/relationships/slideLayout" Target="../slideLayouts/slideLayout2.xml"/><Relationship Id="rId6" Type="http://schemas.openxmlformats.org/officeDocument/2006/relationships/notesSlide" Target="../notesSlides/notesSlide29.xml"/><Relationship Id="rId7" Type="http://schemas.openxmlformats.org/officeDocument/2006/relationships/image" Target="../media/image27.png"/><Relationship Id="rId8" Type="http://schemas.openxmlformats.org/officeDocument/2006/relationships/image" Target="../media/image28.png"/><Relationship Id="rId1" Type="http://schemas.openxmlformats.org/officeDocument/2006/relationships/tags" Target="../tags/tag120.xml"/><Relationship Id="rId2" Type="http://schemas.openxmlformats.org/officeDocument/2006/relationships/tags" Target="../tags/tag121.xml"/></Relationships>
</file>

<file path=ppt/slides/_rels/slide32.xml.rels><?xml version="1.0" encoding="UTF-8" standalone="yes"?>
<Relationships xmlns="http://schemas.openxmlformats.org/package/2006/relationships"><Relationship Id="rId3" Type="http://schemas.openxmlformats.org/officeDocument/2006/relationships/tags" Target="../tags/tag126.xml"/><Relationship Id="rId4" Type="http://schemas.openxmlformats.org/officeDocument/2006/relationships/tags" Target="../tags/tag127.xml"/><Relationship Id="rId5" Type="http://schemas.openxmlformats.org/officeDocument/2006/relationships/tags" Target="../tags/tag128.xml"/><Relationship Id="rId6" Type="http://schemas.openxmlformats.org/officeDocument/2006/relationships/tags" Target="../tags/tag129.xml"/><Relationship Id="rId7" Type="http://schemas.openxmlformats.org/officeDocument/2006/relationships/slideLayout" Target="../slideLayouts/slideLayout2.xml"/><Relationship Id="rId8" Type="http://schemas.openxmlformats.org/officeDocument/2006/relationships/notesSlide" Target="../notesSlides/notesSlide30.xml"/><Relationship Id="rId1" Type="http://schemas.openxmlformats.org/officeDocument/2006/relationships/tags" Target="../tags/tag124.xml"/><Relationship Id="rId2" Type="http://schemas.openxmlformats.org/officeDocument/2006/relationships/tags" Target="../tags/tag125.xml"/></Relationships>
</file>

<file path=ppt/slides/_rels/slide33.xml.rels><?xml version="1.0" encoding="UTF-8" standalone="yes"?>
<Relationships xmlns="http://schemas.openxmlformats.org/package/2006/relationships"><Relationship Id="rId3" Type="http://schemas.openxmlformats.org/officeDocument/2006/relationships/tags" Target="../tags/tag132.xml"/><Relationship Id="rId4" Type="http://schemas.openxmlformats.org/officeDocument/2006/relationships/slideLayout" Target="../slideLayouts/slideLayout3.xml"/><Relationship Id="rId5" Type="http://schemas.openxmlformats.org/officeDocument/2006/relationships/notesSlide" Target="../notesSlides/notesSlide31.xml"/><Relationship Id="rId1" Type="http://schemas.openxmlformats.org/officeDocument/2006/relationships/tags" Target="../tags/tag130.xml"/><Relationship Id="rId2" Type="http://schemas.openxmlformats.org/officeDocument/2006/relationships/tags" Target="../tags/tag131.xml"/></Relationships>
</file>

<file path=ppt/slides/_rels/slide34.xml.rels><?xml version="1.0" encoding="UTF-8" standalone="yes"?>
<Relationships xmlns="http://schemas.openxmlformats.org/package/2006/relationships"><Relationship Id="rId3" Type="http://schemas.openxmlformats.org/officeDocument/2006/relationships/tags" Target="../tags/tag135.xml"/><Relationship Id="rId4" Type="http://schemas.openxmlformats.org/officeDocument/2006/relationships/tags" Target="../tags/tag136.xml"/><Relationship Id="rId5" Type="http://schemas.openxmlformats.org/officeDocument/2006/relationships/tags" Target="../tags/tag137.xml"/><Relationship Id="rId6" Type="http://schemas.openxmlformats.org/officeDocument/2006/relationships/slideLayout" Target="../slideLayouts/slideLayout2.xml"/><Relationship Id="rId7" Type="http://schemas.openxmlformats.org/officeDocument/2006/relationships/notesSlide" Target="../notesSlides/notesSlide32.xml"/><Relationship Id="rId1" Type="http://schemas.openxmlformats.org/officeDocument/2006/relationships/tags" Target="../tags/tag133.xml"/><Relationship Id="rId2" Type="http://schemas.openxmlformats.org/officeDocument/2006/relationships/tags" Target="../tags/tag134.xml"/></Relationships>
</file>

<file path=ppt/slides/_rels/slide35.xml.rels><?xml version="1.0" encoding="UTF-8" standalone="yes"?>
<Relationships xmlns="http://schemas.openxmlformats.org/package/2006/relationships"><Relationship Id="rId3" Type="http://schemas.openxmlformats.org/officeDocument/2006/relationships/tags" Target="../tags/tag140.xml"/><Relationship Id="rId4" Type="http://schemas.openxmlformats.org/officeDocument/2006/relationships/tags" Target="../tags/tag141.xml"/><Relationship Id="rId5" Type="http://schemas.openxmlformats.org/officeDocument/2006/relationships/slideLayout" Target="../slideLayouts/slideLayout2.xml"/><Relationship Id="rId6" Type="http://schemas.openxmlformats.org/officeDocument/2006/relationships/notesSlide" Target="../notesSlides/notesSlide33.xml"/><Relationship Id="rId1" Type="http://schemas.openxmlformats.org/officeDocument/2006/relationships/tags" Target="../tags/tag138.xml"/><Relationship Id="rId2" Type="http://schemas.openxmlformats.org/officeDocument/2006/relationships/tags" Target="../tags/tag139.xml"/></Relationships>
</file>

<file path=ppt/slides/_rels/slide36.xml.rels><?xml version="1.0" encoding="UTF-8" standalone="yes"?>
<Relationships xmlns="http://schemas.openxmlformats.org/package/2006/relationships"><Relationship Id="rId3" Type="http://schemas.openxmlformats.org/officeDocument/2006/relationships/tags" Target="../tags/tag144.xml"/><Relationship Id="rId4" Type="http://schemas.openxmlformats.org/officeDocument/2006/relationships/tags" Target="../tags/tag145.xml"/><Relationship Id="rId5" Type="http://schemas.openxmlformats.org/officeDocument/2006/relationships/slideLayout" Target="../slideLayouts/slideLayout2.xml"/><Relationship Id="rId6" Type="http://schemas.openxmlformats.org/officeDocument/2006/relationships/notesSlide" Target="../notesSlides/notesSlide34.xml"/><Relationship Id="rId1" Type="http://schemas.openxmlformats.org/officeDocument/2006/relationships/tags" Target="../tags/tag142.xml"/><Relationship Id="rId2" Type="http://schemas.openxmlformats.org/officeDocument/2006/relationships/tags" Target="../tags/tag143.xml"/></Relationships>
</file>

<file path=ppt/slides/_rels/slide37.xml.rels><?xml version="1.0" encoding="UTF-8" standalone="yes"?>
<Relationships xmlns="http://schemas.openxmlformats.org/package/2006/relationships"><Relationship Id="rId3" Type="http://schemas.openxmlformats.org/officeDocument/2006/relationships/tags" Target="../tags/tag148.xml"/><Relationship Id="rId4" Type="http://schemas.openxmlformats.org/officeDocument/2006/relationships/tags" Target="../tags/tag149.xml"/><Relationship Id="rId5" Type="http://schemas.openxmlformats.org/officeDocument/2006/relationships/slideLayout" Target="../slideLayouts/slideLayout2.xml"/><Relationship Id="rId6" Type="http://schemas.openxmlformats.org/officeDocument/2006/relationships/notesSlide" Target="../notesSlides/notesSlide35.xml"/><Relationship Id="rId1" Type="http://schemas.openxmlformats.org/officeDocument/2006/relationships/tags" Target="../tags/tag146.xml"/><Relationship Id="rId2" Type="http://schemas.openxmlformats.org/officeDocument/2006/relationships/tags" Target="../tags/tag147.xml"/></Relationships>
</file>

<file path=ppt/slides/_rels/slide38.xml.rels><?xml version="1.0" encoding="UTF-8" standalone="yes"?>
<Relationships xmlns="http://schemas.openxmlformats.org/package/2006/relationships"><Relationship Id="rId3" Type="http://schemas.openxmlformats.org/officeDocument/2006/relationships/tags" Target="../tags/tag152.xml"/><Relationship Id="rId4" Type="http://schemas.openxmlformats.org/officeDocument/2006/relationships/slideLayout" Target="../slideLayouts/slideLayout2.xml"/><Relationship Id="rId5" Type="http://schemas.openxmlformats.org/officeDocument/2006/relationships/notesSlide" Target="../notesSlides/notesSlide36.xml"/><Relationship Id="rId1" Type="http://schemas.openxmlformats.org/officeDocument/2006/relationships/tags" Target="../tags/tag150.xml"/><Relationship Id="rId2" Type="http://schemas.openxmlformats.org/officeDocument/2006/relationships/tags" Target="../tags/tag151.xml"/></Relationships>
</file>

<file path=ppt/slides/_rels/slide39.xml.rels><?xml version="1.0" encoding="UTF-8" standalone="yes"?>
<Relationships xmlns="http://schemas.openxmlformats.org/package/2006/relationships"><Relationship Id="rId3" Type="http://schemas.openxmlformats.org/officeDocument/2006/relationships/tags" Target="../tags/tag155.xml"/><Relationship Id="rId4" Type="http://schemas.openxmlformats.org/officeDocument/2006/relationships/tags" Target="../tags/tag156.xml"/><Relationship Id="rId5" Type="http://schemas.openxmlformats.org/officeDocument/2006/relationships/tags" Target="../tags/tag157.xml"/><Relationship Id="rId6" Type="http://schemas.openxmlformats.org/officeDocument/2006/relationships/tags" Target="../tags/tag158.xml"/><Relationship Id="rId7" Type="http://schemas.openxmlformats.org/officeDocument/2006/relationships/tags" Target="../tags/tag159.xml"/><Relationship Id="rId8" Type="http://schemas.openxmlformats.org/officeDocument/2006/relationships/tags" Target="../tags/tag160.xml"/><Relationship Id="rId9" Type="http://schemas.openxmlformats.org/officeDocument/2006/relationships/slideLayout" Target="../slideLayouts/slideLayout6.xml"/><Relationship Id="rId10" Type="http://schemas.openxmlformats.org/officeDocument/2006/relationships/notesSlide" Target="../notesSlides/notesSlide37.xml"/><Relationship Id="rId1" Type="http://schemas.openxmlformats.org/officeDocument/2006/relationships/tags" Target="../tags/tag153.xml"/><Relationship Id="rId2" Type="http://schemas.openxmlformats.org/officeDocument/2006/relationships/tags" Target="../tags/tag1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eetest.com/type/" TargetMode="Externa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slideLayout" Target="../slideLayouts/slideLayout4.xml"/><Relationship Id="rId7" Type="http://schemas.openxmlformats.org/officeDocument/2006/relationships/notesSlide" Target="../notesSlides/notesSlide4.xml"/><Relationship Id="rId8" Type="http://schemas.openxmlformats.org/officeDocument/2006/relationships/hyperlink" Target="https://div.io/topic/1994?utm_source=tuicool&amp;utm_medium=referral" TargetMode="External"/><Relationship Id="rId9" Type="http://schemas.openxmlformats.org/officeDocument/2006/relationships/image" Target="../media/image2.png"/><Relationship Id="rId1" Type="http://schemas.openxmlformats.org/officeDocument/2006/relationships/tags" Target="../tags/tag23.xml"/><Relationship Id="rId2"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5.xml"/><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hyperlink" Target="http://www.freebuf.com/column/144526.html" TargetMode="External"/><Relationship Id="rId1" Type="http://schemas.openxmlformats.org/officeDocument/2006/relationships/tags" Target="../tags/tag28.xml"/><Relationship Id="rId2"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slideLayout" Target="../slideLayouts/slideLayout7.xml"/><Relationship Id="rId5" Type="http://schemas.openxmlformats.org/officeDocument/2006/relationships/notesSlide" Target="../notesSlides/notesSlide6.xml"/><Relationship Id="rId6" Type="http://schemas.openxmlformats.org/officeDocument/2006/relationships/image" Target="../media/image13.png"/><Relationship Id="rId7" Type="http://schemas.openxmlformats.org/officeDocument/2006/relationships/image" Target="../media/image2.png"/><Relationship Id="rId1" Type="http://schemas.openxmlformats.org/officeDocument/2006/relationships/tags" Target="../tags/tag30.xml"/><Relationship Id="rId2"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slideLayout" Target="../slideLayouts/slideLayout7.xml"/><Relationship Id="rId5" Type="http://schemas.openxmlformats.org/officeDocument/2006/relationships/notesSlide" Target="../notesSlides/notesSlide7.xml"/><Relationship Id="rId6" Type="http://schemas.openxmlformats.org/officeDocument/2006/relationships/image" Target="../media/image13.png"/><Relationship Id="rId7" Type="http://schemas.openxmlformats.org/officeDocument/2006/relationships/image" Target="../media/image2.png"/><Relationship Id="rId1" Type="http://schemas.openxmlformats.org/officeDocument/2006/relationships/tags" Target="../tags/tag33.xml"/><Relationship Id="rId2"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zh-CN" altLang="en-US" sz="4800" b="0" dirty="0" smtClean="0">
                <a:latin typeface="时尚中黑简体" panose="01010104010101010101" pitchFamily="2" charset="-122"/>
                <a:ea typeface="时尚中黑简体" panose="01010104010101010101" pitchFamily="2" charset="-122"/>
              </a:rPr>
              <a:t>极验滑块</a:t>
            </a:r>
            <a:endParaRPr lang="zh-CN" altLang="en-US" sz="4800" b="0" dirty="0">
              <a:latin typeface="时尚中黑简体" panose="01010104010101010101" pitchFamily="2" charset="-122"/>
              <a:ea typeface="时尚中黑简体" panose="01010104010101010101" pitchFamily="2" charset="-122"/>
            </a:endParaRPr>
          </a:p>
        </p:txBody>
      </p:sp>
      <p:sp>
        <p:nvSpPr>
          <p:cNvPr id="3" name="副标题 2"/>
          <p:cNvSpPr>
            <a:spLocks noGrp="1"/>
          </p:cNvSpPr>
          <p:nvPr>
            <p:ph type="subTitle" idx="1"/>
            <p:custDataLst>
              <p:tags r:id="rId3"/>
            </p:custDataLst>
          </p:nvPr>
        </p:nvSpPr>
        <p:spPr/>
        <p:txBody>
          <a:bodyPr>
            <a:normAutofit/>
          </a:bodyPr>
          <a:lstStyle/>
          <a:p>
            <a:r>
              <a:rPr lang="zh-CN" altLang="en-US" sz="2000" dirty="0" smtClean="0">
                <a:solidFill>
                  <a:schemeClr val="accent3">
                    <a:lumMod val="50000"/>
                  </a:schemeClr>
                </a:solidFill>
                <a:latin typeface="+mn-lt"/>
                <a:ea typeface="+mn-ea"/>
              </a:rPr>
              <a:t>邓维佳</a:t>
            </a:r>
            <a:endParaRPr lang="zh-CN" altLang="en-US" sz="2000" dirty="0">
              <a:solidFill>
                <a:schemeClr val="accent3">
                  <a:lumMod val="50000"/>
                </a:schemeClr>
              </a:solidFill>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279776" y="417176"/>
            <a:ext cx="4541400" cy="939600"/>
          </a:xfrm>
          <a:prstGeom prst="rect">
            <a:avLst/>
          </a:prstGeom>
          <a:noFill/>
        </p:spPr>
        <p:txBody>
          <a:bodyPr wrap="square" rtlCol="0" anchor="ctr">
            <a:normAutofit/>
          </a:bodyPr>
          <a:lstStyle/>
          <a:p>
            <a:pPr>
              <a:lnSpc>
                <a:spcPct val="130000"/>
              </a:lnSpc>
            </a:pPr>
            <a:r>
              <a:rPr lang="zh-CN" altLang="en-US" sz="3600" dirty="0" smtClean="0">
                <a:latin typeface="+mj-lt"/>
                <a:ea typeface="+mj-ea"/>
                <a:cs typeface="+mj-cs"/>
              </a:rPr>
              <a:t>模型定义</a:t>
            </a:r>
            <a:endParaRPr lang="zh-CN" altLang="en-US" sz="3600" dirty="0">
              <a:latin typeface="+mj-lt"/>
              <a:ea typeface="+mj-ea"/>
              <a:cs typeface="+mj-cs"/>
            </a:endParaRPr>
          </a:p>
        </p:txBody>
      </p:sp>
      <p:pic>
        <p:nvPicPr>
          <p:cNvPr id="6" name="图片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7949" y="1143000"/>
            <a:ext cx="4732991"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3"/>
          <p:cNvSpPr txBox="1">
            <a:spLocks/>
          </p:cNvSpPr>
          <p:nvPr>
            <p:custDataLst>
              <p:tags r:id="rId3"/>
            </p:custDataLst>
          </p:nvPr>
        </p:nvSpPr>
        <p:spPr>
          <a:xfrm>
            <a:off x="5175070" y="1356776"/>
            <a:ext cx="6750812" cy="2008001"/>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8"/>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en-US" altLang="zh-CN" sz="1800" dirty="0" smtClean="0">
                <a:latin typeface="+mn-lt"/>
                <a:ea typeface="+mn-ea"/>
              </a:rPr>
              <a:t>Code</a:t>
            </a:r>
            <a:r>
              <a:rPr lang="zh-CN" altLang="en-US" sz="1800" dirty="0" smtClean="0">
                <a:latin typeface="+mn-lt"/>
                <a:ea typeface="+mn-ea"/>
              </a:rPr>
              <a:t> </a:t>
            </a:r>
            <a:r>
              <a:rPr lang="en-US" altLang="zh-CN" sz="1800" dirty="0" smtClean="0">
                <a:latin typeface="+mn-lt"/>
                <a:ea typeface="+mn-ea"/>
              </a:rPr>
              <a:t>graph</a:t>
            </a:r>
            <a:r>
              <a:rPr lang="zh-CN" altLang="en-US" sz="1800" dirty="0" smtClean="0">
                <a:latin typeface="+mn-lt"/>
                <a:ea typeface="+mn-ea"/>
              </a:rPr>
              <a:t>：</a:t>
            </a:r>
            <a:endParaRPr lang="en-US" altLang="zh-CN" sz="1800" dirty="0" smtClean="0">
              <a:latin typeface="+mn-lt"/>
              <a:ea typeface="+mn-ea"/>
            </a:endParaRPr>
          </a:p>
          <a:p>
            <a:pPr lvl="1">
              <a:lnSpc>
                <a:spcPct val="150000"/>
              </a:lnSpc>
            </a:pPr>
            <a:r>
              <a:rPr lang="en-US" altLang="zh-CN" sz="1400" dirty="0" err="1" smtClean="0">
                <a:latin typeface="+mn-lt"/>
                <a:ea typeface="+mn-ea"/>
              </a:rPr>
              <a:t>init</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 </a:t>
            </a:r>
            <a:r>
              <a:rPr lang="en-US" altLang="zh-CN" sz="1400" dirty="0" err="1" smtClean="0">
                <a:latin typeface="+mn-lt"/>
                <a:ea typeface="+mn-ea"/>
              </a:rPr>
              <a:t>var</a:t>
            </a:r>
            <a:r>
              <a:rPr lang="zh-CN" altLang="en-US" sz="1400" dirty="0" smtClean="0">
                <a:latin typeface="+mn-lt"/>
                <a:ea typeface="+mn-ea"/>
              </a:rPr>
              <a:t> 状态机变量名称</a:t>
            </a:r>
            <a:endParaRPr lang="en-US" altLang="zh-CN" sz="1400" dirty="0" smtClean="0">
              <a:latin typeface="+mn-lt"/>
              <a:ea typeface="+mn-ea"/>
            </a:endParaRPr>
          </a:p>
          <a:p>
            <a:pPr lvl="1">
              <a:lnSpc>
                <a:spcPct val="150000"/>
              </a:lnSpc>
            </a:pPr>
            <a:r>
              <a:rPr lang="en-US" altLang="zh-CN" sz="1400" dirty="0" err="1" smtClean="0">
                <a:latin typeface="+mn-lt"/>
                <a:ea typeface="+mn-ea"/>
              </a:rPr>
              <a:t>Init</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 </a:t>
            </a:r>
            <a:r>
              <a:rPr lang="en-US" altLang="zh-CN" sz="1400" dirty="0" smtClean="0">
                <a:latin typeface="+mn-lt"/>
                <a:ea typeface="+mn-ea"/>
              </a:rPr>
              <a:t>value</a:t>
            </a:r>
            <a:r>
              <a:rPr lang="zh-CN" altLang="en-US" sz="1400" dirty="0" smtClean="0">
                <a:latin typeface="+mn-lt"/>
                <a:ea typeface="+mn-ea"/>
              </a:rPr>
              <a:t> 状态机初始状态</a:t>
            </a:r>
            <a:endParaRPr lang="en-US" altLang="zh-CN" sz="1400" dirty="0" smtClean="0">
              <a:latin typeface="+mn-lt"/>
              <a:ea typeface="+mn-ea"/>
            </a:endParaRPr>
          </a:p>
          <a:p>
            <a:pPr lvl="1">
              <a:lnSpc>
                <a:spcPct val="150000"/>
              </a:lnSpc>
            </a:pPr>
            <a:r>
              <a:rPr lang="en-US" altLang="zh-CN" sz="1400" dirty="0" smtClean="0">
                <a:latin typeface="+mn-lt"/>
                <a:ea typeface="+mn-ea"/>
              </a:rPr>
              <a:t>Exit</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 流程引擎退出状态</a:t>
            </a:r>
            <a:endParaRPr lang="en-US" altLang="zh-CN" sz="1200" dirty="0" smtClean="0">
              <a:latin typeface="+mn-lt"/>
              <a:ea typeface="+mn-ea"/>
            </a:endParaRPr>
          </a:p>
          <a:p>
            <a:pPr lvl="1">
              <a:lnSpc>
                <a:spcPct val="150000"/>
              </a:lnSpc>
            </a:pPr>
            <a:r>
              <a:rPr lang="en-US" altLang="zh-CN" sz="1200" dirty="0" err="1" smtClean="0">
                <a:latin typeface="+mn-lt"/>
                <a:ea typeface="+mn-ea"/>
              </a:rPr>
              <a:t>CodeEntryCollection</a:t>
            </a:r>
            <a:r>
              <a:rPr lang="en-US" altLang="zh-CN" sz="1200" dirty="0" smtClean="0">
                <a:latin typeface="+mn-lt"/>
                <a:ea typeface="+mn-ea"/>
              </a:rPr>
              <a:t>&lt;</a:t>
            </a:r>
            <a:r>
              <a:rPr lang="en-US" altLang="zh-CN" sz="1200" dirty="0" err="1" smtClean="0">
                <a:latin typeface="+mn-lt"/>
                <a:ea typeface="+mn-ea"/>
              </a:rPr>
              <a:t>CodeEntry</a:t>
            </a:r>
            <a:r>
              <a:rPr lang="en-US" altLang="zh-CN" sz="1200" dirty="0" smtClean="0">
                <a:latin typeface="+mn-lt"/>
                <a:ea typeface="+mn-ea"/>
              </a:rPr>
              <a:t>&gt;</a:t>
            </a:r>
            <a:r>
              <a:rPr lang="zh-CN" altLang="en-US" sz="1200" dirty="0" smtClean="0">
                <a:latin typeface="+mn-lt"/>
                <a:ea typeface="+mn-ea"/>
              </a:rPr>
              <a:t> 多个代码节点</a:t>
            </a:r>
            <a:endParaRPr lang="en-US" altLang="zh-CN" sz="1400" dirty="0" smtClean="0">
              <a:latin typeface="+mn-lt"/>
              <a:ea typeface="+mn-ea"/>
            </a:endParaRPr>
          </a:p>
        </p:txBody>
      </p:sp>
      <p:sp>
        <p:nvSpPr>
          <p:cNvPr id="8" name="内容占位符 3"/>
          <p:cNvSpPr txBox="1">
            <a:spLocks/>
          </p:cNvSpPr>
          <p:nvPr>
            <p:custDataLst>
              <p:tags r:id="rId4"/>
            </p:custDataLst>
          </p:nvPr>
        </p:nvSpPr>
        <p:spPr>
          <a:xfrm>
            <a:off x="5175070" y="3529432"/>
            <a:ext cx="6750812" cy="3085681"/>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8"/>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en-US" altLang="zh-CN" sz="1800" dirty="0" smtClean="0">
                <a:latin typeface="+mn-lt"/>
                <a:ea typeface="+mn-ea"/>
              </a:rPr>
              <a:t>Code</a:t>
            </a:r>
            <a:r>
              <a:rPr lang="zh-CN" altLang="en-US" sz="1800" dirty="0" smtClean="0">
                <a:latin typeface="+mn-lt"/>
                <a:ea typeface="+mn-ea"/>
              </a:rPr>
              <a:t> </a:t>
            </a:r>
            <a:r>
              <a:rPr lang="en-US" altLang="zh-CN" sz="1800" dirty="0" smtClean="0">
                <a:latin typeface="+mn-lt"/>
                <a:ea typeface="+mn-ea"/>
              </a:rPr>
              <a:t>Entry</a:t>
            </a:r>
            <a:r>
              <a:rPr lang="zh-CN" altLang="en-US" sz="1800" dirty="0" smtClean="0">
                <a:latin typeface="+mn-lt"/>
                <a:ea typeface="+mn-ea"/>
              </a:rPr>
              <a:t>：</a:t>
            </a:r>
            <a:endParaRPr lang="en-US" altLang="zh-CN" sz="1800" dirty="0" smtClean="0">
              <a:latin typeface="+mn-lt"/>
              <a:ea typeface="+mn-ea"/>
            </a:endParaRPr>
          </a:p>
          <a:p>
            <a:pPr lvl="1">
              <a:lnSpc>
                <a:spcPct val="150000"/>
              </a:lnSpc>
            </a:pPr>
            <a:r>
              <a:rPr lang="en-US" altLang="zh-CN" sz="1400" dirty="0" smtClean="0">
                <a:latin typeface="+mn-lt"/>
                <a:ea typeface="+mn-ea"/>
              </a:rPr>
              <a:t>Status</a:t>
            </a:r>
            <a:r>
              <a:rPr lang="zh-CN" altLang="en-US" sz="1400" dirty="0" smtClean="0">
                <a:latin typeface="+mn-lt"/>
                <a:ea typeface="+mn-ea"/>
              </a:rPr>
              <a:t> 当前节点状态</a:t>
            </a:r>
            <a:r>
              <a:rPr lang="en-US" altLang="zh-CN" sz="1400" dirty="0" smtClean="0">
                <a:latin typeface="+mn-lt"/>
                <a:ea typeface="+mn-ea"/>
              </a:rPr>
              <a:t>ID</a:t>
            </a:r>
          </a:p>
          <a:p>
            <a:pPr lvl="1">
              <a:lnSpc>
                <a:spcPct val="150000"/>
              </a:lnSpc>
            </a:pP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segment</a:t>
            </a:r>
            <a:r>
              <a:rPr lang="zh-CN" altLang="en-US" sz="1400" dirty="0" smtClean="0">
                <a:latin typeface="+mn-lt"/>
                <a:ea typeface="+mn-ea"/>
              </a:rPr>
              <a:t> 代码片段，为本节点对应代码内容</a:t>
            </a:r>
            <a:endParaRPr lang="en-US" altLang="zh-CN" sz="1400" dirty="0" smtClean="0">
              <a:latin typeface="+mn-lt"/>
              <a:ea typeface="+mn-ea"/>
            </a:endParaRPr>
          </a:p>
          <a:p>
            <a:pPr lvl="1">
              <a:lnSpc>
                <a:spcPct val="150000"/>
              </a:lnSpc>
            </a:pPr>
            <a:r>
              <a:rPr lang="en-US" altLang="zh-CN" sz="1400" dirty="0" smtClean="0">
                <a:latin typeface="+mn-lt"/>
                <a:ea typeface="+mn-ea"/>
              </a:rPr>
              <a:t>Is</a:t>
            </a:r>
            <a:r>
              <a:rPr lang="zh-CN" altLang="en-US" sz="1400" dirty="0" smtClean="0">
                <a:latin typeface="+mn-lt"/>
                <a:ea typeface="+mn-ea"/>
              </a:rPr>
              <a:t> </a:t>
            </a:r>
            <a:r>
              <a:rPr lang="en-US" altLang="zh-CN" sz="1400" dirty="0" smtClean="0">
                <a:latin typeface="+mn-lt"/>
                <a:ea typeface="+mn-ea"/>
              </a:rPr>
              <a:t>return</a:t>
            </a:r>
            <a:r>
              <a:rPr lang="zh-CN" altLang="en-US" sz="1400" dirty="0" smtClean="0">
                <a:latin typeface="+mn-lt"/>
                <a:ea typeface="+mn-ea"/>
              </a:rPr>
              <a:t> 如果当前节点末尾是</a:t>
            </a:r>
            <a:r>
              <a:rPr lang="en-US" altLang="zh-CN" sz="1400" dirty="0" smtClean="0">
                <a:latin typeface="+mn-lt"/>
                <a:ea typeface="+mn-ea"/>
              </a:rPr>
              <a:t>return</a:t>
            </a:r>
            <a:r>
              <a:rPr lang="zh-CN" altLang="en-US" sz="1400" dirty="0" smtClean="0">
                <a:latin typeface="+mn-lt"/>
                <a:ea typeface="+mn-ea"/>
              </a:rPr>
              <a:t>语句，那么当前节点可以直接跳出控制流引擎，不受控制流状态机控制</a:t>
            </a:r>
            <a:endParaRPr lang="en-US" altLang="zh-CN" sz="1400" dirty="0" smtClean="0">
              <a:latin typeface="+mn-lt"/>
              <a:ea typeface="+mn-ea"/>
            </a:endParaRPr>
          </a:p>
          <a:p>
            <a:pPr lvl="1">
              <a:lnSpc>
                <a:spcPct val="150000"/>
              </a:lnSpc>
            </a:pPr>
            <a:r>
              <a:rPr lang="en-US" altLang="zh-CN" sz="1400" dirty="0" smtClean="0">
                <a:latin typeface="+mn-lt"/>
                <a:ea typeface="+mn-ea"/>
              </a:rPr>
              <a:t>Next</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：区分</a:t>
            </a:r>
            <a:r>
              <a:rPr lang="en-US" altLang="zh-CN" sz="1400" dirty="0" smtClean="0">
                <a:latin typeface="+mn-lt"/>
                <a:ea typeface="+mn-ea"/>
              </a:rPr>
              <a:t>single</a:t>
            </a:r>
            <a:r>
              <a:rPr lang="zh-CN" altLang="en-US" sz="1400" dirty="0" smtClean="0">
                <a:latin typeface="+mn-lt"/>
                <a:ea typeface="+mn-ea"/>
              </a:rPr>
              <a:t> </a:t>
            </a:r>
            <a:r>
              <a:rPr lang="en-US" altLang="zh-CN" sz="1400" dirty="0" smtClean="0">
                <a:latin typeface="+mn-lt"/>
                <a:ea typeface="+mn-ea"/>
              </a:rPr>
              <a:t>next</a:t>
            </a:r>
            <a:r>
              <a:rPr lang="zh-CN" altLang="en-US" sz="1400" dirty="0" smtClean="0">
                <a:latin typeface="+mn-lt"/>
                <a:ea typeface="+mn-ea"/>
              </a:rPr>
              <a:t>、</a:t>
            </a:r>
            <a:r>
              <a:rPr lang="en-US" altLang="zh-CN" sz="1400" dirty="0" smtClean="0">
                <a:latin typeface="+mn-lt"/>
                <a:ea typeface="+mn-ea"/>
              </a:rPr>
              <a:t>if</a:t>
            </a:r>
            <a:r>
              <a:rPr lang="zh-CN" altLang="en-US" sz="1400" dirty="0" smtClean="0">
                <a:latin typeface="+mn-lt"/>
                <a:ea typeface="+mn-ea"/>
              </a:rPr>
              <a:t> </a:t>
            </a:r>
            <a:r>
              <a:rPr lang="en-US" altLang="zh-CN" sz="1400" dirty="0" smtClean="0">
                <a:latin typeface="+mn-lt"/>
                <a:ea typeface="+mn-ea"/>
              </a:rPr>
              <a:t>next</a:t>
            </a:r>
            <a:r>
              <a:rPr lang="zh-CN" altLang="en-US" sz="1400" dirty="0" smtClean="0">
                <a:latin typeface="+mn-lt"/>
                <a:ea typeface="+mn-ea"/>
              </a:rPr>
              <a:t>、</a:t>
            </a:r>
            <a:r>
              <a:rPr lang="en-US" altLang="zh-CN" sz="1400" dirty="0" smtClean="0">
                <a:latin typeface="+mn-lt"/>
                <a:ea typeface="+mn-ea"/>
              </a:rPr>
              <a:t>else</a:t>
            </a:r>
            <a:r>
              <a:rPr lang="zh-CN" altLang="en-US" sz="1400" dirty="0" smtClean="0">
                <a:latin typeface="+mn-lt"/>
                <a:ea typeface="+mn-ea"/>
              </a:rPr>
              <a:t> </a:t>
            </a:r>
            <a:r>
              <a:rPr lang="en-US" altLang="zh-CN" sz="1400" dirty="0" smtClean="0">
                <a:latin typeface="+mn-lt"/>
                <a:ea typeface="+mn-ea"/>
              </a:rPr>
              <a:t>next</a:t>
            </a:r>
          </a:p>
          <a:p>
            <a:pPr lvl="1">
              <a:lnSpc>
                <a:spcPct val="150000"/>
              </a:lnSpc>
            </a:pPr>
            <a:r>
              <a:rPr lang="en-US" altLang="zh-CN" sz="1400" dirty="0" smtClean="0">
                <a:latin typeface="+mn-lt"/>
                <a:ea typeface="+mn-ea"/>
              </a:rPr>
              <a:t>If</a:t>
            </a:r>
            <a:r>
              <a:rPr lang="zh-CN" altLang="en-US" sz="1400" dirty="0" smtClean="0">
                <a:latin typeface="+mn-lt"/>
                <a:ea typeface="+mn-ea"/>
              </a:rPr>
              <a:t> </a:t>
            </a:r>
            <a:r>
              <a:rPr lang="en-US" altLang="zh-CN" sz="1400" dirty="0" smtClean="0">
                <a:latin typeface="+mn-lt"/>
                <a:ea typeface="+mn-ea"/>
              </a:rPr>
              <a:t>condition</a:t>
            </a:r>
            <a:r>
              <a:rPr lang="zh-CN" altLang="en-US" sz="1400" dirty="0" smtClean="0">
                <a:latin typeface="+mn-lt"/>
                <a:ea typeface="+mn-ea"/>
              </a:rPr>
              <a:t>： 如果跳转语句是一个三目运算符，那么三目运算符条件表达式将会作为跳转条件变量</a:t>
            </a:r>
            <a:endParaRPr lang="en-US" altLang="zh-CN" sz="1400" dirty="0" smtClean="0">
              <a:latin typeface="+mn-lt"/>
              <a:ea typeface="+mn-ea"/>
            </a:endParaRPr>
          </a:p>
        </p:txBody>
      </p:sp>
    </p:spTree>
    <p:custDataLst>
      <p:tags r:id="rId1"/>
    </p:custDataLst>
    <p:extLst>
      <p:ext uri="{BB962C8B-B14F-4D97-AF65-F5344CB8AC3E}">
        <p14:creationId xmlns:p14="http://schemas.microsoft.com/office/powerpoint/2010/main" val="30526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279776" y="417176"/>
            <a:ext cx="4541400" cy="939600"/>
          </a:xfrm>
          <a:prstGeom prst="rect">
            <a:avLst/>
          </a:prstGeom>
          <a:noFill/>
        </p:spPr>
        <p:txBody>
          <a:bodyPr wrap="square" rtlCol="0" anchor="ctr">
            <a:normAutofit/>
          </a:bodyPr>
          <a:lstStyle/>
          <a:p>
            <a:pPr>
              <a:lnSpc>
                <a:spcPct val="130000"/>
              </a:lnSpc>
            </a:pPr>
            <a:r>
              <a:rPr lang="en-US" altLang="zh-CN" sz="3600" dirty="0" smtClean="0">
                <a:latin typeface="+mj-lt"/>
                <a:ea typeface="+mj-ea"/>
                <a:cs typeface="+mj-cs"/>
              </a:rPr>
              <a:t>connect</a:t>
            </a:r>
            <a:endParaRPr lang="zh-CN" altLang="en-US" sz="3600" dirty="0">
              <a:latin typeface="+mj-lt"/>
              <a:ea typeface="+mj-ea"/>
              <a:cs typeface="+mj-cs"/>
            </a:endParaRPr>
          </a:p>
        </p:txBody>
      </p:sp>
      <p:pic>
        <p:nvPicPr>
          <p:cNvPr id="6"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949" y="1143000"/>
            <a:ext cx="4732991"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3"/>
          <p:cNvSpPr txBox="1">
            <a:spLocks/>
          </p:cNvSpPr>
          <p:nvPr>
            <p:custDataLst>
              <p:tags r:id="rId3"/>
            </p:custDataLst>
          </p:nvPr>
        </p:nvSpPr>
        <p:spPr>
          <a:xfrm>
            <a:off x="5175070" y="1356776"/>
            <a:ext cx="6750812" cy="4775083"/>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7"/>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sz="1400" dirty="0" smtClean="0">
                <a:latin typeface="+mn-lt"/>
                <a:ea typeface="+mn-ea"/>
              </a:rPr>
              <a:t>我们把模型抽取之后，各个</a:t>
            </a: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entry</a:t>
            </a:r>
            <a:r>
              <a:rPr lang="zh-CN" altLang="en-US" sz="1400" dirty="0" smtClean="0">
                <a:latin typeface="+mn-lt"/>
                <a:ea typeface="+mn-ea"/>
              </a:rPr>
              <a:t>之间还是离散关系，我们需要把跳转关系语义进行解析，在</a:t>
            </a: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entry</a:t>
            </a:r>
            <a:r>
              <a:rPr lang="zh-CN" altLang="en-US" sz="1400" dirty="0" smtClean="0">
                <a:latin typeface="+mn-lt"/>
                <a:ea typeface="+mn-ea"/>
              </a:rPr>
              <a:t>层面进行对象之间的链接，构造成一个真正的图对象</a:t>
            </a:r>
            <a:endParaRPr lang="en-US" altLang="zh-CN" sz="1400" dirty="0" smtClean="0">
              <a:latin typeface="+mn-lt"/>
              <a:ea typeface="+mn-ea"/>
            </a:endParaRPr>
          </a:p>
          <a:p>
            <a:pPr lvl="1">
              <a:lnSpc>
                <a:spcPct val="150000"/>
              </a:lnSpc>
            </a:pPr>
            <a:r>
              <a:rPr lang="zh-CN" altLang="en-US" sz="1400" dirty="0" smtClean="0">
                <a:latin typeface="+mn-lt"/>
                <a:ea typeface="+mn-ea"/>
              </a:rPr>
              <a:t>流程引擎模拟执行，使用</a:t>
            </a:r>
            <a:r>
              <a:rPr lang="en-US" altLang="zh-CN" sz="1400" dirty="0" smtClean="0">
                <a:latin typeface="+mn-lt"/>
                <a:ea typeface="+mn-ea"/>
              </a:rPr>
              <a:t>node</a:t>
            </a:r>
            <a:r>
              <a:rPr lang="zh-CN" altLang="en-US" sz="1400" dirty="0" smtClean="0">
                <a:latin typeface="+mn-lt"/>
                <a:ea typeface="+mn-ea"/>
              </a:rPr>
              <a:t> </a:t>
            </a:r>
            <a:r>
              <a:rPr lang="en-US" altLang="zh-CN" sz="1400" dirty="0" err="1" smtClean="0">
                <a:latin typeface="+mn-lt"/>
                <a:ea typeface="+mn-ea"/>
              </a:rPr>
              <a:t>js</a:t>
            </a:r>
            <a:r>
              <a:rPr lang="zh-CN" altLang="en-US" sz="1400" dirty="0" smtClean="0">
                <a:latin typeface="+mn-lt"/>
                <a:ea typeface="+mn-ea"/>
              </a:rPr>
              <a:t>搭建</a:t>
            </a:r>
            <a:r>
              <a:rPr lang="en-US" altLang="zh-CN" sz="1400" dirty="0" smtClean="0">
                <a:latin typeface="+mn-lt"/>
                <a:ea typeface="+mn-ea"/>
              </a:rPr>
              <a:t>server</a:t>
            </a:r>
            <a:r>
              <a:rPr lang="zh-CN" altLang="en-US" sz="1400" dirty="0" smtClean="0">
                <a:latin typeface="+mn-lt"/>
                <a:ea typeface="+mn-ea"/>
              </a:rPr>
              <a:t>（如果是</a:t>
            </a:r>
            <a:r>
              <a:rPr lang="en-US" altLang="zh-CN" sz="1400" dirty="0" err="1" smtClean="0">
                <a:latin typeface="+mn-lt"/>
                <a:ea typeface="+mn-ea"/>
              </a:rPr>
              <a:t>js</a:t>
            </a:r>
            <a:r>
              <a:rPr lang="zh-CN" altLang="en-US" sz="1400" dirty="0" smtClean="0">
                <a:latin typeface="+mn-lt"/>
                <a:ea typeface="+mn-ea"/>
              </a:rPr>
              <a:t>语言建模，可以直接使用</a:t>
            </a:r>
            <a:r>
              <a:rPr lang="en-US" altLang="zh-CN" sz="1400" dirty="0" smtClean="0">
                <a:latin typeface="+mn-lt"/>
                <a:ea typeface="+mn-ea"/>
              </a:rPr>
              <a:t>node</a:t>
            </a:r>
            <a:r>
              <a:rPr lang="zh-CN" altLang="en-US" sz="1400" dirty="0" smtClean="0">
                <a:latin typeface="+mn-lt"/>
                <a:ea typeface="+mn-ea"/>
              </a:rPr>
              <a:t>，那么无需包装为</a:t>
            </a:r>
            <a:r>
              <a:rPr lang="en-US" altLang="zh-CN" sz="1400" dirty="0" smtClean="0">
                <a:latin typeface="+mn-lt"/>
                <a:ea typeface="+mn-ea"/>
              </a:rPr>
              <a:t>server</a:t>
            </a:r>
            <a:r>
              <a:rPr lang="zh-CN" altLang="en-US" sz="1400" dirty="0" smtClean="0">
                <a:latin typeface="+mn-lt"/>
                <a:ea typeface="+mn-ea"/>
              </a:rPr>
              <a:t>）</a:t>
            </a:r>
            <a:endParaRPr lang="en-US" altLang="zh-CN" sz="1400" dirty="0" smtClean="0">
              <a:latin typeface="+mn-lt"/>
              <a:ea typeface="+mn-ea"/>
            </a:endParaRPr>
          </a:p>
          <a:p>
            <a:pPr lvl="1">
              <a:lnSpc>
                <a:spcPct val="150000"/>
              </a:lnSpc>
            </a:pPr>
            <a:r>
              <a:rPr lang="zh-CN" altLang="en-US" sz="1400" dirty="0" smtClean="0">
                <a:latin typeface="+mn-lt"/>
                <a:ea typeface="+mn-ea"/>
              </a:rPr>
              <a:t>对于特性</a:t>
            </a:r>
            <a:r>
              <a:rPr lang="en-US" altLang="zh-CN" sz="1400" dirty="0" smtClean="0">
                <a:latin typeface="+mn-lt"/>
                <a:ea typeface="+mn-ea"/>
              </a:rPr>
              <a:t>status</a:t>
            </a:r>
            <a:r>
              <a:rPr lang="zh-CN" altLang="en-US" sz="1400" dirty="0" smtClean="0">
                <a:latin typeface="+mn-lt"/>
                <a:ea typeface="+mn-ea"/>
              </a:rPr>
              <a:t> </a:t>
            </a:r>
            <a:r>
              <a:rPr lang="en-US" altLang="zh-CN" sz="1400" dirty="0" smtClean="0">
                <a:latin typeface="+mn-lt"/>
                <a:ea typeface="+mn-ea"/>
              </a:rPr>
              <a:t>id</a:t>
            </a:r>
            <a:r>
              <a:rPr lang="zh-CN" altLang="en-US" sz="1400" dirty="0" smtClean="0">
                <a:latin typeface="+mn-lt"/>
                <a:ea typeface="+mn-ea"/>
              </a:rPr>
              <a:t>，可以使用流程引擎判定他和候选集某个状态</a:t>
            </a:r>
            <a:r>
              <a:rPr lang="en-US" altLang="zh-CN" sz="1400" dirty="0" smtClean="0">
                <a:latin typeface="+mn-lt"/>
                <a:ea typeface="+mn-ea"/>
              </a:rPr>
              <a:t>id</a:t>
            </a:r>
            <a:r>
              <a:rPr lang="zh-CN" altLang="en-US" sz="1400" dirty="0" smtClean="0">
                <a:latin typeface="+mn-lt"/>
                <a:ea typeface="+mn-ea"/>
              </a:rPr>
              <a:t>是否</a:t>
            </a:r>
            <a:r>
              <a:rPr lang="en-US" altLang="zh-CN" sz="1400" dirty="0" smtClean="0">
                <a:latin typeface="+mn-lt"/>
                <a:ea typeface="+mn-ea"/>
              </a:rPr>
              <a:t>equal</a:t>
            </a:r>
          </a:p>
          <a:p>
            <a:pPr lvl="1">
              <a:lnSpc>
                <a:spcPct val="150000"/>
              </a:lnSpc>
            </a:pPr>
            <a:r>
              <a:rPr lang="zh-CN" altLang="en-US" sz="1400" dirty="0" smtClean="0">
                <a:latin typeface="+mn-lt"/>
                <a:ea typeface="+mn-ea"/>
              </a:rPr>
              <a:t>如果状态机控制语句是赋值语句，那么当前</a:t>
            </a: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entry</a:t>
            </a:r>
            <a:r>
              <a:rPr lang="zh-CN" altLang="en-US" sz="1400" dirty="0" smtClean="0">
                <a:latin typeface="+mn-lt"/>
                <a:ea typeface="+mn-ea"/>
              </a:rPr>
              <a:t>的</a:t>
            </a:r>
            <a:r>
              <a:rPr lang="en-US" altLang="zh-CN" sz="1400" dirty="0" smtClean="0">
                <a:latin typeface="+mn-lt"/>
                <a:ea typeface="+mn-ea"/>
              </a:rPr>
              <a:t>next</a:t>
            </a:r>
            <a:r>
              <a:rPr lang="zh-CN" altLang="en-US" sz="1400" dirty="0" smtClean="0">
                <a:latin typeface="+mn-lt"/>
                <a:ea typeface="+mn-ea"/>
              </a:rPr>
              <a:t>即为赋值表达式对应状态</a:t>
            </a:r>
            <a:r>
              <a:rPr lang="en-US" altLang="zh-CN" sz="1400" dirty="0" smtClean="0">
                <a:latin typeface="+mn-lt"/>
                <a:ea typeface="+mn-ea"/>
              </a:rPr>
              <a:t>id</a:t>
            </a:r>
            <a:r>
              <a:rPr lang="zh-CN" altLang="en-US" sz="1400" dirty="0" smtClean="0">
                <a:latin typeface="+mn-lt"/>
                <a:ea typeface="+mn-ea"/>
              </a:rPr>
              <a:t>对应的</a:t>
            </a:r>
            <a:r>
              <a:rPr lang="en-US" altLang="zh-CN" sz="1400" dirty="0" smtClean="0">
                <a:latin typeface="+mn-lt"/>
                <a:ea typeface="+mn-ea"/>
              </a:rPr>
              <a:t>entry</a:t>
            </a:r>
          </a:p>
          <a:p>
            <a:pPr lvl="1">
              <a:lnSpc>
                <a:spcPct val="150000"/>
              </a:lnSpc>
            </a:pPr>
            <a:r>
              <a:rPr lang="zh-CN" altLang="en-US" sz="1400" dirty="0" smtClean="0">
                <a:latin typeface="+mn-lt"/>
                <a:ea typeface="+mn-ea"/>
              </a:rPr>
              <a:t>如果状态机控制语句是三目表达式，那么拆分</a:t>
            </a:r>
            <a:r>
              <a:rPr lang="en-US" altLang="zh-CN" sz="1400" dirty="0" smtClean="0">
                <a:latin typeface="+mn-lt"/>
                <a:ea typeface="+mn-ea"/>
              </a:rPr>
              <a:t>next</a:t>
            </a:r>
            <a:r>
              <a:rPr lang="zh-CN" altLang="en-US" sz="1400" dirty="0" smtClean="0">
                <a:latin typeface="+mn-lt"/>
                <a:ea typeface="+mn-ea"/>
              </a:rPr>
              <a:t> </a:t>
            </a:r>
            <a:r>
              <a:rPr lang="en-US" altLang="zh-CN" sz="1400" dirty="0" smtClean="0">
                <a:latin typeface="+mn-lt"/>
                <a:ea typeface="+mn-ea"/>
              </a:rPr>
              <a:t>condition</a:t>
            </a:r>
            <a:r>
              <a:rPr lang="zh-CN" altLang="en-US" sz="1400" dirty="0" smtClean="0">
                <a:latin typeface="+mn-lt"/>
                <a:ea typeface="+mn-ea"/>
              </a:rPr>
              <a:t>，</a:t>
            </a:r>
            <a:r>
              <a:rPr lang="en-US" altLang="zh-CN" sz="1400" dirty="0" smtClean="0">
                <a:latin typeface="+mn-lt"/>
                <a:ea typeface="+mn-ea"/>
              </a:rPr>
              <a:t>if</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a:t>
            </a:r>
            <a:r>
              <a:rPr lang="en-US" altLang="zh-CN" sz="1400" dirty="0" smtClean="0">
                <a:latin typeface="+mn-lt"/>
                <a:ea typeface="+mn-ea"/>
              </a:rPr>
              <a:t>next</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，并且寻找</a:t>
            </a:r>
            <a:r>
              <a:rPr lang="en-US" altLang="zh-CN" sz="1400" dirty="0" smtClean="0">
                <a:latin typeface="+mn-lt"/>
                <a:ea typeface="+mn-ea"/>
              </a:rPr>
              <a:t>if</a:t>
            </a:r>
            <a:r>
              <a:rPr lang="zh-CN" altLang="en-US" sz="1400" dirty="0" smtClean="0">
                <a:latin typeface="+mn-lt"/>
                <a:ea typeface="+mn-ea"/>
              </a:rPr>
              <a:t> </a:t>
            </a:r>
            <a:r>
              <a:rPr lang="en-US" altLang="zh-CN" sz="1400" dirty="0" smtClean="0">
                <a:latin typeface="+mn-lt"/>
                <a:ea typeface="+mn-ea"/>
              </a:rPr>
              <a:t>status</a:t>
            </a:r>
            <a:r>
              <a:rPr lang="zh-CN" altLang="en-US" sz="1400" dirty="0" smtClean="0">
                <a:latin typeface="+mn-lt"/>
                <a:ea typeface="+mn-ea"/>
              </a:rPr>
              <a:t>和</a:t>
            </a:r>
            <a:r>
              <a:rPr lang="en-US" altLang="zh-CN" sz="1400" dirty="0" smtClean="0">
                <a:latin typeface="+mn-lt"/>
                <a:ea typeface="+mn-ea"/>
              </a:rPr>
              <a:t>next</a:t>
            </a:r>
            <a:r>
              <a:rPr lang="zh-CN" altLang="en-US" sz="1400" dirty="0">
                <a:latin typeface="+mn-lt"/>
                <a:ea typeface="+mn-ea"/>
              </a:rPr>
              <a:t> </a:t>
            </a:r>
            <a:r>
              <a:rPr lang="en-US" altLang="zh-CN" sz="1400" dirty="0" smtClean="0">
                <a:latin typeface="+mn-lt"/>
                <a:ea typeface="+mn-ea"/>
              </a:rPr>
              <a:t>status</a:t>
            </a:r>
            <a:r>
              <a:rPr lang="zh-CN" altLang="en-US" sz="1400" dirty="0" smtClean="0">
                <a:latin typeface="+mn-lt"/>
                <a:ea typeface="+mn-ea"/>
              </a:rPr>
              <a:t>对应的</a:t>
            </a: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entry</a:t>
            </a:r>
            <a:r>
              <a:rPr lang="zh-CN" altLang="en-US" sz="1400" dirty="0" smtClean="0">
                <a:latin typeface="+mn-lt"/>
                <a:ea typeface="+mn-ea"/>
              </a:rPr>
              <a:t>，并赋值到对应变量</a:t>
            </a:r>
            <a:endParaRPr lang="en-US" altLang="zh-CN" sz="1400" dirty="0" smtClean="0">
              <a:latin typeface="+mn-lt"/>
              <a:ea typeface="+mn-ea"/>
            </a:endParaRPr>
          </a:p>
          <a:p>
            <a:pPr lvl="1">
              <a:lnSpc>
                <a:spcPct val="150000"/>
              </a:lnSpc>
            </a:pPr>
            <a:r>
              <a:rPr lang="en-US" altLang="zh-CN" sz="1400" dirty="0" smtClean="0">
                <a:latin typeface="+mn-lt"/>
                <a:ea typeface="+mn-ea"/>
              </a:rPr>
              <a:t>Connect</a:t>
            </a:r>
            <a:r>
              <a:rPr lang="zh-CN" altLang="en-US" sz="1400" dirty="0" smtClean="0">
                <a:latin typeface="+mn-lt"/>
                <a:ea typeface="+mn-ea"/>
              </a:rPr>
              <a:t>之后，需要清除状态控制语句，因为这个是控制流扁平化加入的额外代码，当跳转图构建完成，他就是无用（不能用）的东西了</a:t>
            </a:r>
            <a:endParaRPr lang="en-US" altLang="zh-CN" sz="1400" dirty="0" smtClean="0">
              <a:latin typeface="+mn-lt"/>
              <a:ea typeface="+mn-ea"/>
            </a:endParaRPr>
          </a:p>
          <a:p>
            <a:pPr lvl="1">
              <a:lnSpc>
                <a:spcPct val="150000"/>
              </a:lnSpc>
            </a:pPr>
            <a:endParaRPr lang="en-US" altLang="zh-CN" sz="1400" dirty="0" smtClean="0">
              <a:latin typeface="+mn-lt"/>
              <a:ea typeface="+mn-ea"/>
            </a:endParaRPr>
          </a:p>
        </p:txBody>
      </p:sp>
    </p:spTree>
    <p:custDataLst>
      <p:tags r:id="rId1"/>
    </p:custDataLst>
    <p:extLst>
      <p:ext uri="{BB962C8B-B14F-4D97-AF65-F5344CB8AC3E}">
        <p14:creationId xmlns:p14="http://schemas.microsoft.com/office/powerpoint/2010/main" val="718524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279776" y="417176"/>
            <a:ext cx="4541400" cy="939600"/>
          </a:xfrm>
          <a:prstGeom prst="rect">
            <a:avLst/>
          </a:prstGeom>
          <a:noFill/>
        </p:spPr>
        <p:txBody>
          <a:bodyPr wrap="square" rtlCol="0" anchor="ctr">
            <a:normAutofit/>
          </a:bodyPr>
          <a:lstStyle/>
          <a:p>
            <a:pPr>
              <a:lnSpc>
                <a:spcPct val="130000"/>
              </a:lnSpc>
            </a:pPr>
            <a:r>
              <a:rPr lang="en-US" altLang="zh-CN" sz="3600" dirty="0" smtClean="0">
                <a:latin typeface="+mj-lt"/>
                <a:ea typeface="+mj-ea"/>
                <a:cs typeface="+mj-cs"/>
              </a:rPr>
              <a:t>Build</a:t>
            </a:r>
            <a:r>
              <a:rPr lang="zh-CN" altLang="en-US" sz="3600" dirty="0" smtClean="0">
                <a:latin typeface="+mj-lt"/>
                <a:ea typeface="+mj-ea"/>
                <a:cs typeface="+mj-cs"/>
              </a:rPr>
              <a:t> </a:t>
            </a:r>
            <a:r>
              <a:rPr lang="en-US" altLang="zh-CN" sz="3600" dirty="0" smtClean="0">
                <a:latin typeface="+mj-lt"/>
                <a:ea typeface="+mj-ea"/>
                <a:cs typeface="+mj-cs"/>
              </a:rPr>
              <a:t>ref</a:t>
            </a:r>
            <a:endParaRPr lang="zh-CN" altLang="en-US" sz="3600" dirty="0">
              <a:latin typeface="+mj-lt"/>
              <a:ea typeface="+mj-ea"/>
              <a:cs typeface="+mj-cs"/>
            </a:endParaRPr>
          </a:p>
        </p:txBody>
      </p:sp>
      <p:sp>
        <p:nvSpPr>
          <p:cNvPr id="7" name="内容占位符 3"/>
          <p:cNvSpPr txBox="1">
            <a:spLocks/>
          </p:cNvSpPr>
          <p:nvPr>
            <p:custDataLst>
              <p:tags r:id="rId3"/>
            </p:custDataLst>
          </p:nvPr>
        </p:nvSpPr>
        <p:spPr>
          <a:xfrm>
            <a:off x="5175070" y="1356776"/>
            <a:ext cx="6750812" cy="4775083"/>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6"/>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sz="1400" dirty="0" smtClean="0">
                <a:latin typeface="+mn-lt"/>
                <a:ea typeface="+mn-ea"/>
              </a:rPr>
              <a:t>对于</a:t>
            </a: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entry</a:t>
            </a:r>
            <a:r>
              <a:rPr lang="zh-CN" altLang="en-US" sz="1400" dirty="0" smtClean="0">
                <a:latin typeface="+mn-lt"/>
                <a:ea typeface="+mn-ea"/>
              </a:rPr>
              <a:t>，我们知道了每个</a:t>
            </a:r>
            <a:r>
              <a:rPr lang="en-US" altLang="zh-CN" sz="1400" dirty="0" smtClean="0">
                <a:latin typeface="+mn-lt"/>
                <a:ea typeface="+mn-ea"/>
              </a:rPr>
              <a:t>entry</a:t>
            </a:r>
            <a:r>
              <a:rPr lang="zh-CN" altLang="en-US" sz="1400" dirty="0" smtClean="0">
                <a:latin typeface="+mn-lt"/>
                <a:ea typeface="+mn-ea"/>
              </a:rPr>
              <a:t>可能跳转到其他</a:t>
            </a:r>
            <a:r>
              <a:rPr lang="en-US" altLang="zh-CN" sz="1400" dirty="0" smtClean="0">
                <a:latin typeface="+mn-lt"/>
                <a:ea typeface="+mn-ea"/>
              </a:rPr>
              <a:t>entry</a:t>
            </a:r>
            <a:r>
              <a:rPr lang="zh-CN" altLang="en-US" sz="1400" dirty="0" smtClean="0">
                <a:latin typeface="+mn-lt"/>
                <a:ea typeface="+mn-ea"/>
              </a:rPr>
              <a:t>，同时也需要知道哪些</a:t>
            </a:r>
            <a:r>
              <a:rPr lang="en-US" altLang="zh-CN" sz="1400" dirty="0" smtClean="0">
                <a:latin typeface="+mn-lt"/>
                <a:ea typeface="+mn-ea"/>
              </a:rPr>
              <a:t>entry</a:t>
            </a:r>
            <a:r>
              <a:rPr lang="zh-CN" altLang="en-US" sz="1400" dirty="0" smtClean="0">
                <a:latin typeface="+mn-lt"/>
                <a:ea typeface="+mn-ea"/>
              </a:rPr>
              <a:t>会跳转到自己，所以我们对所有</a:t>
            </a:r>
            <a:r>
              <a:rPr lang="en-US" altLang="zh-CN" sz="1400" dirty="0" smtClean="0">
                <a:latin typeface="+mn-lt"/>
                <a:ea typeface="+mn-ea"/>
              </a:rPr>
              <a:t>code</a:t>
            </a:r>
            <a:r>
              <a:rPr lang="zh-CN" altLang="en-US" sz="1400" dirty="0" smtClean="0">
                <a:latin typeface="+mn-lt"/>
                <a:ea typeface="+mn-ea"/>
              </a:rPr>
              <a:t> </a:t>
            </a:r>
            <a:r>
              <a:rPr lang="en-US" altLang="zh-CN" sz="1400" dirty="0" smtClean="0">
                <a:latin typeface="+mn-lt"/>
                <a:ea typeface="+mn-ea"/>
              </a:rPr>
              <a:t>entry</a:t>
            </a:r>
            <a:r>
              <a:rPr lang="zh-CN" altLang="en-US" sz="1400" dirty="0" smtClean="0">
                <a:latin typeface="+mn-lt"/>
                <a:ea typeface="+mn-ea"/>
              </a:rPr>
              <a:t>对象进行一次扫描。</a:t>
            </a:r>
            <a:endParaRPr lang="en-US" altLang="zh-CN" sz="1400" dirty="0" smtClean="0">
              <a:latin typeface="+mn-lt"/>
              <a:ea typeface="+mn-ea"/>
            </a:endParaRPr>
          </a:p>
          <a:p>
            <a:pPr>
              <a:lnSpc>
                <a:spcPct val="150000"/>
              </a:lnSpc>
            </a:pPr>
            <a:r>
              <a:rPr lang="en-US" altLang="zh-CN" sz="1400" dirty="0" smtClean="0">
                <a:latin typeface="+mn-lt"/>
                <a:ea typeface="+mn-ea"/>
              </a:rPr>
              <a:t>Ref</a:t>
            </a:r>
            <a:r>
              <a:rPr lang="zh-CN" altLang="en-US" sz="1400" dirty="0" smtClean="0">
                <a:latin typeface="+mn-lt"/>
                <a:ea typeface="+mn-ea"/>
              </a:rPr>
              <a:t>用于后续代码合并引擎参考流程特征，选择合并算法</a:t>
            </a:r>
            <a:endParaRPr lang="en-US" altLang="zh-CN" sz="1400" dirty="0" smtClean="0">
              <a:latin typeface="+mn-lt"/>
              <a:ea typeface="+mn-ea"/>
            </a:endParaRPr>
          </a:p>
        </p:txBody>
      </p:sp>
      <p:pic>
        <p:nvPicPr>
          <p:cNvPr id="8" name="Picture 2" descr="µå¾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46413"/>
            <a:ext cx="4908176" cy="498241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83369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smtClean="0">
                <a:latin typeface="+mj-lt"/>
                <a:ea typeface="+mj-ea"/>
              </a:rPr>
              <a:t>代码流程图转代码</a:t>
            </a:r>
            <a:endParaRPr lang="zh-CN" altLang="en-US" dirty="0">
              <a:latin typeface="+mj-lt"/>
              <a:ea typeface="+mj-ea"/>
            </a:endParaRPr>
          </a:p>
        </p:txBody>
      </p:sp>
      <p:sp>
        <p:nvSpPr>
          <p:cNvPr id="4" name="文本占位符 3"/>
          <p:cNvSpPr>
            <a:spLocks noGrp="1"/>
          </p:cNvSpPr>
          <p:nvPr>
            <p:ph type="body" idx="1"/>
            <p:custDataLst>
              <p:tags r:id="rId3"/>
            </p:custDataLst>
          </p:nvPr>
        </p:nvSpPr>
        <p:spPr/>
        <p:txBody>
          <a:bodyPr>
            <a:normAutofit/>
          </a:bodyPr>
          <a:lstStyle/>
          <a:p>
            <a:r>
              <a:rPr lang="zh-CN" altLang="en-US" dirty="0" smtClean="0">
                <a:latin typeface="+mn-lt"/>
                <a:ea typeface="+mn-ea"/>
              </a:rPr>
              <a:t>控制流合并算法介绍</a:t>
            </a:r>
            <a:endParaRPr lang="zh-CN" altLang="en-US" dirty="0">
              <a:latin typeface="+mn-lt"/>
              <a:ea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3444631" y="2778008"/>
            <a:ext cx="8747369" cy="4092693"/>
            <a:chOff x="4206875" y="3148014"/>
            <a:chExt cx="7956550" cy="3722687"/>
          </a:xfrm>
        </p:grpSpPr>
        <p:sp>
          <p:nvSpPr>
            <p:cNvPr id="3074" name="椭圆 1"/>
            <p:cNvSpPr/>
            <p:nvPr>
              <p:custDataLst>
                <p:tags r:id="rId7"/>
              </p:custDataLst>
            </p:nvPr>
          </p:nvSpPr>
          <p:spPr bwMode="auto">
            <a:xfrm>
              <a:off x="7662863" y="3227388"/>
              <a:ext cx="4500562" cy="3630612"/>
            </a:xfrm>
            <a:custGeom>
              <a:avLst/>
              <a:gdLst>
                <a:gd name="T0" fmla="*/ 3711612 w 4499993"/>
                <a:gd name="T1" fmla="*/ 0 h 3591291"/>
                <a:gd name="T2" fmla="*/ 4502838 w 4499993"/>
                <a:gd name="T3" fmla="*/ 50612 h 3591291"/>
                <a:gd name="T4" fmla="*/ 4502838 w 4499993"/>
                <a:gd name="T5" fmla="*/ 3792250 h 3591291"/>
                <a:gd name="T6" fmla="*/ 0 w 4499993"/>
                <a:gd name="T7" fmla="*/ 3792250 h 3591291"/>
                <a:gd name="T8" fmla="*/ 0 w 4499993"/>
                <a:gd name="T9" fmla="*/ 686452 h 3591291"/>
                <a:gd name="T10" fmla="*/ 3711612 w 4499993"/>
                <a:gd name="T11" fmla="*/ 0 h 35912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99993" h="3591291">
                  <a:moveTo>
                    <a:pt x="3709267" y="0"/>
                  </a:moveTo>
                  <a:cubicBezTo>
                    <a:pt x="3976533" y="0"/>
                    <a:pt x="4240381" y="28053"/>
                    <a:pt x="4499993" y="47930"/>
                  </a:cubicBezTo>
                  <a:lnTo>
                    <a:pt x="4499993" y="3591291"/>
                  </a:lnTo>
                  <a:lnTo>
                    <a:pt x="0" y="3591291"/>
                  </a:lnTo>
                  <a:lnTo>
                    <a:pt x="0" y="650075"/>
                  </a:lnTo>
                  <a:cubicBezTo>
                    <a:pt x="1080752" y="207377"/>
                    <a:pt x="2350868" y="0"/>
                    <a:pt x="3709267" y="0"/>
                  </a:cubicBezTo>
                  <a:close/>
                </a:path>
              </a:pathLst>
            </a:custGeom>
            <a:blipFill dpi="0" rotWithShape="1">
              <a:blip r:embed="rId12"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
          <p:nvSpPr>
            <p:cNvPr id="3075" name="椭圆 1"/>
            <p:cNvSpPr/>
            <p:nvPr>
              <p:custDataLst>
                <p:tags r:id="rId8"/>
              </p:custDataLst>
            </p:nvPr>
          </p:nvSpPr>
          <p:spPr bwMode="auto">
            <a:xfrm>
              <a:off x="4249738" y="4003676"/>
              <a:ext cx="3200400" cy="2867025"/>
            </a:xfrm>
            <a:custGeom>
              <a:avLst/>
              <a:gdLst>
                <a:gd name="T0" fmla="*/ 3197761 w 3200813"/>
                <a:gd name="T1" fmla="*/ 0 h 2841427"/>
                <a:gd name="T2" fmla="*/ 3195225 w 3200813"/>
                <a:gd name="T3" fmla="*/ 2971744 h 2841427"/>
                <a:gd name="T4" fmla="*/ 0 w 3200813"/>
                <a:gd name="T5" fmla="*/ 2971744 h 2841427"/>
                <a:gd name="T6" fmla="*/ 3197761 w 3200813"/>
                <a:gd name="T7" fmla="*/ 0 h 28414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00813" h="2841427">
                  <a:moveTo>
                    <a:pt x="3199826" y="0"/>
                  </a:moveTo>
                  <a:cubicBezTo>
                    <a:pt x="3204059" y="947142"/>
                    <a:pt x="3193053" y="1894285"/>
                    <a:pt x="3197286" y="2841427"/>
                  </a:cubicBezTo>
                  <a:lnTo>
                    <a:pt x="0" y="2841427"/>
                  </a:lnTo>
                  <a:cubicBezTo>
                    <a:pt x="454258" y="1680473"/>
                    <a:pt x="1699235" y="615229"/>
                    <a:pt x="3199826" y="0"/>
                  </a:cubicBezTo>
                  <a:close/>
                </a:path>
              </a:pathLst>
            </a:custGeom>
            <a:blipFill dpi="0" rotWithShape="1">
              <a:blip r:embed="rId13"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
          <p:nvSpPr>
            <p:cNvPr id="3076" name="椭圆 1"/>
            <p:cNvSpPr/>
            <p:nvPr>
              <p:custDataLst>
                <p:tags r:id="rId9"/>
              </p:custDataLst>
            </p:nvPr>
          </p:nvSpPr>
          <p:spPr bwMode="auto">
            <a:xfrm>
              <a:off x="4206875" y="3148014"/>
              <a:ext cx="7956550" cy="3709987"/>
            </a:xfrm>
            <a:custGeom>
              <a:avLst/>
              <a:gdLst>
                <a:gd name="T0" fmla="*/ 7142506 w 7956378"/>
                <a:gd name="T1" fmla="*/ 0 h 3709684"/>
                <a:gd name="T2" fmla="*/ 7957238 w 7956378"/>
                <a:gd name="T3" fmla="*/ 30804 h 3709684"/>
                <a:gd name="T4" fmla="*/ 7957238 w 7956378"/>
                <a:gd name="T5" fmla="*/ 130235 h 3709684"/>
                <a:gd name="T6" fmla="*/ 7142506 w 7956378"/>
                <a:gd name="T7" fmla="*/ 99431 h 3709684"/>
                <a:gd name="T8" fmla="*/ 41911 w 7956378"/>
                <a:gd name="T9" fmla="*/ 3711199 h 3709684"/>
                <a:gd name="T10" fmla="*/ 0 w 7956378"/>
                <a:gd name="T11" fmla="*/ 3711199 h 3709684"/>
                <a:gd name="T12" fmla="*/ 7142506 w 7956378"/>
                <a:gd name="T13" fmla="*/ 0 h 37096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56378" h="3709684">
                  <a:moveTo>
                    <a:pt x="7141736" y="0"/>
                  </a:moveTo>
                  <a:cubicBezTo>
                    <a:pt x="7417085" y="0"/>
                    <a:pt x="7688914" y="10152"/>
                    <a:pt x="7956378" y="30789"/>
                  </a:cubicBezTo>
                  <a:lnTo>
                    <a:pt x="7956378" y="130180"/>
                  </a:lnTo>
                  <a:cubicBezTo>
                    <a:pt x="7688914" y="109543"/>
                    <a:pt x="7417085" y="99391"/>
                    <a:pt x="7141736" y="99391"/>
                  </a:cubicBezTo>
                  <a:cubicBezTo>
                    <a:pt x="3765956" y="99391"/>
                    <a:pt x="919389" y="1625327"/>
                    <a:pt x="41906" y="3709684"/>
                  </a:cubicBezTo>
                  <a:lnTo>
                    <a:pt x="0" y="3709684"/>
                  </a:lnTo>
                  <a:cubicBezTo>
                    <a:pt x="828847" y="1574931"/>
                    <a:pt x="3712188" y="0"/>
                    <a:pt x="7141736" y="0"/>
                  </a:cubicBezTo>
                  <a:close/>
                </a:path>
              </a:pathLst>
            </a:custGeom>
            <a:solidFill>
              <a:schemeClr val="accent2">
                <a:lumMod val="60000"/>
                <a:lumOff val="40000"/>
              </a:schemeClr>
            </a:solidFill>
            <a:ln>
              <a:noFill/>
            </a:ln>
          </p:spPr>
          <p:txBody>
            <a:bodyPr anchor="ctr"/>
            <a:lstStyle/>
            <a:p>
              <a:endParaRPr lang="zh-CN" altLang="en-US"/>
            </a:p>
          </p:txBody>
        </p:sp>
      </p:grpSp>
      <p:sp>
        <p:nvSpPr>
          <p:cNvPr id="3077" name="TextBox 14"/>
          <p:cNvSpPr txBox="1">
            <a:spLocks noChangeArrowheads="1"/>
          </p:cNvSpPr>
          <p:nvPr>
            <p:custDataLst>
              <p:tags r:id="rId3"/>
            </p:custDataLst>
          </p:nvPr>
        </p:nvSpPr>
        <p:spPr bwMode="auto">
          <a:xfrm>
            <a:off x="2466243" y="834782"/>
            <a:ext cx="6352442"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itchFamily="34"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pitchFamily="34"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pitchFamily="34"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pitchFamily="34"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pitchFamily="34"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Narrow" pitchFamily="34" charset="0"/>
                <a:ea typeface="微软雅黑" pitchFamily="34" charset="-122"/>
              </a:defRPr>
            </a:lvl9pPr>
          </a:lstStyle>
          <a:p>
            <a:pPr>
              <a:lnSpc>
                <a:spcPct val="120000"/>
              </a:lnSpc>
              <a:spcBef>
                <a:spcPts val="600"/>
              </a:spcBef>
              <a:spcAft>
                <a:spcPts val="600"/>
              </a:spcAft>
              <a:buNone/>
              <a:defRPr/>
            </a:pPr>
            <a:r>
              <a:rPr lang="zh-CN" altLang="en-US" sz="1800" dirty="0" smtClean="0">
                <a:latin typeface="+mn-lt"/>
                <a:ea typeface="+mn-ea"/>
              </a:rPr>
              <a:t>流程合并是将多个位于不同跳转流程节点中的</a:t>
            </a:r>
            <a:r>
              <a:rPr lang="en-US" altLang="zh-CN" sz="1800" dirty="0" smtClean="0">
                <a:latin typeface="+mn-lt"/>
                <a:ea typeface="+mn-ea"/>
              </a:rPr>
              <a:t>AST</a:t>
            </a:r>
            <a:r>
              <a:rPr lang="zh-CN" altLang="en-US" sz="1800" dirty="0" smtClean="0">
                <a:latin typeface="+mn-lt"/>
                <a:ea typeface="+mn-ea"/>
              </a:rPr>
              <a:t>对象，合并为单一</a:t>
            </a:r>
            <a:r>
              <a:rPr lang="en-US" altLang="zh-CN" sz="1800" dirty="0" smtClean="0">
                <a:latin typeface="+mn-lt"/>
                <a:ea typeface="+mn-ea"/>
              </a:rPr>
              <a:t>AST</a:t>
            </a:r>
            <a:r>
              <a:rPr lang="zh-CN" altLang="en-US" sz="1800" dirty="0" smtClean="0">
                <a:latin typeface="+mn-lt"/>
                <a:ea typeface="+mn-ea"/>
              </a:rPr>
              <a:t>对象，将控制流程语义合并到</a:t>
            </a:r>
            <a:r>
              <a:rPr lang="en-US" altLang="zh-CN" sz="1800" dirty="0" smtClean="0">
                <a:latin typeface="+mn-lt"/>
                <a:ea typeface="+mn-ea"/>
              </a:rPr>
              <a:t>AST</a:t>
            </a:r>
            <a:r>
              <a:rPr lang="zh-CN" altLang="en-US" sz="1800" dirty="0" smtClean="0">
                <a:latin typeface="+mn-lt"/>
                <a:ea typeface="+mn-ea"/>
              </a:rPr>
              <a:t>对象当中，保存建模前整体</a:t>
            </a:r>
            <a:r>
              <a:rPr lang="en-US" altLang="zh-CN" sz="1800" dirty="0" smtClean="0">
                <a:latin typeface="+mn-lt"/>
                <a:ea typeface="+mn-ea"/>
              </a:rPr>
              <a:t>AST</a:t>
            </a:r>
            <a:r>
              <a:rPr lang="zh-CN" altLang="en-US" sz="1800" dirty="0" smtClean="0">
                <a:latin typeface="+mn-lt"/>
                <a:ea typeface="+mn-ea"/>
              </a:rPr>
              <a:t>代码语义和合并后</a:t>
            </a:r>
            <a:r>
              <a:rPr lang="en-US" altLang="zh-CN" sz="1800" dirty="0" smtClean="0">
                <a:latin typeface="+mn-lt"/>
                <a:ea typeface="+mn-ea"/>
              </a:rPr>
              <a:t>AST</a:t>
            </a:r>
            <a:r>
              <a:rPr lang="zh-CN" altLang="en-US" sz="1800" dirty="0" smtClean="0">
                <a:latin typeface="+mn-lt"/>
                <a:ea typeface="+mn-ea"/>
              </a:rPr>
              <a:t>代码语义一致</a:t>
            </a:r>
            <a:endParaRPr lang="en-US" altLang="zh-CN" sz="1800" dirty="0">
              <a:latin typeface="+mn-lt"/>
              <a:ea typeface="+mn-ea"/>
            </a:endParaRPr>
          </a:p>
        </p:txBody>
      </p:sp>
      <p:cxnSp>
        <p:nvCxnSpPr>
          <p:cNvPr id="3080" name="直接连接符 10"/>
          <p:cNvCxnSpPr>
            <a:cxnSpLocks noChangeShapeType="1"/>
          </p:cNvCxnSpPr>
          <p:nvPr>
            <p:custDataLst>
              <p:tags r:id="rId4"/>
            </p:custDataLst>
          </p:nvPr>
        </p:nvCxnSpPr>
        <p:spPr bwMode="auto">
          <a:xfrm>
            <a:off x="2013438" y="869951"/>
            <a:ext cx="0" cy="2195513"/>
          </a:xfrm>
          <a:prstGeom prst="line">
            <a:avLst/>
          </a:prstGeom>
          <a:noFill/>
          <a:ln w="34925">
            <a:solidFill>
              <a:schemeClr val="accent1"/>
            </a:solidFill>
            <a:round/>
          </a:ln>
          <a:extLst>
            <a:ext uri="{909E8E84-426E-40DD-AFC4-6F175D3DCCD1}">
              <a14:hiddenFill xmlns:a14="http://schemas.microsoft.com/office/drawing/2010/main">
                <a:noFill/>
              </a14:hiddenFill>
            </a:ext>
          </a:extLst>
        </p:spPr>
      </p:cxnSp>
      <p:sp>
        <p:nvSpPr>
          <p:cNvPr id="3" name="文本框 2"/>
          <p:cNvSpPr txBox="1"/>
          <p:nvPr>
            <p:custDataLst>
              <p:tags r:id="rId5"/>
            </p:custDataLst>
          </p:nvPr>
        </p:nvSpPr>
        <p:spPr>
          <a:xfrm>
            <a:off x="1196976" y="781050"/>
            <a:ext cx="676275" cy="46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normAutofit lnSpcReduction="10000"/>
          </a:bodyPr>
          <a:lstStyle>
            <a:defPPr>
              <a:defRPr lang="zh-CN"/>
            </a:defPPr>
            <a:lvl1pPr>
              <a:lnSpc>
                <a:spcPct val="90000"/>
              </a:lnSpc>
              <a:spcBef>
                <a:spcPct val="0"/>
              </a:spcBef>
              <a:buFont typeface="Arial" pitchFamily="34" charset="0"/>
              <a:buNone/>
              <a:defRPr sz="3600" b="1">
                <a:solidFill>
                  <a:schemeClr val="accent1"/>
                </a:solidFill>
                <a:latin typeface="+mj-lt"/>
                <a:ea typeface="+mj-ea"/>
                <a:cs typeface="+mj-cs"/>
              </a:defRPr>
            </a:lvl1pPr>
            <a:lvl2pPr marL="742950" indent="-285750">
              <a:lnSpc>
                <a:spcPct val="90000"/>
              </a:lnSpc>
              <a:spcBef>
                <a:spcPts val="375"/>
              </a:spcBef>
              <a:buFont typeface="Arial" pitchFamily="34" charset="0"/>
              <a:buChar char="•"/>
              <a:defRPr>
                <a:latin typeface="Calibri" pitchFamily="34" charset="0"/>
                <a:ea typeface="宋体" pitchFamily="2" charset="-122"/>
              </a:defRPr>
            </a:lvl2pPr>
            <a:lvl3pPr marL="1143000" indent="-228600">
              <a:lnSpc>
                <a:spcPct val="90000"/>
              </a:lnSpc>
              <a:spcBef>
                <a:spcPts val="375"/>
              </a:spcBef>
              <a:buFont typeface="Arial" pitchFamily="34" charset="0"/>
              <a:buChar char="•"/>
              <a:defRPr sz="1500">
                <a:latin typeface="Calibri" pitchFamily="34" charset="0"/>
                <a:ea typeface="宋体" pitchFamily="2" charset="-122"/>
              </a:defRPr>
            </a:lvl3pPr>
            <a:lvl4pPr marL="1600200" indent="-228600">
              <a:lnSpc>
                <a:spcPct val="90000"/>
              </a:lnSpc>
              <a:spcBef>
                <a:spcPts val="375"/>
              </a:spcBef>
              <a:buFont typeface="Arial" pitchFamily="34" charset="0"/>
              <a:buChar char="•"/>
              <a:defRPr sz="1300">
                <a:latin typeface="Calibri" pitchFamily="34" charset="0"/>
                <a:ea typeface="宋体" pitchFamily="2" charset="-122"/>
              </a:defRPr>
            </a:lvl4pPr>
            <a:lvl5pPr marL="2057400" indent="-228600">
              <a:lnSpc>
                <a:spcPct val="90000"/>
              </a:lnSpc>
              <a:spcBef>
                <a:spcPts val="375"/>
              </a:spcBef>
              <a:buFont typeface="Arial" pitchFamily="34" charset="0"/>
              <a:buChar char="•"/>
              <a:defRPr sz="1300">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latin typeface="Calibri" pitchFamily="34" charset="0"/>
                <a:ea typeface="宋体" pitchFamily="2" charset="-122"/>
              </a:defRPr>
            </a:lvl9pPr>
          </a:lstStyle>
          <a:p>
            <a:r>
              <a:rPr lang="zh-CN" altLang="en-US" dirty="0" smtClean="0"/>
              <a:t>流程合并的几种算法</a:t>
            </a:r>
            <a:endParaRPr lang="zh-CN" altLang="en-US" dirty="0"/>
          </a:p>
        </p:txBody>
      </p:sp>
      <p:sp>
        <p:nvSpPr>
          <p:cNvPr id="4" name="文本框 3"/>
          <p:cNvSpPr txBox="1"/>
          <p:nvPr>
            <p:custDataLst>
              <p:tags r:id="rId6"/>
            </p:custDataLst>
          </p:nvPr>
        </p:nvSpPr>
        <p:spPr>
          <a:xfrm>
            <a:off x="1803888" y="3179764"/>
            <a:ext cx="451405"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ormAutofit lnSpcReduction="10000"/>
          </a:bodyPr>
          <a:lstStyle>
            <a:defPPr>
              <a:defRPr lang="zh-CN"/>
            </a:defPPr>
            <a:lvl1pPr>
              <a:spcBef>
                <a:spcPct val="0"/>
              </a:spcBef>
              <a:buFont typeface="Arial" pitchFamily="34" charset="0"/>
              <a:buNone/>
              <a:defRPr>
                <a:solidFill>
                  <a:schemeClr val="tx1">
                    <a:lumMod val="50000"/>
                    <a:lumOff val="50000"/>
                  </a:schemeClr>
                </a:solidFill>
              </a:defRPr>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en-US" altLang="zh-CN" dirty="0" smtClean="0">
                <a:solidFill>
                  <a:schemeClr val="bg1">
                    <a:lumMod val="65000"/>
                  </a:schemeClr>
                </a:solidFill>
              </a:rPr>
              <a:t>LOREM IPSUM </a:t>
            </a:r>
            <a:endParaRPr lang="zh-CN" altLang="en-US" dirty="0">
              <a:solidFill>
                <a:schemeClr val="bg1">
                  <a:lumMod val="65000"/>
                </a:schemeClr>
              </a:solidFill>
            </a:endParaRPr>
          </a:p>
        </p:txBody>
      </p:sp>
    </p:spTree>
    <p:custDataLst>
      <p:tags r:id="rId1"/>
    </p:custData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513671" y="2070204"/>
            <a:ext cx="4528527" cy="361096"/>
          </a:xfrm>
          <a:prstGeom prst="rect">
            <a:avLst/>
          </a:prstGeom>
          <a:noFill/>
        </p:spPr>
        <p:txBody>
          <a:bodyPr>
            <a:normAutofit lnSpcReduction="10000"/>
          </a:bodyPr>
          <a:lstStyle/>
          <a:p>
            <a:pPr>
              <a:defRPr/>
            </a:pPr>
            <a:r>
              <a:rPr lang="zh-CN" altLang="en-US" dirty="0" smtClean="0"/>
              <a:t>单跳</a:t>
            </a:r>
            <a:r>
              <a:rPr lang="zh-CN" altLang="en-US" dirty="0" smtClean="0"/>
              <a:t>转</a:t>
            </a:r>
            <a:r>
              <a:rPr lang="en-US" altLang="zh-CN" dirty="0" smtClean="0"/>
              <a:t>/</a:t>
            </a:r>
            <a:r>
              <a:rPr lang="zh-CN" altLang="en-US" dirty="0" smtClean="0"/>
              <a:t>顺序流程</a:t>
            </a:r>
            <a:endParaRPr lang="zh-CN" altLang="en-US" dirty="0"/>
          </a:p>
        </p:txBody>
      </p:sp>
      <p:sp>
        <p:nvSpPr>
          <p:cNvPr id="6" name="文本框 5"/>
          <p:cNvSpPr txBox="1"/>
          <p:nvPr>
            <p:custDataLst>
              <p:tags r:id="rId4"/>
            </p:custDataLst>
          </p:nvPr>
        </p:nvSpPr>
        <p:spPr>
          <a:xfrm>
            <a:off x="513671" y="2907071"/>
            <a:ext cx="3792258" cy="194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如果一个节点，拥有唯一的后继节点，且后继节点的前驱节点唯一，那么认为当前节点的跳转关系为单跳转。</a:t>
            </a:r>
            <a:endParaRPr lang="en-US" altLang="zh-CN" dirty="0" smtClean="0"/>
          </a:p>
          <a:p>
            <a:r>
              <a:rPr lang="zh-CN" altLang="en-US" dirty="0" smtClean="0"/>
              <a:t>单跳转关系，删除跳转链接，代码内容顺序合并。合并后</a:t>
            </a:r>
            <a:r>
              <a:rPr lang="en-US" altLang="zh-CN" dirty="0" smtClean="0"/>
              <a:t>refer</a:t>
            </a:r>
            <a:r>
              <a:rPr lang="zh-CN" altLang="en-US" dirty="0" smtClean="0"/>
              <a:t>使用前驱数据、</a:t>
            </a:r>
            <a:r>
              <a:rPr lang="en-US" altLang="zh-CN" dirty="0" smtClean="0"/>
              <a:t>next</a:t>
            </a:r>
            <a:r>
              <a:rPr lang="zh-CN" altLang="en-US" dirty="0" smtClean="0"/>
              <a:t>属性使用后继</a:t>
            </a:r>
            <a:endParaRPr lang="en-US" altLang="zh-CN" dirty="0" smtClean="0"/>
          </a:p>
          <a:p>
            <a:endParaRPr lang="zh-CN" altLang="en-US" dirty="0"/>
          </a:p>
        </p:txBody>
      </p:sp>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4683" y="1760834"/>
            <a:ext cx="7222449" cy="4241800"/>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513671" y="2070204"/>
            <a:ext cx="4528527" cy="361096"/>
          </a:xfrm>
          <a:prstGeom prst="rect">
            <a:avLst/>
          </a:prstGeom>
          <a:noFill/>
        </p:spPr>
        <p:txBody>
          <a:bodyPr>
            <a:normAutofit lnSpcReduction="10000"/>
          </a:bodyPr>
          <a:lstStyle/>
          <a:p>
            <a:pPr>
              <a:defRPr/>
            </a:pPr>
            <a:r>
              <a:rPr lang="zh-CN" altLang="en-US" dirty="0" smtClean="0"/>
              <a:t>死循环</a:t>
            </a:r>
            <a:endParaRPr lang="zh-CN" altLang="en-US" dirty="0"/>
          </a:p>
        </p:txBody>
      </p:sp>
      <p:sp>
        <p:nvSpPr>
          <p:cNvPr id="6" name="文本框 5"/>
          <p:cNvSpPr txBox="1"/>
          <p:nvPr>
            <p:custDataLst>
              <p:tags r:id="rId4"/>
            </p:custDataLst>
          </p:nvPr>
        </p:nvSpPr>
        <p:spPr>
          <a:xfrm>
            <a:off x="513671" y="2907071"/>
            <a:ext cx="3792258" cy="194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如果一个节点，拥有唯一的后继节点，且后继节点就是自己本身，那么该结构就是一个死循环</a:t>
            </a:r>
            <a:endParaRPr lang="en-US" altLang="zh-CN" dirty="0" smtClean="0"/>
          </a:p>
          <a:p>
            <a:r>
              <a:rPr lang="zh-CN" altLang="en-US" dirty="0" smtClean="0"/>
              <a:t>合并规则：将代码区域合并到</a:t>
            </a:r>
            <a:r>
              <a:rPr lang="en-US" altLang="zh-CN" dirty="0" smtClean="0"/>
              <a:t>while-true</a:t>
            </a:r>
            <a:r>
              <a:rPr lang="zh-CN" altLang="en-US" dirty="0" smtClean="0"/>
              <a:t> 的</a:t>
            </a:r>
            <a:r>
              <a:rPr lang="en-US" altLang="zh-CN" dirty="0" err="1" smtClean="0"/>
              <a:t>ast</a:t>
            </a:r>
            <a:r>
              <a:rPr lang="zh-CN" altLang="en-US" dirty="0" smtClean="0"/>
              <a:t> </a:t>
            </a:r>
            <a:r>
              <a:rPr lang="en-US" altLang="zh-CN" dirty="0" smtClean="0"/>
              <a:t>block</a:t>
            </a:r>
            <a:r>
              <a:rPr lang="zh-CN" altLang="en-US" dirty="0" smtClean="0"/>
              <a:t>中，同时将该节点</a:t>
            </a:r>
            <a:r>
              <a:rPr lang="en-US" altLang="zh-CN" dirty="0" smtClean="0"/>
              <a:t>return</a:t>
            </a:r>
            <a:r>
              <a:rPr lang="zh-CN" altLang="en-US" dirty="0" smtClean="0"/>
              <a:t> 标记设置为</a:t>
            </a:r>
            <a:r>
              <a:rPr lang="en-US" altLang="zh-CN" dirty="0" smtClean="0"/>
              <a:t>true</a:t>
            </a:r>
            <a:endParaRPr lang="zh-CN" altLang="en-US"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5929" y="2070204"/>
            <a:ext cx="7670800" cy="2400300"/>
          </a:xfrm>
          <a:prstGeom prst="rect">
            <a:avLst/>
          </a:prstGeom>
        </p:spPr>
      </p:pic>
    </p:spTree>
    <p:custDataLst>
      <p:tags r:id="rId1"/>
    </p:custDataLst>
    <p:extLst>
      <p:ext uri="{BB962C8B-B14F-4D97-AF65-F5344CB8AC3E}">
        <p14:creationId xmlns:p14="http://schemas.microsoft.com/office/powerpoint/2010/main" val="1008662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513671" y="2070204"/>
            <a:ext cx="4528527" cy="361096"/>
          </a:xfrm>
          <a:prstGeom prst="rect">
            <a:avLst/>
          </a:prstGeom>
          <a:noFill/>
        </p:spPr>
        <p:txBody>
          <a:bodyPr>
            <a:normAutofit lnSpcReduction="10000"/>
          </a:bodyPr>
          <a:lstStyle/>
          <a:p>
            <a:pPr>
              <a:defRPr/>
            </a:pPr>
            <a:r>
              <a:rPr lang="en-US" altLang="zh-CN" dirty="0" smtClean="0"/>
              <a:t>while</a:t>
            </a:r>
            <a:r>
              <a:rPr lang="zh-CN" altLang="en-US" dirty="0" smtClean="0"/>
              <a:t>循环</a:t>
            </a:r>
            <a:endParaRPr lang="zh-CN" altLang="en-US" dirty="0"/>
          </a:p>
        </p:txBody>
      </p:sp>
      <p:sp>
        <p:nvSpPr>
          <p:cNvPr id="6" name="文本框 5"/>
          <p:cNvSpPr txBox="1"/>
          <p:nvPr>
            <p:custDataLst>
              <p:tags r:id="rId4"/>
            </p:custDataLst>
          </p:nvPr>
        </p:nvSpPr>
        <p:spPr>
          <a:xfrm>
            <a:off x="513671" y="2907071"/>
            <a:ext cx="3792258" cy="33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如果一个节点，拥有两个后继节点，并且其中某一个后继节点指向当前节点，那么该语法结构为</a:t>
            </a:r>
            <a:r>
              <a:rPr lang="en-US" altLang="zh-CN" dirty="0" smtClean="0"/>
              <a:t>while</a:t>
            </a:r>
            <a:r>
              <a:rPr lang="zh-CN" altLang="en-US" dirty="0" smtClean="0"/>
              <a:t>循环</a:t>
            </a:r>
            <a:endParaRPr lang="en-US" altLang="zh-CN" dirty="0" smtClean="0"/>
          </a:p>
          <a:p>
            <a:r>
              <a:rPr lang="zh-CN" altLang="en-US" dirty="0" smtClean="0"/>
              <a:t>合并规则：当前节点自身，转化为</a:t>
            </a:r>
            <a:r>
              <a:rPr lang="en-US" altLang="zh-CN" dirty="0" smtClean="0"/>
              <a:t>while</a:t>
            </a:r>
            <a:r>
              <a:rPr lang="zh-CN" altLang="en-US" dirty="0" smtClean="0"/>
              <a:t> </a:t>
            </a:r>
            <a:r>
              <a:rPr lang="en-US" altLang="zh-CN" dirty="0" smtClean="0"/>
              <a:t>AST</a:t>
            </a:r>
            <a:r>
              <a:rPr lang="zh-CN" altLang="en-US" dirty="0" smtClean="0"/>
              <a:t>，区分左儿子</a:t>
            </a:r>
            <a:r>
              <a:rPr lang="en-US" altLang="zh-CN" dirty="0" smtClean="0"/>
              <a:t>/</a:t>
            </a:r>
            <a:r>
              <a:rPr lang="zh-CN" altLang="en-US" dirty="0" smtClean="0"/>
              <a:t>右儿子确定</a:t>
            </a:r>
            <a:r>
              <a:rPr lang="en-US" altLang="zh-CN" dirty="0" smtClean="0"/>
              <a:t>while</a:t>
            </a:r>
            <a:r>
              <a:rPr lang="zh-CN" altLang="en-US" dirty="0" smtClean="0"/>
              <a:t>循环条件，删除到自身的连接线，当前节点变为单跳转</a:t>
            </a:r>
            <a:endParaRPr lang="zh-CN" altLang="en-US" dirty="0"/>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18868" y="1380289"/>
            <a:ext cx="5346700" cy="4241800"/>
          </a:xfrm>
          <a:prstGeom prst="rect">
            <a:avLst/>
          </a:prstGeom>
        </p:spPr>
      </p:pic>
    </p:spTree>
    <p:custDataLst>
      <p:tags r:id="rId1"/>
    </p:custDataLst>
    <p:extLst>
      <p:ext uri="{BB962C8B-B14F-4D97-AF65-F5344CB8AC3E}">
        <p14:creationId xmlns:p14="http://schemas.microsoft.com/office/powerpoint/2010/main" val="348774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513671" y="2070204"/>
            <a:ext cx="4528527" cy="361096"/>
          </a:xfrm>
          <a:prstGeom prst="rect">
            <a:avLst/>
          </a:prstGeom>
          <a:noFill/>
        </p:spPr>
        <p:txBody>
          <a:bodyPr>
            <a:normAutofit lnSpcReduction="10000"/>
          </a:bodyPr>
          <a:lstStyle/>
          <a:p>
            <a:pPr>
              <a:defRPr/>
            </a:pPr>
            <a:r>
              <a:rPr lang="en-US" altLang="zh-CN" dirty="0" smtClean="0"/>
              <a:t>if</a:t>
            </a:r>
            <a:endParaRPr lang="zh-CN" altLang="en-US" dirty="0"/>
          </a:p>
        </p:txBody>
      </p:sp>
      <p:sp>
        <p:nvSpPr>
          <p:cNvPr id="6" name="文本框 5"/>
          <p:cNvSpPr txBox="1"/>
          <p:nvPr>
            <p:custDataLst>
              <p:tags r:id="rId4"/>
            </p:custDataLst>
          </p:nvPr>
        </p:nvSpPr>
        <p:spPr>
          <a:xfrm>
            <a:off x="502657" y="2546123"/>
            <a:ext cx="3792258" cy="33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如果一个节点，拥有两个后继节点，并且其中某一个后继节点具有唯一后继，且该后继的后继，和当前节点的另一后继相同，那么该语法结构为</a:t>
            </a:r>
            <a:r>
              <a:rPr lang="en-US" altLang="zh-CN" dirty="0" smtClean="0"/>
              <a:t>if</a:t>
            </a:r>
            <a:r>
              <a:rPr lang="zh-CN" altLang="en-US" dirty="0" smtClean="0"/>
              <a:t>结构</a:t>
            </a:r>
            <a:endParaRPr lang="en-US" altLang="zh-CN" dirty="0" smtClean="0"/>
          </a:p>
          <a:p>
            <a:r>
              <a:rPr lang="zh-CN" altLang="en-US" dirty="0" smtClean="0"/>
              <a:t>合并规则：当前节点自身，转化为</a:t>
            </a:r>
            <a:r>
              <a:rPr lang="en-US" altLang="zh-CN" dirty="0" smtClean="0"/>
              <a:t>IF</a:t>
            </a:r>
            <a:r>
              <a:rPr lang="zh-CN" altLang="en-US" dirty="0" smtClean="0"/>
              <a:t> </a:t>
            </a:r>
            <a:r>
              <a:rPr lang="en-US" altLang="zh-CN" dirty="0" smtClean="0"/>
              <a:t>AST</a:t>
            </a:r>
            <a:r>
              <a:rPr lang="zh-CN" altLang="en-US" dirty="0" smtClean="0"/>
              <a:t>，区分左儿子</a:t>
            </a:r>
            <a:r>
              <a:rPr lang="en-US" altLang="zh-CN" dirty="0" smtClean="0"/>
              <a:t>/</a:t>
            </a:r>
            <a:r>
              <a:rPr lang="zh-CN" altLang="en-US" dirty="0" smtClean="0"/>
              <a:t>右儿子确定是否需要对</a:t>
            </a:r>
            <a:r>
              <a:rPr lang="en-US" altLang="zh-CN" dirty="0" smtClean="0"/>
              <a:t>if</a:t>
            </a:r>
            <a:r>
              <a:rPr lang="zh-CN" altLang="en-US" dirty="0" smtClean="0"/>
              <a:t>条件取反，或者使用</a:t>
            </a:r>
            <a:r>
              <a:rPr lang="en-US" altLang="zh-CN" dirty="0" smtClean="0"/>
              <a:t>if-empty-else-code</a:t>
            </a:r>
            <a:r>
              <a:rPr lang="zh-CN" altLang="en-US" dirty="0" smtClean="0"/>
              <a:t>代替，删除的后继，作为</a:t>
            </a:r>
            <a:r>
              <a:rPr lang="en-US" altLang="zh-CN" dirty="0" smtClean="0"/>
              <a:t>if</a:t>
            </a:r>
            <a:r>
              <a:rPr lang="zh-CN" altLang="en-US" dirty="0" smtClean="0"/>
              <a:t>的</a:t>
            </a:r>
            <a:r>
              <a:rPr lang="en-US" altLang="zh-CN" dirty="0" smtClean="0"/>
              <a:t>body</a:t>
            </a:r>
            <a:r>
              <a:rPr lang="zh-CN" altLang="en-US" dirty="0" smtClean="0"/>
              <a:t>块</a:t>
            </a:r>
            <a:endParaRPr lang="zh-CN" altLang="en-US" dirty="0"/>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4953" y="1130300"/>
            <a:ext cx="5461000" cy="4597400"/>
          </a:xfrm>
          <a:prstGeom prst="rect">
            <a:avLst/>
          </a:prstGeom>
        </p:spPr>
      </p:pic>
    </p:spTree>
    <p:custDataLst>
      <p:tags r:id="rId1"/>
    </p:custDataLst>
    <p:extLst>
      <p:ext uri="{BB962C8B-B14F-4D97-AF65-F5344CB8AC3E}">
        <p14:creationId xmlns:p14="http://schemas.microsoft.com/office/powerpoint/2010/main" val="1974001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513671" y="2070204"/>
            <a:ext cx="4528527" cy="361096"/>
          </a:xfrm>
          <a:prstGeom prst="rect">
            <a:avLst/>
          </a:prstGeom>
          <a:noFill/>
        </p:spPr>
        <p:txBody>
          <a:bodyPr>
            <a:normAutofit lnSpcReduction="10000"/>
          </a:bodyPr>
          <a:lstStyle/>
          <a:p>
            <a:pPr>
              <a:defRPr/>
            </a:pPr>
            <a:r>
              <a:rPr lang="en-US" altLang="zh-CN" dirty="0" smtClean="0"/>
              <a:t>If-else</a:t>
            </a:r>
            <a:endParaRPr lang="zh-CN" altLang="en-US" dirty="0"/>
          </a:p>
        </p:txBody>
      </p:sp>
      <p:sp>
        <p:nvSpPr>
          <p:cNvPr id="6" name="文本框 5"/>
          <p:cNvSpPr txBox="1"/>
          <p:nvPr>
            <p:custDataLst>
              <p:tags r:id="rId4"/>
            </p:custDataLst>
          </p:nvPr>
        </p:nvSpPr>
        <p:spPr>
          <a:xfrm>
            <a:off x="502657" y="2546123"/>
            <a:ext cx="3792258" cy="33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如果一个节点，拥有两个后继节点，并且两个后继节点，都拥有唯一后继，且两个后继节点的唯一后继指向相同节点，那么这是</a:t>
            </a:r>
            <a:r>
              <a:rPr lang="en-US" altLang="zh-CN" dirty="0" smtClean="0"/>
              <a:t>if-else</a:t>
            </a:r>
            <a:r>
              <a:rPr lang="zh-CN" altLang="en-US" dirty="0" smtClean="0"/>
              <a:t>结构</a:t>
            </a:r>
            <a:endParaRPr lang="en-US" altLang="zh-CN" dirty="0" smtClean="0"/>
          </a:p>
          <a:p>
            <a:r>
              <a:rPr lang="zh-CN" altLang="en-US" dirty="0" smtClean="0"/>
              <a:t>合并规则：当前节点自身，转化为</a:t>
            </a:r>
            <a:r>
              <a:rPr lang="en-US" altLang="zh-CN" dirty="0" smtClean="0"/>
              <a:t>IF-ELSE</a:t>
            </a:r>
            <a:r>
              <a:rPr lang="zh-CN" altLang="en-US" dirty="0" smtClean="0"/>
              <a:t> </a:t>
            </a:r>
            <a:r>
              <a:rPr lang="en-US" altLang="zh-CN" dirty="0" smtClean="0"/>
              <a:t>AST</a:t>
            </a:r>
            <a:r>
              <a:rPr lang="zh-CN" altLang="en-US" dirty="0" smtClean="0"/>
              <a:t>，左右子节点分别作为</a:t>
            </a:r>
            <a:r>
              <a:rPr lang="en-US" altLang="zh-CN" dirty="0" smtClean="0"/>
              <a:t>if</a:t>
            </a:r>
            <a:r>
              <a:rPr lang="zh-CN" altLang="en-US" dirty="0" smtClean="0"/>
              <a:t>的</a:t>
            </a:r>
            <a:r>
              <a:rPr lang="en-US" altLang="zh-CN" dirty="0" smtClean="0"/>
              <a:t>body</a:t>
            </a:r>
            <a:r>
              <a:rPr lang="zh-CN" altLang="en-US" dirty="0" smtClean="0"/>
              <a:t>块和</a:t>
            </a:r>
            <a:r>
              <a:rPr lang="en-US" altLang="zh-CN" dirty="0" smtClean="0"/>
              <a:t>else</a:t>
            </a:r>
            <a:r>
              <a:rPr lang="zh-CN" altLang="en-US" dirty="0" smtClean="0"/>
              <a:t>的</a:t>
            </a:r>
            <a:r>
              <a:rPr lang="en-US" altLang="zh-CN" dirty="0" smtClean="0"/>
              <a:t>body</a:t>
            </a:r>
            <a:r>
              <a:rPr lang="zh-CN" altLang="en-US" dirty="0" smtClean="0"/>
              <a:t>块，合并后，后继指向两个后继的共同后继</a:t>
            </a:r>
            <a:endParaRPr lang="zh-CN" altLang="en-US" dirty="0"/>
          </a:p>
        </p:txBody>
      </p:sp>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4028" y="1040892"/>
            <a:ext cx="5461000" cy="4800600"/>
          </a:xfrm>
          <a:prstGeom prst="rect">
            <a:avLst/>
          </a:prstGeom>
        </p:spPr>
      </p:pic>
    </p:spTree>
    <p:custDataLst>
      <p:tags r:id="rId1"/>
    </p:custDataLst>
    <p:extLst>
      <p:ext uri="{BB962C8B-B14F-4D97-AF65-F5344CB8AC3E}">
        <p14:creationId xmlns:p14="http://schemas.microsoft.com/office/powerpoint/2010/main" val="1134798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smtClean="0">
                <a:latin typeface="+mj-lt"/>
                <a:ea typeface="+mj-ea"/>
              </a:rPr>
              <a:t>课程内容</a:t>
            </a:r>
            <a:endParaRPr lang="zh-CN" altLang="en-US" dirty="0">
              <a:latin typeface="+mj-lt"/>
              <a:ea typeface="+mj-ea"/>
            </a:endParaRPr>
          </a:p>
        </p:txBody>
      </p:sp>
      <p:sp>
        <p:nvSpPr>
          <p:cNvPr id="4" name="内容占位符 3"/>
          <p:cNvSpPr>
            <a:spLocks noGrp="1"/>
          </p:cNvSpPr>
          <p:nvPr>
            <p:ph idx="1"/>
            <p:custDataLst>
              <p:tags r:id="rId3"/>
            </p:custDataLst>
          </p:nvPr>
        </p:nvSpPr>
        <p:spPr/>
        <p:txBody>
          <a:bodyPr>
            <a:normAutofit/>
          </a:bodyPr>
          <a:lstStyle/>
          <a:p>
            <a:pPr>
              <a:lnSpc>
                <a:spcPct val="150000"/>
              </a:lnSpc>
            </a:pPr>
            <a:r>
              <a:rPr lang="zh-CN" altLang="en-US" sz="1800" dirty="0" smtClean="0">
                <a:latin typeface="+mn-lt"/>
                <a:ea typeface="+mn-ea"/>
              </a:rPr>
              <a:t>吹水</a:t>
            </a:r>
            <a:endParaRPr lang="en-US" altLang="zh-CN" sz="1800" dirty="0" smtClean="0">
              <a:latin typeface="+mn-lt"/>
              <a:ea typeface="+mn-ea"/>
            </a:endParaRPr>
          </a:p>
          <a:p>
            <a:pPr>
              <a:lnSpc>
                <a:spcPct val="150000"/>
              </a:lnSpc>
            </a:pPr>
            <a:r>
              <a:rPr lang="zh-CN" altLang="en-US" sz="1800" dirty="0" smtClean="0">
                <a:latin typeface="+mn-lt"/>
                <a:ea typeface="+mn-ea"/>
              </a:rPr>
              <a:t>控制流扁平化混淆</a:t>
            </a:r>
            <a:r>
              <a:rPr lang="zh-CN" altLang="en-US" sz="1800" dirty="0">
                <a:latin typeface="+mn-lt"/>
                <a:ea typeface="+mn-ea"/>
              </a:rPr>
              <a:t>，</a:t>
            </a:r>
            <a:r>
              <a:rPr lang="zh-CN" altLang="en-US" sz="1800" dirty="0" smtClean="0">
                <a:latin typeface="+mn-lt"/>
                <a:ea typeface="+mn-ea"/>
              </a:rPr>
              <a:t>一种新型的</a:t>
            </a:r>
            <a:r>
              <a:rPr lang="en-US" altLang="zh-CN" sz="1800" dirty="0" err="1" smtClean="0">
                <a:latin typeface="+mn-lt"/>
                <a:ea typeface="+mn-ea"/>
              </a:rPr>
              <a:t>js</a:t>
            </a:r>
            <a:r>
              <a:rPr lang="zh-CN" altLang="en-US" sz="1800" dirty="0" smtClean="0">
                <a:latin typeface="+mn-lt"/>
                <a:ea typeface="+mn-ea"/>
              </a:rPr>
              <a:t>代码混淆手段</a:t>
            </a:r>
            <a:endParaRPr lang="en-US" altLang="zh-CN" sz="1800" dirty="0" smtClean="0">
              <a:latin typeface="+mn-lt"/>
              <a:ea typeface="+mn-ea"/>
            </a:endParaRPr>
          </a:p>
          <a:p>
            <a:pPr>
              <a:lnSpc>
                <a:spcPct val="150000"/>
              </a:lnSpc>
            </a:pPr>
            <a:r>
              <a:rPr lang="zh-CN" altLang="en-US" sz="1800" dirty="0" smtClean="0">
                <a:latin typeface="+mn-lt"/>
                <a:ea typeface="+mn-ea"/>
              </a:rPr>
              <a:t>滑块验证码常用套路</a:t>
            </a:r>
            <a:endParaRPr lang="en-US" altLang="zh-CN" sz="1800" dirty="0" smtClean="0">
              <a:latin typeface="+mn-lt"/>
              <a:ea typeface="+mn-ea"/>
            </a:endParaRPr>
          </a:p>
          <a:p>
            <a:pPr>
              <a:lnSpc>
                <a:spcPct val="150000"/>
              </a:lnSpc>
            </a:pPr>
            <a:r>
              <a:rPr lang="zh-CN" altLang="en-US" sz="1800" dirty="0" smtClean="0">
                <a:latin typeface="+mn-lt"/>
                <a:ea typeface="+mn-ea"/>
              </a:rPr>
              <a:t>使用</a:t>
            </a:r>
            <a:r>
              <a:rPr lang="en-US" altLang="zh-CN" sz="1800" dirty="0" smtClean="0">
                <a:latin typeface="+mn-lt"/>
                <a:ea typeface="+mn-ea"/>
              </a:rPr>
              <a:t>AST</a:t>
            </a:r>
            <a:r>
              <a:rPr lang="zh-CN" altLang="en-US" sz="1800" dirty="0" smtClean="0">
                <a:latin typeface="+mn-lt"/>
                <a:ea typeface="+mn-ea"/>
              </a:rPr>
              <a:t>做代码重构</a:t>
            </a:r>
            <a:endParaRPr lang="en-US" altLang="zh-CN" sz="1800" dirty="0" smtClean="0">
              <a:latin typeface="+mn-lt"/>
              <a:ea typeface="+mn-ea"/>
            </a:endParaRPr>
          </a:p>
          <a:p>
            <a:pPr>
              <a:lnSpc>
                <a:spcPct val="150000"/>
              </a:lnSpc>
            </a:pPr>
            <a:r>
              <a:rPr lang="zh-CN" altLang="en-US" sz="1800" dirty="0" smtClean="0">
                <a:latin typeface="+mn-lt"/>
                <a:ea typeface="+mn-ea"/>
              </a:rPr>
              <a:t>淘宝</a:t>
            </a:r>
            <a:r>
              <a:rPr lang="en-US" altLang="zh-CN" sz="1800" dirty="0" smtClean="0">
                <a:latin typeface="+mn-lt"/>
                <a:ea typeface="+mn-ea"/>
              </a:rPr>
              <a:t>JS</a:t>
            </a:r>
            <a:r>
              <a:rPr lang="zh-CN" altLang="en-US" sz="1800" dirty="0" smtClean="0">
                <a:latin typeface="+mn-lt"/>
                <a:ea typeface="+mn-ea"/>
              </a:rPr>
              <a:t>解密构想</a:t>
            </a:r>
            <a:endParaRPr lang="en-US" altLang="zh-CN" sz="1800" dirty="0">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498963" y="1714830"/>
            <a:ext cx="4528527" cy="361096"/>
          </a:xfrm>
          <a:prstGeom prst="rect">
            <a:avLst/>
          </a:prstGeom>
          <a:noFill/>
        </p:spPr>
        <p:txBody>
          <a:bodyPr>
            <a:normAutofit lnSpcReduction="10000"/>
          </a:bodyPr>
          <a:lstStyle/>
          <a:p>
            <a:pPr>
              <a:defRPr/>
            </a:pPr>
            <a:r>
              <a:rPr lang="zh-CN" altLang="en-US" dirty="0" smtClean="0"/>
              <a:t>空跳转</a:t>
            </a:r>
            <a:endParaRPr lang="zh-CN" altLang="en-US" dirty="0"/>
          </a:p>
        </p:txBody>
      </p:sp>
      <p:sp>
        <p:nvSpPr>
          <p:cNvPr id="6" name="文本框 5"/>
          <p:cNvSpPr txBox="1"/>
          <p:nvPr>
            <p:custDataLst>
              <p:tags r:id="rId4"/>
            </p:custDataLst>
          </p:nvPr>
        </p:nvSpPr>
        <p:spPr>
          <a:xfrm>
            <a:off x="502657" y="2546123"/>
            <a:ext cx="3792258" cy="33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如果一个节点的某一个后继节点，拥有唯一后继，且该后继节点的代码内容为空，那么跳转为空调转</a:t>
            </a:r>
            <a:endParaRPr lang="en-US" altLang="zh-CN" dirty="0" smtClean="0"/>
          </a:p>
          <a:p>
            <a:endParaRPr lang="en-US" altLang="zh-CN" dirty="0"/>
          </a:p>
          <a:p>
            <a:r>
              <a:rPr lang="zh-CN" altLang="en-US" dirty="0" smtClean="0"/>
              <a:t>合并规则：删除空调转节点，到空节点的后继，直接指向空节点的空寂</a:t>
            </a:r>
            <a:endParaRPr lang="zh-CN" altLang="en-US"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81500" y="1248875"/>
            <a:ext cx="7810500" cy="4076700"/>
          </a:xfrm>
          <a:prstGeom prst="rect">
            <a:avLst/>
          </a:prstGeom>
        </p:spPr>
      </p:pic>
    </p:spTree>
    <p:custDataLst>
      <p:tags r:id="rId1"/>
    </p:custDataLst>
    <p:extLst>
      <p:ext uri="{BB962C8B-B14F-4D97-AF65-F5344CB8AC3E}">
        <p14:creationId xmlns:p14="http://schemas.microsoft.com/office/powerpoint/2010/main" val="1556878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498963" y="1714830"/>
            <a:ext cx="5081222" cy="500832"/>
          </a:xfrm>
          <a:prstGeom prst="rect">
            <a:avLst/>
          </a:prstGeom>
          <a:noFill/>
        </p:spPr>
        <p:txBody>
          <a:bodyPr>
            <a:normAutofit fontScale="85000" lnSpcReduction="10000"/>
          </a:bodyPr>
          <a:lstStyle/>
          <a:p>
            <a:pPr>
              <a:defRPr/>
            </a:pPr>
            <a:r>
              <a:rPr lang="en-US" altLang="zh-CN" dirty="0" smtClean="0"/>
              <a:t>While-break</a:t>
            </a:r>
            <a:r>
              <a:rPr lang="zh-CN" altLang="en-US" dirty="0" smtClean="0"/>
              <a:t> </a:t>
            </a:r>
            <a:r>
              <a:rPr lang="en-US" altLang="zh-CN" dirty="0" smtClean="0"/>
              <a:t>&amp;</a:t>
            </a:r>
            <a:r>
              <a:rPr lang="zh-CN" altLang="en-US" dirty="0" smtClean="0"/>
              <a:t> </a:t>
            </a:r>
            <a:r>
              <a:rPr lang="en-US" altLang="zh-CN" dirty="0" smtClean="0"/>
              <a:t>for-break</a:t>
            </a:r>
            <a:r>
              <a:rPr lang="zh-CN" altLang="en-US" dirty="0" smtClean="0"/>
              <a:t> </a:t>
            </a:r>
            <a:r>
              <a:rPr lang="en-US" altLang="zh-CN" dirty="0" smtClean="0"/>
              <a:t>&amp;</a:t>
            </a:r>
            <a:r>
              <a:rPr lang="zh-CN" altLang="en-US" dirty="0" smtClean="0"/>
              <a:t> </a:t>
            </a:r>
            <a:r>
              <a:rPr lang="en-US" altLang="zh-CN" dirty="0" smtClean="0"/>
              <a:t>while-continue</a:t>
            </a:r>
            <a:r>
              <a:rPr lang="zh-CN" altLang="en-US" dirty="0" smtClean="0"/>
              <a:t> </a:t>
            </a:r>
            <a:r>
              <a:rPr lang="en-US" altLang="zh-CN" dirty="0" smtClean="0"/>
              <a:t>&amp;</a:t>
            </a:r>
            <a:r>
              <a:rPr lang="zh-CN" altLang="en-US" dirty="0" smtClean="0"/>
              <a:t> </a:t>
            </a:r>
            <a:r>
              <a:rPr lang="en-US" altLang="zh-CN" dirty="0" smtClean="0"/>
              <a:t>for-continue</a:t>
            </a:r>
            <a:endParaRPr lang="zh-CN" altLang="en-US" dirty="0"/>
          </a:p>
        </p:txBody>
      </p:sp>
      <p:sp>
        <p:nvSpPr>
          <p:cNvPr id="6" name="文本框 5"/>
          <p:cNvSpPr txBox="1"/>
          <p:nvPr>
            <p:custDataLst>
              <p:tags r:id="rId4"/>
            </p:custDataLst>
          </p:nvPr>
        </p:nvSpPr>
        <p:spPr>
          <a:xfrm>
            <a:off x="6549420" y="785535"/>
            <a:ext cx="3792258" cy="33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当上述规则都执行完成之后，节点数量将会指数级减少，但是节点仍然没有合并完成。我们只能对单一</a:t>
            </a:r>
            <a:r>
              <a:rPr lang="en-US" altLang="zh-CN" dirty="0" smtClean="0"/>
              <a:t>AST</a:t>
            </a:r>
            <a:r>
              <a:rPr lang="zh-CN" altLang="en-US" dirty="0" smtClean="0"/>
              <a:t> </a:t>
            </a:r>
            <a:r>
              <a:rPr lang="en-US" altLang="zh-CN" dirty="0" smtClean="0"/>
              <a:t>tree</a:t>
            </a:r>
            <a:r>
              <a:rPr lang="zh-CN" altLang="en-US" dirty="0" smtClean="0"/>
              <a:t>输出代码</a:t>
            </a:r>
            <a:endParaRPr lang="en-US" altLang="zh-CN" dirty="0"/>
          </a:p>
          <a:p>
            <a:r>
              <a:rPr lang="zh-CN" altLang="en-US" dirty="0" smtClean="0"/>
              <a:t>这是由于以上所有算法，都无法处理循环</a:t>
            </a:r>
            <a:r>
              <a:rPr lang="en-US" altLang="zh-CN" dirty="0" smtClean="0"/>
              <a:t>+break</a:t>
            </a:r>
            <a:r>
              <a:rPr lang="zh-CN" altLang="en-US" dirty="0" smtClean="0"/>
              <a:t>的控制流</a:t>
            </a:r>
          </a:p>
        </p:txBody>
      </p:sp>
      <p:pic>
        <p:nvPicPr>
          <p:cNvPr id="4" name="图片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3811254"/>
            <a:ext cx="12192000" cy="2602542"/>
          </a:xfrm>
          <a:prstGeom prst="rect">
            <a:avLst/>
          </a:prstGeom>
        </p:spPr>
      </p:pic>
    </p:spTree>
    <p:custDataLst>
      <p:tags r:id="rId1"/>
    </p:custDataLst>
    <p:extLst>
      <p:ext uri="{BB962C8B-B14F-4D97-AF65-F5344CB8AC3E}">
        <p14:creationId xmlns:p14="http://schemas.microsoft.com/office/powerpoint/2010/main" val="686988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371359" y="1483304"/>
            <a:ext cx="5081222" cy="500832"/>
          </a:xfrm>
          <a:prstGeom prst="rect">
            <a:avLst/>
          </a:prstGeom>
          <a:noFill/>
        </p:spPr>
        <p:txBody>
          <a:bodyPr>
            <a:normAutofit fontScale="85000" lnSpcReduction="10000"/>
          </a:bodyPr>
          <a:lstStyle/>
          <a:p>
            <a:pPr>
              <a:defRPr/>
            </a:pPr>
            <a:r>
              <a:rPr lang="en-US" altLang="zh-CN" dirty="0" smtClean="0"/>
              <a:t>While-break</a:t>
            </a:r>
            <a:r>
              <a:rPr lang="zh-CN" altLang="en-US" dirty="0" smtClean="0"/>
              <a:t> </a:t>
            </a:r>
            <a:r>
              <a:rPr lang="en-US" altLang="zh-CN" dirty="0" smtClean="0"/>
              <a:t>&amp;</a:t>
            </a:r>
            <a:r>
              <a:rPr lang="zh-CN" altLang="en-US" dirty="0" smtClean="0"/>
              <a:t> </a:t>
            </a:r>
            <a:r>
              <a:rPr lang="en-US" altLang="zh-CN" dirty="0" smtClean="0"/>
              <a:t>for-break</a:t>
            </a:r>
            <a:r>
              <a:rPr lang="zh-CN" altLang="en-US" dirty="0" smtClean="0"/>
              <a:t> </a:t>
            </a:r>
            <a:r>
              <a:rPr lang="en-US" altLang="zh-CN" dirty="0" smtClean="0"/>
              <a:t>&amp;</a:t>
            </a:r>
            <a:r>
              <a:rPr lang="zh-CN" altLang="en-US" dirty="0" smtClean="0"/>
              <a:t> </a:t>
            </a:r>
            <a:r>
              <a:rPr lang="en-US" altLang="zh-CN" dirty="0" smtClean="0"/>
              <a:t>while-continue</a:t>
            </a:r>
            <a:r>
              <a:rPr lang="zh-CN" altLang="en-US" dirty="0" smtClean="0"/>
              <a:t> </a:t>
            </a:r>
            <a:r>
              <a:rPr lang="en-US" altLang="zh-CN" dirty="0" smtClean="0"/>
              <a:t>&amp;</a:t>
            </a:r>
            <a:r>
              <a:rPr lang="zh-CN" altLang="en-US" dirty="0" smtClean="0"/>
              <a:t> </a:t>
            </a:r>
            <a:r>
              <a:rPr lang="en-US" altLang="zh-CN" dirty="0" smtClean="0"/>
              <a:t>for-continue</a:t>
            </a:r>
            <a:endParaRPr lang="zh-CN" altLang="en-US" dirty="0"/>
          </a:p>
        </p:txBody>
      </p:sp>
      <p:sp>
        <p:nvSpPr>
          <p:cNvPr id="6" name="文本框 5"/>
          <p:cNvSpPr txBox="1"/>
          <p:nvPr>
            <p:custDataLst>
              <p:tags r:id="rId4"/>
            </p:custDataLst>
          </p:nvPr>
        </p:nvSpPr>
        <p:spPr>
          <a:xfrm>
            <a:off x="371359" y="2719397"/>
            <a:ext cx="3792258" cy="3397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en-US" altLang="zh-CN" dirty="0" smtClean="0"/>
              <a:t>3.</a:t>
            </a:r>
            <a:r>
              <a:rPr lang="zh-CN" altLang="en-US" dirty="0" smtClean="0"/>
              <a:t> 环起点，确定最小环之后，需要定位最小环的起点，也就</a:t>
            </a:r>
            <a:r>
              <a:rPr lang="en-US" altLang="zh-CN" dirty="0" smtClean="0"/>
              <a:t>access</a:t>
            </a:r>
            <a:r>
              <a:rPr lang="zh-CN" altLang="en-US" dirty="0" smtClean="0"/>
              <a:t> </a:t>
            </a:r>
            <a:r>
              <a:rPr lang="en-US" altLang="zh-CN" dirty="0" smtClean="0"/>
              <a:t>log</a:t>
            </a:r>
            <a:r>
              <a:rPr lang="zh-CN" altLang="en-US" dirty="0" smtClean="0"/>
              <a:t>重复命中的节点</a:t>
            </a:r>
            <a:endParaRPr lang="en-US" altLang="zh-CN" dirty="0" smtClean="0"/>
          </a:p>
          <a:p>
            <a:r>
              <a:rPr lang="en-US" altLang="zh-CN" dirty="0" smtClean="0"/>
              <a:t>4.</a:t>
            </a:r>
            <a:r>
              <a:rPr lang="zh-CN" altLang="en-US" dirty="0" smtClean="0"/>
              <a:t> 环内</a:t>
            </a:r>
            <a:r>
              <a:rPr lang="en-US" altLang="zh-CN" dirty="0" smtClean="0"/>
              <a:t>&amp;</a:t>
            </a:r>
            <a:r>
              <a:rPr lang="zh-CN" altLang="en-US" dirty="0" smtClean="0"/>
              <a:t>环外，从环起点开始，成环子树为环内，另一节点为环外</a:t>
            </a:r>
            <a:endParaRPr lang="en-US" altLang="zh-CN" dirty="0" smtClean="0"/>
          </a:p>
          <a:p>
            <a:r>
              <a:rPr lang="en-US" altLang="zh-CN" dirty="0" smtClean="0"/>
              <a:t>5.</a:t>
            </a:r>
            <a:r>
              <a:rPr lang="zh-CN" altLang="en-US" dirty="0" smtClean="0"/>
              <a:t>环拆解：环起点作为</a:t>
            </a:r>
            <a:r>
              <a:rPr lang="en-US" altLang="zh-CN" dirty="0" smtClean="0"/>
              <a:t>continue</a:t>
            </a:r>
            <a:r>
              <a:rPr lang="zh-CN" altLang="en-US" dirty="0" smtClean="0"/>
              <a:t>条件，成环子节点作为流程图的根，环外节点作为</a:t>
            </a:r>
            <a:r>
              <a:rPr lang="en-US" altLang="zh-CN" dirty="0" smtClean="0"/>
              <a:t>exist</a:t>
            </a:r>
            <a:r>
              <a:rPr lang="zh-CN" altLang="en-US" dirty="0" smtClean="0"/>
              <a:t>条件，对该局部流程，执行上述所有合并算法</a:t>
            </a:r>
          </a:p>
        </p:txBody>
      </p:sp>
      <p:pic>
        <p:nvPicPr>
          <p:cNvPr id="2" name="图片 1"/>
          <p:cNvPicPr>
            <a:picLocks noChangeAspect="1"/>
          </p:cNvPicPr>
          <p:nvPr/>
        </p:nvPicPr>
        <p:blipFill>
          <a:blip r:embed="rId8"/>
          <a:stretch>
            <a:fillRect/>
          </a:stretch>
        </p:blipFill>
        <p:spPr>
          <a:xfrm>
            <a:off x="4321593" y="2719397"/>
            <a:ext cx="7870407" cy="3596411"/>
          </a:xfrm>
          <a:prstGeom prst="rect">
            <a:avLst/>
          </a:prstGeom>
        </p:spPr>
      </p:pic>
      <p:sp>
        <p:nvSpPr>
          <p:cNvPr id="7" name="文本框 6"/>
          <p:cNvSpPr txBox="1"/>
          <p:nvPr>
            <p:custDataLst>
              <p:tags r:id="rId5"/>
            </p:custDataLst>
          </p:nvPr>
        </p:nvSpPr>
        <p:spPr>
          <a:xfrm>
            <a:off x="6736988" y="285398"/>
            <a:ext cx="5021257" cy="231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pPr marL="342900" indent="-342900">
              <a:buAutoNum type="arabicPeriod"/>
            </a:pPr>
            <a:r>
              <a:rPr lang="zh-CN" altLang="en-US" dirty="0" smtClean="0"/>
              <a:t>环检测，使用递归</a:t>
            </a:r>
            <a:r>
              <a:rPr lang="en-US" altLang="zh-CN" dirty="0" smtClean="0"/>
              <a:t>+access</a:t>
            </a:r>
            <a:r>
              <a:rPr lang="zh-CN" altLang="en-US" dirty="0" smtClean="0"/>
              <a:t> </a:t>
            </a:r>
            <a:r>
              <a:rPr lang="en-US" altLang="zh-CN" dirty="0" smtClean="0"/>
              <a:t>log</a:t>
            </a:r>
            <a:r>
              <a:rPr lang="zh-CN" altLang="en-US" dirty="0" smtClean="0"/>
              <a:t>的方式进行遍历，判断某后继，是否构成环</a:t>
            </a:r>
            <a:endParaRPr lang="en-US" altLang="zh-CN" dirty="0" smtClean="0"/>
          </a:p>
          <a:p>
            <a:pPr marL="342900" indent="-342900">
              <a:buAutoNum type="arabicPeriod"/>
            </a:pPr>
            <a:r>
              <a:rPr lang="zh-CN" altLang="en-US" dirty="0" smtClean="0"/>
              <a:t>最小环，如果从</a:t>
            </a:r>
            <a:r>
              <a:rPr lang="en-US" altLang="zh-CN" dirty="0" smtClean="0"/>
              <a:t>root</a:t>
            </a:r>
            <a:r>
              <a:rPr lang="zh-CN" altLang="en-US" dirty="0" smtClean="0"/>
              <a:t>开始计算，那么只要任何子节点构成环，那么也会认为</a:t>
            </a:r>
            <a:r>
              <a:rPr lang="en-US" altLang="zh-CN" dirty="0" smtClean="0"/>
              <a:t>root</a:t>
            </a:r>
            <a:r>
              <a:rPr lang="zh-CN" altLang="en-US" dirty="0" smtClean="0"/>
              <a:t>成环，所以需要递归到处理子节点，寻找最小环</a:t>
            </a:r>
          </a:p>
        </p:txBody>
      </p:sp>
    </p:spTree>
    <p:custDataLst>
      <p:tags r:id="rId1"/>
    </p:custDataLst>
    <p:extLst>
      <p:ext uri="{BB962C8B-B14F-4D97-AF65-F5344CB8AC3E}">
        <p14:creationId xmlns:p14="http://schemas.microsoft.com/office/powerpoint/2010/main" val="212081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节点合并算法</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498963" y="1714830"/>
            <a:ext cx="5081222" cy="500832"/>
          </a:xfrm>
          <a:prstGeom prst="rect">
            <a:avLst/>
          </a:prstGeom>
          <a:noFill/>
        </p:spPr>
        <p:txBody>
          <a:bodyPr>
            <a:normAutofit/>
          </a:bodyPr>
          <a:lstStyle/>
          <a:p>
            <a:pPr>
              <a:defRPr/>
            </a:pPr>
            <a:r>
              <a:rPr lang="zh-CN" altLang="en-US" dirty="0" smtClean="0"/>
              <a:t>规则探测顺序</a:t>
            </a:r>
            <a:endParaRPr lang="zh-CN" altLang="en-US" dirty="0"/>
          </a:p>
        </p:txBody>
      </p:sp>
      <p:sp>
        <p:nvSpPr>
          <p:cNvPr id="7" name="内容占位符 3"/>
          <p:cNvSpPr txBox="1">
            <a:spLocks/>
          </p:cNvSpPr>
          <p:nvPr>
            <p:custDataLst>
              <p:tags r:id="rId4"/>
            </p:custDataLst>
          </p:nvPr>
        </p:nvSpPr>
        <p:spPr>
          <a:xfrm>
            <a:off x="589602" y="2426080"/>
            <a:ext cx="8988152" cy="3796460"/>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7"/>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a:t>局部到整体原则，如果局部是复杂的，那么内部到外部连线很多，无法理清结构关系，所以先理清局部</a:t>
            </a:r>
            <a:r>
              <a:rPr lang="zh-CN" altLang="en-US" sz="1800" dirty="0" smtClean="0"/>
              <a:t>关系</a:t>
            </a:r>
            <a:endParaRPr lang="en-US" altLang="zh-CN" sz="1800" dirty="0" smtClean="0"/>
          </a:p>
          <a:p>
            <a:r>
              <a:rPr lang="zh-CN" altLang="en-US" sz="1800" dirty="0" smtClean="0"/>
              <a:t>主动触发递归，当一个新的规则成功运用，那么将会改变局部跳转关系，这个时候对于局部所在整体，可能成为可以运用规则的条件，所以每当合并规则运用，需要对附近节点触发递归合并</a:t>
            </a:r>
            <a:endParaRPr lang="en-US" altLang="zh-CN" sz="1800" dirty="0" smtClean="0"/>
          </a:p>
          <a:p>
            <a:r>
              <a:rPr lang="zh-CN" altLang="en-US" sz="1800" dirty="0" smtClean="0"/>
              <a:t>基本规则合并</a:t>
            </a:r>
            <a:r>
              <a:rPr lang="en-US" altLang="zh-CN" sz="1800" dirty="0" smtClean="0"/>
              <a:t>-</a:t>
            </a:r>
            <a:r>
              <a:rPr lang="zh-CN" altLang="en-US" sz="1800" dirty="0" smtClean="0"/>
              <a:t>带有</a:t>
            </a:r>
            <a:r>
              <a:rPr lang="en-US" altLang="zh-CN" sz="1800" dirty="0" smtClean="0"/>
              <a:t>break(continue)</a:t>
            </a:r>
            <a:r>
              <a:rPr lang="zh-CN" altLang="en-US" sz="1800" dirty="0" smtClean="0"/>
              <a:t>的循环合并</a:t>
            </a:r>
            <a:r>
              <a:rPr lang="en-US" altLang="zh-CN" sz="1800" dirty="0" smtClean="0"/>
              <a:t>-</a:t>
            </a:r>
            <a:r>
              <a:rPr lang="zh-CN" altLang="en-US" sz="1800" dirty="0" smtClean="0"/>
              <a:t>基本规则合并，三步原则，第一次基本规则合并，可以消除大量垃圾代码和绝大部分代码合成。循环检查是一个指数级复杂度的递归函数，将会非常消耗系统资源，一定要把循环检查的节点数控制在很少的范围内</a:t>
            </a:r>
            <a:endParaRPr lang="zh-CN" altLang="en-US" sz="1800" dirty="0"/>
          </a:p>
        </p:txBody>
      </p:sp>
    </p:spTree>
    <p:custDataLst>
      <p:tags r:id="rId1"/>
    </p:custDataLst>
    <p:extLst>
      <p:ext uri="{BB962C8B-B14F-4D97-AF65-F5344CB8AC3E}">
        <p14:creationId xmlns:p14="http://schemas.microsoft.com/office/powerpoint/2010/main" val="1431887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smtClean="0">
                <a:latin typeface="+mj-lt"/>
                <a:ea typeface="+mj-ea"/>
              </a:rPr>
              <a:t>滑块验证码基本构建</a:t>
            </a:r>
            <a:endParaRPr lang="zh-CN" altLang="en-US" dirty="0">
              <a:latin typeface="+mj-lt"/>
              <a:ea typeface="+mj-ea"/>
            </a:endParaRPr>
          </a:p>
        </p:txBody>
      </p:sp>
      <p:sp>
        <p:nvSpPr>
          <p:cNvPr id="4" name="文本占位符 3"/>
          <p:cNvSpPr>
            <a:spLocks noGrp="1"/>
          </p:cNvSpPr>
          <p:nvPr>
            <p:ph type="body" idx="1"/>
            <p:custDataLst>
              <p:tags r:id="rId3"/>
            </p:custDataLst>
          </p:nvPr>
        </p:nvSpPr>
        <p:spPr/>
        <p:txBody>
          <a:bodyPr>
            <a:normAutofit/>
          </a:bodyPr>
          <a:lstStyle/>
          <a:p>
            <a:r>
              <a:rPr lang="zh-CN" altLang="en-US" dirty="0" smtClean="0">
                <a:latin typeface="+mn-lt"/>
                <a:ea typeface="+mn-ea"/>
              </a:rPr>
              <a:t>市面上常见滑块的基本实现方式</a:t>
            </a:r>
            <a:endParaRPr lang="zh-CN" altLang="en-US" dirty="0">
              <a:latin typeface="+mn-lt"/>
              <a:ea typeface="+mn-ea"/>
            </a:endParaRPr>
          </a:p>
        </p:txBody>
      </p:sp>
    </p:spTree>
    <p:custDataLst>
      <p:tags r:id="rId1"/>
    </p:custDataLst>
    <p:extLst>
      <p:ext uri="{BB962C8B-B14F-4D97-AF65-F5344CB8AC3E}">
        <p14:creationId xmlns:p14="http://schemas.microsoft.com/office/powerpoint/2010/main" val="1805265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本质</a:t>
            </a:r>
            <a:endParaRPr lang="en-US" altLang="zh-CN" sz="3600" b="1" dirty="0">
              <a:solidFill>
                <a:schemeClr val="accent1">
                  <a:lumMod val="75000"/>
                </a:schemeClr>
              </a:solidFill>
              <a:latin typeface="+mj-lt"/>
              <a:ea typeface="+mj-ea"/>
              <a:cs typeface="+mj-cs"/>
            </a:endParaRPr>
          </a:p>
        </p:txBody>
      </p:sp>
      <p:sp>
        <p:nvSpPr>
          <p:cNvPr id="10" name="文本框 9"/>
          <p:cNvSpPr txBox="1"/>
          <p:nvPr>
            <p:custDataLst>
              <p:tags r:id="rId3"/>
            </p:custDataLst>
          </p:nvPr>
        </p:nvSpPr>
        <p:spPr>
          <a:xfrm>
            <a:off x="498962" y="1371600"/>
            <a:ext cx="6616945" cy="844062"/>
          </a:xfrm>
          <a:prstGeom prst="rect">
            <a:avLst/>
          </a:prstGeom>
          <a:noFill/>
        </p:spPr>
        <p:txBody>
          <a:bodyPr>
            <a:normAutofit/>
          </a:bodyPr>
          <a:lstStyle/>
          <a:p>
            <a:pPr>
              <a:defRPr/>
            </a:pPr>
            <a:r>
              <a:rPr lang="zh-CN" altLang="en-US" dirty="0" smtClean="0"/>
              <a:t>滑块验证码本质是通过</a:t>
            </a:r>
            <a:r>
              <a:rPr lang="en-US" altLang="zh-CN" dirty="0" err="1" smtClean="0"/>
              <a:t>js</a:t>
            </a:r>
            <a:r>
              <a:rPr lang="zh-CN" altLang="en-US" dirty="0" smtClean="0"/>
              <a:t>混淆隐藏加密算法保护数据、通过鼠标轨迹是否满足人体行为模型判定验证请求方是人还是机器人</a:t>
            </a:r>
            <a:endParaRPr lang="en-US" altLang="zh-CN" dirty="0" smtClean="0"/>
          </a:p>
        </p:txBody>
      </p:sp>
      <p:sp>
        <p:nvSpPr>
          <p:cNvPr id="7" name="内容占位符 3"/>
          <p:cNvSpPr txBox="1">
            <a:spLocks/>
          </p:cNvSpPr>
          <p:nvPr>
            <p:custDataLst>
              <p:tags r:id="rId4"/>
            </p:custDataLst>
          </p:nvPr>
        </p:nvSpPr>
        <p:spPr>
          <a:xfrm>
            <a:off x="589602" y="2426080"/>
            <a:ext cx="8988152" cy="3796460"/>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7"/>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仅有有限的专注做滑块的供应商，真正实现了人体行为建模，大部分企业自己实现的滑块，仅仅通过</a:t>
            </a:r>
            <a:r>
              <a:rPr lang="en-US" altLang="zh-CN" sz="1800" dirty="0" err="1" smtClean="0"/>
              <a:t>js</a:t>
            </a:r>
            <a:r>
              <a:rPr lang="zh-CN" altLang="en-US" sz="1800" dirty="0" smtClean="0"/>
              <a:t>算法加密增加破解难度</a:t>
            </a:r>
            <a:endParaRPr lang="zh-CN" altLang="en-US" sz="1800" dirty="0"/>
          </a:p>
        </p:txBody>
      </p:sp>
    </p:spTree>
    <p:custDataLst>
      <p:tags r:id="rId1"/>
    </p:custDataLst>
    <p:extLst>
      <p:ext uri="{BB962C8B-B14F-4D97-AF65-F5344CB8AC3E}">
        <p14:creationId xmlns:p14="http://schemas.microsoft.com/office/powerpoint/2010/main" val="2047425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滑块的主要步骤</a:t>
            </a:r>
            <a:endParaRPr lang="en-US" altLang="zh-CN" sz="3600" b="1" dirty="0">
              <a:solidFill>
                <a:schemeClr val="accent1">
                  <a:lumMod val="75000"/>
                </a:schemeClr>
              </a:solidFill>
              <a:latin typeface="+mj-lt"/>
              <a:ea typeface="+mj-ea"/>
              <a:cs typeface="+mj-cs"/>
            </a:endParaRPr>
          </a:p>
        </p:txBody>
      </p:sp>
      <p:sp>
        <p:nvSpPr>
          <p:cNvPr id="7" name="内容占位符 3"/>
          <p:cNvSpPr txBox="1">
            <a:spLocks/>
          </p:cNvSpPr>
          <p:nvPr>
            <p:custDataLst>
              <p:tags r:id="rId3"/>
            </p:custDataLst>
          </p:nvPr>
        </p:nvSpPr>
        <p:spPr>
          <a:xfrm>
            <a:off x="533414" y="1511679"/>
            <a:ext cx="8988152" cy="4748443"/>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6"/>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dirty="0" smtClean="0"/>
              <a:t>对每次验证，初始化一个</a:t>
            </a:r>
            <a:r>
              <a:rPr lang="en-US" altLang="zh-CN" sz="1800" dirty="0" smtClean="0"/>
              <a:t>session</a:t>
            </a:r>
            <a:r>
              <a:rPr lang="zh-CN" altLang="en-US" sz="1800" dirty="0" smtClean="0"/>
              <a:t>，验证判定时，从</a:t>
            </a:r>
            <a:r>
              <a:rPr lang="en-US" altLang="zh-CN" sz="1800" dirty="0" smtClean="0"/>
              <a:t>session</a:t>
            </a:r>
            <a:r>
              <a:rPr lang="zh-CN" altLang="en-US" sz="1800" dirty="0" smtClean="0"/>
              <a:t>中取出各种参数</a:t>
            </a:r>
            <a:endParaRPr lang="en-US" altLang="zh-CN" sz="1800" dirty="0" smtClean="0"/>
          </a:p>
          <a:p>
            <a:r>
              <a:rPr lang="en-US" altLang="zh-CN" sz="1800" dirty="0" smtClean="0"/>
              <a:t>session</a:t>
            </a:r>
            <a:r>
              <a:rPr lang="zh-CN" altLang="en-US" sz="1800" dirty="0" smtClean="0"/>
              <a:t>中，确定随机选择图片资源，图片拥有具体特定凹槽，用来提示用户拖动距离</a:t>
            </a:r>
            <a:endParaRPr lang="en-US" altLang="zh-CN" sz="1800" dirty="0" smtClean="0"/>
          </a:p>
          <a:p>
            <a:r>
              <a:rPr lang="zh-CN" altLang="en-US" sz="1800" dirty="0" smtClean="0"/>
              <a:t>图片下发给前端，图片可以进行混淆（按照一定算法，对图片碎片化处理，并在前端通过</a:t>
            </a:r>
            <a:r>
              <a:rPr lang="en-US" altLang="zh-CN" sz="1800" dirty="0" smtClean="0"/>
              <a:t>JS</a:t>
            </a:r>
            <a:r>
              <a:rPr lang="zh-CN" altLang="en-US" sz="1800" dirty="0" smtClean="0"/>
              <a:t>还原）</a:t>
            </a:r>
            <a:endParaRPr lang="en-US" altLang="zh-CN" sz="1800" dirty="0" smtClean="0"/>
          </a:p>
          <a:p>
            <a:r>
              <a:rPr lang="zh-CN" altLang="en-US" sz="1800" dirty="0" smtClean="0"/>
              <a:t>图片在页面正式显示的时候，开始收集用户数据</a:t>
            </a:r>
            <a:endParaRPr lang="en-US" altLang="zh-CN" sz="1800" dirty="0" smtClean="0"/>
          </a:p>
          <a:p>
            <a:r>
              <a:rPr lang="zh-CN" altLang="en-US" sz="1800" dirty="0" smtClean="0"/>
              <a:t>用户开始拖动滑块，对应拖动轨迹被</a:t>
            </a:r>
            <a:r>
              <a:rPr lang="en-US" altLang="zh-CN" sz="1800" dirty="0" err="1" smtClean="0"/>
              <a:t>Js</a:t>
            </a:r>
            <a:r>
              <a:rPr lang="zh-CN" altLang="en-US" sz="1800" dirty="0" smtClean="0"/>
              <a:t>代码收集</a:t>
            </a:r>
            <a:endParaRPr lang="en-US" altLang="zh-CN" sz="1800" dirty="0" smtClean="0"/>
          </a:p>
          <a:p>
            <a:r>
              <a:rPr lang="zh-CN" altLang="en-US" sz="1800" dirty="0" smtClean="0"/>
              <a:t>用户拖动停止，</a:t>
            </a:r>
            <a:r>
              <a:rPr lang="en-US" altLang="zh-CN" sz="1800" dirty="0" err="1" smtClean="0"/>
              <a:t>Js</a:t>
            </a:r>
            <a:r>
              <a:rPr lang="zh-CN" altLang="en-US" sz="1800" dirty="0" smtClean="0"/>
              <a:t>监听停止，并对轨迹数据，拖动距离，加载实现，浏览器信息等环境进行加密</a:t>
            </a:r>
            <a:endParaRPr lang="en-US" altLang="zh-CN" sz="1800" dirty="0" smtClean="0"/>
          </a:p>
          <a:p>
            <a:r>
              <a:rPr lang="zh-CN" altLang="en-US" sz="1800" dirty="0" smtClean="0"/>
              <a:t>加密的数据上传到验证服务器，服务器进行解密，根据拖动距离判定用户是否拖动到指定位置，根据轨迹判定是否为人体行为</a:t>
            </a:r>
            <a:endParaRPr lang="en-US" altLang="zh-CN" sz="1800" dirty="0" smtClean="0"/>
          </a:p>
          <a:p>
            <a:r>
              <a:rPr lang="zh-CN" altLang="en-US" sz="1800" dirty="0" smtClean="0"/>
              <a:t>判定成功，下发</a:t>
            </a:r>
            <a:r>
              <a:rPr lang="en-US" altLang="zh-CN" sz="1800" dirty="0" smtClean="0"/>
              <a:t>ticket</a:t>
            </a:r>
            <a:r>
              <a:rPr lang="zh-CN" altLang="en-US" sz="1800" dirty="0" smtClean="0"/>
              <a:t>到前端，前端代码将</a:t>
            </a:r>
            <a:r>
              <a:rPr lang="en-US" altLang="zh-CN" sz="1800" dirty="0" smtClean="0"/>
              <a:t>ticket</a:t>
            </a:r>
            <a:r>
              <a:rPr lang="zh-CN" altLang="en-US" sz="1800" dirty="0" smtClean="0"/>
              <a:t>传输给应用服务器</a:t>
            </a:r>
            <a:endParaRPr lang="en-US" altLang="zh-CN" sz="1800" dirty="0" smtClean="0"/>
          </a:p>
          <a:p>
            <a:r>
              <a:rPr lang="zh-CN" altLang="en-US" sz="1800" dirty="0" smtClean="0"/>
              <a:t>应用服务器，在验证服务器种，查询对应</a:t>
            </a:r>
            <a:r>
              <a:rPr lang="en-US" altLang="zh-CN" sz="1800" dirty="0" smtClean="0"/>
              <a:t>session</a:t>
            </a:r>
            <a:r>
              <a:rPr lang="zh-CN" altLang="en-US" sz="1800" dirty="0" smtClean="0"/>
              <a:t>中的</a:t>
            </a:r>
            <a:r>
              <a:rPr lang="en-US" altLang="zh-CN" sz="1800" dirty="0" smtClean="0"/>
              <a:t>ticket</a:t>
            </a:r>
            <a:r>
              <a:rPr lang="zh-CN" altLang="en-US" sz="1800" dirty="0" smtClean="0"/>
              <a:t>是否合法，判定用户本次验证是否通过</a:t>
            </a:r>
            <a:endParaRPr lang="zh-CN" altLang="en-US" sz="1800" dirty="0"/>
          </a:p>
        </p:txBody>
      </p:sp>
    </p:spTree>
    <p:custDataLst>
      <p:tags r:id="rId1"/>
    </p:custDataLst>
    <p:extLst>
      <p:ext uri="{BB962C8B-B14F-4D97-AF65-F5344CB8AC3E}">
        <p14:creationId xmlns:p14="http://schemas.microsoft.com/office/powerpoint/2010/main" val="806414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smtClean="0">
                <a:latin typeface="+mj-lt"/>
                <a:ea typeface="+mj-ea"/>
              </a:rPr>
              <a:t>滑块验证码常见漏洞</a:t>
            </a:r>
            <a:endParaRPr lang="zh-CN" altLang="en-US" dirty="0">
              <a:latin typeface="+mj-lt"/>
              <a:ea typeface="+mj-ea"/>
            </a:endParaRPr>
          </a:p>
        </p:txBody>
      </p:sp>
      <p:sp>
        <p:nvSpPr>
          <p:cNvPr id="4" name="文本占位符 3"/>
          <p:cNvSpPr>
            <a:spLocks noGrp="1"/>
          </p:cNvSpPr>
          <p:nvPr>
            <p:ph type="body" idx="1"/>
            <p:custDataLst>
              <p:tags r:id="rId3"/>
            </p:custDataLst>
          </p:nvPr>
        </p:nvSpPr>
        <p:spPr/>
        <p:txBody>
          <a:bodyPr>
            <a:normAutofit/>
          </a:bodyPr>
          <a:lstStyle/>
          <a:p>
            <a:r>
              <a:rPr lang="zh-CN" altLang="en-US" dirty="0" smtClean="0">
                <a:latin typeface="+mn-lt"/>
                <a:ea typeface="+mn-ea"/>
              </a:rPr>
              <a:t>论任何滑块都是纸老虎</a:t>
            </a:r>
            <a:endParaRPr lang="zh-CN" altLang="en-US" dirty="0">
              <a:latin typeface="+mn-lt"/>
              <a:ea typeface="+mn-ea"/>
            </a:endParaRPr>
          </a:p>
        </p:txBody>
      </p:sp>
    </p:spTree>
    <p:custDataLst>
      <p:tags r:id="rId1"/>
    </p:custDataLst>
    <p:extLst>
      <p:ext uri="{BB962C8B-B14F-4D97-AF65-F5344CB8AC3E}">
        <p14:creationId xmlns:p14="http://schemas.microsoft.com/office/powerpoint/2010/main" val="812310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图片混淆</a:t>
            </a:r>
            <a:endParaRPr lang="en-US" altLang="zh-CN" sz="3600" b="1" dirty="0">
              <a:solidFill>
                <a:schemeClr val="accent1">
                  <a:lumMod val="75000"/>
                </a:schemeClr>
              </a:solidFill>
              <a:latin typeface="+mj-lt"/>
              <a:ea typeface="+mj-ea"/>
              <a:cs typeface="+mj-cs"/>
            </a:endParaRPr>
          </a:p>
        </p:txBody>
      </p:sp>
      <p:sp>
        <p:nvSpPr>
          <p:cNvPr id="6" name="文本框 5"/>
          <p:cNvSpPr txBox="1"/>
          <p:nvPr>
            <p:custDataLst>
              <p:tags r:id="rId3"/>
            </p:custDataLst>
          </p:nvPr>
        </p:nvSpPr>
        <p:spPr>
          <a:xfrm>
            <a:off x="902699" y="1693786"/>
            <a:ext cx="4274782" cy="139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一般来说，通过下发随机图片，让用户根据图片内容作出正确动作，但是通过网址获取的图片内容，一般都是混淆过的</a:t>
            </a:r>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hlinkClick r:id="rId7"/>
          </p:cNvPr>
          <p:cNvPicPr>
            <a:picLocks noChangeAspect="1"/>
          </p:cNvPicPr>
          <p:nvPr/>
        </p:nvPicPr>
        <p:blipFill>
          <a:blip r:embed="rId8"/>
          <a:stretch>
            <a:fillRect/>
          </a:stretch>
        </p:blipFill>
        <p:spPr>
          <a:xfrm>
            <a:off x="7000274" y="431536"/>
            <a:ext cx="3949700" cy="2019300"/>
          </a:xfrm>
          <a:prstGeom prst="rect">
            <a:avLst/>
          </a:prstGeom>
        </p:spPr>
      </p:pic>
      <p:pic>
        <p:nvPicPr>
          <p:cNvPr id="8" name="图片 7"/>
          <p:cNvPicPr>
            <a:picLocks noChangeAspect="1"/>
          </p:cNvPicPr>
          <p:nvPr/>
        </p:nvPicPr>
        <p:blipFill>
          <a:blip r:embed="rId9"/>
          <a:stretch>
            <a:fillRect/>
          </a:stretch>
        </p:blipFill>
        <p:spPr>
          <a:xfrm>
            <a:off x="7330474" y="3580885"/>
            <a:ext cx="3289300" cy="2019300"/>
          </a:xfrm>
          <a:prstGeom prst="rect">
            <a:avLst/>
          </a:prstGeom>
        </p:spPr>
      </p:pic>
      <p:sp>
        <p:nvSpPr>
          <p:cNvPr id="11" name="文本框 10"/>
          <p:cNvSpPr txBox="1"/>
          <p:nvPr>
            <p:custDataLst>
              <p:tags r:id="rId4"/>
            </p:custDataLst>
          </p:nvPr>
        </p:nvSpPr>
        <p:spPr>
          <a:xfrm>
            <a:off x="902699" y="3580885"/>
            <a:ext cx="4274782" cy="139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这个其实只是</a:t>
            </a:r>
            <a:r>
              <a:rPr lang="en-US" altLang="zh-CN" dirty="0" err="1" smtClean="0"/>
              <a:t>js</a:t>
            </a:r>
            <a:r>
              <a:rPr lang="zh-CN" altLang="en-US" dirty="0" smtClean="0"/>
              <a:t>算法增加的一个破解难度而已，甚至可以不用分析</a:t>
            </a:r>
            <a:r>
              <a:rPr lang="en-US" altLang="zh-CN" dirty="0" smtClean="0"/>
              <a:t>JS</a:t>
            </a:r>
            <a:r>
              <a:rPr lang="zh-CN" altLang="en-US" dirty="0" smtClean="0"/>
              <a:t>。大多数时候混淆算法是一个固定值的</a:t>
            </a:r>
            <a:r>
              <a:rPr lang="en-US" altLang="zh-CN" dirty="0" smtClean="0"/>
              <a:t>S</a:t>
            </a:r>
            <a:r>
              <a:rPr lang="zh-CN" altLang="en-US" dirty="0" smtClean="0"/>
              <a:t>盒</a:t>
            </a:r>
          </a:p>
        </p:txBody>
      </p:sp>
    </p:spTree>
    <p:custDataLst>
      <p:tags r:id="rId1"/>
    </p:custDataLst>
    <p:extLst>
      <p:ext uri="{BB962C8B-B14F-4D97-AF65-F5344CB8AC3E}">
        <p14:creationId xmlns:p14="http://schemas.microsoft.com/office/powerpoint/2010/main" val="299612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图片噪音</a:t>
            </a:r>
            <a:r>
              <a:rPr lang="en-US" altLang="zh-CN" sz="3600" b="1" dirty="0" smtClean="0">
                <a:solidFill>
                  <a:schemeClr val="accent1">
                    <a:lumMod val="75000"/>
                  </a:schemeClr>
                </a:solidFill>
                <a:latin typeface="+mj-lt"/>
                <a:ea typeface="+mj-ea"/>
                <a:cs typeface="+mj-cs"/>
              </a:rPr>
              <a:t>&amp;</a:t>
            </a:r>
            <a:r>
              <a:rPr lang="zh-CN" altLang="en-US" sz="3600" b="1" dirty="0" smtClean="0">
                <a:solidFill>
                  <a:schemeClr val="accent1">
                    <a:lumMod val="75000"/>
                  </a:schemeClr>
                </a:solidFill>
                <a:latin typeface="+mj-lt"/>
                <a:ea typeface="+mj-ea"/>
                <a:cs typeface="+mj-cs"/>
              </a:rPr>
              <a:t>凹槽模糊</a:t>
            </a:r>
            <a:endParaRPr lang="en-US" altLang="zh-CN" sz="3600" b="1" dirty="0">
              <a:solidFill>
                <a:schemeClr val="accent1">
                  <a:lumMod val="75000"/>
                </a:schemeClr>
              </a:solidFill>
              <a:latin typeface="+mj-lt"/>
              <a:ea typeface="+mj-ea"/>
              <a:cs typeface="+mj-cs"/>
            </a:endParaRPr>
          </a:p>
        </p:txBody>
      </p:sp>
      <p:sp>
        <p:nvSpPr>
          <p:cNvPr id="6" name="文本框 5"/>
          <p:cNvSpPr txBox="1"/>
          <p:nvPr>
            <p:custDataLst>
              <p:tags r:id="rId3"/>
            </p:custDataLst>
          </p:nvPr>
        </p:nvSpPr>
        <p:spPr>
          <a:xfrm>
            <a:off x="902699" y="1693786"/>
            <a:ext cx="4274782" cy="139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服务下发的图片，都需要是元素模块清晰，所以可能有内容相似，但是会在高频波部分增加噪音，如此不会存在两个完全一样的图片，避免穷举</a:t>
            </a:r>
            <a:endParaRPr lang="zh-CN" altLang="en-US" dirty="0" smtClean="0"/>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p:cNvSpPr txBox="1"/>
          <p:nvPr>
            <p:custDataLst>
              <p:tags r:id="rId4"/>
            </p:custDataLst>
          </p:nvPr>
        </p:nvSpPr>
        <p:spPr>
          <a:xfrm>
            <a:off x="902699" y="3180702"/>
            <a:ext cx="4274782" cy="94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可能存在两个凹槽，其中一个凹槽很浅，但是可以干扰图片识别算法</a:t>
            </a:r>
            <a:endParaRPr lang="zh-CN" altLang="en-US" dirty="0" smtClean="0"/>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84882" y="1248875"/>
            <a:ext cx="330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84882" y="3876507"/>
            <a:ext cx="330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custDataLst>
              <p:tags r:id="rId5"/>
            </p:custDataLst>
          </p:nvPr>
        </p:nvSpPr>
        <p:spPr>
          <a:xfrm>
            <a:off x="902698" y="4613106"/>
            <a:ext cx="6091225" cy="13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对于高频波噪音问题，可以抹掉高频波进行归一化对比</a:t>
            </a:r>
            <a:endParaRPr lang="en-US" altLang="zh-CN" dirty="0" smtClean="0"/>
          </a:p>
          <a:p>
            <a:r>
              <a:rPr lang="zh-CN" altLang="en-US" dirty="0" smtClean="0"/>
              <a:t>对于干扰槽，可以采用一个算法进行判定，成功率</a:t>
            </a:r>
            <a:r>
              <a:rPr lang="en-US" altLang="zh-CN" dirty="0" smtClean="0"/>
              <a:t>95%+</a:t>
            </a:r>
            <a:endParaRPr lang="zh-CN" altLang="en-US" dirty="0" smtClean="0"/>
          </a:p>
        </p:txBody>
      </p:sp>
    </p:spTree>
    <p:custDataLst>
      <p:tags r:id="rId1"/>
    </p:custDataLst>
    <p:extLst>
      <p:ext uri="{BB962C8B-B14F-4D97-AF65-F5344CB8AC3E}">
        <p14:creationId xmlns:p14="http://schemas.microsoft.com/office/powerpoint/2010/main" val="48432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191 -0.00208 L 0.28611 0.15046 " pathEditMode="relative" rAng="0" ptsTypes="AA">
                                      <p:cBhvr>
                                        <p:cTn id="6" dur="2000" fill="hold"/>
                                        <p:tgtEl>
                                          <p:spTgt spid="9"/>
                                        </p:tgtEl>
                                        <p:attrNameLst>
                                          <p:attrName>ppt_x</p:attrName>
                                          <p:attrName>ppt_y</p:attrName>
                                        </p:attrNameLst>
                                      </p:cBhvr>
                                      <p:rCtr x="14201" y="7616"/>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2"/>
            </p:custDataLst>
          </p:nvPr>
        </p:nvSpPr>
        <p:spPr bwMode="auto">
          <a:xfrm>
            <a:off x="4379671" y="1691911"/>
            <a:ext cx="4362816" cy="48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dirty="0" smtClean="0">
                <a:solidFill>
                  <a:schemeClr val="bg1"/>
                </a:solidFill>
              </a:rPr>
              <a:t>AST</a:t>
            </a:r>
            <a:r>
              <a:rPr lang="zh-CN" altLang="en-US" dirty="0" smtClean="0">
                <a:solidFill>
                  <a:schemeClr val="bg1"/>
                </a:solidFill>
              </a:rPr>
              <a:t> 抽象语法树</a:t>
            </a:r>
            <a:endParaRPr lang="zh-CN" altLang="en-US" dirty="0">
              <a:solidFill>
                <a:schemeClr val="bg1"/>
              </a:solidFill>
            </a:endParaRPr>
          </a:p>
        </p:txBody>
      </p:sp>
      <p:sp>
        <p:nvSpPr>
          <p:cNvPr id="50" name="任意多边形 49"/>
          <p:cNvSpPr/>
          <p:nvPr>
            <p:custDataLst>
              <p:tags r:id="rId3"/>
            </p:custDataLst>
          </p:nvPr>
        </p:nvSpPr>
        <p:spPr bwMode="auto">
          <a:xfrm>
            <a:off x="3563696" y="1691912"/>
            <a:ext cx="501283" cy="502339"/>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a:solidFill>
                  <a:schemeClr val="bg1"/>
                </a:solidFill>
              </a:rPr>
              <a:t>1</a:t>
            </a:r>
            <a:endParaRPr lang="zh-CN" altLang="en-US" sz="2400" dirty="0">
              <a:solidFill>
                <a:schemeClr val="bg1"/>
              </a:solidFill>
            </a:endParaRPr>
          </a:p>
        </p:txBody>
      </p:sp>
      <p:sp>
        <p:nvSpPr>
          <p:cNvPr id="7" name="矩形 6"/>
          <p:cNvSpPr/>
          <p:nvPr>
            <p:custDataLst>
              <p:tags r:id="rId4"/>
            </p:custDataLst>
          </p:nvPr>
        </p:nvSpPr>
        <p:spPr bwMode="auto">
          <a:xfrm>
            <a:off x="4379671" y="2499404"/>
            <a:ext cx="4362816" cy="485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chemeClr val="bg1"/>
                </a:solidFill>
              </a:rPr>
              <a:t>通用控制流扁平化混淆还原算法</a:t>
            </a:r>
            <a:endParaRPr lang="zh-CN" altLang="en-US" dirty="0">
              <a:solidFill>
                <a:schemeClr val="bg1"/>
              </a:solidFill>
            </a:endParaRPr>
          </a:p>
        </p:txBody>
      </p:sp>
      <p:sp>
        <p:nvSpPr>
          <p:cNvPr id="9" name="任意多边形 8"/>
          <p:cNvSpPr/>
          <p:nvPr>
            <p:custDataLst>
              <p:tags r:id="rId5"/>
            </p:custDataLst>
          </p:nvPr>
        </p:nvSpPr>
        <p:spPr bwMode="auto">
          <a:xfrm>
            <a:off x="3563696" y="2499405"/>
            <a:ext cx="501283" cy="502339"/>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a:solidFill>
                  <a:schemeClr val="bg1"/>
                </a:solidFill>
              </a:rPr>
              <a:t>2</a:t>
            </a:r>
            <a:endParaRPr lang="zh-CN" altLang="en-US" sz="2400" dirty="0">
              <a:solidFill>
                <a:schemeClr val="bg1"/>
              </a:solidFill>
            </a:endParaRPr>
          </a:p>
        </p:txBody>
      </p:sp>
      <p:sp>
        <p:nvSpPr>
          <p:cNvPr id="10" name="矩形 9"/>
          <p:cNvSpPr/>
          <p:nvPr>
            <p:custDataLst>
              <p:tags r:id="rId6"/>
            </p:custDataLst>
          </p:nvPr>
        </p:nvSpPr>
        <p:spPr bwMode="auto">
          <a:xfrm>
            <a:off x="4379671" y="3306897"/>
            <a:ext cx="4362816" cy="48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chemeClr val="bg1"/>
                </a:solidFill>
              </a:rPr>
              <a:t>滑块验证码基本构建</a:t>
            </a:r>
            <a:endParaRPr lang="zh-CN" altLang="en-US" dirty="0">
              <a:solidFill>
                <a:schemeClr val="bg1"/>
              </a:solidFill>
            </a:endParaRPr>
          </a:p>
        </p:txBody>
      </p:sp>
      <p:sp>
        <p:nvSpPr>
          <p:cNvPr id="11" name="任意多边形 10"/>
          <p:cNvSpPr/>
          <p:nvPr>
            <p:custDataLst>
              <p:tags r:id="rId7"/>
            </p:custDataLst>
          </p:nvPr>
        </p:nvSpPr>
        <p:spPr bwMode="auto">
          <a:xfrm>
            <a:off x="3563696" y="3306898"/>
            <a:ext cx="501283" cy="502339"/>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a:solidFill>
                  <a:schemeClr val="bg1"/>
                </a:solidFill>
              </a:rPr>
              <a:t>3</a:t>
            </a:r>
            <a:endParaRPr lang="zh-CN" altLang="en-US" sz="2400" dirty="0">
              <a:solidFill>
                <a:schemeClr val="bg1"/>
              </a:solidFill>
            </a:endParaRPr>
          </a:p>
        </p:txBody>
      </p:sp>
      <p:sp>
        <p:nvSpPr>
          <p:cNvPr id="12" name="矩形 11"/>
          <p:cNvSpPr/>
          <p:nvPr>
            <p:custDataLst>
              <p:tags r:id="rId8"/>
            </p:custDataLst>
          </p:nvPr>
        </p:nvSpPr>
        <p:spPr bwMode="auto">
          <a:xfrm>
            <a:off x="4379671" y="4114390"/>
            <a:ext cx="4362816" cy="485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chemeClr val="bg1"/>
                </a:solidFill>
              </a:rPr>
              <a:t>滑块验证码存在的漏洞</a:t>
            </a:r>
            <a:endParaRPr lang="zh-CN" altLang="en-US" dirty="0">
              <a:solidFill>
                <a:schemeClr val="bg1"/>
              </a:solidFill>
            </a:endParaRPr>
          </a:p>
        </p:txBody>
      </p:sp>
      <p:sp>
        <p:nvSpPr>
          <p:cNvPr id="13" name="任意多边形 12"/>
          <p:cNvSpPr/>
          <p:nvPr>
            <p:custDataLst>
              <p:tags r:id="rId9"/>
            </p:custDataLst>
          </p:nvPr>
        </p:nvSpPr>
        <p:spPr bwMode="auto">
          <a:xfrm>
            <a:off x="3563696" y="4114391"/>
            <a:ext cx="501283" cy="502339"/>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a:solidFill>
                  <a:schemeClr val="bg1"/>
                </a:solidFill>
              </a:rPr>
              <a:t>4</a:t>
            </a:r>
            <a:endParaRPr lang="zh-CN" altLang="en-US" sz="2400" dirty="0">
              <a:solidFill>
                <a:schemeClr val="bg1"/>
              </a:solidFill>
            </a:endParaRPr>
          </a:p>
        </p:txBody>
      </p:sp>
      <p:sp>
        <p:nvSpPr>
          <p:cNvPr id="14" name="矩形 13"/>
          <p:cNvSpPr/>
          <p:nvPr>
            <p:custDataLst>
              <p:tags r:id="rId10"/>
            </p:custDataLst>
          </p:nvPr>
        </p:nvSpPr>
        <p:spPr bwMode="auto">
          <a:xfrm>
            <a:off x="4379671" y="4921883"/>
            <a:ext cx="4362816" cy="485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dirty="0" smtClean="0">
                <a:solidFill>
                  <a:schemeClr val="bg1"/>
                </a:solidFill>
              </a:rPr>
              <a:t>极验滑块破解三部曲</a:t>
            </a:r>
            <a:endParaRPr lang="zh-CN" altLang="en-US" dirty="0">
              <a:solidFill>
                <a:schemeClr val="bg1"/>
              </a:solidFill>
            </a:endParaRPr>
          </a:p>
        </p:txBody>
      </p:sp>
      <p:sp>
        <p:nvSpPr>
          <p:cNvPr id="15" name="任意多边形 14"/>
          <p:cNvSpPr/>
          <p:nvPr>
            <p:custDataLst>
              <p:tags r:id="rId11"/>
            </p:custDataLst>
          </p:nvPr>
        </p:nvSpPr>
        <p:spPr bwMode="auto">
          <a:xfrm>
            <a:off x="3563696" y="4921884"/>
            <a:ext cx="501283" cy="502339"/>
          </a:xfrm>
          <a:custGeom>
            <a:avLst/>
            <a:gdLst>
              <a:gd name="connsiteX0" fmla="*/ 697056 w 800580"/>
              <a:gd name="connsiteY0" fmla="*/ 58976 h 755406"/>
              <a:gd name="connsiteX1" fmla="*/ 653765 w 800580"/>
              <a:gd name="connsiteY1" fmla="*/ 97876 h 755406"/>
              <a:gd name="connsiteX2" fmla="*/ 697056 w 800580"/>
              <a:gd name="connsiteY2" fmla="*/ 136776 h 755406"/>
              <a:gd name="connsiteX3" fmla="*/ 740347 w 800580"/>
              <a:gd name="connsiteY3" fmla="*/ 97876 h 755406"/>
              <a:gd name="connsiteX4" fmla="*/ 697056 w 800580"/>
              <a:gd name="connsiteY4" fmla="*/ 58976 h 755406"/>
              <a:gd name="connsiteX5" fmla="*/ 400291 w 800580"/>
              <a:gd name="connsiteY5" fmla="*/ 0 h 755406"/>
              <a:gd name="connsiteX6" fmla="*/ 800580 w 800580"/>
              <a:gd name="connsiteY6" fmla="*/ 0 h 755406"/>
              <a:gd name="connsiteX7" fmla="*/ 800580 w 800580"/>
              <a:gd name="connsiteY7" fmla="*/ 377703 h 755406"/>
              <a:gd name="connsiteX8" fmla="*/ 400290 w 800580"/>
              <a:gd name="connsiteY8" fmla="*/ 755406 h 755406"/>
              <a:gd name="connsiteX9" fmla="*/ 0 w 800580"/>
              <a:gd name="connsiteY9" fmla="*/ 377703 h 755406"/>
              <a:gd name="connsiteX10" fmla="*/ 1 w 800580"/>
              <a:gd name="connsiteY10" fmla="*/ 377703 h 755406"/>
              <a:gd name="connsiteX11" fmla="*/ 400291 w 800580"/>
              <a:gd name="connsiteY11" fmla="*/ 0 h 755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580" h="755406">
                <a:moveTo>
                  <a:pt x="697056" y="58976"/>
                </a:moveTo>
                <a:cubicBezTo>
                  <a:pt x="673147" y="58976"/>
                  <a:pt x="653765" y="76392"/>
                  <a:pt x="653765" y="97876"/>
                </a:cubicBezTo>
                <a:cubicBezTo>
                  <a:pt x="653765" y="119360"/>
                  <a:pt x="673147" y="136776"/>
                  <a:pt x="697056" y="136776"/>
                </a:cubicBezTo>
                <a:cubicBezTo>
                  <a:pt x="720965" y="136776"/>
                  <a:pt x="740347" y="119360"/>
                  <a:pt x="740347" y="97876"/>
                </a:cubicBezTo>
                <a:cubicBezTo>
                  <a:pt x="740347" y="76392"/>
                  <a:pt x="720965" y="58976"/>
                  <a:pt x="697056" y="58976"/>
                </a:cubicBezTo>
                <a:close/>
                <a:moveTo>
                  <a:pt x="400291" y="0"/>
                </a:moveTo>
                <a:lnTo>
                  <a:pt x="800580" y="0"/>
                </a:lnTo>
                <a:lnTo>
                  <a:pt x="800580" y="377703"/>
                </a:lnTo>
                <a:cubicBezTo>
                  <a:pt x="800580" y="586303"/>
                  <a:pt x="621364" y="755406"/>
                  <a:pt x="400290" y="755406"/>
                </a:cubicBezTo>
                <a:cubicBezTo>
                  <a:pt x="179216" y="755406"/>
                  <a:pt x="0" y="586303"/>
                  <a:pt x="0" y="377703"/>
                </a:cubicBezTo>
                <a:lnTo>
                  <a:pt x="1" y="377703"/>
                </a:lnTo>
                <a:cubicBezTo>
                  <a:pt x="1" y="169103"/>
                  <a:pt x="179217" y="0"/>
                  <a:pt x="4002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400" dirty="0">
                <a:solidFill>
                  <a:schemeClr val="bg1"/>
                </a:solidFill>
              </a:rPr>
              <a:t>5</a:t>
            </a:r>
            <a:endParaRPr lang="zh-CN" altLang="en-US" sz="2400" dirty="0">
              <a:solidFill>
                <a:schemeClr val="bg1"/>
              </a:solidFill>
            </a:endParaRPr>
          </a:p>
        </p:txBody>
      </p:sp>
      <p:cxnSp>
        <p:nvCxnSpPr>
          <p:cNvPr id="22" name="直接连接符 21"/>
          <p:cNvCxnSpPr/>
          <p:nvPr>
            <p:custDataLst>
              <p:tags r:id="rId12"/>
            </p:custDataLst>
          </p:nvPr>
        </p:nvCxnSpPr>
        <p:spPr>
          <a:xfrm>
            <a:off x="10874977" y="458405"/>
            <a:ext cx="13255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3"/>
            </p:custDataLst>
          </p:nvPr>
        </p:nvCxnSpPr>
        <p:spPr>
          <a:xfrm>
            <a:off x="0" y="1009268"/>
            <a:ext cx="989549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14"/>
            </p:custDataLst>
          </p:nvPr>
        </p:nvSpPr>
        <p:spPr>
          <a:xfrm>
            <a:off x="7644414" y="135481"/>
            <a:ext cx="3319462" cy="1060450"/>
          </a:xfrm>
          <a:prstGeom prst="rect">
            <a:avLst/>
          </a:prstGeom>
          <a:noFill/>
        </p:spPr>
        <p:txBody>
          <a:bodyPr anchor="ctr">
            <a:normAutofit/>
          </a:bodyPr>
          <a:lstStyle/>
          <a:p>
            <a:pPr algn="r">
              <a:defRPr/>
            </a:pPr>
            <a:r>
              <a:rPr lang="en-US" altLang="zh-CN" sz="4000" b="1" spc="400" smtClean="0">
                <a:solidFill>
                  <a:schemeClr val="accent1"/>
                </a:solidFill>
                <a:latin typeface="+mj-lt"/>
                <a:ea typeface="+mj-ea"/>
                <a:cs typeface="+mj-cs"/>
              </a:rPr>
              <a:t>Contents</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两图相减漏洞</a:t>
            </a:r>
            <a:endParaRPr lang="en-US" altLang="zh-CN" sz="3600" b="1" dirty="0">
              <a:solidFill>
                <a:schemeClr val="accent1">
                  <a:lumMod val="75000"/>
                </a:schemeClr>
              </a:solidFill>
              <a:latin typeface="+mj-lt"/>
              <a:ea typeface="+mj-ea"/>
              <a:cs typeface="+mj-cs"/>
            </a:endParaRPr>
          </a:p>
        </p:txBody>
      </p:sp>
      <p:sp>
        <p:nvSpPr>
          <p:cNvPr id="6" name="文本框 5"/>
          <p:cNvSpPr txBox="1"/>
          <p:nvPr>
            <p:custDataLst>
              <p:tags r:id="rId3"/>
            </p:custDataLst>
          </p:nvPr>
        </p:nvSpPr>
        <p:spPr>
          <a:xfrm>
            <a:off x="902699" y="1693786"/>
            <a:ext cx="4472490" cy="185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此漏洞极验滑块专有，他每次下发给前端的图片有两张，</a:t>
            </a:r>
            <a:r>
              <a:rPr lang="en-US" altLang="zh-CN" dirty="0" err="1" smtClean="0"/>
              <a:t>bg</a:t>
            </a:r>
            <a:r>
              <a:rPr lang="zh-CN" altLang="en-US" dirty="0" smtClean="0"/>
              <a:t>（带有凹槽的背景图）、</a:t>
            </a:r>
            <a:r>
              <a:rPr lang="en-US" altLang="zh-CN" dirty="0" err="1" smtClean="0"/>
              <a:t>fullbg</a:t>
            </a:r>
            <a:r>
              <a:rPr lang="zh-CN" altLang="en-US" dirty="0" smtClean="0"/>
              <a:t>（不带凹槽的背景）</a:t>
            </a:r>
            <a:endParaRPr lang="en-US" altLang="zh-CN" dirty="0"/>
          </a:p>
          <a:p>
            <a:r>
              <a:rPr lang="zh-CN" altLang="en-US" dirty="0" smtClean="0"/>
              <a:t>归一化之后两图相减，能够得到非常明显的凹槽点阵图</a:t>
            </a:r>
            <a:endParaRPr lang="en-US" altLang="zh-CN" dirty="0" smtClean="0"/>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75843" y="4531415"/>
            <a:ext cx="330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7"/>
          <a:stretch>
            <a:fillRect/>
          </a:stretch>
        </p:blipFill>
        <p:spPr>
          <a:xfrm>
            <a:off x="5461686" y="0"/>
            <a:ext cx="6730314" cy="3829161"/>
          </a:xfrm>
          <a:prstGeom prst="rect">
            <a:avLst/>
          </a:prstGeom>
        </p:spPr>
      </p:pic>
    </p:spTree>
    <p:custDataLst>
      <p:tags r:id="rId1"/>
    </p:custDataLst>
    <p:extLst>
      <p:ext uri="{BB962C8B-B14F-4D97-AF65-F5344CB8AC3E}">
        <p14:creationId xmlns:p14="http://schemas.microsoft.com/office/powerpoint/2010/main" val="136983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图片穷举</a:t>
            </a:r>
            <a:endParaRPr lang="en-US" altLang="zh-CN" sz="3600" b="1" dirty="0">
              <a:solidFill>
                <a:schemeClr val="accent1">
                  <a:lumMod val="75000"/>
                </a:schemeClr>
              </a:solidFill>
              <a:latin typeface="+mj-lt"/>
              <a:ea typeface="+mj-ea"/>
              <a:cs typeface="+mj-cs"/>
            </a:endParaRPr>
          </a:p>
        </p:txBody>
      </p:sp>
      <p:sp>
        <p:nvSpPr>
          <p:cNvPr id="6" name="文本框 5"/>
          <p:cNvSpPr txBox="1"/>
          <p:nvPr>
            <p:custDataLst>
              <p:tags r:id="rId3"/>
            </p:custDataLst>
          </p:nvPr>
        </p:nvSpPr>
        <p:spPr>
          <a:xfrm>
            <a:off x="902699" y="1693786"/>
            <a:ext cx="4472490" cy="185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由于图片必须元素清晰，让人可以识别，所以图片必然都是有含义的，所以即使加上噪音的时候图片签名是无穷的。但是在降噪之后，图片的签名一定会映射在一个固定的集合内</a:t>
            </a:r>
            <a:endParaRPr lang="en-US" altLang="zh-CN" dirty="0" smtClean="0"/>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custDataLst>
              <p:tags r:id="rId4"/>
            </p:custDataLst>
          </p:nvPr>
        </p:nvSpPr>
        <p:spPr>
          <a:xfrm>
            <a:off x="902699" y="3880022"/>
            <a:ext cx="4472490" cy="196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en-US" altLang="zh-CN" dirty="0" smtClean="0"/>
              <a:t>1.</a:t>
            </a:r>
            <a:r>
              <a:rPr lang="zh-CN" altLang="en-US" dirty="0" smtClean="0"/>
              <a:t> 降噪分类，完全可以穷举出图片，即使人工得到全部的图片对应的滑块偏移都是可行的。</a:t>
            </a:r>
            <a:endParaRPr lang="en-US" altLang="zh-CN" dirty="0" smtClean="0"/>
          </a:p>
          <a:p>
            <a:r>
              <a:rPr lang="en-US" altLang="zh-CN" dirty="0" smtClean="0"/>
              <a:t>2.</a:t>
            </a:r>
            <a:r>
              <a:rPr lang="zh-CN" altLang="en-US" dirty="0" smtClean="0"/>
              <a:t> 如果降噪后，图片有少许差异（图片内容不一致，但是槽位置不同，可以在相似图片集合内降噪相减），得出凹槽矩阵</a:t>
            </a:r>
            <a:endParaRPr lang="en-US" altLang="zh-CN" dirty="0" smtClean="0"/>
          </a:p>
        </p:txBody>
      </p:sp>
      <p:pic>
        <p:nvPicPr>
          <p:cNvPr id="2" name="图片 1"/>
          <p:cNvPicPr>
            <a:picLocks noChangeAspect="1"/>
          </p:cNvPicPr>
          <p:nvPr/>
        </p:nvPicPr>
        <p:blipFill>
          <a:blip r:embed="rId7"/>
          <a:stretch>
            <a:fillRect/>
          </a:stretch>
        </p:blipFill>
        <p:spPr>
          <a:xfrm>
            <a:off x="7633044" y="677786"/>
            <a:ext cx="3302000" cy="2032000"/>
          </a:xfrm>
          <a:prstGeom prst="rect">
            <a:avLst/>
          </a:prstGeom>
        </p:spPr>
      </p:pic>
      <p:pic>
        <p:nvPicPr>
          <p:cNvPr id="8" name="图片 7"/>
          <p:cNvPicPr>
            <a:picLocks noChangeAspect="1"/>
          </p:cNvPicPr>
          <p:nvPr/>
        </p:nvPicPr>
        <p:blipFill>
          <a:blip r:embed="rId8"/>
          <a:stretch>
            <a:fillRect/>
          </a:stretch>
        </p:blipFill>
        <p:spPr>
          <a:xfrm>
            <a:off x="7633044" y="3685746"/>
            <a:ext cx="3302000" cy="2032000"/>
          </a:xfrm>
          <a:prstGeom prst="rect">
            <a:avLst/>
          </a:prstGeom>
        </p:spPr>
      </p:pic>
    </p:spTree>
    <p:custDataLst>
      <p:tags r:id="rId1"/>
    </p:custDataLst>
    <p:extLst>
      <p:ext uri="{BB962C8B-B14F-4D97-AF65-F5344CB8AC3E}">
        <p14:creationId xmlns:p14="http://schemas.microsoft.com/office/powerpoint/2010/main" val="10308617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轨迹特征消重</a:t>
            </a:r>
            <a:endParaRPr lang="en-US" altLang="zh-CN" sz="3600" b="1" dirty="0">
              <a:solidFill>
                <a:schemeClr val="accent1">
                  <a:lumMod val="75000"/>
                </a:schemeClr>
              </a:solidFill>
              <a:latin typeface="+mj-lt"/>
              <a:ea typeface="+mj-ea"/>
              <a:cs typeface="+mj-cs"/>
            </a:endParaRPr>
          </a:p>
        </p:txBody>
      </p:sp>
      <p:sp>
        <p:nvSpPr>
          <p:cNvPr id="6" name="文本框 5"/>
          <p:cNvSpPr txBox="1"/>
          <p:nvPr>
            <p:custDataLst>
              <p:tags r:id="rId3"/>
            </p:custDataLst>
          </p:nvPr>
        </p:nvSpPr>
        <p:spPr>
          <a:xfrm>
            <a:off x="902699" y="1693786"/>
            <a:ext cx="4472490" cy="83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对于那种不专业的滑块，轨迹基本没啥用，后面根本没有</a:t>
            </a:r>
            <a:r>
              <a:rPr lang="en-US" altLang="zh-CN" dirty="0" smtClean="0"/>
              <a:t>Ai</a:t>
            </a:r>
            <a:r>
              <a:rPr lang="zh-CN" altLang="en-US" dirty="0" smtClean="0"/>
              <a:t>模型</a:t>
            </a:r>
            <a:endParaRPr lang="en-US" altLang="zh-CN" dirty="0" smtClean="0"/>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custDataLst>
              <p:tags r:id="rId4"/>
            </p:custDataLst>
          </p:nvPr>
        </p:nvSpPr>
        <p:spPr>
          <a:xfrm>
            <a:off x="902699" y="2533135"/>
            <a:ext cx="6986931" cy="196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对于极验这种比较专业的，轨迹是很多极验破解的人最大的难题，但是轨迹本身存在一个轨迹摘要的问题。极验可能有上亿人体轨迹样本，但是这样真实样本并没有全部入库。也就是，当出现一个和真实人体产生的轨迹，但是是某个人历史产生的轨迹，那么这个轨迹将会直接通过</a:t>
            </a:r>
            <a:endParaRPr lang="en-US" altLang="zh-CN" dirty="0" smtClean="0"/>
          </a:p>
        </p:txBody>
      </p:sp>
      <p:sp>
        <p:nvSpPr>
          <p:cNvPr id="9" name="文本框 8"/>
          <p:cNvSpPr txBox="1"/>
          <p:nvPr>
            <p:custDataLst>
              <p:tags r:id="rId5"/>
            </p:custDataLst>
          </p:nvPr>
        </p:nvSpPr>
        <p:spPr>
          <a:xfrm>
            <a:off x="902698" y="4774737"/>
            <a:ext cx="6795561" cy="115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即使轨迹做了入库的存在判断，那么我们也可以通过给历史轨迹增加噪音的方式放大轨迹，滑块验证服务必须成功处理我们添加的噪音，并做归一化之后再消重，但是这个明显是一个很难</a:t>
            </a:r>
            <a:r>
              <a:rPr lang="zh-CN" altLang="en-US" smtClean="0"/>
              <a:t>完成的任务</a:t>
            </a:r>
            <a:endParaRPr lang="en-US" altLang="zh-CN" dirty="0" smtClean="0"/>
          </a:p>
        </p:txBody>
      </p:sp>
      <p:sp>
        <p:nvSpPr>
          <p:cNvPr id="10" name="文本框 9"/>
          <p:cNvSpPr txBox="1"/>
          <p:nvPr>
            <p:custDataLst>
              <p:tags r:id="rId6"/>
            </p:custDataLst>
          </p:nvPr>
        </p:nvSpPr>
        <p:spPr>
          <a:xfrm>
            <a:off x="8241957" y="2088224"/>
            <a:ext cx="3408246" cy="358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轨迹无法降噪归一求摘要，证明我们始终可以通过真实的人体轨迹进行人机验证，这必然可以通过验证服务的</a:t>
            </a:r>
            <a:r>
              <a:rPr lang="en-US" altLang="zh-CN" dirty="0" smtClean="0"/>
              <a:t>Ai</a:t>
            </a:r>
            <a:r>
              <a:rPr lang="zh-CN" altLang="en-US" dirty="0" smtClean="0"/>
              <a:t>模型</a:t>
            </a:r>
            <a:endParaRPr lang="en-US" altLang="zh-CN" dirty="0" smtClean="0"/>
          </a:p>
          <a:p>
            <a:endParaRPr lang="en-US" altLang="zh-CN" dirty="0"/>
          </a:p>
          <a:p>
            <a:r>
              <a:rPr lang="zh-CN" altLang="en-US" dirty="0" smtClean="0"/>
              <a:t>这是滑块验证码是纸老虎最根本的原因。</a:t>
            </a:r>
            <a:endParaRPr lang="en-US" altLang="zh-CN" dirty="0" smtClean="0"/>
          </a:p>
          <a:p>
            <a:r>
              <a:rPr lang="zh-CN" altLang="en-US" dirty="0" smtClean="0"/>
              <a:t>目前滑块验证码，仅仅是通过</a:t>
            </a:r>
            <a:r>
              <a:rPr lang="en-US" altLang="zh-CN" dirty="0" smtClean="0"/>
              <a:t>JS</a:t>
            </a:r>
            <a:r>
              <a:rPr lang="zh-CN" altLang="en-US" dirty="0" smtClean="0"/>
              <a:t>混淆增加破解难度而已，只要</a:t>
            </a:r>
            <a:r>
              <a:rPr lang="en-US" altLang="zh-CN" dirty="0" smtClean="0"/>
              <a:t>JS</a:t>
            </a:r>
            <a:r>
              <a:rPr lang="zh-CN" altLang="en-US" dirty="0" smtClean="0"/>
              <a:t>算法被攻破，滑块自然被突破，其安全性远远低于图片验证码</a:t>
            </a:r>
            <a:endParaRPr lang="en-US" altLang="zh-CN" dirty="0"/>
          </a:p>
        </p:txBody>
      </p:sp>
    </p:spTree>
    <p:custDataLst>
      <p:tags r:id="rId1"/>
    </p:custDataLst>
    <p:extLst>
      <p:ext uri="{BB962C8B-B14F-4D97-AF65-F5344CB8AC3E}">
        <p14:creationId xmlns:p14="http://schemas.microsoft.com/office/powerpoint/2010/main" val="529646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p:txBody>
          <a:bodyPr/>
          <a:lstStyle/>
          <a:p>
            <a:r>
              <a:rPr lang="zh-CN" altLang="en-US" dirty="0" smtClean="0">
                <a:latin typeface="+mj-lt"/>
                <a:ea typeface="+mj-ea"/>
              </a:rPr>
              <a:t>极验滑块破解</a:t>
            </a:r>
            <a:endParaRPr lang="zh-CN" altLang="en-US" dirty="0">
              <a:latin typeface="+mj-lt"/>
              <a:ea typeface="+mj-ea"/>
            </a:endParaRPr>
          </a:p>
        </p:txBody>
      </p:sp>
      <p:sp>
        <p:nvSpPr>
          <p:cNvPr id="4" name="文本占位符 3"/>
          <p:cNvSpPr>
            <a:spLocks noGrp="1"/>
          </p:cNvSpPr>
          <p:nvPr>
            <p:ph type="body" idx="1"/>
            <p:custDataLst>
              <p:tags r:id="rId3"/>
            </p:custDataLst>
          </p:nvPr>
        </p:nvSpPr>
        <p:spPr/>
        <p:txBody>
          <a:bodyPr>
            <a:normAutofit/>
          </a:bodyPr>
          <a:lstStyle/>
          <a:p>
            <a:r>
              <a:rPr lang="zh-CN" altLang="en-US" dirty="0" smtClean="0">
                <a:latin typeface="+mn-lt"/>
                <a:ea typeface="+mn-ea"/>
              </a:rPr>
              <a:t>没啥讲的了，其实都讲完了，讲一些我和极验滑块的故事</a:t>
            </a:r>
            <a:endParaRPr lang="zh-CN" altLang="en-US" dirty="0">
              <a:latin typeface="+mn-lt"/>
              <a:ea typeface="+mn-ea"/>
            </a:endParaRPr>
          </a:p>
        </p:txBody>
      </p:sp>
    </p:spTree>
    <p:custDataLst>
      <p:tags r:id="rId1"/>
    </p:custDataLst>
    <p:extLst>
      <p:ext uri="{BB962C8B-B14F-4D97-AF65-F5344CB8AC3E}">
        <p14:creationId xmlns:p14="http://schemas.microsoft.com/office/powerpoint/2010/main" val="1642800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极验二代</a:t>
            </a:r>
            <a:r>
              <a:rPr lang="en-US" altLang="zh-CN" sz="3600" b="1" dirty="0" smtClean="0">
                <a:solidFill>
                  <a:schemeClr val="accent1">
                    <a:lumMod val="75000"/>
                  </a:schemeClr>
                </a:solidFill>
                <a:latin typeface="+mj-lt"/>
                <a:ea typeface="+mj-ea"/>
                <a:cs typeface="+mj-cs"/>
              </a:rPr>
              <a:t>-</a:t>
            </a:r>
            <a:r>
              <a:rPr lang="zh-CN" altLang="en-US" sz="3600" b="1" dirty="0" smtClean="0">
                <a:solidFill>
                  <a:schemeClr val="accent1">
                    <a:lumMod val="75000"/>
                  </a:schemeClr>
                </a:solidFill>
                <a:latin typeface="+mj-lt"/>
                <a:ea typeface="+mj-ea"/>
                <a:cs typeface="+mj-cs"/>
              </a:rPr>
              <a:t>初期</a:t>
            </a:r>
            <a:endParaRPr lang="en-US" altLang="zh-CN" sz="3600" b="1" dirty="0">
              <a:solidFill>
                <a:schemeClr val="accent1">
                  <a:lumMod val="75000"/>
                </a:schemeClr>
              </a:solidFill>
              <a:latin typeface="+mj-lt"/>
              <a:ea typeface="+mj-ea"/>
              <a:cs typeface="+mj-cs"/>
            </a:endParaRPr>
          </a:p>
        </p:txBody>
      </p:sp>
      <p:sp>
        <p:nvSpPr>
          <p:cNvPr id="6" name="文本框 5"/>
          <p:cNvSpPr txBox="1"/>
          <p:nvPr>
            <p:custDataLst>
              <p:tags r:id="rId3"/>
            </p:custDataLst>
          </p:nvPr>
        </p:nvSpPr>
        <p:spPr>
          <a:xfrm>
            <a:off x="902699" y="1693786"/>
            <a:ext cx="6585496" cy="83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极验是第一个使用轨迹算法进行人机判定的验证码</a:t>
            </a:r>
            <a:endParaRPr lang="en-US" altLang="zh-CN" dirty="0" smtClean="0"/>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custDataLst>
              <p:tags r:id="rId4"/>
            </p:custDataLst>
          </p:nvPr>
        </p:nvSpPr>
        <p:spPr>
          <a:xfrm>
            <a:off x="902699" y="2533135"/>
            <a:ext cx="6986931" cy="10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但是在初期的时候，极验的机器学习模型并不完善，最初的轨迹，通过一个</a:t>
            </a:r>
            <a:r>
              <a:rPr lang="en-US" altLang="zh-CN" dirty="0" smtClean="0"/>
              <a:t>sin</a:t>
            </a:r>
            <a:r>
              <a:rPr lang="zh-CN" altLang="en-US" dirty="0" smtClean="0"/>
              <a:t>函数产生就可以通过。此时很多人都能完成协议破解</a:t>
            </a:r>
            <a:endParaRPr lang="en-US" altLang="zh-CN" dirty="0" smtClean="0"/>
          </a:p>
        </p:txBody>
      </p:sp>
      <p:sp>
        <p:nvSpPr>
          <p:cNvPr id="8" name="文本框 7"/>
          <p:cNvSpPr txBox="1"/>
          <p:nvPr>
            <p:custDataLst>
              <p:tags r:id="rId5"/>
            </p:custDataLst>
          </p:nvPr>
        </p:nvSpPr>
        <p:spPr>
          <a:xfrm>
            <a:off x="902699" y="3817395"/>
            <a:ext cx="6986931" cy="108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这个时候，有很多</a:t>
            </a:r>
            <a:r>
              <a:rPr lang="en-US" altLang="zh-CN" dirty="0" err="1" smtClean="0"/>
              <a:t>Js</a:t>
            </a:r>
            <a:r>
              <a:rPr lang="zh-CN" altLang="en-US" dirty="0" smtClean="0"/>
              <a:t>功底比较弱的同学，通过</a:t>
            </a:r>
            <a:r>
              <a:rPr lang="en-US" altLang="zh-CN" dirty="0" smtClean="0"/>
              <a:t>web</a:t>
            </a:r>
            <a:r>
              <a:rPr lang="zh-CN" altLang="en-US" dirty="0" smtClean="0"/>
              <a:t> </a:t>
            </a:r>
            <a:r>
              <a:rPr lang="en-US" altLang="zh-CN" dirty="0" smtClean="0"/>
              <a:t>driver</a:t>
            </a:r>
            <a:r>
              <a:rPr lang="zh-CN" altLang="en-US" dirty="0" smtClean="0"/>
              <a:t>，控制浏览器来控制</a:t>
            </a:r>
            <a:r>
              <a:rPr lang="zh-CN" altLang="en-US" dirty="0" smtClean="0"/>
              <a:t>滑块拖动，也可以最终获得</a:t>
            </a:r>
            <a:r>
              <a:rPr lang="en-US" altLang="zh-CN" dirty="0" smtClean="0"/>
              <a:t>ticket</a:t>
            </a:r>
            <a:endParaRPr lang="en-US" altLang="zh-CN" dirty="0" smtClean="0"/>
          </a:p>
        </p:txBody>
      </p:sp>
    </p:spTree>
    <p:custDataLst>
      <p:tags r:id="rId1"/>
    </p:custDataLst>
    <p:extLst>
      <p:ext uri="{BB962C8B-B14F-4D97-AF65-F5344CB8AC3E}">
        <p14:creationId xmlns:p14="http://schemas.microsoft.com/office/powerpoint/2010/main" val="313243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极验二代</a:t>
            </a:r>
            <a:r>
              <a:rPr lang="en-US" altLang="zh-CN" sz="3600" b="1" dirty="0" smtClean="0">
                <a:solidFill>
                  <a:schemeClr val="accent1">
                    <a:lumMod val="75000"/>
                  </a:schemeClr>
                </a:solidFill>
                <a:latin typeface="+mj-lt"/>
                <a:ea typeface="+mj-ea"/>
                <a:cs typeface="+mj-cs"/>
              </a:rPr>
              <a:t>-</a:t>
            </a:r>
            <a:r>
              <a:rPr lang="zh-CN" altLang="en-US" sz="3600" b="1" dirty="0" smtClean="0">
                <a:solidFill>
                  <a:schemeClr val="accent1">
                    <a:lumMod val="75000"/>
                  </a:schemeClr>
                </a:solidFill>
                <a:latin typeface="+mj-lt"/>
                <a:ea typeface="+mj-ea"/>
                <a:cs typeface="+mj-cs"/>
              </a:rPr>
              <a:t>中期</a:t>
            </a:r>
            <a:endParaRPr lang="en-US" altLang="zh-CN" sz="3600" b="1" dirty="0">
              <a:solidFill>
                <a:schemeClr val="accent1">
                  <a:lumMod val="75000"/>
                </a:schemeClr>
              </a:solidFill>
              <a:latin typeface="+mj-lt"/>
              <a:ea typeface="+mj-ea"/>
              <a:cs typeface="+mj-cs"/>
            </a:endParaRPr>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custDataLst>
              <p:tags r:id="rId3"/>
            </p:custDataLst>
          </p:nvPr>
        </p:nvSpPr>
        <p:spPr>
          <a:xfrm>
            <a:off x="1057158" y="2471772"/>
            <a:ext cx="7907670" cy="200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经过一段时间发展，极验滑块的</a:t>
            </a:r>
            <a:r>
              <a:rPr lang="en-US" altLang="zh-CN" dirty="0" smtClean="0"/>
              <a:t>Ai</a:t>
            </a:r>
            <a:r>
              <a:rPr lang="zh-CN" altLang="en-US" dirty="0" smtClean="0"/>
              <a:t>真正做起来了，一般来说，通过各种数学公式产生的人体轨迹，基本过不了。此时轨迹算法成为各家提供破解服务的验证码打码平台的核心算法了，这个时候网上出现大量极验分析算法，但是所有的，都会在最终算法这里停止讲解，因为这个算法才是真正导致很多人无法破解关键</a:t>
            </a:r>
            <a:endParaRPr lang="en-US" altLang="zh-CN" dirty="0" smtClean="0"/>
          </a:p>
        </p:txBody>
      </p:sp>
      <p:sp>
        <p:nvSpPr>
          <p:cNvPr id="8" name="文本框 7"/>
          <p:cNvSpPr txBox="1"/>
          <p:nvPr>
            <p:custDataLst>
              <p:tags r:id="rId4"/>
            </p:custDataLst>
          </p:nvPr>
        </p:nvSpPr>
        <p:spPr>
          <a:xfrm>
            <a:off x="1057158" y="5016844"/>
            <a:ext cx="8395762" cy="51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此时轨迹算法大概需要满足如下描述</a:t>
            </a:r>
            <a:r>
              <a:rPr lang="zh-CN" altLang="en-US" smtClean="0"/>
              <a:t>规律：</a:t>
            </a:r>
            <a:endParaRPr lang="en-US" altLang="zh-CN" dirty="0" smtClean="0"/>
          </a:p>
        </p:txBody>
      </p:sp>
    </p:spTree>
    <p:custDataLst>
      <p:tags r:id="rId1"/>
    </p:custDataLst>
    <p:extLst>
      <p:ext uri="{BB962C8B-B14F-4D97-AF65-F5344CB8AC3E}">
        <p14:creationId xmlns:p14="http://schemas.microsoft.com/office/powerpoint/2010/main" val="1170873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极验二代</a:t>
            </a:r>
            <a:r>
              <a:rPr lang="en-US" altLang="zh-CN" sz="3600" b="1" dirty="0" smtClean="0">
                <a:solidFill>
                  <a:schemeClr val="accent1">
                    <a:lumMod val="75000"/>
                  </a:schemeClr>
                </a:solidFill>
                <a:latin typeface="+mj-lt"/>
                <a:ea typeface="+mj-ea"/>
                <a:cs typeface="+mj-cs"/>
              </a:rPr>
              <a:t>-</a:t>
            </a:r>
            <a:r>
              <a:rPr lang="zh-CN" altLang="en-US" sz="3600" b="1" dirty="0" smtClean="0">
                <a:solidFill>
                  <a:schemeClr val="accent1">
                    <a:lumMod val="75000"/>
                  </a:schemeClr>
                </a:solidFill>
                <a:latin typeface="+mj-lt"/>
                <a:ea typeface="+mj-ea"/>
                <a:cs typeface="+mj-cs"/>
              </a:rPr>
              <a:t>中期</a:t>
            </a:r>
            <a:endParaRPr lang="en-US" altLang="zh-CN" sz="3600" b="1" dirty="0">
              <a:solidFill>
                <a:schemeClr val="accent1">
                  <a:lumMod val="75000"/>
                </a:schemeClr>
              </a:solidFill>
              <a:latin typeface="+mj-lt"/>
              <a:ea typeface="+mj-ea"/>
              <a:cs typeface="+mj-cs"/>
            </a:endParaRPr>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custDataLst>
              <p:tags r:id="rId3"/>
            </p:custDataLst>
          </p:nvPr>
        </p:nvSpPr>
        <p:spPr>
          <a:xfrm>
            <a:off x="915055" y="1519460"/>
            <a:ext cx="10626155" cy="28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en-US" altLang="zh-CN" smtClean="0"/>
              <a:t>1</a:t>
            </a:r>
            <a:r>
              <a:rPr lang="en-US" altLang="zh-CN" dirty="0" smtClean="0"/>
              <a:t>.</a:t>
            </a:r>
            <a:r>
              <a:rPr lang="zh-CN" altLang="en-US" dirty="0" smtClean="0"/>
              <a:t>  轨迹开始</a:t>
            </a:r>
            <a:r>
              <a:rPr lang="zh-CN" altLang="en-US" dirty="0"/>
              <a:t>点，在滑块起点</a:t>
            </a:r>
            <a:r>
              <a:rPr lang="zh-CN" altLang="en-US" dirty="0" smtClean="0"/>
              <a:t>开始</a:t>
            </a:r>
            <a:r>
              <a:rPr lang="zh-CN" altLang="en-US" dirty="0" smtClean="0"/>
              <a:t>满足高斯分布。</a:t>
            </a:r>
            <a:endParaRPr lang="en-US" altLang="zh-CN" dirty="0" smtClean="0"/>
          </a:p>
          <a:p>
            <a:r>
              <a:rPr lang="en-US" altLang="zh-CN" dirty="0" smtClean="0"/>
              <a:t>2.</a:t>
            </a:r>
            <a:r>
              <a:rPr lang="zh-CN" altLang="en-US" dirty="0" smtClean="0"/>
              <a:t> 由于人体习惯右手，所有按下鼠标会短时间往左上有加速度</a:t>
            </a:r>
            <a:endParaRPr lang="en-US" altLang="zh-CN" dirty="0" smtClean="0"/>
          </a:p>
          <a:p>
            <a:r>
              <a:rPr lang="en-US" altLang="zh-CN" dirty="0" smtClean="0"/>
              <a:t>3.</a:t>
            </a:r>
            <a:r>
              <a:rPr lang="zh-CN" altLang="en-US" dirty="0" smtClean="0"/>
              <a:t> 拖动，最开始由于没有拖起，鼠标垫和鼠标有摩擦，所以用力比较大，加速度较大</a:t>
            </a:r>
            <a:endParaRPr lang="en-US" altLang="zh-CN" dirty="0" smtClean="0"/>
          </a:p>
          <a:p>
            <a:r>
              <a:rPr lang="en-US" altLang="zh-CN" dirty="0" smtClean="0"/>
              <a:t>4.</a:t>
            </a:r>
            <a:r>
              <a:rPr lang="zh-CN" altLang="en-US" dirty="0" smtClean="0"/>
              <a:t> 速度增加后，手臂不怎么用力，慢慢接近匀速，</a:t>
            </a:r>
            <a:endParaRPr lang="en-US" altLang="zh-CN" dirty="0" smtClean="0"/>
          </a:p>
          <a:p>
            <a:r>
              <a:rPr lang="en-US" altLang="zh-CN" dirty="0" smtClean="0"/>
              <a:t>5.</a:t>
            </a:r>
            <a:r>
              <a:rPr lang="zh-CN" altLang="en-US" dirty="0" smtClean="0"/>
              <a:t> 在一定时间之后，判断快到终点，也就是提供一个反方向的加速度，但是不会精准的到达终点。</a:t>
            </a:r>
            <a:endParaRPr lang="en-US" altLang="zh-CN" dirty="0" smtClean="0"/>
          </a:p>
          <a:p>
            <a:r>
              <a:rPr lang="en-US" altLang="zh-CN" dirty="0" smtClean="0"/>
              <a:t>6.</a:t>
            </a:r>
            <a:r>
              <a:rPr lang="zh-CN" altLang="en-US" dirty="0" smtClean="0"/>
              <a:t>如果提前到达终点，那么需要再次加速，到达终点附近，如果已经跑过了终点，那么需要往反方向拖一些距离</a:t>
            </a:r>
            <a:endParaRPr lang="en-US" altLang="zh-CN" dirty="0" smtClean="0"/>
          </a:p>
        </p:txBody>
      </p:sp>
      <p:sp>
        <p:nvSpPr>
          <p:cNvPr id="9" name="文本框 8"/>
          <p:cNvSpPr txBox="1"/>
          <p:nvPr>
            <p:custDataLst>
              <p:tags r:id="rId4"/>
            </p:custDataLst>
          </p:nvPr>
        </p:nvSpPr>
        <p:spPr>
          <a:xfrm>
            <a:off x="1057158" y="5016844"/>
            <a:ext cx="8395762" cy="51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这个算法，当时能够有百分之五十左右成功率吧</a:t>
            </a:r>
            <a:endParaRPr lang="en-US" altLang="zh-CN" dirty="0" smtClean="0"/>
          </a:p>
        </p:txBody>
      </p:sp>
    </p:spTree>
    <p:custDataLst>
      <p:tags r:id="rId1"/>
    </p:custDataLst>
    <p:extLst>
      <p:ext uri="{BB962C8B-B14F-4D97-AF65-F5344CB8AC3E}">
        <p14:creationId xmlns:p14="http://schemas.microsoft.com/office/powerpoint/2010/main" val="11639583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极验二代</a:t>
            </a:r>
            <a:r>
              <a:rPr lang="en-US" altLang="zh-CN" sz="3600" b="1" dirty="0" smtClean="0">
                <a:solidFill>
                  <a:schemeClr val="accent1">
                    <a:lumMod val="75000"/>
                  </a:schemeClr>
                </a:solidFill>
                <a:latin typeface="+mj-lt"/>
                <a:ea typeface="+mj-ea"/>
                <a:cs typeface="+mj-cs"/>
              </a:rPr>
              <a:t>-</a:t>
            </a:r>
            <a:r>
              <a:rPr lang="zh-CN" altLang="en-US" sz="3600" b="1" dirty="0" smtClean="0">
                <a:solidFill>
                  <a:schemeClr val="accent1">
                    <a:lumMod val="75000"/>
                  </a:schemeClr>
                </a:solidFill>
                <a:latin typeface="+mj-lt"/>
                <a:ea typeface="+mj-ea"/>
                <a:cs typeface="+mj-cs"/>
              </a:rPr>
              <a:t>后</a:t>
            </a:r>
            <a:r>
              <a:rPr lang="zh-CN" altLang="en-US" sz="3600" b="1" dirty="0" smtClean="0">
                <a:solidFill>
                  <a:schemeClr val="accent1">
                    <a:lumMod val="75000"/>
                  </a:schemeClr>
                </a:solidFill>
                <a:latin typeface="+mj-lt"/>
                <a:ea typeface="+mj-ea"/>
                <a:cs typeface="+mj-cs"/>
              </a:rPr>
              <a:t>期</a:t>
            </a:r>
            <a:endParaRPr lang="en-US" altLang="zh-CN" sz="3600" b="1" dirty="0">
              <a:solidFill>
                <a:schemeClr val="accent1">
                  <a:lumMod val="75000"/>
                </a:schemeClr>
              </a:solidFill>
              <a:latin typeface="+mj-lt"/>
              <a:ea typeface="+mj-ea"/>
              <a:cs typeface="+mj-cs"/>
            </a:endParaRPr>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custDataLst>
              <p:tags r:id="rId3"/>
            </p:custDataLst>
          </p:nvPr>
        </p:nvSpPr>
        <p:spPr>
          <a:xfrm>
            <a:off x="915056" y="1519460"/>
            <a:ext cx="9093918" cy="147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由于我们使用了真是的人体轨迹，所以轨迹拦截，基本上</a:t>
            </a:r>
            <a:r>
              <a:rPr lang="en-US" altLang="zh-CN" dirty="0" smtClean="0"/>
              <a:t>100%</a:t>
            </a:r>
            <a:r>
              <a:rPr lang="zh-CN" altLang="en-US" dirty="0" smtClean="0"/>
              <a:t>通过。</a:t>
            </a:r>
            <a:endParaRPr lang="en-US" altLang="zh-CN" dirty="0" smtClean="0"/>
          </a:p>
          <a:p>
            <a:r>
              <a:rPr lang="zh-CN" altLang="en-US" dirty="0" smtClean="0"/>
              <a:t>但是极验并不是不搞事情，在</a:t>
            </a:r>
            <a:r>
              <a:rPr lang="en-US" altLang="zh-CN" dirty="0" smtClean="0"/>
              <a:t>2017</a:t>
            </a:r>
            <a:r>
              <a:rPr lang="zh-CN" altLang="en-US" dirty="0" smtClean="0"/>
              <a:t>年</a:t>
            </a:r>
            <a:r>
              <a:rPr lang="en-US" altLang="zh-CN" dirty="0" smtClean="0"/>
              <a:t>8</a:t>
            </a:r>
            <a:r>
              <a:rPr lang="zh-CN" altLang="en-US" dirty="0" smtClean="0"/>
              <a:t>月左右，极验升级到</a:t>
            </a:r>
            <a:r>
              <a:rPr lang="en-US" altLang="zh-CN" dirty="0" smtClean="0"/>
              <a:t>6.0.0</a:t>
            </a:r>
            <a:r>
              <a:rPr lang="zh-CN" altLang="en-US" dirty="0" smtClean="0"/>
              <a:t>，这个时候，升级了一个加密算法，同时对</a:t>
            </a:r>
            <a:r>
              <a:rPr lang="en-US" altLang="zh-CN" dirty="0" smtClean="0"/>
              <a:t>JS</a:t>
            </a:r>
            <a:r>
              <a:rPr lang="zh-CN" altLang="en-US" dirty="0" smtClean="0"/>
              <a:t>文件上了控制流平坦化混淆</a:t>
            </a:r>
            <a:endParaRPr lang="en-US" altLang="zh-CN" dirty="0" smtClean="0"/>
          </a:p>
        </p:txBody>
      </p:sp>
      <p:sp>
        <p:nvSpPr>
          <p:cNvPr id="9" name="文本框 8"/>
          <p:cNvSpPr txBox="1"/>
          <p:nvPr>
            <p:custDataLst>
              <p:tags r:id="rId4"/>
            </p:custDataLst>
          </p:nvPr>
        </p:nvSpPr>
        <p:spPr>
          <a:xfrm>
            <a:off x="915054" y="3521676"/>
            <a:ext cx="9093919" cy="25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控制流平坦化混淆让很多同学都懵逼了，但是正好我之前搞过</a:t>
            </a:r>
            <a:r>
              <a:rPr lang="en-US" altLang="zh-CN" dirty="0" smtClean="0"/>
              <a:t>AST</a:t>
            </a:r>
            <a:r>
              <a:rPr lang="zh-CN" altLang="en-US" dirty="0" smtClean="0"/>
              <a:t>，带着试一试的心态，花了一周时间，竟然把控制流平坦化给解开了。</a:t>
            </a:r>
            <a:endParaRPr lang="en-US" altLang="zh-CN" dirty="0" smtClean="0"/>
          </a:p>
          <a:p>
            <a:r>
              <a:rPr lang="zh-CN" altLang="en-US" dirty="0" smtClean="0"/>
              <a:t>能够解开的另一个原因，其实这次升级只改了一个很小的算法，核心流程和之前相比没有差别，所以针对于主流程的分析轻车熟路。</a:t>
            </a:r>
            <a:endParaRPr lang="en-US" altLang="zh-CN" dirty="0" smtClean="0"/>
          </a:p>
          <a:p>
            <a:r>
              <a:rPr lang="zh-CN" altLang="en-US" dirty="0" smtClean="0"/>
              <a:t>另外当时对</a:t>
            </a:r>
            <a:r>
              <a:rPr lang="en-US" altLang="zh-CN" dirty="0" smtClean="0"/>
              <a:t>AST</a:t>
            </a:r>
            <a:r>
              <a:rPr lang="zh-CN" altLang="en-US" dirty="0" smtClean="0"/>
              <a:t>代码合并的理论并没有整理出来，所以有两个混淆函数并没有成还原，但是恰好无法解开了那两个函数并没有升级</a:t>
            </a:r>
            <a:endParaRPr lang="en-US" altLang="zh-CN" dirty="0" smtClean="0"/>
          </a:p>
        </p:txBody>
      </p:sp>
    </p:spTree>
    <p:custDataLst>
      <p:tags r:id="rId1"/>
    </p:custDataLst>
    <p:extLst>
      <p:ext uri="{BB962C8B-B14F-4D97-AF65-F5344CB8AC3E}">
        <p14:creationId xmlns:p14="http://schemas.microsoft.com/office/powerpoint/2010/main" val="162796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165350" y="582125"/>
            <a:ext cx="5724280" cy="666750"/>
          </a:xfrm>
          <a:prstGeom prst="rect">
            <a:avLst/>
          </a:prstGeom>
          <a:noFill/>
        </p:spPr>
        <p:txBody>
          <a:bodyPr anchor="ctr">
            <a:normAutofit/>
          </a:bodyPr>
          <a:lstStyle/>
          <a:p>
            <a:pPr>
              <a:defRPr/>
            </a:pPr>
            <a:r>
              <a:rPr lang="zh-CN" altLang="en-US" sz="3600" b="1" dirty="0" smtClean="0">
                <a:solidFill>
                  <a:schemeClr val="accent1">
                    <a:lumMod val="75000"/>
                  </a:schemeClr>
                </a:solidFill>
                <a:latin typeface="+mj-lt"/>
                <a:ea typeface="+mj-ea"/>
                <a:cs typeface="+mj-cs"/>
              </a:rPr>
              <a:t>极验三代</a:t>
            </a:r>
            <a:r>
              <a:rPr lang="en-US" altLang="zh-CN" sz="3600" b="1" dirty="0" smtClean="0">
                <a:solidFill>
                  <a:schemeClr val="accent1">
                    <a:lumMod val="75000"/>
                  </a:schemeClr>
                </a:solidFill>
                <a:latin typeface="+mj-lt"/>
                <a:ea typeface="+mj-ea"/>
                <a:cs typeface="+mj-cs"/>
              </a:rPr>
              <a:t>-</a:t>
            </a:r>
            <a:r>
              <a:rPr lang="zh-CN" altLang="en-US" sz="3600" b="1" dirty="0" smtClean="0">
                <a:solidFill>
                  <a:schemeClr val="accent1">
                    <a:lumMod val="75000"/>
                  </a:schemeClr>
                </a:solidFill>
                <a:latin typeface="+mj-lt"/>
                <a:ea typeface="+mj-ea"/>
                <a:cs typeface="+mj-cs"/>
              </a:rPr>
              <a:t>真正的纸老虎</a:t>
            </a:r>
            <a:endParaRPr lang="en-US" altLang="zh-CN" sz="3600" b="1" dirty="0">
              <a:solidFill>
                <a:schemeClr val="accent1">
                  <a:lumMod val="75000"/>
                </a:schemeClr>
              </a:solidFill>
              <a:latin typeface="+mj-lt"/>
              <a:ea typeface="+mj-ea"/>
              <a:cs typeface="+mj-cs"/>
            </a:endParaRPr>
          </a:p>
        </p:txBody>
      </p:sp>
      <p:sp>
        <p:nvSpPr>
          <p:cNvPr id="3" name="AutoShape 2" descr="http://static.geetest.com/pictures/gt/2fccf95e6/2fccf95e6.webp"/>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custDataLst>
              <p:tags r:id="rId3"/>
            </p:custDataLst>
          </p:nvPr>
        </p:nvSpPr>
        <p:spPr>
          <a:xfrm>
            <a:off x="915056" y="1519460"/>
            <a:ext cx="9724112" cy="438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nSpc>
                <a:spcPct val="120000"/>
              </a:lnSpc>
              <a:spcBef>
                <a:spcPts val="600"/>
              </a:spcBef>
              <a:spcAft>
                <a:spcPts val="600"/>
              </a:spcAft>
              <a:buFont typeface="Arial" pitchFamily="34" charset="0"/>
              <a:buNone/>
            </a:lvl1pPr>
            <a:lvl2pPr marL="742950" indent="-285750">
              <a:spcBef>
                <a:spcPct val="20000"/>
              </a:spcBef>
              <a:buFont typeface="Arial" pitchFamily="34" charset="0"/>
              <a:buChar char="–"/>
              <a:defRPr sz="2800">
                <a:latin typeface="Arial Narrow" pitchFamily="34" charset="0"/>
                <a:ea typeface="微软雅黑" pitchFamily="34" charset="-122"/>
              </a:defRPr>
            </a:lvl2pPr>
            <a:lvl3pPr marL="1143000" indent="-228600">
              <a:spcBef>
                <a:spcPct val="20000"/>
              </a:spcBef>
              <a:buFont typeface="Arial" pitchFamily="34" charset="0"/>
              <a:buChar char="•"/>
              <a:defRPr sz="2400">
                <a:latin typeface="Arial Narrow" pitchFamily="34" charset="0"/>
                <a:ea typeface="微软雅黑" pitchFamily="34" charset="-122"/>
              </a:defRPr>
            </a:lvl3pPr>
            <a:lvl4pPr marL="1600200" indent="-228600">
              <a:spcBef>
                <a:spcPct val="20000"/>
              </a:spcBef>
              <a:buFont typeface="Arial" pitchFamily="34" charset="0"/>
              <a:buChar char="–"/>
              <a:defRPr sz="2000">
                <a:latin typeface="Arial Narrow" pitchFamily="34" charset="0"/>
                <a:ea typeface="微软雅黑" pitchFamily="34" charset="-122"/>
              </a:defRPr>
            </a:lvl4pPr>
            <a:lvl5pPr marL="2057400" indent="-228600">
              <a:spcBef>
                <a:spcPct val="20000"/>
              </a:spcBef>
              <a:buFont typeface="Arial" pitchFamily="34" charset="0"/>
              <a:buChar char="»"/>
              <a:defRPr sz="2000">
                <a:latin typeface="Arial Narrow" pitchFamily="34" charset="0"/>
                <a:ea typeface="微软雅黑" pitchFamily="34" charset="-122"/>
              </a:defRPr>
            </a:lvl5pPr>
            <a:lvl6pPr marL="25146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6pPr>
            <a:lvl7pPr marL="29718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7pPr>
            <a:lvl8pPr marL="34290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8pPr>
            <a:lvl9pPr marL="3886200" indent="-228600" eaLnBrk="0" fontAlgn="base" hangingPunct="0">
              <a:spcBef>
                <a:spcPct val="20000"/>
              </a:spcBef>
              <a:spcAft>
                <a:spcPct val="0"/>
              </a:spcAft>
              <a:buFont typeface="Arial" pitchFamily="34" charset="0"/>
              <a:buChar char="»"/>
              <a:defRPr sz="2000">
                <a:latin typeface="Arial Narrow" pitchFamily="34" charset="0"/>
                <a:ea typeface="微软雅黑" pitchFamily="34" charset="-122"/>
              </a:defRPr>
            </a:lvl9pPr>
          </a:lstStyle>
          <a:p>
            <a:r>
              <a:rPr lang="zh-CN" altLang="en-US" dirty="0" smtClean="0"/>
              <a:t>极验三代，怎么说呢，主要特征是把一维的拖动轨迹，替换为在整个屏幕的移动的二维轨迹，从极验的组件被弹开的时候，就已经开始收集数据了，那个点击只是发送验证请求而已。</a:t>
            </a:r>
            <a:endParaRPr lang="en-US" altLang="zh-CN" dirty="0" smtClean="0"/>
          </a:p>
          <a:p>
            <a:r>
              <a:rPr lang="zh-CN" altLang="en-US" dirty="0" smtClean="0"/>
              <a:t>二维轨迹的行为，应该很难建模吧！因为我把我当时测试的一个轨迹写死，接近一年在线上跑，都能够验证通过</a:t>
            </a:r>
            <a:endParaRPr lang="en-US" altLang="zh-CN" dirty="0" smtClean="0"/>
          </a:p>
          <a:p>
            <a:endParaRPr lang="en-US" altLang="zh-CN" dirty="0"/>
          </a:p>
          <a:p>
            <a:r>
              <a:rPr lang="zh-CN" altLang="en-US" dirty="0" smtClean="0"/>
              <a:t>极验三代的轨迹建模，还处于非常初级阶段。</a:t>
            </a:r>
            <a:endParaRPr lang="en-US" altLang="zh-CN" dirty="0" smtClean="0"/>
          </a:p>
          <a:p>
            <a:r>
              <a:rPr lang="zh-CN" altLang="en-US" dirty="0" smtClean="0"/>
              <a:t>另外，关于极验三代的点选模式，老套路，人工识别一遍，根据相似度分类入库，然后识别的时候，去查库就好了</a:t>
            </a:r>
            <a:endParaRPr lang="en-US" altLang="zh-CN" dirty="0" smtClean="0"/>
          </a:p>
        </p:txBody>
      </p:sp>
    </p:spTree>
    <p:custDataLst>
      <p:tags r:id="rId1"/>
    </p:custDataLst>
    <p:extLst>
      <p:ext uri="{BB962C8B-B14F-4D97-AF65-F5344CB8AC3E}">
        <p14:creationId xmlns:p14="http://schemas.microsoft.com/office/powerpoint/2010/main" val="1589722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a:spLocks noChangeArrowheads="1"/>
          </p:cNvSpPr>
          <p:nvPr>
            <p:custDataLst>
              <p:tags r:id="rId2"/>
            </p:custDataLst>
          </p:nvPr>
        </p:nvSpPr>
        <p:spPr bwMode="auto">
          <a:xfrm rot="21210126">
            <a:off x="3626464" y="2654922"/>
            <a:ext cx="650749" cy="10364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800" dirty="0">
                <a:solidFill>
                  <a:schemeClr val="bg1"/>
                </a:solidFill>
                <a:latin typeface="Arial" pitchFamily="34" charset="0"/>
                <a:ea typeface="华文细黑" pitchFamily="2" charset="-122"/>
              </a:rPr>
              <a:t>T</a:t>
            </a:r>
            <a:endParaRPr lang="zh-CN" altLang="en-US" sz="4800" dirty="0">
              <a:solidFill>
                <a:schemeClr val="bg1"/>
              </a:solidFill>
              <a:latin typeface="Arial" pitchFamily="34" charset="0"/>
              <a:ea typeface="华文细黑" pitchFamily="2" charset="-122"/>
            </a:endParaRPr>
          </a:p>
        </p:txBody>
      </p:sp>
      <p:sp>
        <p:nvSpPr>
          <p:cNvPr id="3" name="矩形 3"/>
          <p:cNvSpPr>
            <a:spLocks noChangeArrowheads="1"/>
          </p:cNvSpPr>
          <p:nvPr>
            <p:custDataLst>
              <p:tags r:id="rId3"/>
            </p:custDataLst>
          </p:nvPr>
        </p:nvSpPr>
        <p:spPr bwMode="auto">
          <a:xfrm rot="422379">
            <a:off x="4395293" y="2511915"/>
            <a:ext cx="650749" cy="10364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800" dirty="0">
                <a:solidFill>
                  <a:schemeClr val="bg1"/>
                </a:solidFill>
                <a:latin typeface="Arial" pitchFamily="34" charset="0"/>
                <a:ea typeface="华文细黑" pitchFamily="2" charset="-122"/>
              </a:rPr>
              <a:t>H</a:t>
            </a:r>
            <a:endParaRPr lang="zh-CN" altLang="en-US" sz="4800" dirty="0">
              <a:solidFill>
                <a:schemeClr val="bg1"/>
              </a:solidFill>
              <a:latin typeface="Arial" pitchFamily="34" charset="0"/>
              <a:ea typeface="华文细黑" pitchFamily="2" charset="-122"/>
            </a:endParaRPr>
          </a:p>
        </p:txBody>
      </p:sp>
      <p:sp>
        <p:nvSpPr>
          <p:cNvPr id="4" name="矩形 4"/>
          <p:cNvSpPr>
            <a:spLocks noChangeArrowheads="1"/>
          </p:cNvSpPr>
          <p:nvPr>
            <p:custDataLst>
              <p:tags r:id="rId4"/>
            </p:custDataLst>
          </p:nvPr>
        </p:nvSpPr>
        <p:spPr bwMode="auto">
          <a:xfrm rot="21179011">
            <a:off x="5164121" y="2654922"/>
            <a:ext cx="650749" cy="1036476"/>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800" dirty="0">
                <a:solidFill>
                  <a:schemeClr val="bg1"/>
                </a:solidFill>
                <a:latin typeface="Arial" pitchFamily="34" charset="0"/>
                <a:ea typeface="华文细黑" pitchFamily="2" charset="-122"/>
              </a:rPr>
              <a:t>A</a:t>
            </a:r>
            <a:endParaRPr lang="zh-CN" altLang="en-US" sz="4800" dirty="0">
              <a:solidFill>
                <a:schemeClr val="bg1"/>
              </a:solidFill>
              <a:latin typeface="Arial" pitchFamily="34" charset="0"/>
              <a:ea typeface="华文细黑" pitchFamily="2" charset="-122"/>
            </a:endParaRPr>
          </a:p>
        </p:txBody>
      </p:sp>
      <p:sp>
        <p:nvSpPr>
          <p:cNvPr id="5" name="矩形 5"/>
          <p:cNvSpPr>
            <a:spLocks noChangeArrowheads="1"/>
          </p:cNvSpPr>
          <p:nvPr>
            <p:custDataLst>
              <p:tags r:id="rId5"/>
            </p:custDataLst>
          </p:nvPr>
        </p:nvSpPr>
        <p:spPr bwMode="auto">
          <a:xfrm rot="352131">
            <a:off x="5931637" y="2511915"/>
            <a:ext cx="652062" cy="10364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800" dirty="0">
                <a:solidFill>
                  <a:schemeClr val="bg1"/>
                </a:solidFill>
                <a:latin typeface="Arial" pitchFamily="34" charset="0"/>
                <a:ea typeface="华文细黑" pitchFamily="2" charset="-122"/>
              </a:rPr>
              <a:t>N</a:t>
            </a:r>
            <a:endParaRPr lang="zh-CN" altLang="en-US" sz="4800" dirty="0">
              <a:solidFill>
                <a:schemeClr val="bg1"/>
              </a:solidFill>
              <a:latin typeface="Arial" pitchFamily="34" charset="0"/>
              <a:ea typeface="华文细黑" pitchFamily="2" charset="-122"/>
            </a:endParaRPr>
          </a:p>
        </p:txBody>
      </p:sp>
      <p:sp>
        <p:nvSpPr>
          <p:cNvPr id="6" name="矩形 6"/>
          <p:cNvSpPr>
            <a:spLocks noChangeArrowheads="1"/>
          </p:cNvSpPr>
          <p:nvPr>
            <p:custDataLst>
              <p:tags r:id="rId6"/>
            </p:custDataLst>
          </p:nvPr>
        </p:nvSpPr>
        <p:spPr bwMode="auto">
          <a:xfrm rot="21112894">
            <a:off x="6700465" y="2654922"/>
            <a:ext cx="652062" cy="10364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400" dirty="0">
                <a:solidFill>
                  <a:schemeClr val="bg1"/>
                </a:solidFill>
                <a:latin typeface="Arial" pitchFamily="34" charset="0"/>
                <a:ea typeface="方正中倩_GBK" panose="03000509000000000000" pitchFamily="65" charset="-122"/>
              </a:rPr>
              <a:t>K</a:t>
            </a:r>
            <a:endParaRPr lang="zh-CN" altLang="en-US" sz="4400" dirty="0">
              <a:solidFill>
                <a:schemeClr val="bg1"/>
              </a:solidFill>
              <a:latin typeface="Arial" pitchFamily="34" charset="0"/>
              <a:ea typeface="方正中倩_GBK" panose="03000509000000000000" pitchFamily="65" charset="-122"/>
            </a:endParaRPr>
          </a:p>
        </p:txBody>
      </p:sp>
      <p:sp>
        <p:nvSpPr>
          <p:cNvPr id="7" name="矩形 6"/>
          <p:cNvSpPr>
            <a:spLocks noChangeArrowheads="1"/>
          </p:cNvSpPr>
          <p:nvPr>
            <p:custDataLst>
              <p:tags r:id="rId7"/>
            </p:custDataLst>
          </p:nvPr>
        </p:nvSpPr>
        <p:spPr bwMode="auto">
          <a:xfrm rot="21273858">
            <a:off x="8266269" y="2648482"/>
            <a:ext cx="652062" cy="10364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400" dirty="0">
                <a:solidFill>
                  <a:schemeClr val="bg1"/>
                </a:solidFill>
                <a:latin typeface="Arial" pitchFamily="34" charset="0"/>
                <a:ea typeface="方正中倩_GBK" panose="03000509000000000000" pitchFamily="65" charset="-122"/>
              </a:rPr>
              <a:t>~</a:t>
            </a:r>
            <a:endParaRPr lang="zh-CN" altLang="en-US" sz="4400" dirty="0">
              <a:solidFill>
                <a:schemeClr val="bg1"/>
              </a:solidFill>
              <a:latin typeface="Arial" pitchFamily="34" charset="0"/>
              <a:ea typeface="方正中倩_GBK" panose="03000509000000000000" pitchFamily="65" charset="-122"/>
            </a:endParaRPr>
          </a:p>
        </p:txBody>
      </p:sp>
      <p:sp>
        <p:nvSpPr>
          <p:cNvPr id="8" name="矩形 4"/>
          <p:cNvSpPr>
            <a:spLocks noChangeArrowheads="1"/>
          </p:cNvSpPr>
          <p:nvPr>
            <p:custDataLst>
              <p:tags r:id="rId8"/>
            </p:custDataLst>
          </p:nvPr>
        </p:nvSpPr>
        <p:spPr bwMode="auto">
          <a:xfrm rot="215458">
            <a:off x="7489947" y="2495307"/>
            <a:ext cx="650749" cy="1036476"/>
          </a:xfrm>
          <a:prstGeom prst="rect">
            <a:avLst/>
          </a:prstGeom>
          <a:solidFill>
            <a:schemeClr val="accent1"/>
          </a:solidFill>
          <a:ln>
            <a:noFill/>
          </a:ln>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fontAlgn="base">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r>
              <a:rPr lang="en-US" altLang="zh-CN" sz="4800" dirty="0">
                <a:solidFill>
                  <a:schemeClr val="bg1"/>
                </a:solidFill>
                <a:latin typeface="Arial" pitchFamily="34" charset="0"/>
                <a:ea typeface="华文细黑" pitchFamily="2" charset="-122"/>
              </a:rPr>
              <a:t>S</a:t>
            </a:r>
            <a:endParaRPr lang="zh-CN" altLang="en-US" sz="4800" dirty="0">
              <a:solidFill>
                <a:schemeClr val="bg1"/>
              </a:solidFill>
              <a:latin typeface="Arial" pitchFamily="34" charset="0"/>
              <a:ea typeface="华文细黑" pitchFamily="2"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1311" y="445807"/>
            <a:ext cx="7579659" cy="930275"/>
          </a:xfrm>
        </p:spPr>
        <p:txBody>
          <a:bodyPr>
            <a:normAutofit/>
          </a:bodyPr>
          <a:lstStyle/>
          <a:p>
            <a:r>
              <a:rPr kumimoji="1" lang="en-US" altLang="zh-CN" sz="4000" dirty="0">
                <a:hlinkClick r:id="rId2"/>
              </a:rPr>
              <a:t>http://</a:t>
            </a:r>
            <a:r>
              <a:rPr kumimoji="1" lang="en-US" altLang="zh-CN" sz="4000" dirty="0" err="1">
                <a:hlinkClick r:id="rId2"/>
              </a:rPr>
              <a:t>www.geetest.com</a:t>
            </a:r>
            <a:r>
              <a:rPr kumimoji="1" lang="en-US" altLang="zh-CN" sz="4000" dirty="0">
                <a:hlinkClick r:id="rId2"/>
              </a:rPr>
              <a:t>/type/</a:t>
            </a:r>
            <a:endParaRPr kumimoji="1" lang="zh-CN" altLang="en-US" sz="4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7541" y="1818715"/>
            <a:ext cx="42672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682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2352" y="1155232"/>
            <a:ext cx="42672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6839" y="1452094"/>
            <a:ext cx="330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9402" y="1669582"/>
            <a:ext cx="673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12714" y="4173069"/>
            <a:ext cx="330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96839" y="1452094"/>
            <a:ext cx="3302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4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77778E-7 -0.03148 L 2.77778E-7 -0.09074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0225 0.00533 L -0.27292 0.13958 " pathEditMode="relative" rAng="0" ptsTypes="AA">
                                      <p:cBhvr>
                                        <p:cTn id="10" dur="2000" fill="hold"/>
                                        <p:tgtEl>
                                          <p:spTgt spid="5"/>
                                        </p:tgtEl>
                                        <p:attrNameLst>
                                          <p:attrName>ppt_x</p:attrName>
                                          <p:attrName>ppt_y</p:attrName>
                                        </p:attrNameLst>
                                      </p:cBhvr>
                                      <p:rCtr x="-13767" y="6713"/>
                                    </p:animMotion>
                                  </p:childTnLst>
                                </p:cTn>
                              </p:par>
                              <p:par>
                                <p:cTn id="11" presetID="0" presetClass="path" presetSubtype="0" accel="50000" decel="50000" fill="hold" nodeType="withEffect">
                                  <p:stCondLst>
                                    <p:cond delay="0"/>
                                  </p:stCondLst>
                                  <p:childTnLst>
                                    <p:animMotion origin="layout" path="M 0.00191 -0.00208 L 0.28611 0.15046 " pathEditMode="relative" rAng="0" ptsTypes="AA">
                                      <p:cBhvr>
                                        <p:cTn id="12" dur="2000" fill="hold"/>
                                        <p:tgtEl>
                                          <p:spTgt spid="8"/>
                                        </p:tgtEl>
                                        <p:attrNameLst>
                                          <p:attrName>ppt_x</p:attrName>
                                          <p:attrName>ppt_y</p:attrName>
                                        </p:attrNameLst>
                                      </p:cBhvr>
                                      <p:rCtr x="14201" y="7616"/>
                                    </p:animMotion>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1"/>
            <p:custDataLst>
              <p:tags r:id="rId2"/>
            </p:custDataLst>
          </p:nvPr>
        </p:nvSpPr>
        <p:spPr>
          <a:xfrm>
            <a:off x="838200" y="1474787"/>
            <a:ext cx="10515600" cy="811213"/>
          </a:xfrm>
        </p:spPr>
        <p:txBody>
          <a:bodyPr>
            <a:normAutofit fontScale="92500" lnSpcReduction="20000"/>
          </a:bodyPr>
          <a:lstStyle/>
          <a:p>
            <a:pPr>
              <a:lnSpc>
                <a:spcPct val="150000"/>
              </a:lnSpc>
            </a:pPr>
            <a:r>
              <a:rPr lang="en-US" altLang="zh-CN" sz="1800" dirty="0" smtClean="0">
                <a:latin typeface="+mn-lt"/>
                <a:ea typeface="+mn-ea"/>
              </a:rPr>
              <a:t>AST</a:t>
            </a:r>
            <a:r>
              <a:rPr lang="zh-CN" altLang="en-US" sz="1800" dirty="0" smtClean="0">
                <a:latin typeface="+mn-lt"/>
                <a:ea typeface="+mn-ea"/>
              </a:rPr>
              <a:t>全称抽象语法树，是对一门编程语言进行建模的一个工具，一般来说一个</a:t>
            </a:r>
            <a:r>
              <a:rPr lang="en-US" altLang="zh-CN" sz="1800" dirty="0" smtClean="0">
                <a:latin typeface="+mn-lt"/>
                <a:ea typeface="+mn-ea"/>
              </a:rPr>
              <a:t>AST</a:t>
            </a:r>
            <a:r>
              <a:rPr lang="zh-CN" altLang="en-US" sz="1800" dirty="0" smtClean="0">
                <a:latin typeface="+mn-lt"/>
                <a:ea typeface="+mn-ea"/>
              </a:rPr>
              <a:t> </a:t>
            </a:r>
            <a:r>
              <a:rPr lang="en-US" altLang="zh-CN" sz="1800" dirty="0" smtClean="0">
                <a:latin typeface="+mn-lt"/>
                <a:ea typeface="+mn-ea"/>
              </a:rPr>
              <a:t>model</a:t>
            </a:r>
            <a:r>
              <a:rPr lang="zh-CN" altLang="en-US" sz="1800" dirty="0" smtClean="0">
                <a:latin typeface="+mn-lt"/>
                <a:ea typeface="+mn-ea"/>
              </a:rPr>
              <a:t>就代表了一段确切代码的语义</a:t>
            </a:r>
            <a:endParaRPr lang="en-US" altLang="zh-CN" sz="1800" dirty="0">
              <a:latin typeface="+mn-lt"/>
              <a:ea typeface="+mn-ea"/>
            </a:endParaRPr>
          </a:p>
        </p:txBody>
      </p:sp>
      <p:sp>
        <p:nvSpPr>
          <p:cNvPr id="11" name="内容占位符 10"/>
          <p:cNvSpPr>
            <a:spLocks noGrp="1"/>
          </p:cNvSpPr>
          <p:nvPr>
            <p:ph sz="half" idx="2"/>
            <p:custDataLst>
              <p:tags r:id="rId3"/>
            </p:custDataLst>
          </p:nvPr>
        </p:nvSpPr>
        <p:spPr>
          <a:xfrm>
            <a:off x="838200" y="2465387"/>
            <a:ext cx="10515600" cy="529906"/>
          </a:xfrm>
        </p:spPr>
        <p:txBody>
          <a:bodyPr>
            <a:normAutofit fontScale="92500" lnSpcReduction="20000"/>
          </a:bodyPr>
          <a:lstStyle/>
          <a:p>
            <a:r>
              <a:rPr lang="en-US" altLang="zh-CN" sz="1800" dirty="0" smtClean="0">
                <a:latin typeface="+mn-lt"/>
                <a:ea typeface="+mn-ea"/>
              </a:rPr>
              <a:t>JS</a:t>
            </a:r>
            <a:r>
              <a:rPr lang="zh-CN" altLang="en-US" sz="1800" dirty="0" smtClean="0">
                <a:latin typeface="+mn-lt"/>
                <a:ea typeface="+mn-ea"/>
              </a:rPr>
              <a:t>的</a:t>
            </a:r>
            <a:r>
              <a:rPr lang="en-US" altLang="zh-CN" sz="1800" dirty="0" smtClean="0">
                <a:latin typeface="+mn-lt"/>
                <a:ea typeface="+mn-ea"/>
              </a:rPr>
              <a:t>AST</a:t>
            </a:r>
            <a:r>
              <a:rPr lang="zh-CN" altLang="en-US" sz="1800" dirty="0" smtClean="0">
                <a:latin typeface="+mn-lt"/>
                <a:ea typeface="+mn-ea"/>
              </a:rPr>
              <a:t>工具 </a:t>
            </a:r>
            <a:r>
              <a:rPr lang="en-US" altLang="zh-CN" sz="1800" dirty="0" err="1" smtClean="0"/>
              <a:t>Esprima</a:t>
            </a:r>
            <a:r>
              <a:rPr lang="zh-CN" altLang="en-US" sz="1800" dirty="0"/>
              <a:t> </a:t>
            </a:r>
            <a:r>
              <a:rPr lang="zh-CN" altLang="en-US" sz="1800" dirty="0" smtClean="0"/>
              <a:t>、</a:t>
            </a:r>
            <a:r>
              <a:rPr lang="en-US" altLang="zh-CN" sz="1800" dirty="0"/>
              <a:t> Babel </a:t>
            </a:r>
            <a:r>
              <a:rPr lang="zh-CN" altLang="en-US" sz="1800" dirty="0" smtClean="0"/>
              <a:t>、</a:t>
            </a:r>
            <a:r>
              <a:rPr lang="en-US" altLang="zh-CN" sz="1800" dirty="0" smtClean="0"/>
              <a:t>UglifyJS2</a:t>
            </a:r>
            <a:r>
              <a:rPr lang="zh-CN" altLang="en-US" sz="1800" dirty="0" smtClean="0"/>
              <a:t> 、</a:t>
            </a:r>
            <a:r>
              <a:rPr lang="en-US" altLang="zh-CN" sz="1800" dirty="0" err="1" smtClean="0"/>
              <a:t>Traceur</a:t>
            </a:r>
            <a:r>
              <a:rPr lang="zh-CN" altLang="en-US" sz="1800" dirty="0" smtClean="0"/>
              <a:t>、 </a:t>
            </a:r>
            <a:r>
              <a:rPr lang="en-US" altLang="zh-CN" sz="1800" dirty="0" smtClean="0"/>
              <a:t>Acorn</a:t>
            </a:r>
            <a:r>
              <a:rPr lang="zh-CN" altLang="en-US" sz="1800" dirty="0"/>
              <a:t> </a:t>
            </a:r>
            <a:r>
              <a:rPr lang="zh-CN" altLang="en-US" sz="1800" dirty="0" smtClean="0"/>
              <a:t>、</a:t>
            </a:r>
            <a:r>
              <a:rPr lang="en-US" altLang="zh-CN" sz="1800" dirty="0" smtClean="0"/>
              <a:t>Shift</a:t>
            </a:r>
            <a:endParaRPr lang="en-US" altLang="zh-CN" sz="1800" dirty="0"/>
          </a:p>
        </p:txBody>
      </p:sp>
      <p:sp>
        <p:nvSpPr>
          <p:cNvPr id="2" name="标题 1"/>
          <p:cNvSpPr>
            <a:spLocks noGrp="1"/>
          </p:cNvSpPr>
          <p:nvPr>
            <p:ph type="title"/>
            <p:custDataLst>
              <p:tags r:id="rId4"/>
            </p:custDataLst>
          </p:nvPr>
        </p:nvSpPr>
        <p:spPr/>
        <p:txBody>
          <a:bodyPr/>
          <a:lstStyle/>
          <a:p>
            <a:r>
              <a:rPr lang="en-US" altLang="zh-CN" dirty="0" smtClean="0">
                <a:latin typeface="+mj-lt"/>
                <a:ea typeface="+mj-ea"/>
              </a:rPr>
              <a:t>AST</a:t>
            </a:r>
            <a:r>
              <a:rPr lang="zh-CN" altLang="en-US" dirty="0" smtClean="0">
                <a:latin typeface="+mj-lt"/>
                <a:ea typeface="+mj-ea"/>
              </a:rPr>
              <a:t>介绍</a:t>
            </a:r>
            <a:endParaRPr lang="zh-CN" altLang="en-US" dirty="0">
              <a:latin typeface="+mj-lt"/>
              <a:ea typeface="+mj-ea"/>
            </a:endParaRPr>
          </a:p>
        </p:txBody>
      </p:sp>
      <p:sp>
        <p:nvSpPr>
          <p:cNvPr id="3" name="文本框 2"/>
          <p:cNvSpPr txBox="1"/>
          <p:nvPr/>
        </p:nvSpPr>
        <p:spPr>
          <a:xfrm>
            <a:off x="2588180" y="5486400"/>
            <a:ext cx="7015639" cy="369332"/>
          </a:xfrm>
          <a:prstGeom prst="rect">
            <a:avLst/>
          </a:prstGeom>
          <a:noFill/>
        </p:spPr>
        <p:txBody>
          <a:bodyPr wrap="none" rtlCol="0">
            <a:spAutoFit/>
          </a:bodyPr>
          <a:lstStyle/>
          <a:p>
            <a:r>
              <a:rPr kumimoji="1" lang="en-US" altLang="zh-CN" dirty="0">
                <a:hlinkClick r:id="rId8"/>
              </a:rPr>
              <a:t>https://</a:t>
            </a:r>
            <a:r>
              <a:rPr kumimoji="1" lang="en-US" altLang="zh-CN" dirty="0" err="1">
                <a:hlinkClick r:id="rId8"/>
              </a:rPr>
              <a:t>div.io</a:t>
            </a:r>
            <a:r>
              <a:rPr kumimoji="1" lang="en-US" altLang="zh-CN" dirty="0">
                <a:hlinkClick r:id="rId8"/>
              </a:rPr>
              <a:t>/topic/1994?utm_source=</a:t>
            </a:r>
            <a:r>
              <a:rPr kumimoji="1" lang="en-US" altLang="zh-CN" dirty="0" err="1">
                <a:hlinkClick r:id="rId8"/>
              </a:rPr>
              <a:t>tuicool&amp;utm_medium</a:t>
            </a:r>
            <a:r>
              <a:rPr kumimoji="1" lang="en-US" altLang="zh-CN" dirty="0">
                <a:hlinkClick r:id="rId8"/>
              </a:rPr>
              <a:t>=referral</a:t>
            </a:r>
            <a:endParaRPr kumimoji="1" lang="zh-CN" altLang="en-US" dirty="0"/>
          </a:p>
        </p:txBody>
      </p:sp>
      <p:sp>
        <p:nvSpPr>
          <p:cNvPr id="6" name="内容占位符 10"/>
          <p:cNvSpPr txBox="1">
            <a:spLocks/>
          </p:cNvSpPr>
          <p:nvPr>
            <p:custDataLst>
              <p:tags r:id="rId5"/>
            </p:custDataLst>
          </p:nvPr>
        </p:nvSpPr>
        <p:spPr>
          <a:xfrm>
            <a:off x="838200" y="3096034"/>
            <a:ext cx="10515600" cy="2289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9"/>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en-US" altLang="zh-CN" sz="1800" dirty="0" smtClean="0">
                <a:latin typeface="+mn-lt"/>
                <a:ea typeface="+mn-ea"/>
              </a:rPr>
              <a:t>AST</a:t>
            </a:r>
            <a:r>
              <a:rPr lang="zh-CN" altLang="en-US" sz="1800" dirty="0" smtClean="0">
                <a:latin typeface="+mn-lt"/>
                <a:ea typeface="+mn-ea"/>
              </a:rPr>
              <a:t>的常见作用：</a:t>
            </a:r>
            <a:endParaRPr lang="en-US" altLang="zh-CN" sz="1800" dirty="0" smtClean="0">
              <a:latin typeface="+mn-lt"/>
              <a:ea typeface="+mn-ea"/>
            </a:endParaRPr>
          </a:p>
          <a:p>
            <a:pPr lvl="1">
              <a:lnSpc>
                <a:spcPct val="150000"/>
              </a:lnSpc>
            </a:pPr>
            <a:r>
              <a:rPr lang="zh-CN" altLang="en-US" sz="1400" dirty="0" smtClean="0">
                <a:latin typeface="+mn-lt"/>
                <a:ea typeface="+mn-ea"/>
              </a:rPr>
              <a:t>编译器</a:t>
            </a:r>
            <a:endParaRPr lang="en-US" altLang="zh-CN" sz="1400" dirty="0" smtClean="0">
              <a:latin typeface="+mn-lt"/>
              <a:ea typeface="+mn-ea"/>
            </a:endParaRPr>
          </a:p>
          <a:p>
            <a:pPr lvl="1">
              <a:lnSpc>
                <a:spcPct val="150000"/>
              </a:lnSpc>
            </a:pPr>
            <a:r>
              <a:rPr lang="zh-CN" altLang="en-US" sz="1400" dirty="0" smtClean="0">
                <a:latin typeface="+mn-lt"/>
                <a:ea typeface="+mn-ea"/>
              </a:rPr>
              <a:t>语法检查，编译器代码提示</a:t>
            </a:r>
            <a:endParaRPr lang="en-US" altLang="zh-CN" sz="1400" dirty="0" smtClean="0">
              <a:latin typeface="+mn-lt"/>
              <a:ea typeface="+mn-ea"/>
            </a:endParaRPr>
          </a:p>
          <a:p>
            <a:pPr lvl="1">
              <a:lnSpc>
                <a:spcPct val="150000"/>
              </a:lnSpc>
            </a:pPr>
            <a:r>
              <a:rPr lang="zh-CN" altLang="en-US" sz="1400" dirty="0" smtClean="0">
                <a:latin typeface="+mn-lt"/>
                <a:ea typeface="+mn-ea"/>
              </a:rPr>
              <a:t>混淆和压缩</a:t>
            </a:r>
            <a:endParaRPr lang="en-US" altLang="zh-CN" sz="1400" dirty="0">
              <a:latin typeface="+mn-lt"/>
              <a:ea typeface="+mn-ea"/>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7279342" y="1224531"/>
            <a:ext cx="4541400" cy="939600"/>
          </a:xfrm>
          <a:prstGeom prst="rect">
            <a:avLst/>
          </a:prstGeom>
          <a:noFill/>
        </p:spPr>
        <p:txBody>
          <a:bodyPr wrap="square" rtlCol="0" anchor="ctr">
            <a:normAutofit/>
          </a:bodyPr>
          <a:lstStyle/>
          <a:p>
            <a:pPr>
              <a:lnSpc>
                <a:spcPct val="130000"/>
              </a:lnSpc>
            </a:pPr>
            <a:r>
              <a:rPr lang="zh-CN" altLang="en-US" sz="3600" dirty="0" smtClean="0">
                <a:latin typeface="+mj-lt"/>
                <a:ea typeface="+mj-ea"/>
                <a:cs typeface="+mj-cs"/>
              </a:rPr>
              <a:t>控制流扁平化</a:t>
            </a:r>
            <a:endParaRPr lang="zh-CN" altLang="en-US" sz="3600" dirty="0">
              <a:latin typeface="+mj-lt"/>
              <a:ea typeface="+mj-ea"/>
              <a:cs typeface="+mj-cs"/>
            </a:endParaRPr>
          </a:p>
        </p:txBody>
      </p:sp>
      <p:pic>
        <p:nvPicPr>
          <p:cNvPr id="1026" name="Picture 2" descr="µå¾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17" y="1694331"/>
            <a:ext cx="5483038" cy="4982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µå¾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9214" y="3475850"/>
            <a:ext cx="6336645" cy="29295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279776" y="2649071"/>
            <a:ext cx="4673202" cy="369332"/>
          </a:xfrm>
          <a:prstGeom prst="rect">
            <a:avLst/>
          </a:prstGeom>
          <a:noFill/>
        </p:spPr>
        <p:txBody>
          <a:bodyPr wrap="none" rtlCol="0">
            <a:spAutoFit/>
          </a:bodyPr>
          <a:lstStyle/>
          <a:p>
            <a:r>
              <a:rPr kumimoji="1" lang="en-US" altLang="zh-CN" dirty="0">
                <a:hlinkClick r:id="rId7"/>
              </a:rPr>
              <a:t>http://</a:t>
            </a:r>
            <a:r>
              <a:rPr kumimoji="1" lang="en-US" altLang="zh-CN" dirty="0" err="1">
                <a:hlinkClick r:id="rId7"/>
              </a:rPr>
              <a:t>www.freebuf.com</a:t>
            </a:r>
            <a:r>
              <a:rPr kumimoji="1" lang="en-US" altLang="zh-CN" dirty="0">
                <a:hlinkClick r:id="rId7"/>
              </a:rPr>
              <a:t>/column/144526.html</a:t>
            </a:r>
            <a:endParaRPr kumimoji="1" lang="zh-CN" altLang="en-US" dirty="0"/>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279776" y="901802"/>
            <a:ext cx="4541400" cy="939600"/>
          </a:xfrm>
          <a:prstGeom prst="rect">
            <a:avLst/>
          </a:prstGeom>
          <a:noFill/>
        </p:spPr>
        <p:txBody>
          <a:bodyPr wrap="square" rtlCol="0" anchor="ctr">
            <a:normAutofit fontScale="85000" lnSpcReduction="10000"/>
          </a:bodyPr>
          <a:lstStyle/>
          <a:p>
            <a:pPr>
              <a:lnSpc>
                <a:spcPct val="130000"/>
              </a:lnSpc>
            </a:pPr>
            <a:r>
              <a:rPr lang="zh-CN" altLang="en-US" sz="3600" dirty="0" smtClean="0">
                <a:latin typeface="+mj-lt"/>
                <a:ea typeface="+mj-ea"/>
                <a:cs typeface="+mj-cs"/>
              </a:rPr>
              <a:t>极验的控制</a:t>
            </a:r>
            <a:r>
              <a:rPr lang="zh-CN" altLang="en-US" sz="3600" smtClean="0">
                <a:latin typeface="+mj-lt"/>
                <a:ea typeface="+mj-ea"/>
                <a:cs typeface="+mj-cs"/>
              </a:rPr>
              <a:t>流扁平化混淆</a:t>
            </a:r>
            <a:endParaRPr lang="zh-CN" altLang="en-US" sz="3600" dirty="0">
              <a:latin typeface="+mj-lt"/>
              <a:ea typeface="+mj-ea"/>
              <a:cs typeface="+mj-cs"/>
            </a:endParaRPr>
          </a:p>
        </p:txBody>
      </p:sp>
      <p:pic>
        <p:nvPicPr>
          <p:cNvPr id="6"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949" y="1143000"/>
            <a:ext cx="4732991"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3"/>
          <p:cNvSpPr txBox="1">
            <a:spLocks/>
          </p:cNvSpPr>
          <p:nvPr>
            <p:custDataLst>
              <p:tags r:id="rId3"/>
            </p:custDataLst>
          </p:nvPr>
        </p:nvSpPr>
        <p:spPr>
          <a:xfrm>
            <a:off x="5056094" y="1945434"/>
            <a:ext cx="6750812" cy="3796460"/>
          </a:xfrm>
          <a:prstGeom prst="rect">
            <a:avLst/>
          </a:prstGeom>
        </p:spPr>
        <p:txBody>
          <a:bodyPr>
            <a:normAutofit/>
          </a:bodyPr>
          <a:lstStyle>
            <a:lvl1pPr marL="228600" indent="-228600" algn="l" defTabSz="914400" rtl="0" eaLnBrk="1" latinLnBrk="0" hangingPunct="1">
              <a:lnSpc>
                <a:spcPct val="90000"/>
              </a:lnSpc>
              <a:spcBef>
                <a:spcPts val="1000"/>
              </a:spcBef>
              <a:buFontTx/>
              <a:buBlip>
                <a:blip r:embed="rId7"/>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sz="1800" dirty="0" smtClean="0">
                <a:latin typeface="+mn-lt"/>
                <a:ea typeface="+mn-ea"/>
              </a:rPr>
              <a:t>使用循环引用数组对象作为状态机，数组序号可作为状态</a:t>
            </a:r>
            <a:r>
              <a:rPr lang="en-US" altLang="zh-CN" sz="1800" dirty="0" smtClean="0">
                <a:latin typeface="+mn-lt"/>
                <a:ea typeface="+mn-ea"/>
              </a:rPr>
              <a:t>id</a:t>
            </a:r>
          </a:p>
          <a:p>
            <a:pPr>
              <a:lnSpc>
                <a:spcPct val="150000"/>
              </a:lnSpc>
            </a:pPr>
            <a:r>
              <a:rPr lang="zh-CN" altLang="en-US" sz="1800" dirty="0" smtClean="0">
                <a:latin typeface="+mn-lt"/>
                <a:ea typeface="+mn-ea"/>
              </a:rPr>
              <a:t>插入</a:t>
            </a:r>
            <a:r>
              <a:rPr lang="en-US" altLang="zh-CN" sz="1800" dirty="0" smtClean="0">
                <a:latin typeface="+mn-lt"/>
                <a:ea typeface="+mn-ea"/>
              </a:rPr>
              <a:t>dead</a:t>
            </a:r>
            <a:r>
              <a:rPr lang="zh-CN" altLang="en-US" sz="1800" dirty="0" smtClean="0">
                <a:latin typeface="+mn-lt"/>
                <a:ea typeface="+mn-ea"/>
              </a:rPr>
              <a:t> </a:t>
            </a:r>
            <a:r>
              <a:rPr lang="en-US" altLang="zh-CN" sz="1800" dirty="0" smtClean="0">
                <a:latin typeface="+mn-lt"/>
                <a:ea typeface="+mn-ea"/>
              </a:rPr>
              <a:t>code</a:t>
            </a:r>
            <a:r>
              <a:rPr lang="zh-CN" altLang="en-US" sz="1800" dirty="0" smtClean="0">
                <a:latin typeface="+mn-lt"/>
                <a:ea typeface="+mn-ea"/>
              </a:rPr>
              <a:t>，存在无效状态和提前终止状态节点</a:t>
            </a:r>
            <a:endParaRPr lang="en-US" altLang="zh-CN" sz="1800" dirty="0" smtClean="0">
              <a:latin typeface="+mn-lt"/>
              <a:ea typeface="+mn-ea"/>
            </a:endParaRPr>
          </a:p>
          <a:p>
            <a:pPr>
              <a:lnSpc>
                <a:spcPct val="150000"/>
              </a:lnSpc>
            </a:pPr>
            <a:r>
              <a:rPr lang="zh-CN" altLang="en-US" sz="1800" dirty="0" smtClean="0">
                <a:latin typeface="+mn-lt"/>
                <a:ea typeface="+mn-ea"/>
              </a:rPr>
              <a:t>具有符号混淆，所有函数名称和变量名称，都通过一个函数动态获取</a:t>
            </a:r>
            <a:endParaRPr lang="en-US" altLang="zh-CN" sz="1800" dirty="0" smtClean="0">
              <a:latin typeface="+mn-lt"/>
              <a:ea typeface="+mn-ea"/>
            </a:endParaRPr>
          </a:p>
          <a:p>
            <a:pPr>
              <a:lnSpc>
                <a:spcPct val="150000"/>
              </a:lnSpc>
            </a:pPr>
            <a:r>
              <a:rPr lang="zh-CN" altLang="en-US" sz="1800" dirty="0" smtClean="0">
                <a:latin typeface="+mn-lt"/>
                <a:ea typeface="+mn-ea"/>
              </a:rPr>
              <a:t>混淆基于函数维度，不存在跨函数状态跳转</a:t>
            </a:r>
            <a:endParaRPr lang="en-US" altLang="zh-CN" sz="1800" dirty="0">
              <a:latin typeface="+mn-lt"/>
              <a:ea typeface="+mn-ea"/>
            </a:endParaRPr>
          </a:p>
        </p:txBody>
      </p:sp>
    </p:spTree>
    <p:custDataLst>
      <p:tags r:id="rId1"/>
    </p:custDataLst>
    <p:extLst>
      <p:ext uri="{BB962C8B-B14F-4D97-AF65-F5344CB8AC3E}">
        <p14:creationId xmlns:p14="http://schemas.microsoft.com/office/powerpoint/2010/main" val="271631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279776" y="901802"/>
            <a:ext cx="4541400" cy="939600"/>
          </a:xfrm>
          <a:prstGeom prst="rect">
            <a:avLst/>
          </a:prstGeom>
          <a:noFill/>
        </p:spPr>
        <p:txBody>
          <a:bodyPr wrap="square" rtlCol="0" anchor="ctr">
            <a:normAutofit/>
          </a:bodyPr>
          <a:lstStyle/>
          <a:p>
            <a:pPr>
              <a:lnSpc>
                <a:spcPct val="130000"/>
              </a:lnSpc>
            </a:pPr>
            <a:r>
              <a:rPr lang="en-US" altLang="zh-CN" sz="3600" dirty="0" smtClean="0">
                <a:latin typeface="+mj-lt"/>
                <a:ea typeface="+mj-ea"/>
                <a:cs typeface="+mj-cs"/>
              </a:rPr>
              <a:t>AST</a:t>
            </a:r>
            <a:r>
              <a:rPr lang="zh-CN" altLang="en-US" sz="3600" dirty="0" smtClean="0">
                <a:latin typeface="+mj-lt"/>
                <a:ea typeface="+mj-ea"/>
                <a:cs typeface="+mj-cs"/>
              </a:rPr>
              <a:t>建模</a:t>
            </a:r>
            <a:endParaRPr lang="zh-CN" altLang="en-US" sz="3600" dirty="0">
              <a:latin typeface="+mj-lt"/>
              <a:ea typeface="+mj-ea"/>
              <a:cs typeface="+mj-cs"/>
            </a:endParaRPr>
          </a:p>
        </p:txBody>
      </p:sp>
      <p:pic>
        <p:nvPicPr>
          <p:cNvPr id="6"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949" y="1143000"/>
            <a:ext cx="4732991"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3"/>
          <p:cNvSpPr txBox="1">
            <a:spLocks/>
          </p:cNvSpPr>
          <p:nvPr>
            <p:custDataLst>
              <p:tags r:id="rId3"/>
            </p:custDataLst>
          </p:nvPr>
        </p:nvSpPr>
        <p:spPr>
          <a:xfrm>
            <a:off x="5056094" y="1945434"/>
            <a:ext cx="6750812" cy="379646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Tx/>
              <a:buBlip>
                <a:blip r:embed="rId7"/>
              </a:buBlip>
              <a:defRPr sz="2400" kern="1200">
                <a:solidFill>
                  <a:schemeClr val="tx1"/>
                </a:solidFill>
                <a:latin typeface="黑体" pitchFamily="49" charset="-122"/>
                <a:ea typeface="黑体" pitchFamily="49" charset="-122"/>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黑体" pitchFamily="49" charset="-122"/>
                <a:ea typeface="黑体" pitchFamily="49" charset="-122"/>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nSpc>
                <a:spcPct val="150000"/>
              </a:lnSpc>
            </a:pPr>
            <a:r>
              <a:rPr lang="zh-CN" altLang="en-US" sz="1800" dirty="0" smtClean="0">
                <a:latin typeface="+mn-lt"/>
                <a:ea typeface="+mn-ea"/>
              </a:rPr>
              <a:t>寻找特征子树节点</a:t>
            </a:r>
            <a:endParaRPr lang="en-US" altLang="zh-CN" sz="1800" dirty="0" smtClean="0">
              <a:latin typeface="+mn-lt"/>
              <a:ea typeface="+mn-ea"/>
            </a:endParaRPr>
          </a:p>
          <a:p>
            <a:pPr>
              <a:lnSpc>
                <a:spcPct val="150000"/>
              </a:lnSpc>
            </a:pPr>
            <a:r>
              <a:rPr lang="zh-CN" altLang="en-US" sz="1800" dirty="0" smtClean="0">
                <a:latin typeface="+mn-lt"/>
                <a:ea typeface="+mn-ea"/>
              </a:rPr>
              <a:t>函数第一句，为状态机初始状态初始化</a:t>
            </a:r>
            <a:endParaRPr lang="en-US" altLang="zh-CN" sz="1800" dirty="0" smtClean="0">
              <a:latin typeface="+mn-lt"/>
              <a:ea typeface="+mn-ea"/>
            </a:endParaRPr>
          </a:p>
          <a:p>
            <a:pPr>
              <a:lnSpc>
                <a:spcPct val="150000"/>
              </a:lnSpc>
            </a:pPr>
            <a:r>
              <a:rPr lang="zh-CN" altLang="en-US" sz="1800" dirty="0" smtClean="0">
                <a:latin typeface="+mn-lt"/>
                <a:ea typeface="+mn-ea"/>
              </a:rPr>
              <a:t>第二句为</a:t>
            </a:r>
            <a:r>
              <a:rPr lang="en-US" altLang="zh-CN" sz="1800" dirty="0" smtClean="0">
                <a:latin typeface="+mn-lt"/>
                <a:ea typeface="+mn-ea"/>
              </a:rPr>
              <a:t>while</a:t>
            </a:r>
            <a:r>
              <a:rPr lang="zh-CN" altLang="en-US" sz="1800" dirty="0" smtClean="0">
                <a:latin typeface="+mn-lt"/>
                <a:ea typeface="+mn-ea"/>
              </a:rPr>
              <a:t>循环，且循环退出条件为状态机命中某个特定状态</a:t>
            </a:r>
            <a:endParaRPr lang="en-US" altLang="zh-CN" sz="1800" dirty="0" smtClean="0">
              <a:latin typeface="+mn-lt"/>
              <a:ea typeface="+mn-ea"/>
            </a:endParaRPr>
          </a:p>
          <a:p>
            <a:pPr>
              <a:lnSpc>
                <a:spcPct val="150000"/>
              </a:lnSpc>
            </a:pPr>
            <a:r>
              <a:rPr lang="zh-CN" altLang="en-US" sz="1800" dirty="0" smtClean="0">
                <a:latin typeface="+mn-lt"/>
                <a:ea typeface="+mn-ea"/>
              </a:rPr>
              <a:t>跳转节点，使用</a:t>
            </a:r>
            <a:r>
              <a:rPr lang="en-US" altLang="zh-CN" sz="1800" dirty="0" smtClean="0">
                <a:latin typeface="+mn-lt"/>
                <a:ea typeface="+mn-ea"/>
              </a:rPr>
              <a:t>case</a:t>
            </a:r>
            <a:r>
              <a:rPr lang="zh-CN" altLang="en-US" sz="1800" dirty="0" smtClean="0">
                <a:latin typeface="+mn-lt"/>
                <a:ea typeface="+mn-ea"/>
              </a:rPr>
              <a:t>语句定位多个节点</a:t>
            </a:r>
            <a:endParaRPr lang="en-US" altLang="zh-CN" sz="1800" dirty="0" smtClean="0">
              <a:latin typeface="+mn-lt"/>
              <a:ea typeface="+mn-ea"/>
            </a:endParaRPr>
          </a:p>
          <a:p>
            <a:pPr>
              <a:lnSpc>
                <a:spcPct val="150000"/>
              </a:lnSpc>
            </a:pPr>
            <a:r>
              <a:rPr lang="zh-CN" altLang="en-US" sz="1800" dirty="0" smtClean="0">
                <a:latin typeface="+mn-lt"/>
                <a:ea typeface="+mn-ea"/>
              </a:rPr>
              <a:t>跳转关系，在每个</a:t>
            </a:r>
            <a:r>
              <a:rPr lang="en-US" altLang="zh-CN" sz="1800" dirty="0" smtClean="0">
                <a:latin typeface="+mn-lt"/>
                <a:ea typeface="+mn-ea"/>
              </a:rPr>
              <a:t>case</a:t>
            </a:r>
            <a:r>
              <a:rPr lang="zh-CN" altLang="en-US" sz="1800" dirty="0" smtClean="0">
                <a:latin typeface="+mn-lt"/>
                <a:ea typeface="+mn-ea"/>
              </a:rPr>
              <a:t>对应代码段最后一步，设置</a:t>
            </a:r>
            <a:r>
              <a:rPr lang="en-US" altLang="zh-CN" sz="1800" dirty="0" smtClean="0">
                <a:latin typeface="+mn-lt"/>
                <a:ea typeface="+mn-ea"/>
              </a:rPr>
              <a:t>next</a:t>
            </a:r>
            <a:r>
              <a:rPr lang="zh-CN" altLang="en-US" sz="1800" dirty="0" smtClean="0">
                <a:latin typeface="+mn-lt"/>
                <a:ea typeface="+mn-ea"/>
              </a:rPr>
              <a:t> </a:t>
            </a:r>
            <a:r>
              <a:rPr lang="en-US" altLang="zh-CN" sz="1800" dirty="0" smtClean="0">
                <a:latin typeface="+mn-lt"/>
                <a:ea typeface="+mn-ea"/>
              </a:rPr>
              <a:t>state</a:t>
            </a:r>
            <a:r>
              <a:rPr lang="zh-CN" altLang="en-US" sz="1800" dirty="0" smtClean="0">
                <a:latin typeface="+mn-lt"/>
                <a:ea typeface="+mn-ea"/>
              </a:rPr>
              <a:t>，特征为对状态机控制变量重新赋值。可能赋值表达式或者三目表达式</a:t>
            </a:r>
            <a:endParaRPr lang="en-US" altLang="zh-CN" sz="1800" dirty="0">
              <a:latin typeface="+mn-lt"/>
              <a:ea typeface="+mn-ea"/>
            </a:endParaRPr>
          </a:p>
        </p:txBody>
      </p:sp>
    </p:spTree>
    <p:custDataLst>
      <p:tags r:id="rId1"/>
    </p:custDataLst>
    <p:extLst>
      <p:ext uri="{BB962C8B-B14F-4D97-AF65-F5344CB8AC3E}">
        <p14:creationId xmlns:p14="http://schemas.microsoft.com/office/powerpoint/2010/main" val="16618440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9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h_f"/>
  <p:tag name="KSO_WM_UNIT_INDEX" val="1_1_1"/>
  <p:tag name="KSO_WM_UNIT_ID" val="custom160394_10*l_h_f*1_1_1"/>
  <p:tag name="KSO_WM_UNIT_CLEAR" val="1"/>
  <p:tag name="KSO_WM_UNIT_LAYERLEVEL" val="1_1_1"/>
  <p:tag name="KSO_WM_UNIT_VALUE" val="18"/>
  <p:tag name="KSO_WM_UNIT_HIGHLIGHT" val="0"/>
  <p:tag name="KSO_WM_UNIT_COMPATIBLE" val="0"/>
  <p:tag name="KSO_WM_UNIT_PRESET_TEXT_INDEX" val="3"/>
  <p:tag name="KSO_WM_DIAGRAM_GROUP_CODE" val="l1-1"/>
  <p:tag name="KSO_WM_UNIT_PRESET_TEXT_LEN" val="17"/>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2"/>
  <p:tag name="KSO_WM_SLIDE_INDEX" val="12"/>
  <p:tag name="KSO_WM_SLIDE_ITEM_CNT" val="2"/>
  <p:tag name="KSO_WM_SLIDE_LAYOUT" val="a_b"/>
  <p:tag name="KSO_WM_SLIDE_LAYOUT_CNT" val="1_1"/>
  <p:tag name="KSO_WM_SLIDE_TYPE" val="sectionTitle"/>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2*a*1"/>
  <p:tag name="KSO_WM_UNIT_CLEAR" val="1"/>
  <p:tag name="KSO_WM_UNIT_LAYERLEVEL" val="1"/>
  <p:tag name="KSO_WM_UNIT_VALUE" val="69"/>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2*b*1"/>
  <p:tag name="KSO_WM_UNIT_CLEAR" val="1"/>
  <p:tag name="KSO_WM_UNIT_LAYERLEVEL" val="1"/>
  <p:tag name="KSO_WM_UNIT_VALUE" val="108"/>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1"/>
  <p:tag name="KSO_WM_UNIT_ID" val="custom160394_10*l_i*1_1"/>
  <p:tag name="KSO_WM_UNIT_CLEAR" val="1"/>
  <p:tag name="KSO_WM_UNIT_LAYERLEVEL" val="1_1"/>
  <p:tag name="KSO_WM_DIAGRAM_GROUP_CODE" val="l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h_f"/>
  <p:tag name="KSO_WM_UNIT_INDEX" val="1_2_1"/>
  <p:tag name="KSO_WM_UNIT_ID" val="custom160394_10*l_h_f*1_2_1"/>
  <p:tag name="KSO_WM_UNIT_CLEAR" val="1"/>
  <p:tag name="KSO_WM_UNIT_LAYERLEVEL" val="1_1_1"/>
  <p:tag name="KSO_WM_UNIT_VALUE" val="18"/>
  <p:tag name="KSO_WM_UNIT_HIGHLIGHT" val="0"/>
  <p:tag name="KSO_WM_UNIT_COMPATIBLE" val="0"/>
  <p:tag name="KSO_WM_UNIT_PRESET_TEXT_INDEX" val="3"/>
  <p:tag name="KSO_WM_DIAGRAM_GROUP_CODE" val="l1-1"/>
  <p:tag name="KSO_WM_UNIT_PRESET_TEXT_LEN" val="17"/>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4"/>
  <p:tag name="KSO_WM_UNIT_ID" val="custom160394_10*l_i*1_4"/>
  <p:tag name="KSO_WM_UNIT_CLEAR" val="1"/>
  <p:tag name="KSO_WM_UNIT_LAYERLEVEL" val="1_1"/>
  <p:tag name="KSO_WM_DIAGRAM_GROUP_CODE" val="l1-1"/>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2"/>
  <p:tag name="KSO_WM_SLIDE_INDEX" val="12"/>
  <p:tag name="KSO_WM_SLIDE_ITEM_CNT" val="2"/>
  <p:tag name="KSO_WM_SLIDE_LAYOUT" val="a_b"/>
  <p:tag name="KSO_WM_SLIDE_LAYOUT_CNT" val="1_1"/>
  <p:tag name="KSO_WM_SLIDE_TYPE" val="sectionTitle"/>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2*a*1"/>
  <p:tag name="KSO_WM_UNIT_CLEAR" val="1"/>
  <p:tag name="KSO_WM_UNIT_LAYERLEVEL" val="1"/>
  <p:tag name="KSO_WM_UNIT_VALUE" val="69"/>
  <p:tag name="KSO_WM_UNIT_ISCONTENTSTITLE" val="0"/>
  <p:tag name="KSO_WM_UNIT_HIGHLIGHT" val="0"/>
  <p:tag name="KSO_WM_UNIT_COMPATIBLE" val="0"/>
  <p:tag name="KSO_WM_UNIT_PRESET_TEXT_INDEX" val="3"/>
  <p:tag name="KSO_WM_UNIT_PRESET_TEXT_LEN" val="17"/>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2*b*1"/>
  <p:tag name="KSO_WM_UNIT_CLEAR" val="1"/>
  <p:tag name="KSO_WM_UNIT_LAYERLEVEL" val="1"/>
  <p:tag name="KSO_WM_UNIT_VALUE" val="108"/>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h_f"/>
  <p:tag name="KSO_WM_UNIT_INDEX" val="1_3_1"/>
  <p:tag name="KSO_WM_UNIT_ID" val="custom160394_10*l_h_f*1_3_1"/>
  <p:tag name="KSO_WM_UNIT_CLEAR" val="1"/>
  <p:tag name="KSO_WM_UNIT_LAYERLEVEL" val="1_1_1"/>
  <p:tag name="KSO_WM_UNIT_VALUE" val="18"/>
  <p:tag name="KSO_WM_UNIT_HIGHLIGHT" val="0"/>
  <p:tag name="KSO_WM_UNIT_COMPATIBLE" val="0"/>
  <p:tag name="KSO_WM_UNIT_PRESET_TEXT_INDEX" val="3"/>
  <p:tag name="KSO_WM_DIAGRAM_GROUP_CODE" val="l1-1"/>
  <p:tag name="KSO_WM_UNIT_PRESET_TEXT_LEN" val="17"/>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5"/>
  <p:tag name="KSO_WM_UNIT_ID" val="custom160394_10*l_i*1_5"/>
  <p:tag name="KSO_WM_UNIT_CLEAR" val="1"/>
  <p:tag name="KSO_WM_UNIT_LAYERLEVEL" val="1_1"/>
  <p:tag name="KSO_WM_DIAGRAM_GROUP_CODE" val="l1-1"/>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23"/>
  <p:tag name="KSO_WM_SLIDE_INDEX" val="23"/>
  <p:tag name="KSO_WM_SLIDE_ITEM_CNT" val="0"/>
  <p:tag name="KSO_WM_SLIDE_TYPE" val="endPage"/>
  <p:tag name="KSO_WM_BEAUTIFY_FLAG" val="#wm#"/>
  <p:tag name="KSO_WM_SLIDE_POSITION" val="49*29"/>
  <p:tag name="KSO_WM_SLIDE_SIZE" val="544*458"/>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0"/>
  <p:tag name="KSO_WM_TEMPLATE_CATEGORY" val="custom"/>
  <p:tag name="KSO_WM_TEMPLATE_INDEX" val="160394"/>
  <p:tag name="KSO_WM_UNIT_INDEX" val="0"/>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1"/>
  <p:tag name="KSO_WM_TEMPLATE_CATEGORY" val="custom"/>
  <p:tag name="KSO_WM_TEMPLATE_INDEX" val="160394"/>
  <p:tag name="KSO_WM_UNIT_INDEX" val="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2"/>
  <p:tag name="KSO_WM_TEMPLATE_CATEGORY" val="custom"/>
  <p:tag name="KSO_WM_TEMPLATE_INDEX" val="160394"/>
  <p:tag name="KSO_WM_UNIT_INDEX" val="2"/>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3"/>
  <p:tag name="KSO_WM_TEMPLATE_CATEGORY" val="custom"/>
  <p:tag name="KSO_WM_TEMPLATE_INDEX" val="160394"/>
  <p:tag name="KSO_WM_UNIT_INDEX" val="3"/>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4"/>
  <p:tag name="KSO_WM_TEMPLATE_CATEGORY" val="custom"/>
  <p:tag name="KSO_WM_TEMPLATE_INDEX" val="160394"/>
  <p:tag name="KSO_WM_UNIT_INDEX" val="4"/>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5"/>
  <p:tag name="KSO_WM_TEMPLATE_CATEGORY" val="custom"/>
  <p:tag name="KSO_WM_TEMPLATE_INDEX" val="160394"/>
  <p:tag name="KSO_WM_UNIT_INDEX" val="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h_f"/>
  <p:tag name="KSO_WM_UNIT_INDEX" val="1_4_1"/>
  <p:tag name="KSO_WM_UNIT_ID" val="custom160394_10*l_h_f*1_4_1"/>
  <p:tag name="KSO_WM_UNIT_CLEAR" val="1"/>
  <p:tag name="KSO_WM_UNIT_LAYERLEVEL" val="1_1_1"/>
  <p:tag name="KSO_WM_UNIT_VALUE" val="18"/>
  <p:tag name="KSO_WM_UNIT_HIGHLIGHT" val="0"/>
  <p:tag name="KSO_WM_UNIT_COMPATIBLE" val="0"/>
  <p:tag name="KSO_WM_UNIT_PRESET_TEXT_INDEX" val="3"/>
  <p:tag name="KSO_WM_DIAGRAM_GROUP_CODE" val="l1-1"/>
  <p:tag name="KSO_WM_UNIT_PRESET_TEXT_LEN" val="17"/>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23*i*6"/>
  <p:tag name="KSO_WM_TEMPLATE_CATEGORY" val="custom"/>
  <p:tag name="KSO_WM_TEMPLATE_INDEX" val="160394"/>
  <p:tag name="KSO_WM_UNIT_INDEX" val="6"/>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6"/>
  <p:tag name="KSO_WM_UNIT_ID" val="custom160394_10*l_i*1_6"/>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h_f"/>
  <p:tag name="KSO_WM_UNIT_INDEX" val="1_5_1"/>
  <p:tag name="KSO_WM_UNIT_ID" val="custom160394_10*l_h_f*1_5_1"/>
  <p:tag name="KSO_WM_UNIT_CLEAR" val="1"/>
  <p:tag name="KSO_WM_UNIT_LAYERLEVEL" val="1_1_1"/>
  <p:tag name="KSO_WM_UNIT_VALUE" val="18"/>
  <p:tag name="KSO_WM_UNIT_HIGHLIGHT" val="0"/>
  <p:tag name="KSO_WM_UNIT_COMPATIBLE" val="0"/>
  <p:tag name="KSO_WM_UNIT_PRESET_TEXT_INDEX" val="3"/>
  <p:tag name="KSO_WM_DIAGRAM_GROUP_CODE" val="l1-1"/>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7"/>
  <p:tag name="KSO_WM_UNIT_ID" val="custom160394_10*l_i*1_7"/>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39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1"/>
  <p:tag name="KSO_WM_UNIT_ID" val="custom160394_10*l_i*1_1"/>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l_i"/>
  <p:tag name="KSO_WM_UNIT_INDEX" val="1_2"/>
  <p:tag name="KSO_WM_UNIT_ID" val="custom160394_10*l_i*1_2"/>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0*a*1"/>
  <p:tag name="KSO_WM_UNIT_CLEAR" val="1"/>
  <p:tag name="KSO_WM_UNIT_LAYERLEVEL" val="1"/>
  <p:tag name="KSO_WM_UNIT_VALUE" val="6"/>
  <p:tag name="KSO_WM_UNIT_ISCONTENTSTITLE" val="1"/>
  <p:tag name="KSO_WM_UNIT_HIGHLIGHT" val="0"/>
  <p:tag name="KSO_WM_UNIT_COMPATIBLE" val="0"/>
  <p:tag name="KSO_WM_UNIT_PRESET_TEXT" val="Contents"/>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3"/>
  <p:tag name="KSO_WM_SLIDE_INDEX" val="3"/>
  <p:tag name="KSO_WM_SLIDE_ITEM_CNT" val="2"/>
  <p:tag name="KSO_WM_SLIDE_LAYOUT" val="a_f"/>
  <p:tag name="KSO_WM_SLIDE_LAYOUT_CNT" val="1_2"/>
  <p:tag name="KSO_WM_SLIDE_TYPE" val="text"/>
  <p:tag name="KSO_WM_BEAUTIFY_FLAG" val="#wm#"/>
  <p:tag name="KSO_WM_SLIDE_POSITION" val="66*116"/>
  <p:tag name="KSO_WM_SLIDE_SIZE" val="828*375"/>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2"/>
  <p:tag name="KSO_WM_UNIT_ID" val="custom160394_3*f*2"/>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3*a*1"/>
  <p:tag name="KSO_WM_UNIT_CLEAR" val="1"/>
  <p:tag name="KSO_WM_UNIT_LAYERLEVEL" val="1"/>
  <p:tag name="KSO_WM_UNIT_VALUE" val="58"/>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2"/>
  <p:tag name="KSO_WM_UNIT_ID" val="custom160394_3*f*2"/>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5"/>
  <p:tag name="KSO_WM_SLIDE_INDEX" val="5"/>
  <p:tag name="KSO_WM_SLIDE_ITEM_CNT" val="2"/>
  <p:tag name="KSO_WM_SLIDE_LAYOUT" val="a_f_d"/>
  <p:tag name="KSO_WM_SLIDE_LAYOUT_CNT" val="1_1_1"/>
  <p:tag name="KSO_WM_SLIDE_TYPE" val="text"/>
  <p:tag name="KSO_WM_BEAUTIFY_FLAG" val="#wm#"/>
  <p:tag name="KSO_WM_SLIDE_POSITION" val="122*102"/>
  <p:tag name="KSO_WM_SLIDE_SIZE" val="715*41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9、12、13、15、19、23"/>
  <p:tag name="KSO_WM_TEMPLATE_CATEGORY" val="custom"/>
  <p:tag name="KSO_WM_TEMPLATE_INDEX" val="160394"/>
  <p:tag name="KSO_WM_TAG_VERSION" val="1.0"/>
  <p:tag name="KSO_WM_SLIDE_ID" val="custom160394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5"/>
  <p:tag name="KSO_WM_SLIDE_INDEX" val="5"/>
  <p:tag name="KSO_WM_SLIDE_ITEM_CNT" val="2"/>
  <p:tag name="KSO_WM_SLIDE_LAYOUT" val="a_f_d"/>
  <p:tag name="KSO_WM_SLIDE_LAYOUT_CNT" val="1_1_1"/>
  <p:tag name="KSO_WM_SLIDE_TYPE" val="text"/>
  <p:tag name="KSO_WM_BEAUTIFY_FLAG" val="#wm#"/>
  <p:tag name="KSO_WM_SLIDE_POSITION" val="122*102"/>
  <p:tag name="KSO_WM_SLIDE_SIZE" val="715*410"/>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5"/>
  <p:tag name="KSO_WM_SLIDE_INDEX" val="5"/>
  <p:tag name="KSO_WM_SLIDE_ITEM_CNT" val="2"/>
  <p:tag name="KSO_WM_SLIDE_LAYOUT" val="a_f_d"/>
  <p:tag name="KSO_WM_SLIDE_LAYOUT_CNT" val="1_1_1"/>
  <p:tag name="KSO_WM_SLIDE_TYPE" val="text"/>
  <p:tag name="KSO_WM_BEAUTIFY_FLAG" val="#wm#"/>
  <p:tag name="KSO_WM_SLIDE_POSITION" val="122*102"/>
  <p:tag name="KSO_WM_SLIDE_SIZE" val="715*410"/>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5"/>
  <p:tag name="KSO_WM_SLIDE_INDEX" val="5"/>
  <p:tag name="KSO_WM_SLIDE_ITEM_CNT" val="2"/>
  <p:tag name="KSO_WM_SLIDE_LAYOUT" val="a_f_d"/>
  <p:tag name="KSO_WM_SLIDE_LAYOUT_CNT" val="1_1_1"/>
  <p:tag name="KSO_WM_SLIDE_TYPE" val="text"/>
  <p:tag name="KSO_WM_BEAUTIFY_FLAG" val="#wm#"/>
  <p:tag name="KSO_WM_SLIDE_POSITION" val="122*102"/>
  <p:tag name="KSO_WM_SLIDE_SIZE" val="715*41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a*1"/>
  <p:tag name="KSO_WM_UNIT_CLEAR" val="1"/>
  <p:tag name="KSO_WM_UNIT_LAYERLEVEL" val="1"/>
  <p:tag name="KSO_WM_UNIT_VALUE" val="38"/>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5"/>
  <p:tag name="KSO_WM_SLIDE_INDEX" val="5"/>
  <p:tag name="KSO_WM_SLIDE_ITEM_CNT" val="2"/>
  <p:tag name="KSO_WM_SLIDE_LAYOUT" val="a_f_d"/>
  <p:tag name="KSO_WM_SLIDE_LAYOUT_CNT" val="1_1_1"/>
  <p:tag name="KSO_WM_SLIDE_TYPE" val="text"/>
  <p:tag name="KSO_WM_BEAUTIFY_FLAG" val="#wm#"/>
  <p:tag name="KSO_WM_SLIDE_POSITION" val="122*102"/>
  <p:tag name="KSO_WM_SLIDE_SIZE" val="715*41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5"/>
  <p:tag name="KSO_WM_SLIDE_INDEX" val="5"/>
  <p:tag name="KSO_WM_SLIDE_ITEM_CNT" val="2"/>
  <p:tag name="KSO_WM_SLIDE_LAYOUT" val="a_f_d"/>
  <p:tag name="KSO_WM_SLIDE_LAYOUT_CNT" val="1_1_1"/>
  <p:tag name="KSO_WM_SLIDE_TYPE" val="text"/>
  <p:tag name="KSO_WM_BEAUTIFY_FLAG" val="#wm#"/>
  <p:tag name="KSO_WM_SLIDE_POSITION" val="122*102"/>
  <p:tag name="KSO_WM_SLIDE_SIZE" val="715*41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2"/>
  <p:tag name="KSO_WM_SLIDE_INDEX" val="12"/>
  <p:tag name="KSO_WM_SLIDE_ITEM_CNT" val="2"/>
  <p:tag name="KSO_WM_SLIDE_LAYOUT" val="a_b"/>
  <p:tag name="KSO_WM_SLIDE_LAYOUT_CNT" val="1_1"/>
  <p:tag name="KSO_WM_SLIDE_TYPE" val="sectionTitle"/>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2*a*1"/>
  <p:tag name="KSO_WM_UNIT_CLEAR" val="1"/>
  <p:tag name="KSO_WM_UNIT_LAYERLEVEL" val="1"/>
  <p:tag name="KSO_WM_UNIT_VALUE" val="69"/>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2*b*1"/>
  <p:tag name="KSO_WM_UNIT_CLEAR" val="1"/>
  <p:tag name="KSO_WM_UNIT_LAYERLEVEL" val="1"/>
  <p:tag name="KSO_WM_UNIT_VALUE" val="108"/>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4"/>
  <p:tag name="KSO_WM_SLIDE_INDEX" val="14"/>
  <p:tag name="KSO_WM_SLIDE_ITEM_CNT" val="3"/>
  <p:tag name="KSO_WM_SLIDE_LAYOUT" val="a_b_f_d"/>
  <p:tag name="KSO_WM_SLIDE_LAYOUT_CNT" val="1_1_1_2"/>
  <p:tag name="KSO_WM_SLIDE_TYPE" val="text"/>
  <p:tag name="KSO_WM_BEAUTIFY_FLAG" val="#wm#"/>
  <p:tag name="KSO_WM_SLIDE_POSITION" val="142*66"/>
  <p:tag name="KSO_WM_SLIDE_SIZE" val="818*475"/>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b*1"/>
  <p:tag name="KSO_WM_UNIT_CLEAR" val="1"/>
  <p:tag name="KSO_WM_UNIT_LAYERLEVEL" val="1"/>
  <p:tag name="KSO_WM_UNIT_VALUE" val="7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14*i*0"/>
  <p:tag name="KSO_WM_TEMPLATE_CATEGORY" val="custom"/>
  <p:tag name="KSO_WM_TEMPLATE_INDEX" val="160394"/>
  <p:tag name="KSO_WM_UNIT_INDEX" val="0"/>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4*f*1"/>
  <p:tag name="KSO_WM_UNIT_CLEAR" val="1"/>
  <p:tag name="KSO_WM_UNIT_LAYERLEVEL" val="1"/>
  <p:tag name="KSO_WM_UNIT_VALUE" val="156"/>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14*i*8"/>
  <p:tag name="KSO_WM_TEMPLATE_CATEGORY" val="custom"/>
  <p:tag name="KSO_WM_TEMPLATE_INDEX" val="160394"/>
  <p:tag name="KSO_WM_UNIT_INDEX" val="8"/>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4*a*1"/>
  <p:tag name="KSO_WM_UNIT_CLEAR" val="1"/>
  <p:tag name="KSO_WM_UNIT_LAYERLEVEL" val="1"/>
  <p:tag name="KSO_WM_UNIT_VALUE" val="9"/>
  <p:tag name="KSO_WM_UNIT_ISCONTENTSTITLE" val="0"/>
  <p:tag name="KSO_WM_UNIT_HIGHLIGHT" val="0"/>
  <p:tag name="KSO_WM_UNIT_COMPATIBLE" val="0"/>
  <p:tag name="KSO_WM_UNIT_PRESET_TEXT_INDEX" val="3"/>
  <p:tag name="KSO_WM_UNIT_PRESET_TEXT_LEN" val="12"/>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4*b*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d"/>
  <p:tag name="KSO_WM_UNIT_INDEX" val="2"/>
  <p:tag name="KSO_WM_UNIT_ID" val="custom160394_14*d*2"/>
  <p:tag name="KSO_WM_UNIT_CLEAR" val="0"/>
  <p:tag name="KSO_WM_UNIT_LAYERLEVEL" val="1"/>
  <p:tag name="KSO_WM_UNIT_VALUE" val="1108*1373"/>
  <p:tag name="KSO_WM_UNIT_HIGHLIGHT" val="0"/>
  <p:tag name="KSO_WM_UNIT_COMPATIBLE"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d"/>
  <p:tag name="KSO_WM_UNIT_INDEX" val="1"/>
  <p:tag name="KSO_WM_UNIT_ID" val="custom160394_14*d*1"/>
  <p:tag name="KSO_WM_UNIT_CLEAR" val="0"/>
  <p:tag name="KSO_WM_UNIT_LAYERLEVEL" val="1"/>
  <p:tag name="KSO_WM_UNIT_VALUE" val="875*977"/>
  <p:tag name="KSO_WM_UNIT_HIGHLIGHT" val="0"/>
  <p:tag name="KSO_WM_UNIT_COMPATIBLE"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94_14*i*6"/>
  <p:tag name="KSO_WM_TEMPLATE_CATEGORY" val="custom"/>
  <p:tag name="KSO_WM_TEMPLATE_INDEX" val="160394"/>
  <p:tag name="KSO_WM_UNIT_INDEX" val="6"/>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2"/>
  <p:tag name="KSO_WM_SLIDE_INDEX" val="2"/>
  <p:tag name="KSO_WM_SLIDE_ITEM_CNT" val="1"/>
  <p:tag name="KSO_WM_SLIDE_LAYOUT" val="a_f"/>
  <p:tag name="KSO_WM_SLIDE_LAYOUT_CNT" val="1_1"/>
  <p:tag name="KSO_WM_SLIDE_TYPE" val="text"/>
  <p:tag name="KSO_WM_BEAUTIFY_FLAG" val="#wm#"/>
  <p:tag name="KSO_WM_SLIDE_POSITION" val="66*116"/>
  <p:tag name="KSO_WM_SLIDE_SIZE" val="828*370"/>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2*a*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2*f*1"/>
  <p:tag name="KSO_WM_UNIT_CLEAR" val="1"/>
  <p:tag name="KSO_WM_UNIT_LAYERLEVEL" val="1"/>
  <p:tag name="KSO_WM_UNIT_VALUE" val="495"/>
  <p:tag name="KSO_WM_UNIT_HIGHLIGHT" val="0"/>
  <p:tag name="KSO_WM_UNIT_COMPATIBLE" val="0"/>
  <p:tag name="KSO_WM_UNIT_PRESET_TEXT_INDEX" val="5"/>
  <p:tag name="KSO_WM_UNIT_PRESET_TEXT_LEN" val="232"/>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0"/>
  <p:tag name="KSO_WM_SLIDE_INDEX" val="10"/>
  <p:tag name="KSO_WM_SLIDE_ITEM_CNT" val="5"/>
  <p:tag name="KSO_WM_SLIDE_LAYOUT" val="a_l"/>
  <p:tag name="KSO_WM_SLIDE_LAYOUT_CNT" val="1_1"/>
  <p:tag name="KSO_WM_SLIDE_TYPE" val="contents"/>
  <p:tag name="KSO_WM_BEAUTIFY_FLAG" val="#wm#"/>
  <p:tag name="KSO_WM_SLIDE_POSITION" val="-1*41"/>
  <p:tag name="KSO_WM_SLIDE_SIZE" val="720*387"/>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15*f*1"/>
  <p:tag name="KSO_WM_UNIT_CLEAR" val="1"/>
  <p:tag name="KSO_WM_UNIT_LAYERLEVEL" val="1"/>
  <p:tag name="KSO_WM_UNIT_VALUE" val="95"/>
  <p:tag name="KSO_WM_UNIT_HIGHLIGHT" val="0"/>
  <p:tag name="KSO_WM_UNIT_COMPATIBLE" val="0"/>
  <p:tag name="KSO_WM_UNIT_PRESET_TEXT_INDEX" val="5"/>
  <p:tag name="KSO_WM_UNIT_PRESET_TEXT_LEN" val="232"/>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5*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f"/>
  <p:tag name="KSO_WM_UNIT_INDEX" val="1"/>
  <p:tag name="KSO_WM_UNIT_ID" val="custom160394_3*f*1"/>
  <p:tag name="KSO_WM_UNIT_CLEAR" val="1"/>
  <p:tag name="KSO_WM_UNIT_LAYERLEVEL" val="1"/>
  <p:tag name="KSO_WM_UNIT_VALUE" val="225"/>
  <p:tag name="KSO_WM_UNIT_HIGHLIGHT" val="0"/>
  <p:tag name="KSO_WM_UNIT_COMPATIBLE" val="0"/>
  <p:tag name="KSO_WM_UNIT_PRESET_TEXT_INDEX" val="5"/>
  <p:tag name="KSO_WM_UNIT_PRESET_TEXT_LEN" val="232"/>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2"/>
  <p:tag name="KSO_WM_SLIDE_INDEX" val="12"/>
  <p:tag name="KSO_WM_SLIDE_ITEM_CNT" val="2"/>
  <p:tag name="KSO_WM_SLIDE_LAYOUT" val="a_b"/>
  <p:tag name="KSO_WM_SLIDE_LAYOUT_CNT" val="1_1"/>
  <p:tag name="KSO_WM_SLIDE_TYPE" val="sectionTitle"/>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2*a*1"/>
  <p:tag name="KSO_WM_UNIT_CLEAR" val="1"/>
  <p:tag name="KSO_WM_UNIT_LAYERLEVEL" val="1"/>
  <p:tag name="KSO_WM_UNIT_VALUE" val="69"/>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b"/>
  <p:tag name="KSO_WM_UNIT_INDEX" val="1"/>
  <p:tag name="KSO_WM_UNIT_ID" val="custom160394_12*b*1"/>
  <p:tag name="KSO_WM_UNIT_CLEAR" val="1"/>
  <p:tag name="KSO_WM_UNIT_LAYERLEVEL" val="1"/>
  <p:tag name="KSO_WM_UNIT_VALUE" val="108"/>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4"/>
  <p:tag name="KSO_WM_TAG_VERSION" val="1.0"/>
  <p:tag name="KSO_WM_SLIDE_ID" val="custom160394_15"/>
  <p:tag name="KSO_WM_SLIDE_INDEX" val="15"/>
  <p:tag name="KSO_WM_SLIDE_ITEM_CNT" val="4"/>
  <p:tag name="KSO_WM_SLIDE_LAYOUT" val="a_b_f_d"/>
  <p:tag name="KSO_WM_SLIDE_LAYOUT_CNT" val="1_1_1_3"/>
  <p:tag name="KSO_WM_SLIDE_TYPE" val="text"/>
  <p:tag name="KSO_WM_BEAUTIFY_FLAG" val="#wm#"/>
  <p:tag name="KSO_WM_SLIDE_POSITION" val="171*75"/>
  <p:tag name="KSO_WM_SLIDE_SIZE" val="603*396"/>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94"/>
  <p:tag name="KSO_WM_UNIT_TYPE" val="a"/>
  <p:tag name="KSO_WM_UNIT_INDEX" val="1"/>
  <p:tag name="KSO_WM_UNIT_ID" val="custom160394_15*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第一PPT，www.1ppt.com">
  <a:themeElements>
    <a:clrScheme name="104">
      <a:dk1>
        <a:srgbClr val="3D3F41"/>
      </a:dk1>
      <a:lt1>
        <a:srgbClr val="FFFFFF"/>
      </a:lt1>
      <a:dk2>
        <a:srgbClr val="3D3F41"/>
      </a:dk2>
      <a:lt2>
        <a:srgbClr val="FFFFFF"/>
      </a:lt2>
      <a:accent1>
        <a:srgbClr val="BABD3D"/>
      </a:accent1>
      <a:accent2>
        <a:srgbClr val="7DB359"/>
      </a:accent2>
      <a:accent3>
        <a:srgbClr val="DCAB48"/>
      </a:accent3>
      <a:accent4>
        <a:srgbClr val="6B8A4B"/>
      </a:accent4>
      <a:accent5>
        <a:srgbClr val="409BA2"/>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2334</TotalTime>
  <Words>3084</Words>
  <Application>Microsoft Macintosh PowerPoint</Application>
  <PresentationFormat>宽屏</PresentationFormat>
  <Paragraphs>222</Paragraphs>
  <Slides>39</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Calibri</vt:lpstr>
      <vt:lpstr>方正中倩_GBK</vt:lpstr>
      <vt:lpstr>黑体</vt:lpstr>
      <vt:lpstr>华文细黑</vt:lpstr>
      <vt:lpstr>时尚中黑简体</vt:lpstr>
      <vt:lpstr>宋体</vt:lpstr>
      <vt:lpstr>Arial</vt:lpstr>
      <vt:lpstr>第一PPT，www.1ppt.com</vt:lpstr>
      <vt:lpstr>极验滑块</vt:lpstr>
      <vt:lpstr>课程内容</vt:lpstr>
      <vt:lpstr>PowerPoint 演示文稿</vt:lpstr>
      <vt:lpstr>http://www.geetest.com/type/</vt:lpstr>
      <vt:lpstr>PowerPoint 演示文稿</vt:lpstr>
      <vt:lpstr>AST介绍</vt:lpstr>
      <vt:lpstr>PowerPoint 演示文稿</vt:lpstr>
      <vt:lpstr>PowerPoint 演示文稿</vt:lpstr>
      <vt:lpstr>PowerPoint 演示文稿</vt:lpstr>
      <vt:lpstr>PowerPoint 演示文稿</vt:lpstr>
      <vt:lpstr>PowerPoint 演示文稿</vt:lpstr>
      <vt:lpstr>PowerPoint 演示文稿</vt:lpstr>
      <vt:lpstr>代码流程图转代码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滑块验证码基本构建</vt:lpstr>
      <vt:lpstr>PowerPoint 演示文稿</vt:lpstr>
      <vt:lpstr>PowerPoint 演示文稿</vt:lpstr>
      <vt:lpstr>滑块验证码常见漏洞</vt:lpstr>
      <vt:lpstr>PowerPoint 演示文稿</vt:lpstr>
      <vt:lpstr>PowerPoint 演示文稿</vt:lpstr>
      <vt:lpstr>PowerPoint 演示文稿</vt:lpstr>
      <vt:lpstr>PowerPoint 演示文稿</vt:lpstr>
      <vt:lpstr>PowerPoint 演示文稿</vt:lpstr>
      <vt:lpstr>极验滑块破解</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卡通</dc:title>
  <dc:creator>第一PPT</dc:creator>
  <cp:keywords>www.1ppt.com</cp:keywords>
  <dc:description>http://www.ypppt.com/</dc:description>
  <cp:lastModifiedBy>deng weijia</cp:lastModifiedBy>
  <cp:revision>435</cp:revision>
  <dcterms:created xsi:type="dcterms:W3CDTF">2015-04-02T07:05:00Z</dcterms:created>
  <dcterms:modified xsi:type="dcterms:W3CDTF">2018-10-11T15:27:09Z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2052-10.1.0.5552</vt:lpwstr>
  </property>
</Properties>
</file>