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Playfair Displ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1B99CCB-1F64-485C-BADC-B205B69ACED1}">
  <a:tblStyle styleId="{B1B99CCB-1F64-485C-BADC-B205B69ACE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PlayfairDisplay-bold.fntdata"/><Relationship Id="rId14" Type="http://schemas.openxmlformats.org/officeDocument/2006/relationships/font" Target="fonts/PlayfairDisplay-regular.fntdata"/><Relationship Id="rId17" Type="http://schemas.openxmlformats.org/officeDocument/2006/relationships/font" Target="fonts/PlayfairDisplay-boldItalic.fntdata"/><Relationship Id="rId16" Type="http://schemas.openxmlformats.org/officeDocument/2006/relationships/font" Target="fonts/PlayfairDisplay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97a8ac78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97a8ac78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9caba49a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9caba49a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9b7677d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9b7677d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9b7677d4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9b7677d4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f9b7677d47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f9b7677d47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f9b7677d47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f9b7677d47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 111 Project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Navroop Khangura and Sabir Kirpal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41050" y="3612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Stocks 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961125"/>
            <a:ext cx="8520600" cy="39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-Tables:</a:t>
            </a:r>
            <a:endParaRPr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Growth 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Safe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High 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Low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Ticker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Date 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Added by 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Market Cap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Div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Div rate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Crypto</a:t>
            </a:r>
            <a:r>
              <a:rPr lang="en"/>
              <a:t>	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Brokerage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Name 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Id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Fee	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Watchlist 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Ticker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ID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Users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Name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ID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Role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Favorite </a:t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2881175" y="1281600"/>
            <a:ext cx="1834500" cy="143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Safe:</a:t>
            </a:r>
            <a:endParaRPr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ato"/>
              <a:buChar char="●"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High 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ato"/>
              <a:buChar char="●"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Low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ato"/>
              <a:buChar char="●"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Ticker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ato"/>
              <a:buChar char="●"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Date 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ato"/>
              <a:buChar char="●"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Added by(ID)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ato"/>
              <a:buChar char="●"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Market Cap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ato"/>
              <a:buChar char="●"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Brokerage type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6786525" y="1108500"/>
            <a:ext cx="1834500" cy="136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Brokerage: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Name 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Fee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Type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3010600" y="3324550"/>
            <a:ext cx="1834500" cy="149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User:</a:t>
            </a:r>
            <a:endParaRPr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●"/>
            </a:pP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Name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●"/>
            </a:pP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ID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●"/>
            </a:pP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Role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●"/>
            </a:pP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Trading style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DOB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5982813" y="3555025"/>
            <a:ext cx="80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1" name="Google Shape;71;p14"/>
          <p:cNvCxnSpPr/>
          <p:nvPr/>
        </p:nvCxnSpPr>
        <p:spPr>
          <a:xfrm flipH="1" rot="10800000">
            <a:off x="3810350" y="2794175"/>
            <a:ext cx="54300" cy="4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4"/>
          <p:cNvSpPr txBox="1"/>
          <p:nvPr/>
        </p:nvSpPr>
        <p:spPr>
          <a:xfrm>
            <a:off x="4007950" y="2842475"/>
            <a:ext cx="70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Tracks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6997800" y="3242675"/>
            <a:ext cx="1834500" cy="136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Watchlist: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Ticker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Id</a:t>
            </a:r>
            <a:endParaRPr sz="1200"/>
          </a:p>
        </p:txBody>
      </p:sp>
      <p:sp>
        <p:nvSpPr>
          <p:cNvPr id="74" name="Google Shape;74;p14"/>
          <p:cNvSpPr/>
          <p:nvPr/>
        </p:nvSpPr>
        <p:spPr>
          <a:xfrm>
            <a:off x="4766850" y="320400"/>
            <a:ext cx="1834500" cy="83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Growth</a:t>
            </a:r>
            <a:endParaRPr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ato"/>
              <a:buChar char="●"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Ticker 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ato"/>
              <a:buChar char="●"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Brokerage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5" name="Google Shape;75;p14"/>
          <p:cNvCxnSpPr/>
          <p:nvPr/>
        </p:nvCxnSpPr>
        <p:spPr>
          <a:xfrm flipH="1" rot="10800000">
            <a:off x="3189300" y="692600"/>
            <a:ext cx="1846500" cy="116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p14"/>
          <p:cNvSpPr txBox="1"/>
          <p:nvPr/>
        </p:nvSpPr>
        <p:spPr>
          <a:xfrm rot="-1849094">
            <a:off x="3596779" y="922137"/>
            <a:ext cx="1438175" cy="2770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Lato"/>
                <a:ea typeface="Lato"/>
                <a:cs typeface="Lato"/>
                <a:sym typeface="Lato"/>
              </a:rPr>
              <a:t>If ticker is safe and growth</a:t>
            </a:r>
            <a:endParaRPr sz="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7" name="Google Shape;77;p14"/>
          <p:cNvCxnSpPr/>
          <p:nvPr/>
        </p:nvCxnSpPr>
        <p:spPr>
          <a:xfrm flipH="1" rot="10800000">
            <a:off x="3189300" y="2147550"/>
            <a:ext cx="3844800" cy="34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4"/>
          <p:cNvCxnSpPr/>
          <p:nvPr/>
        </p:nvCxnSpPr>
        <p:spPr>
          <a:xfrm>
            <a:off x="3292025" y="4033100"/>
            <a:ext cx="3976800" cy="13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Owner: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owner or creator of the etfs can add or remove stocks from the etfs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view etfs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Search for stocks in etfs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User: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user can view etfs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Search </a:t>
            </a:r>
            <a:r>
              <a:rPr lang="en"/>
              <a:t>for stocks in etfs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 and remove stocks to watch from their watchlist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Diagram 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235150" y="1025850"/>
            <a:ext cx="8520600" cy="35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91" name="Google Shape;91;p16"/>
          <p:cNvSpPr/>
          <p:nvPr/>
        </p:nvSpPr>
        <p:spPr>
          <a:xfrm>
            <a:off x="504450" y="1366000"/>
            <a:ext cx="1017900" cy="69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Owner</a:t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504450" y="3338400"/>
            <a:ext cx="1017900" cy="69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</p:txBody>
      </p:sp>
      <p:cxnSp>
        <p:nvCxnSpPr>
          <p:cNvPr id="93" name="Google Shape;93;p16"/>
          <p:cNvCxnSpPr/>
          <p:nvPr/>
        </p:nvCxnSpPr>
        <p:spPr>
          <a:xfrm flipH="1" rot="10800000">
            <a:off x="1522350" y="1271988"/>
            <a:ext cx="1400700" cy="30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6"/>
          <p:cNvCxnSpPr>
            <a:stCxn id="91" idx="3"/>
            <a:endCxn id="95" idx="1"/>
          </p:cNvCxnSpPr>
          <p:nvPr/>
        </p:nvCxnSpPr>
        <p:spPr>
          <a:xfrm>
            <a:off x="1522350" y="1714300"/>
            <a:ext cx="1720500" cy="3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6"/>
          <p:cNvSpPr/>
          <p:nvPr/>
        </p:nvSpPr>
        <p:spPr>
          <a:xfrm>
            <a:off x="2991325" y="971700"/>
            <a:ext cx="1247700" cy="57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Add stock to etf</a:t>
            </a:r>
            <a:endParaRPr sz="1100"/>
          </a:p>
        </p:txBody>
      </p:sp>
      <p:sp>
        <p:nvSpPr>
          <p:cNvPr id="95" name="Google Shape;95;p16"/>
          <p:cNvSpPr/>
          <p:nvPr/>
        </p:nvSpPr>
        <p:spPr>
          <a:xfrm>
            <a:off x="3060200" y="1664825"/>
            <a:ext cx="1247700" cy="57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Remove</a:t>
            </a:r>
            <a:r>
              <a:rPr lang="en" sz="900"/>
              <a:t> stock from etf</a:t>
            </a:r>
            <a:endParaRPr sz="900"/>
          </a:p>
        </p:txBody>
      </p:sp>
      <p:sp>
        <p:nvSpPr>
          <p:cNvPr id="97" name="Google Shape;97;p16"/>
          <p:cNvSpPr/>
          <p:nvPr/>
        </p:nvSpPr>
        <p:spPr>
          <a:xfrm>
            <a:off x="3060200" y="2486788"/>
            <a:ext cx="1355400" cy="57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Search/View stocks in etf</a:t>
            </a:r>
            <a:endParaRPr sz="1000"/>
          </a:p>
        </p:txBody>
      </p:sp>
      <p:sp>
        <p:nvSpPr>
          <p:cNvPr id="98" name="Google Shape;98;p16"/>
          <p:cNvSpPr/>
          <p:nvPr/>
        </p:nvSpPr>
        <p:spPr>
          <a:xfrm>
            <a:off x="3114050" y="3397800"/>
            <a:ext cx="1247700" cy="57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Add stock to watchlist</a:t>
            </a:r>
            <a:endParaRPr sz="1000"/>
          </a:p>
        </p:txBody>
      </p:sp>
      <p:sp>
        <p:nvSpPr>
          <p:cNvPr id="99" name="Google Shape;99;p16"/>
          <p:cNvSpPr/>
          <p:nvPr/>
        </p:nvSpPr>
        <p:spPr>
          <a:xfrm>
            <a:off x="3242850" y="4185650"/>
            <a:ext cx="1247700" cy="57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remove</a:t>
            </a:r>
            <a:r>
              <a:rPr lang="en" sz="1100"/>
              <a:t> stock from watchlist</a:t>
            </a:r>
            <a:endParaRPr sz="1100"/>
          </a:p>
        </p:txBody>
      </p:sp>
      <p:cxnSp>
        <p:nvCxnSpPr>
          <p:cNvPr id="100" name="Google Shape;100;p16"/>
          <p:cNvCxnSpPr>
            <a:endCxn id="99" idx="2"/>
          </p:cNvCxnSpPr>
          <p:nvPr/>
        </p:nvCxnSpPr>
        <p:spPr>
          <a:xfrm>
            <a:off x="1522650" y="4035050"/>
            <a:ext cx="1720200" cy="43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6"/>
          <p:cNvCxnSpPr>
            <a:endCxn id="98" idx="2"/>
          </p:cNvCxnSpPr>
          <p:nvPr/>
        </p:nvCxnSpPr>
        <p:spPr>
          <a:xfrm>
            <a:off x="1522250" y="3556200"/>
            <a:ext cx="1591800" cy="13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6"/>
          <p:cNvCxnSpPr>
            <a:endCxn id="97" idx="2"/>
          </p:cNvCxnSpPr>
          <p:nvPr/>
        </p:nvCxnSpPr>
        <p:spPr>
          <a:xfrm flipH="1" rot="10800000">
            <a:off x="1522400" y="2775688"/>
            <a:ext cx="1537800" cy="62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6"/>
          <p:cNvCxnSpPr>
            <a:endCxn id="97" idx="2"/>
          </p:cNvCxnSpPr>
          <p:nvPr/>
        </p:nvCxnSpPr>
        <p:spPr>
          <a:xfrm>
            <a:off x="1533500" y="2009188"/>
            <a:ext cx="1526700" cy="76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6"/>
          <p:cNvCxnSpPr/>
          <p:nvPr/>
        </p:nvCxnSpPr>
        <p:spPr>
          <a:xfrm>
            <a:off x="4239025" y="1183350"/>
            <a:ext cx="2649000" cy="12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6"/>
          <p:cNvCxnSpPr>
            <a:endCxn id="106" idx="1"/>
          </p:cNvCxnSpPr>
          <p:nvPr/>
        </p:nvCxnSpPr>
        <p:spPr>
          <a:xfrm>
            <a:off x="4307900" y="1955600"/>
            <a:ext cx="2580000" cy="216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6"/>
          <p:cNvCxnSpPr/>
          <p:nvPr/>
        </p:nvCxnSpPr>
        <p:spPr>
          <a:xfrm flipH="1" rot="10800000">
            <a:off x="4490550" y="4305450"/>
            <a:ext cx="2397300" cy="2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6"/>
          <p:cNvCxnSpPr>
            <a:endCxn id="109" idx="1"/>
          </p:cNvCxnSpPr>
          <p:nvPr/>
        </p:nvCxnSpPr>
        <p:spPr>
          <a:xfrm flipH="1" rot="10800000">
            <a:off x="4361600" y="1504900"/>
            <a:ext cx="2526300" cy="218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6"/>
          <p:cNvSpPr txBox="1"/>
          <p:nvPr/>
        </p:nvSpPr>
        <p:spPr>
          <a:xfrm>
            <a:off x="5135125" y="1609000"/>
            <a:ext cx="64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6887900" y="1191850"/>
            <a:ext cx="1163400" cy="62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</a:t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6887900" y="3808850"/>
            <a:ext cx="1163400" cy="62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</a:t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6840625" y="2462650"/>
            <a:ext cx="1163400" cy="62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</a:t>
            </a:r>
            <a:endParaRPr/>
          </a:p>
        </p:txBody>
      </p:sp>
      <p:cxnSp>
        <p:nvCxnSpPr>
          <p:cNvPr id="112" name="Google Shape;112;p16"/>
          <p:cNvCxnSpPr>
            <a:endCxn id="111" idx="1"/>
          </p:cNvCxnSpPr>
          <p:nvPr/>
        </p:nvCxnSpPr>
        <p:spPr>
          <a:xfrm>
            <a:off x="4415725" y="2752600"/>
            <a:ext cx="2424900" cy="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16"/>
          <p:cNvSpPr txBox="1"/>
          <p:nvPr/>
        </p:nvSpPr>
        <p:spPr>
          <a:xfrm>
            <a:off x="5088525" y="3634800"/>
            <a:ext cx="64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311700" y="51775"/>
            <a:ext cx="24201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 </a:t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3458850" y="2716987"/>
            <a:ext cx="734700" cy="43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</a:t>
            </a:r>
            <a:r>
              <a:rPr lang="en"/>
              <a:t> </a:t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3520050" y="562525"/>
            <a:ext cx="612300" cy="48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</a:t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3520050" y="1567450"/>
            <a:ext cx="788400" cy="63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Growth</a:t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3359575" y="3816075"/>
            <a:ext cx="879600" cy="50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Dividend</a:t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744000" y="1680175"/>
            <a:ext cx="671400" cy="42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Users</a:t>
            </a:r>
            <a:endParaRPr sz="1300"/>
          </a:p>
        </p:txBody>
      </p:sp>
      <p:sp>
        <p:nvSpPr>
          <p:cNvPr id="124" name="Google Shape;124;p17"/>
          <p:cNvSpPr/>
          <p:nvPr/>
        </p:nvSpPr>
        <p:spPr>
          <a:xfrm>
            <a:off x="7825650" y="1959025"/>
            <a:ext cx="1035600" cy="73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Brokerage</a:t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910425" y="3537675"/>
            <a:ext cx="856800" cy="55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Watchlist</a:t>
            </a:r>
            <a:endParaRPr sz="1300"/>
          </a:p>
        </p:txBody>
      </p:sp>
      <p:sp>
        <p:nvSpPr>
          <p:cNvPr id="126" name="Google Shape;126;p17"/>
          <p:cNvSpPr/>
          <p:nvPr/>
        </p:nvSpPr>
        <p:spPr>
          <a:xfrm>
            <a:off x="189225" y="991375"/>
            <a:ext cx="788400" cy="313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Name</a:t>
            </a:r>
            <a:endParaRPr sz="1100"/>
          </a:p>
        </p:txBody>
      </p:sp>
      <p:sp>
        <p:nvSpPr>
          <p:cNvPr id="127" name="Google Shape;127;p17"/>
          <p:cNvSpPr/>
          <p:nvPr/>
        </p:nvSpPr>
        <p:spPr>
          <a:xfrm>
            <a:off x="1091238" y="1049125"/>
            <a:ext cx="734700" cy="25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Role</a:t>
            </a:r>
            <a:endParaRPr sz="1100"/>
          </a:p>
        </p:txBody>
      </p:sp>
      <p:sp>
        <p:nvSpPr>
          <p:cNvPr id="128" name="Google Shape;128;p17"/>
          <p:cNvSpPr/>
          <p:nvPr/>
        </p:nvSpPr>
        <p:spPr>
          <a:xfrm>
            <a:off x="0" y="1504225"/>
            <a:ext cx="612300" cy="25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ID</a:t>
            </a:r>
            <a:endParaRPr sz="1100"/>
          </a:p>
        </p:txBody>
      </p:sp>
      <p:sp>
        <p:nvSpPr>
          <p:cNvPr id="129" name="Google Shape;129;p17"/>
          <p:cNvSpPr/>
          <p:nvPr/>
        </p:nvSpPr>
        <p:spPr>
          <a:xfrm>
            <a:off x="58475" y="2204875"/>
            <a:ext cx="734700" cy="374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Type</a:t>
            </a:r>
            <a:endParaRPr sz="1100"/>
          </a:p>
        </p:txBody>
      </p:sp>
      <p:cxnSp>
        <p:nvCxnSpPr>
          <p:cNvPr id="130" name="Google Shape;130;p17"/>
          <p:cNvCxnSpPr>
            <a:stCxn id="126" idx="4"/>
            <a:endCxn id="126" idx="4"/>
          </p:cNvCxnSpPr>
          <p:nvPr/>
        </p:nvCxnSpPr>
        <p:spPr>
          <a:xfrm>
            <a:off x="583425" y="13048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7"/>
          <p:cNvCxnSpPr>
            <a:stCxn id="123" idx="0"/>
            <a:endCxn id="126" idx="4"/>
          </p:cNvCxnSpPr>
          <p:nvPr/>
        </p:nvCxnSpPr>
        <p:spPr>
          <a:xfrm rot="10800000">
            <a:off x="583500" y="1304875"/>
            <a:ext cx="496200" cy="375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7"/>
          <p:cNvCxnSpPr>
            <a:stCxn id="129" idx="7"/>
          </p:cNvCxnSpPr>
          <p:nvPr/>
        </p:nvCxnSpPr>
        <p:spPr>
          <a:xfrm flipH="1" rot="10800000">
            <a:off x="685581" y="2107349"/>
            <a:ext cx="1236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7"/>
          <p:cNvCxnSpPr>
            <a:stCxn id="127" idx="2"/>
            <a:endCxn id="123" idx="0"/>
          </p:cNvCxnSpPr>
          <p:nvPr/>
        </p:nvCxnSpPr>
        <p:spPr>
          <a:xfrm flipH="1">
            <a:off x="1079838" y="1179025"/>
            <a:ext cx="11400" cy="501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17"/>
          <p:cNvSpPr/>
          <p:nvPr/>
        </p:nvSpPr>
        <p:spPr>
          <a:xfrm>
            <a:off x="444850" y="2692150"/>
            <a:ext cx="1247625" cy="486475"/>
          </a:xfrm>
          <a:prstGeom prst="flowChartDecision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Tracks</a:t>
            </a:r>
            <a:endParaRPr sz="900"/>
          </a:p>
        </p:txBody>
      </p:sp>
      <p:cxnSp>
        <p:nvCxnSpPr>
          <p:cNvPr id="135" name="Google Shape;135;p17"/>
          <p:cNvCxnSpPr>
            <a:endCxn id="134" idx="0"/>
          </p:cNvCxnSpPr>
          <p:nvPr/>
        </p:nvCxnSpPr>
        <p:spPr>
          <a:xfrm>
            <a:off x="936363" y="2089750"/>
            <a:ext cx="132300" cy="6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7"/>
          <p:cNvCxnSpPr/>
          <p:nvPr/>
        </p:nvCxnSpPr>
        <p:spPr>
          <a:xfrm flipH="1" rot="10800000">
            <a:off x="1415400" y="1498363"/>
            <a:ext cx="872400" cy="28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17"/>
          <p:cNvSpPr/>
          <p:nvPr/>
        </p:nvSpPr>
        <p:spPr>
          <a:xfrm>
            <a:off x="1985175" y="1188300"/>
            <a:ext cx="1132700" cy="459000"/>
          </a:xfrm>
          <a:prstGeom prst="flowChartDecision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Search/edit</a:t>
            </a:r>
            <a:endParaRPr sz="900"/>
          </a:p>
        </p:txBody>
      </p:sp>
      <p:cxnSp>
        <p:nvCxnSpPr>
          <p:cNvPr id="138" name="Google Shape;138;p17"/>
          <p:cNvCxnSpPr>
            <a:stCxn id="121" idx="1"/>
            <a:endCxn id="137" idx="3"/>
          </p:cNvCxnSpPr>
          <p:nvPr/>
        </p:nvCxnSpPr>
        <p:spPr>
          <a:xfrm rot="10800000">
            <a:off x="3117750" y="1417750"/>
            <a:ext cx="402300" cy="4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7"/>
          <p:cNvCxnSpPr>
            <a:stCxn id="137" idx="2"/>
            <a:endCxn id="122" idx="1"/>
          </p:cNvCxnSpPr>
          <p:nvPr/>
        </p:nvCxnSpPr>
        <p:spPr>
          <a:xfrm>
            <a:off x="2551525" y="1647300"/>
            <a:ext cx="808200" cy="24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7"/>
          <p:cNvCxnSpPr>
            <a:endCxn id="119" idx="1"/>
          </p:cNvCxnSpPr>
          <p:nvPr/>
        </p:nvCxnSpPr>
        <p:spPr>
          <a:xfrm>
            <a:off x="2846550" y="1550137"/>
            <a:ext cx="612300" cy="138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7"/>
          <p:cNvCxnSpPr>
            <a:endCxn id="120" idx="1"/>
          </p:cNvCxnSpPr>
          <p:nvPr/>
        </p:nvCxnSpPr>
        <p:spPr>
          <a:xfrm flipH="1" rot="10800000">
            <a:off x="2771850" y="805825"/>
            <a:ext cx="748200" cy="44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7"/>
          <p:cNvCxnSpPr>
            <a:stCxn id="134" idx="2"/>
            <a:endCxn id="125" idx="0"/>
          </p:cNvCxnSpPr>
          <p:nvPr/>
        </p:nvCxnSpPr>
        <p:spPr>
          <a:xfrm>
            <a:off x="1068663" y="3178625"/>
            <a:ext cx="270300" cy="35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17"/>
          <p:cNvCxnSpPr/>
          <p:nvPr/>
        </p:nvCxnSpPr>
        <p:spPr>
          <a:xfrm rot="10800000">
            <a:off x="401175" y="1764025"/>
            <a:ext cx="364500" cy="69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17"/>
          <p:cNvSpPr txBox="1"/>
          <p:nvPr/>
        </p:nvSpPr>
        <p:spPr>
          <a:xfrm>
            <a:off x="1223925" y="2445575"/>
            <a:ext cx="543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Many to many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7"/>
          <p:cNvSpPr/>
          <p:nvPr/>
        </p:nvSpPr>
        <p:spPr>
          <a:xfrm>
            <a:off x="1767225" y="2571750"/>
            <a:ext cx="1167150" cy="486475"/>
          </a:xfrm>
          <a:prstGeom prst="flowChartDecision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Derived From</a:t>
            </a:r>
            <a:endParaRPr sz="900"/>
          </a:p>
        </p:txBody>
      </p:sp>
      <p:cxnSp>
        <p:nvCxnSpPr>
          <p:cNvPr id="146" name="Google Shape;146;p17"/>
          <p:cNvCxnSpPr>
            <a:stCxn id="125" idx="3"/>
          </p:cNvCxnSpPr>
          <p:nvPr/>
        </p:nvCxnSpPr>
        <p:spPr>
          <a:xfrm flipH="1" rot="10800000">
            <a:off x="1767225" y="2973675"/>
            <a:ext cx="321600" cy="84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17"/>
          <p:cNvCxnSpPr>
            <a:stCxn id="122" idx="0"/>
            <a:endCxn id="145" idx="2"/>
          </p:cNvCxnSpPr>
          <p:nvPr/>
        </p:nvCxnSpPr>
        <p:spPr>
          <a:xfrm rot="10800000">
            <a:off x="2350675" y="3058275"/>
            <a:ext cx="1448700" cy="75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17"/>
          <p:cNvCxnSpPr>
            <a:stCxn id="119" idx="1"/>
            <a:endCxn id="145" idx="2"/>
          </p:cNvCxnSpPr>
          <p:nvPr/>
        </p:nvCxnSpPr>
        <p:spPr>
          <a:xfrm flipH="1">
            <a:off x="2350950" y="2932537"/>
            <a:ext cx="1107900" cy="12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17"/>
          <p:cNvCxnSpPr>
            <a:stCxn id="121" idx="1"/>
            <a:endCxn id="145" idx="3"/>
          </p:cNvCxnSpPr>
          <p:nvPr/>
        </p:nvCxnSpPr>
        <p:spPr>
          <a:xfrm flipH="1">
            <a:off x="2934450" y="1883050"/>
            <a:ext cx="585600" cy="9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17"/>
          <p:cNvCxnSpPr>
            <a:stCxn id="120" idx="2"/>
          </p:cNvCxnSpPr>
          <p:nvPr/>
        </p:nvCxnSpPr>
        <p:spPr>
          <a:xfrm flipH="1">
            <a:off x="2563500" y="1049125"/>
            <a:ext cx="1262700" cy="16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17"/>
          <p:cNvCxnSpPr>
            <a:stCxn id="120" idx="3"/>
            <a:endCxn id="152" idx="0"/>
          </p:cNvCxnSpPr>
          <p:nvPr/>
        </p:nvCxnSpPr>
        <p:spPr>
          <a:xfrm>
            <a:off x="4132350" y="805825"/>
            <a:ext cx="843000" cy="1429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17"/>
          <p:cNvCxnSpPr>
            <a:stCxn id="119" idx="3"/>
            <a:endCxn id="154" idx="1"/>
          </p:cNvCxnSpPr>
          <p:nvPr/>
        </p:nvCxnSpPr>
        <p:spPr>
          <a:xfrm flipH="1" rot="10800000">
            <a:off x="4193550" y="2392237"/>
            <a:ext cx="559500" cy="540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17"/>
          <p:cNvCxnSpPr>
            <a:stCxn id="121" idx="3"/>
            <a:endCxn id="154" idx="1"/>
          </p:cNvCxnSpPr>
          <p:nvPr/>
        </p:nvCxnSpPr>
        <p:spPr>
          <a:xfrm>
            <a:off x="4308450" y="1883050"/>
            <a:ext cx="444600" cy="509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17"/>
          <p:cNvCxnSpPr>
            <a:stCxn id="122" idx="3"/>
            <a:endCxn id="152" idx="2"/>
          </p:cNvCxnSpPr>
          <p:nvPr/>
        </p:nvCxnSpPr>
        <p:spPr>
          <a:xfrm flipH="1" rot="10800000">
            <a:off x="4239175" y="2549025"/>
            <a:ext cx="736200" cy="151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17"/>
          <p:cNvCxnSpPr>
            <a:stCxn id="152" idx="3"/>
          </p:cNvCxnSpPr>
          <p:nvPr/>
        </p:nvCxnSpPr>
        <p:spPr>
          <a:xfrm flipH="1" rot="10800000">
            <a:off x="5197650" y="2361425"/>
            <a:ext cx="1123800" cy="3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17"/>
          <p:cNvSpPr/>
          <p:nvPr/>
        </p:nvSpPr>
        <p:spPr>
          <a:xfrm>
            <a:off x="122025" y="4523525"/>
            <a:ext cx="856800" cy="313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Ticker</a:t>
            </a:r>
            <a:endParaRPr sz="1100"/>
          </a:p>
        </p:txBody>
      </p:sp>
      <p:sp>
        <p:nvSpPr>
          <p:cNvPr id="159" name="Google Shape;159;p17"/>
          <p:cNvSpPr/>
          <p:nvPr/>
        </p:nvSpPr>
        <p:spPr>
          <a:xfrm>
            <a:off x="58475" y="3616050"/>
            <a:ext cx="612300" cy="25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ID</a:t>
            </a:r>
            <a:endParaRPr sz="1100"/>
          </a:p>
        </p:txBody>
      </p:sp>
      <p:cxnSp>
        <p:nvCxnSpPr>
          <p:cNvPr id="160" name="Google Shape;160;p17"/>
          <p:cNvCxnSpPr>
            <a:stCxn id="158" idx="7"/>
            <a:endCxn id="125" idx="2"/>
          </p:cNvCxnSpPr>
          <p:nvPr/>
        </p:nvCxnSpPr>
        <p:spPr>
          <a:xfrm flipH="1" rot="10800000">
            <a:off x="853350" y="4094536"/>
            <a:ext cx="485400" cy="474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17"/>
          <p:cNvCxnSpPr>
            <a:stCxn id="159" idx="6"/>
            <a:endCxn id="125" idx="1"/>
          </p:cNvCxnSpPr>
          <p:nvPr/>
        </p:nvCxnSpPr>
        <p:spPr>
          <a:xfrm>
            <a:off x="670775" y="3745950"/>
            <a:ext cx="239700" cy="7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17"/>
          <p:cNvCxnSpPr>
            <a:stCxn id="163" idx="0"/>
          </p:cNvCxnSpPr>
          <p:nvPr/>
        </p:nvCxnSpPr>
        <p:spPr>
          <a:xfrm flipH="1" rot="10800000">
            <a:off x="3761913" y="4317450"/>
            <a:ext cx="242700" cy="27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17"/>
          <p:cNvSpPr/>
          <p:nvPr/>
        </p:nvSpPr>
        <p:spPr>
          <a:xfrm>
            <a:off x="5747975" y="1049125"/>
            <a:ext cx="734700" cy="374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Low</a:t>
            </a:r>
            <a:endParaRPr sz="1100"/>
          </a:p>
        </p:txBody>
      </p:sp>
      <p:sp>
        <p:nvSpPr>
          <p:cNvPr id="165" name="Google Shape;165;p17"/>
          <p:cNvSpPr/>
          <p:nvPr/>
        </p:nvSpPr>
        <p:spPr>
          <a:xfrm>
            <a:off x="5747975" y="1673163"/>
            <a:ext cx="734700" cy="374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High</a:t>
            </a:r>
            <a:endParaRPr sz="1100"/>
          </a:p>
        </p:txBody>
      </p:sp>
      <p:sp>
        <p:nvSpPr>
          <p:cNvPr id="166" name="Google Shape;166;p17"/>
          <p:cNvSpPr/>
          <p:nvPr/>
        </p:nvSpPr>
        <p:spPr>
          <a:xfrm>
            <a:off x="5625875" y="486275"/>
            <a:ext cx="856800" cy="313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Ticker</a:t>
            </a:r>
            <a:endParaRPr sz="1100"/>
          </a:p>
        </p:txBody>
      </p:sp>
      <p:sp>
        <p:nvSpPr>
          <p:cNvPr id="167" name="Google Shape;167;p17"/>
          <p:cNvSpPr/>
          <p:nvPr/>
        </p:nvSpPr>
        <p:spPr>
          <a:xfrm>
            <a:off x="5854813" y="2778638"/>
            <a:ext cx="856800" cy="313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Added by</a:t>
            </a:r>
            <a:endParaRPr sz="1100"/>
          </a:p>
        </p:txBody>
      </p:sp>
      <p:sp>
        <p:nvSpPr>
          <p:cNvPr id="168" name="Google Shape;168;p17"/>
          <p:cNvSpPr/>
          <p:nvPr/>
        </p:nvSpPr>
        <p:spPr>
          <a:xfrm>
            <a:off x="5786488" y="3391288"/>
            <a:ext cx="856800" cy="313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Date</a:t>
            </a:r>
            <a:endParaRPr sz="1100"/>
          </a:p>
        </p:txBody>
      </p:sp>
      <p:sp>
        <p:nvSpPr>
          <p:cNvPr id="169" name="Google Shape;169;p17"/>
          <p:cNvSpPr/>
          <p:nvPr/>
        </p:nvSpPr>
        <p:spPr>
          <a:xfrm>
            <a:off x="5787927" y="3909963"/>
            <a:ext cx="990600" cy="313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Market Cap</a:t>
            </a:r>
            <a:endParaRPr sz="1100"/>
          </a:p>
        </p:txBody>
      </p:sp>
      <p:sp>
        <p:nvSpPr>
          <p:cNvPr id="163" name="Google Shape;163;p17"/>
          <p:cNvSpPr/>
          <p:nvPr/>
        </p:nvSpPr>
        <p:spPr>
          <a:xfrm>
            <a:off x="3333513" y="4587450"/>
            <a:ext cx="856800" cy="313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Div Rate</a:t>
            </a:r>
            <a:endParaRPr sz="1100"/>
          </a:p>
        </p:txBody>
      </p:sp>
      <p:sp>
        <p:nvSpPr>
          <p:cNvPr id="170" name="Google Shape;170;p17"/>
          <p:cNvSpPr/>
          <p:nvPr/>
        </p:nvSpPr>
        <p:spPr>
          <a:xfrm>
            <a:off x="5970150" y="2111638"/>
            <a:ext cx="1083000" cy="486475"/>
          </a:xfrm>
          <a:prstGeom prst="flowChartDecision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Trades on</a:t>
            </a:r>
            <a:endParaRPr sz="900"/>
          </a:p>
        </p:txBody>
      </p:sp>
      <p:cxnSp>
        <p:nvCxnSpPr>
          <p:cNvPr id="171" name="Google Shape;171;p17"/>
          <p:cNvCxnSpPr>
            <a:stCxn id="170" idx="3"/>
            <a:endCxn id="124" idx="1"/>
          </p:cNvCxnSpPr>
          <p:nvPr/>
        </p:nvCxnSpPr>
        <p:spPr>
          <a:xfrm flipH="1" rot="10800000">
            <a:off x="7053150" y="2326375"/>
            <a:ext cx="772500" cy="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" name="Google Shape;152;p17"/>
          <p:cNvSpPr/>
          <p:nvPr/>
        </p:nvSpPr>
        <p:spPr>
          <a:xfrm>
            <a:off x="4753050" y="2235575"/>
            <a:ext cx="444600" cy="313500"/>
          </a:xfrm>
          <a:prstGeom prst="plus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2" name="Google Shape;172;p17"/>
          <p:cNvCxnSpPr>
            <a:stCxn id="166" idx="2"/>
          </p:cNvCxnSpPr>
          <p:nvPr/>
        </p:nvCxnSpPr>
        <p:spPr>
          <a:xfrm flipH="1">
            <a:off x="4964075" y="643025"/>
            <a:ext cx="661800" cy="156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17"/>
          <p:cNvCxnSpPr>
            <a:stCxn id="152" idx="0"/>
            <a:endCxn id="164" idx="2"/>
          </p:cNvCxnSpPr>
          <p:nvPr/>
        </p:nvCxnSpPr>
        <p:spPr>
          <a:xfrm flipH="1" rot="10800000">
            <a:off x="4975350" y="1236575"/>
            <a:ext cx="772500" cy="999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17"/>
          <p:cNvCxnSpPr>
            <a:stCxn id="152" idx="0"/>
            <a:endCxn id="165" idx="2"/>
          </p:cNvCxnSpPr>
          <p:nvPr/>
        </p:nvCxnSpPr>
        <p:spPr>
          <a:xfrm flipH="1" rot="10800000">
            <a:off x="4975350" y="1860575"/>
            <a:ext cx="772500" cy="37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17"/>
          <p:cNvCxnSpPr>
            <a:stCxn id="152" idx="2"/>
            <a:endCxn id="167" idx="2"/>
          </p:cNvCxnSpPr>
          <p:nvPr/>
        </p:nvCxnSpPr>
        <p:spPr>
          <a:xfrm>
            <a:off x="4975350" y="2549075"/>
            <a:ext cx="879600" cy="38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17"/>
          <p:cNvCxnSpPr>
            <a:stCxn id="152" idx="2"/>
            <a:endCxn id="168" idx="2"/>
          </p:cNvCxnSpPr>
          <p:nvPr/>
        </p:nvCxnSpPr>
        <p:spPr>
          <a:xfrm>
            <a:off x="4975350" y="2549075"/>
            <a:ext cx="811200" cy="999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17"/>
          <p:cNvCxnSpPr>
            <a:stCxn id="152" idx="2"/>
            <a:endCxn id="169" idx="2"/>
          </p:cNvCxnSpPr>
          <p:nvPr/>
        </p:nvCxnSpPr>
        <p:spPr>
          <a:xfrm>
            <a:off x="4975350" y="2549075"/>
            <a:ext cx="812700" cy="151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17"/>
          <p:cNvSpPr txBox="1"/>
          <p:nvPr/>
        </p:nvSpPr>
        <p:spPr>
          <a:xfrm>
            <a:off x="6822100" y="1832525"/>
            <a:ext cx="543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Many to many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17"/>
          <p:cNvSpPr/>
          <p:nvPr/>
        </p:nvSpPr>
        <p:spPr>
          <a:xfrm>
            <a:off x="7365400" y="1117525"/>
            <a:ext cx="734700" cy="374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Type</a:t>
            </a:r>
            <a:endParaRPr sz="1100"/>
          </a:p>
        </p:txBody>
      </p:sp>
      <p:sp>
        <p:nvSpPr>
          <p:cNvPr id="180" name="Google Shape;180;p17"/>
          <p:cNvSpPr/>
          <p:nvPr/>
        </p:nvSpPr>
        <p:spPr>
          <a:xfrm>
            <a:off x="8219375" y="1446775"/>
            <a:ext cx="734700" cy="374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Fee</a:t>
            </a:r>
            <a:endParaRPr sz="1100"/>
          </a:p>
        </p:txBody>
      </p:sp>
      <p:sp>
        <p:nvSpPr>
          <p:cNvPr id="181" name="Google Shape;181;p17"/>
          <p:cNvSpPr/>
          <p:nvPr/>
        </p:nvSpPr>
        <p:spPr>
          <a:xfrm>
            <a:off x="7869825" y="2935475"/>
            <a:ext cx="788400" cy="374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Name</a:t>
            </a:r>
            <a:endParaRPr sz="1100"/>
          </a:p>
        </p:txBody>
      </p:sp>
      <p:cxnSp>
        <p:nvCxnSpPr>
          <p:cNvPr id="182" name="Google Shape;182;p17"/>
          <p:cNvCxnSpPr>
            <a:stCxn id="181" idx="0"/>
            <a:endCxn id="124" idx="2"/>
          </p:cNvCxnSpPr>
          <p:nvPr/>
        </p:nvCxnSpPr>
        <p:spPr>
          <a:xfrm flipH="1" rot="10800000">
            <a:off x="8264025" y="2693675"/>
            <a:ext cx="79500" cy="24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17"/>
          <p:cNvCxnSpPr>
            <a:endCxn id="180" idx="2"/>
          </p:cNvCxnSpPr>
          <p:nvPr/>
        </p:nvCxnSpPr>
        <p:spPr>
          <a:xfrm rot="10800000">
            <a:off x="8219375" y="1634125"/>
            <a:ext cx="67200" cy="31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17"/>
          <p:cNvCxnSpPr>
            <a:endCxn id="179" idx="4"/>
          </p:cNvCxnSpPr>
          <p:nvPr/>
        </p:nvCxnSpPr>
        <p:spPr>
          <a:xfrm rot="10800000">
            <a:off x="7732750" y="1492225"/>
            <a:ext cx="553800" cy="43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17"/>
          <p:cNvSpPr/>
          <p:nvPr/>
        </p:nvSpPr>
        <p:spPr>
          <a:xfrm>
            <a:off x="5670625" y="4428650"/>
            <a:ext cx="1247700" cy="313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Brokerage Type</a:t>
            </a:r>
            <a:endParaRPr sz="1100"/>
          </a:p>
        </p:txBody>
      </p:sp>
      <p:cxnSp>
        <p:nvCxnSpPr>
          <p:cNvPr id="186" name="Google Shape;186;p17"/>
          <p:cNvCxnSpPr>
            <a:stCxn id="152" idx="2"/>
            <a:endCxn id="185" idx="2"/>
          </p:cNvCxnSpPr>
          <p:nvPr/>
        </p:nvCxnSpPr>
        <p:spPr>
          <a:xfrm>
            <a:off x="4975350" y="2549075"/>
            <a:ext cx="695400" cy="20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"/>
          <p:cNvSpPr txBox="1"/>
          <p:nvPr>
            <p:ph type="title"/>
          </p:nvPr>
        </p:nvSpPr>
        <p:spPr>
          <a:xfrm>
            <a:off x="311700" y="1081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 Schema: Tables</a:t>
            </a:r>
            <a:endParaRPr/>
          </a:p>
        </p:txBody>
      </p:sp>
      <p:sp>
        <p:nvSpPr>
          <p:cNvPr id="192" name="Google Shape;192;p18"/>
          <p:cNvSpPr txBox="1"/>
          <p:nvPr>
            <p:ph idx="1" type="body"/>
          </p:nvPr>
        </p:nvSpPr>
        <p:spPr>
          <a:xfrm>
            <a:off x="311700" y="631575"/>
            <a:ext cx="8520600" cy="37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3" name="Google Shape;193;p18"/>
          <p:cNvGraphicFramePr/>
          <p:nvPr/>
        </p:nvGraphicFramePr>
        <p:xfrm>
          <a:off x="416725" y="98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{B1B99CCB-1F64-485C-BADC-B205B69ACED1}</a:tableStyleId>
              </a:tblPr>
              <a:tblGrid>
                <a:gridCol w="1531950"/>
                <a:gridCol w="1531950"/>
                <a:gridCol w="1531950"/>
                <a:gridCol w="1531950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Trader Type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Role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4" name="Google Shape;194;p18"/>
          <p:cNvGraphicFramePr/>
          <p:nvPr/>
        </p:nvGraphicFramePr>
        <p:xfrm>
          <a:off x="416725" y="1677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{B1B99CCB-1F64-485C-BADC-B205B69ACED1}</a:tableStyleId>
              </a:tblPr>
              <a:tblGrid>
                <a:gridCol w="1531950"/>
                <a:gridCol w="1531950"/>
              </a:tblGrid>
              <a:tr h="41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Ticker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5" name="Google Shape;195;p18"/>
          <p:cNvGraphicFramePr/>
          <p:nvPr/>
        </p:nvGraphicFramePr>
        <p:xfrm>
          <a:off x="416725" y="2389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{B1B99CCB-1F64-485C-BADC-B205B69ACED1}</a:tableStyleId>
              </a:tblPr>
              <a:tblGrid>
                <a:gridCol w="1531950"/>
                <a:gridCol w="1531950"/>
                <a:gridCol w="1531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Type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6" name="Google Shape;196;p18"/>
          <p:cNvSpPr txBox="1"/>
          <p:nvPr/>
        </p:nvSpPr>
        <p:spPr>
          <a:xfrm>
            <a:off x="416725" y="1320425"/>
            <a:ext cx="117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Watchlist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18"/>
          <p:cNvSpPr txBox="1"/>
          <p:nvPr/>
        </p:nvSpPr>
        <p:spPr>
          <a:xfrm>
            <a:off x="416725" y="2062875"/>
            <a:ext cx="137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Brokerage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18"/>
          <p:cNvSpPr txBox="1"/>
          <p:nvPr/>
        </p:nvSpPr>
        <p:spPr>
          <a:xfrm>
            <a:off x="416725" y="677500"/>
            <a:ext cx="10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Users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18"/>
          <p:cNvSpPr txBox="1"/>
          <p:nvPr/>
        </p:nvSpPr>
        <p:spPr>
          <a:xfrm>
            <a:off x="380600" y="2805325"/>
            <a:ext cx="25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Growth, Safe, Crypto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00" name="Google Shape;200;p18"/>
          <p:cNvGraphicFramePr/>
          <p:nvPr/>
        </p:nvGraphicFramePr>
        <p:xfrm>
          <a:off x="416725" y="314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{B1B99CCB-1F64-485C-BADC-B205B69ACED1}</a:tableStyleId>
              </a:tblPr>
              <a:tblGrid>
                <a:gridCol w="1005425"/>
                <a:gridCol w="1005425"/>
                <a:gridCol w="1005425"/>
                <a:gridCol w="1005425"/>
                <a:gridCol w="1005425"/>
                <a:gridCol w="1005425"/>
                <a:gridCol w="1005425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Ticker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Market Cap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Added by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Brokerage Type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1" name="Google Shape;201;p18"/>
          <p:cNvSpPr txBox="1"/>
          <p:nvPr/>
        </p:nvSpPr>
        <p:spPr>
          <a:xfrm>
            <a:off x="493375" y="3693175"/>
            <a:ext cx="10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Dividends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02" name="Google Shape;202;p18"/>
          <p:cNvGraphicFramePr/>
          <p:nvPr/>
        </p:nvGraphicFramePr>
        <p:xfrm>
          <a:off x="449500" y="4049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{B1B99CCB-1F64-485C-BADC-B205B69ACED1}</a:tableStyleId>
              </a:tblPr>
              <a:tblGrid>
                <a:gridCol w="1021100"/>
                <a:gridCol w="1021100"/>
                <a:gridCol w="1021100"/>
                <a:gridCol w="1021100"/>
                <a:gridCol w="1021100"/>
                <a:gridCol w="1021100"/>
                <a:gridCol w="1021100"/>
                <a:gridCol w="1021100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Ticker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Market Cap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Added by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Dividend Rate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Brokerage Type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"/>
          <p:cNvSpPr txBox="1"/>
          <p:nvPr>
            <p:ph type="title"/>
          </p:nvPr>
        </p:nvSpPr>
        <p:spPr>
          <a:xfrm>
            <a:off x="349975" y="2229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 Schema: Relations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9"/>
          <p:cNvSpPr txBox="1"/>
          <p:nvPr>
            <p:ph idx="1" type="body"/>
          </p:nvPr>
        </p:nvSpPr>
        <p:spPr>
          <a:xfrm>
            <a:off x="311700" y="1144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9"/>
          <p:cNvSpPr txBox="1"/>
          <p:nvPr/>
        </p:nvSpPr>
        <p:spPr>
          <a:xfrm>
            <a:off x="381975" y="838225"/>
            <a:ext cx="123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Tracks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10" name="Google Shape;210;p19"/>
          <p:cNvGraphicFramePr/>
          <p:nvPr/>
        </p:nvGraphicFramePr>
        <p:xfrm>
          <a:off x="454975" y="123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{B1B99CCB-1F64-485C-BADC-B205B69ACED1}</a:tableStyleId>
              </a:tblPr>
              <a:tblGrid>
                <a:gridCol w="1807050"/>
                <a:gridCol w="18070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User.id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Watchlist.ticker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1" name="Google Shape;211;p19"/>
          <p:cNvSpPr txBox="1"/>
          <p:nvPr/>
        </p:nvSpPr>
        <p:spPr>
          <a:xfrm>
            <a:off x="349975" y="1634625"/>
            <a:ext cx="123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Search/edit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12" name="Google Shape;212;p19"/>
          <p:cNvGraphicFramePr/>
          <p:nvPr/>
        </p:nvGraphicFramePr>
        <p:xfrm>
          <a:off x="454975" y="20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{B1B99CCB-1F64-485C-BADC-B205B69ACED1}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User.id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Dividend.Ticker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Growth.Ticker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Safe.Ticker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Crypto.Ticker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3" name="Google Shape;213;p19"/>
          <p:cNvSpPr txBox="1"/>
          <p:nvPr/>
        </p:nvSpPr>
        <p:spPr>
          <a:xfrm>
            <a:off x="454975" y="2431025"/>
            <a:ext cx="123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Derived from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14" name="Google Shape;214;p19"/>
          <p:cNvGraphicFramePr/>
          <p:nvPr/>
        </p:nvGraphicFramePr>
        <p:xfrm>
          <a:off x="454975" y="274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{B1B99CCB-1F64-485C-BADC-B205B69ACED1}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Watchlist.ticker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Dividend.Ticker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Growth.Ticker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Safe.Ticker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Crypto.Ticker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5" name="Google Shape;215;p19"/>
          <p:cNvSpPr txBox="1"/>
          <p:nvPr/>
        </p:nvSpPr>
        <p:spPr>
          <a:xfrm>
            <a:off x="355375" y="3139000"/>
            <a:ext cx="143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Trades 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16" name="Google Shape;216;p19"/>
          <p:cNvGraphicFramePr/>
          <p:nvPr/>
        </p:nvGraphicFramePr>
        <p:xfrm>
          <a:off x="381975" y="349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{B1B99CCB-1F64-485C-BADC-B205B69ACED1}</a:tableStyleId>
              </a:tblPr>
              <a:tblGrid>
                <a:gridCol w="1726000"/>
                <a:gridCol w="1726000"/>
                <a:gridCol w="1726000"/>
                <a:gridCol w="1726000"/>
                <a:gridCol w="1726000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Brokerage.type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Dividend.</a:t>
                      </a:r>
                      <a:r>
                        <a:rPr lang="en"/>
                        <a:t>BrokerageType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Growth.</a:t>
                      </a:r>
                      <a:r>
                        <a:rPr lang="en"/>
                        <a:t>BrokerageType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Safe.</a:t>
                      </a:r>
                      <a:r>
                        <a:rPr lang="en"/>
                        <a:t>BrokerageType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Crypto.</a:t>
                      </a:r>
                      <a:r>
                        <a:rPr lang="en"/>
                        <a:t>BrokerageType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