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75"/>
  </p:notesMasterIdLst>
  <p:handoutMasterIdLst>
    <p:handoutMasterId r:id="rId76"/>
  </p:handoutMasterIdLst>
  <p:sldIdLst>
    <p:sldId id="256" r:id="rId2"/>
    <p:sldId id="311" r:id="rId3"/>
    <p:sldId id="312" r:id="rId4"/>
    <p:sldId id="313" r:id="rId5"/>
    <p:sldId id="257" r:id="rId6"/>
    <p:sldId id="329" r:id="rId7"/>
    <p:sldId id="258" r:id="rId8"/>
    <p:sldId id="265" r:id="rId9"/>
    <p:sldId id="267" r:id="rId10"/>
    <p:sldId id="259" r:id="rId11"/>
    <p:sldId id="268" r:id="rId12"/>
    <p:sldId id="269" r:id="rId13"/>
    <p:sldId id="330" r:id="rId14"/>
    <p:sldId id="331" r:id="rId15"/>
    <p:sldId id="336" r:id="rId16"/>
    <p:sldId id="266" r:id="rId17"/>
    <p:sldId id="260" r:id="rId18"/>
    <p:sldId id="272" r:id="rId19"/>
    <p:sldId id="271" r:id="rId20"/>
    <p:sldId id="324" r:id="rId21"/>
    <p:sldId id="280" r:id="rId22"/>
    <p:sldId id="338" r:id="rId23"/>
    <p:sldId id="262" r:id="rId24"/>
    <p:sldId id="273" r:id="rId25"/>
    <p:sldId id="274" r:id="rId26"/>
    <p:sldId id="276" r:id="rId27"/>
    <p:sldId id="278" r:id="rId28"/>
    <p:sldId id="277" r:id="rId29"/>
    <p:sldId id="315" r:id="rId30"/>
    <p:sldId id="279" r:id="rId31"/>
    <p:sldId id="284" r:id="rId32"/>
    <p:sldId id="285" r:id="rId33"/>
    <p:sldId id="286" r:id="rId34"/>
    <p:sldId id="287" r:id="rId35"/>
    <p:sldId id="263" r:id="rId36"/>
    <p:sldId id="288" r:id="rId37"/>
    <p:sldId id="293" r:id="rId38"/>
    <p:sldId id="294" r:id="rId39"/>
    <p:sldId id="295" r:id="rId40"/>
    <p:sldId id="289" r:id="rId41"/>
    <p:sldId id="291" r:id="rId42"/>
    <p:sldId id="292" r:id="rId43"/>
    <p:sldId id="282" r:id="rId44"/>
    <p:sldId id="339" r:id="rId45"/>
    <p:sldId id="264" r:id="rId46"/>
    <p:sldId id="319" r:id="rId47"/>
    <p:sldId id="298" r:id="rId48"/>
    <p:sldId id="325" r:id="rId49"/>
    <p:sldId id="299" r:id="rId50"/>
    <p:sldId id="300" r:id="rId51"/>
    <p:sldId id="307" r:id="rId52"/>
    <p:sldId id="296" r:id="rId53"/>
    <p:sldId id="320" r:id="rId54"/>
    <p:sldId id="301" r:id="rId55"/>
    <p:sldId id="308" r:id="rId56"/>
    <p:sldId id="302" r:id="rId57"/>
    <p:sldId id="303" r:id="rId58"/>
    <p:sldId id="304" r:id="rId59"/>
    <p:sldId id="305" r:id="rId60"/>
    <p:sldId id="326" r:id="rId61"/>
    <p:sldId id="327" r:id="rId62"/>
    <p:sldId id="328" r:id="rId63"/>
    <p:sldId id="309" r:id="rId64"/>
    <p:sldId id="310" r:id="rId65"/>
    <p:sldId id="322" r:id="rId66"/>
    <p:sldId id="297" r:id="rId67"/>
    <p:sldId id="323" r:id="rId68"/>
    <p:sldId id="333" r:id="rId69"/>
    <p:sldId id="340" r:id="rId70"/>
    <p:sldId id="341" r:id="rId71"/>
    <p:sldId id="335" r:id="rId72"/>
    <p:sldId id="332" r:id="rId73"/>
    <p:sldId id="334" r:id="rId7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69" autoAdjust="0"/>
  </p:normalViewPr>
  <p:slideViewPr>
    <p:cSldViewPr>
      <p:cViewPr varScale="1">
        <p:scale>
          <a:sx n="83" d="100"/>
          <a:sy n="83" d="100"/>
        </p:scale>
        <p:origin x="-17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672" cy="51105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088" y="0"/>
            <a:ext cx="3076672" cy="511054"/>
          </a:xfrm>
          <a:prstGeom prst="rect">
            <a:avLst/>
          </a:prstGeom>
        </p:spPr>
        <p:txBody>
          <a:bodyPr vert="horz" lIns="91440" tIns="45720" rIns="91440" bIns="45720" rtlCol="0"/>
          <a:lstStyle>
            <a:lvl1pPr algn="r">
              <a:defRPr sz="1200"/>
            </a:lvl1pPr>
          </a:lstStyle>
          <a:p>
            <a:fld id="{5E91B0EC-12EB-4191-AB5C-09763EAF8346}" type="datetimeFigureOut">
              <a:rPr lang="en-US" smtClean="0"/>
              <a:pPr/>
              <a:t>11/9/2011</a:t>
            </a:fld>
            <a:endParaRPr lang="en-US"/>
          </a:p>
        </p:txBody>
      </p:sp>
      <p:sp>
        <p:nvSpPr>
          <p:cNvPr id="4" name="Footer Placeholder 3"/>
          <p:cNvSpPr>
            <a:spLocks noGrp="1"/>
          </p:cNvSpPr>
          <p:nvPr>
            <p:ph type="ftr" sz="quarter" idx="2"/>
          </p:nvPr>
        </p:nvSpPr>
        <p:spPr>
          <a:xfrm>
            <a:off x="0" y="9721868"/>
            <a:ext cx="3076672" cy="51105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1088" y="9721868"/>
            <a:ext cx="3076672" cy="511054"/>
          </a:xfrm>
          <a:prstGeom prst="rect">
            <a:avLst/>
          </a:prstGeom>
        </p:spPr>
        <p:txBody>
          <a:bodyPr vert="horz" lIns="91440" tIns="45720" rIns="91440" bIns="45720" rtlCol="0" anchor="b"/>
          <a:lstStyle>
            <a:lvl1pPr algn="r">
              <a:defRPr sz="1200"/>
            </a:lvl1pPr>
          </a:lstStyle>
          <a:p>
            <a:fld id="{B3F3691B-E33E-420C-BB21-46B123D3D73F}" type="slidenum">
              <a:rPr lang="en-US" smtClean="0"/>
              <a:pPr/>
              <a:t>‹#›</a:t>
            </a:fld>
            <a:endParaRPr lang="en-US"/>
          </a:p>
        </p:txBody>
      </p:sp>
    </p:spTree>
    <p:extLst>
      <p:ext uri="{BB962C8B-B14F-4D97-AF65-F5344CB8AC3E}">
        <p14:creationId xmlns:p14="http://schemas.microsoft.com/office/powerpoint/2010/main" val="31240969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BF5F578E-8F3C-4E6A-A223-F7615CBE8BB2}" type="datetimeFigureOut">
              <a:rPr lang="en-US" smtClean="0"/>
              <a:pPr/>
              <a:t>11/9/2011</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31F4D6E4-6435-4FE6-986D-1778614309D9}" type="slidenum">
              <a:rPr lang="en-US" smtClean="0"/>
              <a:pPr/>
              <a:t>‹#›</a:t>
            </a:fld>
            <a:endParaRPr lang="en-US"/>
          </a:p>
        </p:txBody>
      </p:sp>
    </p:spTree>
    <p:extLst>
      <p:ext uri="{BB962C8B-B14F-4D97-AF65-F5344CB8AC3E}">
        <p14:creationId xmlns:p14="http://schemas.microsoft.com/office/powerpoint/2010/main" val="3369815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F4D6E4-6435-4FE6-986D-1778614309D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Distribute the lab notes</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day 2,</a:t>
            </a:r>
            <a:r>
              <a:rPr lang="en-US" baseline="0" dirty="0" smtClean="0"/>
              <a:t> we will tackle the more tricky topics of generics, custom controls and the new LINQ to SQL</a:t>
            </a:r>
          </a:p>
          <a:p>
            <a:r>
              <a:rPr lang="en-US" baseline="0" dirty="0" smtClean="0"/>
              <a:t>And on day 3, I will teach you how to program better, and avoid bad and inefficient codes</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29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Chapter3\</a:t>
            </a:r>
            <a:r>
              <a:rPr lang="en-US" dirty="0" err="1" smtClean="0"/>
              <a:t>CustomControls</a:t>
            </a:r>
            <a:r>
              <a:rPr lang="en-US" dirty="0" smtClean="0"/>
              <a:t>\Default.aspx</a:t>
            </a:r>
          </a:p>
          <a:p>
            <a:r>
              <a:rPr lang="en-US" dirty="0" smtClean="0"/>
              <a:t>http://localhost:12345/Chapter3/CustomControls/Default.aspx</a:t>
            </a:r>
          </a:p>
          <a:p>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32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a:t>
            </a:r>
            <a:r>
              <a:rPr lang="en-US" dirty="0" err="1" smtClean="0"/>
              <a:t>App_Code</a:t>
            </a:r>
            <a:r>
              <a:rPr lang="en-US" dirty="0" smtClean="0"/>
              <a:t>\</a:t>
            </a:r>
            <a:r>
              <a:rPr lang="en-US" dirty="0" err="1" smtClean="0"/>
              <a:t>CustomControls</a:t>
            </a:r>
            <a:r>
              <a:rPr lang="en-US" dirty="0" smtClean="0"/>
              <a:t>\</a:t>
            </a:r>
            <a:r>
              <a:rPr lang="en-US" dirty="0" err="1" smtClean="0"/>
              <a:t>AdvancedControls.cs</a:t>
            </a:r>
            <a:endParaRPr lang="en-US" dirty="0" smtClean="0"/>
          </a:p>
          <a:p>
            <a:r>
              <a:rPr lang="en-US" dirty="0" smtClean="0"/>
              <a:t>http://localhost:12345/Chapter3/CustomControls/advanced.aspx</a:t>
            </a:r>
          </a:p>
          <a:p>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33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a:t>
            </a:r>
            <a:r>
              <a:rPr lang="en-US" dirty="0" err="1" smtClean="0"/>
              <a:t>dbml</a:t>
            </a:r>
            <a:r>
              <a:rPr lang="en-US" dirty="0" smtClean="0"/>
              <a:t> file</a:t>
            </a:r>
          </a:p>
          <a:p>
            <a:r>
              <a:rPr lang="en-US" dirty="0" smtClean="0"/>
              <a:t>Show </a:t>
            </a:r>
            <a:r>
              <a:rPr lang="en-US" dirty="0" err="1" smtClean="0"/>
              <a:t>linqsqldatasource</a:t>
            </a:r>
            <a:endParaRPr lang="en-US" dirty="0" smtClean="0"/>
          </a:p>
          <a:p>
            <a:r>
              <a:rPr lang="en-US" dirty="0" smtClean="0"/>
              <a:t>Show</a:t>
            </a:r>
            <a:r>
              <a:rPr lang="en-US" baseline="0" dirty="0" smtClean="0"/>
              <a:t> </a:t>
            </a:r>
            <a:r>
              <a:rPr lang="en-US" baseline="0" dirty="0" err="1" smtClean="0"/>
              <a:t>linq</a:t>
            </a:r>
            <a:r>
              <a:rPr lang="en-US" baseline="0" dirty="0" smtClean="0"/>
              <a:t> in code, join with normal list</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40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day 2,</a:t>
            </a:r>
            <a:r>
              <a:rPr lang="en-US" baseline="0" dirty="0" smtClean="0"/>
              <a:t> we will tackle the more tricky topics of generics, custom controls and the new LINQ to SQL</a:t>
            </a:r>
          </a:p>
          <a:p>
            <a:r>
              <a:rPr lang="en-US" baseline="0" dirty="0" smtClean="0"/>
              <a:t>And on day 3, I will teach you how to program better, and avoid bad and inefficient codes</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44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sample of code</a:t>
            </a:r>
            <a:r>
              <a:rPr lang="en-US" baseline="0" dirty="0" smtClean="0"/>
              <a:t> with dispose and code without dispose</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45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sample of code</a:t>
            </a:r>
            <a:r>
              <a:rPr lang="en-US" baseline="0" dirty="0" smtClean="0"/>
              <a:t> with dispose and code without dispose</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46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5</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sample of code</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47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sample of code</a:t>
            </a:r>
            <a:r>
              <a:rPr lang="en-US" baseline="0" dirty="0" smtClean="0"/>
              <a:t> with dispose and code without dispose</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48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sample of code</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49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a:t>
            </a:r>
            <a:r>
              <a:rPr lang="en-US" baseline="0" dirty="0" smtClean="0"/>
              <a:t>o and explain why the part is slow</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52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sample of code</a:t>
            </a:r>
            <a:r>
              <a:rPr lang="en-US" baseline="0" dirty="0" smtClean="0"/>
              <a:t> with dispose and code without dispose</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53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sample of how large </a:t>
            </a:r>
            <a:r>
              <a:rPr lang="en-US" dirty="0" err="1" smtClean="0"/>
              <a:t>viewstate</a:t>
            </a:r>
            <a:r>
              <a:rPr lang="en-US" baseline="0" dirty="0" smtClean="0"/>
              <a:t> can get</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59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sample of how large </a:t>
            </a:r>
            <a:r>
              <a:rPr lang="en-US" dirty="0" err="1" smtClean="0"/>
              <a:t>viewstate</a:t>
            </a:r>
            <a:r>
              <a:rPr lang="en-US" baseline="0" dirty="0" smtClean="0"/>
              <a:t> can get</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60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sample of how large </a:t>
            </a:r>
            <a:r>
              <a:rPr lang="en-US" dirty="0" err="1" smtClean="0"/>
              <a:t>viewstate</a:t>
            </a:r>
            <a:r>
              <a:rPr lang="en-US" baseline="0" dirty="0" smtClean="0"/>
              <a:t> can get</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61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sample of how large </a:t>
            </a:r>
            <a:r>
              <a:rPr lang="en-US" dirty="0" err="1" smtClean="0"/>
              <a:t>viewstate</a:t>
            </a:r>
            <a:r>
              <a:rPr lang="en-US" baseline="0" dirty="0" smtClean="0"/>
              <a:t> can get</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62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sample of code</a:t>
            </a:r>
            <a:r>
              <a:rPr lang="en-US" baseline="0" dirty="0" smtClean="0"/>
              <a:t> with dispose and code without dispose</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65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5</a:t>
            </a:r>
          </a:p>
          <a:p>
            <a:endParaRPr lang="en-US" dirty="0" smtClean="0"/>
          </a:p>
          <a:p>
            <a:r>
              <a:rPr lang="en-US" dirty="0" smtClean="0"/>
              <a:t>During this course, I</a:t>
            </a:r>
            <a:r>
              <a:rPr lang="en-US" baseline="0" dirty="0" smtClean="0"/>
              <a:t> may implement some new codes which have yet to be taught, just follow along and I will revisit them later on during the course</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67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5</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training starts at 9 and ends at 5pm.</a:t>
            </a:r>
          </a:p>
          <a:p>
            <a:endParaRPr lang="en-US" dirty="0" smtClean="0"/>
          </a:p>
          <a:p>
            <a:r>
              <a:rPr lang="en-US" dirty="0" smtClean="0"/>
              <a:t>We are going to take it nice and slow for day 1, let everyone warm up first</a:t>
            </a:r>
            <a:r>
              <a:rPr lang="en-US" baseline="0" dirty="0" smtClean="0"/>
              <a:t> before tackling the harder topics. Going to keep it casual, so if you have any questions, just ask. You are here to learn to make the best use of it</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day 2,</a:t>
            </a:r>
            <a:r>
              <a:rPr lang="en-US" baseline="0" dirty="0" smtClean="0"/>
              <a:t> we will tackle the more tricky topics of generics, custom controls and the new LINQ to SQL</a:t>
            </a:r>
          </a:p>
          <a:p>
            <a:r>
              <a:rPr lang="en-US" baseline="0" dirty="0" smtClean="0"/>
              <a:t>And on day 3, I will teach you how to program better, and avoid bad and inefficient codes</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day 2,</a:t>
            </a:r>
            <a:r>
              <a:rPr lang="en-US" baseline="0" dirty="0" smtClean="0"/>
              <a:t> we will tackle the more tricky topics of generics, custom controls and the new LINQ to SQL</a:t>
            </a:r>
          </a:p>
          <a:p>
            <a:r>
              <a:rPr lang="en-US" baseline="0" dirty="0" smtClean="0"/>
              <a:t>And on day 3, I will teach you how to program better, and avoid bad and inefficient codes</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before and after, what has been added and how</a:t>
            </a:r>
            <a:r>
              <a:rPr lang="en-US" baseline="0" dirty="0" smtClean="0"/>
              <a:t> easy it is to change a non </a:t>
            </a:r>
            <a:r>
              <a:rPr lang="en-US" baseline="0" dirty="0" err="1" smtClean="0"/>
              <a:t>ajax</a:t>
            </a:r>
            <a:r>
              <a:rPr lang="en-US" baseline="0" dirty="0" smtClean="0"/>
              <a:t> page to </a:t>
            </a:r>
            <a:r>
              <a:rPr lang="en-US" baseline="0" dirty="0" err="1" smtClean="0"/>
              <a:t>ajax</a:t>
            </a:r>
            <a:r>
              <a:rPr lang="en-US" baseline="0" dirty="0" smtClean="0"/>
              <a:t> page</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before and after, what has been added and how</a:t>
            </a:r>
            <a:r>
              <a:rPr lang="en-US" baseline="0" dirty="0" smtClean="0"/>
              <a:t> easy it is to change a non </a:t>
            </a:r>
            <a:r>
              <a:rPr lang="en-US" baseline="0" dirty="0" err="1" smtClean="0"/>
              <a:t>ajax</a:t>
            </a:r>
            <a:r>
              <a:rPr lang="en-US" baseline="0" dirty="0" smtClean="0"/>
              <a:t> page to </a:t>
            </a:r>
            <a:r>
              <a:rPr lang="en-US" baseline="0" dirty="0" err="1" smtClean="0"/>
              <a:t>ajax</a:t>
            </a:r>
            <a:r>
              <a:rPr lang="en-US" baseline="0" dirty="0" smtClean="0"/>
              <a:t> page</a:t>
            </a:r>
            <a:endParaRPr lang="en-US" dirty="0"/>
          </a:p>
        </p:txBody>
      </p:sp>
      <p:sp>
        <p:nvSpPr>
          <p:cNvPr id="4" name="Slide Number Placeholder 3"/>
          <p:cNvSpPr>
            <a:spLocks noGrp="1"/>
          </p:cNvSpPr>
          <p:nvPr>
            <p:ph type="sldNum" sz="quarter" idx="10"/>
          </p:nvPr>
        </p:nvSpPr>
        <p:spPr/>
        <p:txBody>
          <a:bodyPr/>
          <a:lstStyle/>
          <a:p>
            <a:fld id="{31F4D6E4-6435-4FE6-986D-1778614309D9}"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8654100-0D4A-4E27-87AE-B16DC2BB8F99}" type="datetimeFigureOut">
              <a:rPr lang="en-US" smtClean="0"/>
              <a:pPr/>
              <a:t>11/9/2011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89FBADE-4B4A-4A14-B27B-64DCDC0487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654100-0D4A-4E27-87AE-B16DC2BB8F99}" type="datetimeFigureOut">
              <a:rPr lang="en-US" smtClean="0"/>
              <a:pPr/>
              <a:t>11/9/2011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89FBADE-4B4A-4A14-B27B-64DCDC0487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654100-0D4A-4E27-87AE-B16DC2BB8F99}" type="datetimeFigureOut">
              <a:rPr lang="en-US" smtClean="0"/>
              <a:pPr/>
              <a:t>11/9/2011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89FBADE-4B4A-4A14-B27B-64DCDC0487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654100-0D4A-4E27-87AE-B16DC2BB8F99}" type="datetimeFigureOut">
              <a:rPr lang="en-US" smtClean="0"/>
              <a:pPr/>
              <a:t>11/9/2011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89FBADE-4B4A-4A14-B27B-64DCDC04873A}" type="slidenum">
              <a:rPr lang="en-US" smtClean="0"/>
              <a:pPr/>
              <a:t>‹#›</a:t>
            </a:fld>
            <a:endParaRPr lang="en-US"/>
          </a:p>
        </p:txBody>
      </p:sp>
      <p:sp>
        <p:nvSpPr>
          <p:cNvPr id="7" name="Title 6"/>
          <p:cNvSpPr>
            <a:spLocks noGrp="1"/>
          </p:cNvSpPr>
          <p:nvPr>
            <p:ph type="title"/>
          </p:nvPr>
        </p:nvSpPr>
        <p:spPr/>
        <p:txBody>
          <a:bodyPr rtlCol="0">
            <a:normAutofit/>
          </a:bodyPr>
          <a:lstStyle>
            <a:lvl1pPr>
              <a:defRPr sz="3600"/>
            </a:lvl1pPr>
            <a:extLst/>
          </a:lstStyle>
          <a:p>
            <a:r>
              <a:rPr kumimoji="0" lang="en-US" dirty="0" smtClean="0"/>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8654100-0D4A-4E27-87AE-B16DC2BB8F99}" type="datetimeFigureOut">
              <a:rPr lang="en-US" smtClean="0"/>
              <a:pPr/>
              <a:t>11/9/2011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89FBADE-4B4A-4A14-B27B-64DCDC04873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654100-0D4A-4E27-87AE-B16DC2BB8F99}" type="datetimeFigureOut">
              <a:rPr lang="en-US" smtClean="0"/>
              <a:pPr/>
              <a:t>11/9/2011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89FBADE-4B4A-4A14-B27B-64DCDC04873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8654100-0D4A-4E27-87AE-B16DC2BB8F99}" type="datetimeFigureOut">
              <a:rPr lang="en-US" smtClean="0"/>
              <a:pPr/>
              <a:t>11/9/2011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89FBADE-4B4A-4A14-B27B-64DCDC04873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8654100-0D4A-4E27-87AE-B16DC2BB8F99}" type="datetimeFigureOut">
              <a:rPr lang="en-US" smtClean="0"/>
              <a:pPr/>
              <a:t>11/9/2011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89FBADE-4B4A-4A14-B27B-64DCDC04873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8654100-0D4A-4E27-87AE-B16DC2BB8F99}" type="datetimeFigureOut">
              <a:rPr lang="en-US" smtClean="0"/>
              <a:pPr/>
              <a:t>11/9/2011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89FBADE-4B4A-4A14-B27B-64DCDC0487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8654100-0D4A-4E27-87AE-B16DC2BB8F99}" type="datetimeFigureOut">
              <a:rPr lang="en-US" smtClean="0"/>
              <a:pPr/>
              <a:t>11/9/2011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89FBADE-4B4A-4A14-B27B-64DCDC04873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8654100-0D4A-4E27-87AE-B16DC2BB8F99}" type="datetimeFigureOut">
              <a:rPr lang="en-US" smtClean="0"/>
              <a:pPr/>
              <a:t>11/9/2011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89FBADE-4B4A-4A14-B27B-64DCDC04873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8654100-0D4A-4E27-87AE-B16DC2BB8F99}" type="datetimeFigureOut">
              <a:rPr lang="en-US" smtClean="0"/>
              <a:pPr/>
              <a:t>11/9/2011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89FBADE-4B4A-4A14-B27B-64DCDC0487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12345/Chapter1/Demo/before.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localhost:12345/Chapter1/Demo/jquery/jquery.asp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courses.nus.edu.sg/course/cittka/training/ajaxct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sdn.microsoft.com/en-us/library/512aeb7t.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contoso/Chapter3/Demo/generics_comparedto_collections.asp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hyperlink" Target="http://courses.nus.edu.sg/course/cittka/Training/Resources/AdvancedASPNET/Lab2.doc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localhost:12345/Chapter4/demo/"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courses.nus.edu.sg/course/cittka/Training/Resources/AdvancedASPNET/Lab4.docx"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localhost/chapter5/disposingresources.aspx"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contoso/Chapter5/stringbuilder.asp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contoso/Chapter5/forloops.aspx"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contoso/chapter5/sessionviewstate.aspx"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contoso/Chapter5/compiledlinq.aspx"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asp.net/" TargetMode="External"/><Relationship Id="rId2" Type="http://schemas.openxmlformats.org/officeDocument/2006/relationships/hyperlink" Target="http://forums.asp.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Developing Advanced Microsoft ASP.NET Web Applications (C</a:t>
            </a:r>
            <a:r>
              <a:rPr lang="en-US" dirty="0" smtClean="0"/>
              <a:t># 4)</a:t>
            </a:r>
            <a:endParaRPr lang="en-US" dirty="0"/>
          </a:p>
        </p:txBody>
      </p:sp>
      <p:sp>
        <p:nvSpPr>
          <p:cNvPr id="3" name="Subtitle 2"/>
          <p:cNvSpPr>
            <a:spLocks noGrp="1"/>
          </p:cNvSpPr>
          <p:nvPr>
            <p:ph type="subTitle" idx="1"/>
          </p:nvPr>
        </p:nvSpPr>
        <p:spPr/>
        <p:txBody>
          <a:bodyPr/>
          <a:lstStyle/>
          <a:p>
            <a:r>
              <a:rPr lang="en-US" dirty="0" smtClean="0"/>
              <a:t>Day #1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7200"/>
          </a:xfrm>
        </p:spPr>
        <p:txBody>
          <a:bodyPr>
            <a:normAutofit fontScale="92500" lnSpcReduction="10000"/>
          </a:bodyPr>
          <a:lstStyle/>
          <a:p>
            <a:pPr marL="514350" indent="-514350">
              <a:buNone/>
            </a:pPr>
            <a:r>
              <a:rPr lang="en-US" dirty="0" smtClean="0"/>
              <a:t>Microsoft.NET comes with a few built in controls</a:t>
            </a:r>
          </a:p>
          <a:p>
            <a:pPr marL="514350" indent="-514350">
              <a:buNone/>
            </a:pPr>
            <a:endParaRPr lang="en-US" dirty="0" smtClean="0"/>
          </a:p>
        </p:txBody>
      </p:sp>
      <p:sp>
        <p:nvSpPr>
          <p:cNvPr id="2" name="Title 1"/>
          <p:cNvSpPr>
            <a:spLocks noGrp="1"/>
          </p:cNvSpPr>
          <p:nvPr>
            <p:ph type="title"/>
          </p:nvPr>
        </p:nvSpPr>
        <p:spPr/>
        <p:txBody>
          <a:bodyPr>
            <a:normAutofit fontScale="90000"/>
          </a:bodyPr>
          <a:lstStyle/>
          <a:p>
            <a:r>
              <a:rPr lang="en-US" dirty="0" smtClean="0"/>
              <a:t>#1: Enabling Ajax in your web application – Overview of ASP.NET Ajax Controls</a:t>
            </a:r>
            <a:endParaRPr lang="en-US" dirty="0"/>
          </a:p>
        </p:txBody>
      </p:sp>
      <p:pic>
        <p:nvPicPr>
          <p:cNvPr id="1027" name="Picture 3"/>
          <p:cNvPicPr>
            <a:picLocks noChangeAspect="1" noChangeArrowheads="1"/>
          </p:cNvPicPr>
          <p:nvPr/>
        </p:nvPicPr>
        <p:blipFill>
          <a:blip r:embed="rId2" cstate="print"/>
          <a:srcRect l="1429" t="57851" r="84762" b="27273"/>
          <a:stretch>
            <a:fillRect/>
          </a:stretch>
        </p:blipFill>
        <p:spPr bwMode="auto">
          <a:xfrm>
            <a:off x="457200" y="1981200"/>
            <a:ext cx="2209800" cy="1371600"/>
          </a:xfrm>
          <a:prstGeom prst="rect">
            <a:avLst/>
          </a:prstGeom>
          <a:noFill/>
          <a:ln w="9525">
            <a:noFill/>
            <a:miter lim="800000"/>
            <a:headEnd/>
            <a:tailEnd/>
          </a:ln>
        </p:spPr>
      </p:pic>
      <p:sp>
        <p:nvSpPr>
          <p:cNvPr id="6" name="Content Placeholder 2"/>
          <p:cNvSpPr txBox="1">
            <a:spLocks/>
          </p:cNvSpPr>
          <p:nvPr/>
        </p:nvSpPr>
        <p:spPr>
          <a:xfrm>
            <a:off x="2819400" y="1981200"/>
            <a:ext cx="5867400" cy="4648200"/>
          </a:xfrm>
          <a:prstGeom prst="rect">
            <a:avLst/>
          </a:prstGeom>
        </p:spPr>
        <p:txBody>
          <a:bodyPr vert="horz">
            <a:noAutofit/>
          </a:bodyPr>
          <a:lstStyle/>
          <a:p>
            <a:pPr marL="514350" lvl="0" indent="-514350">
              <a:spcBef>
                <a:spcPts val="600"/>
              </a:spcBef>
              <a:buClr>
                <a:schemeClr val="accent2"/>
              </a:buClr>
              <a:buSzPct val="85000"/>
            </a:pPr>
            <a:r>
              <a:rPr kumimoji="0" lang="en-US" sz="1600" i="0" u="none" strike="noStrike" kern="1200" cap="none" spc="0" normalizeH="0" baseline="0" noProof="0" dirty="0" err="1" smtClean="0">
                <a:ln>
                  <a:noFill/>
                </a:ln>
                <a:solidFill>
                  <a:schemeClr val="tx2">
                    <a:lumMod val="25000"/>
                  </a:schemeClr>
                </a:solidFill>
                <a:effectLst/>
                <a:uLnTx/>
                <a:uFillTx/>
                <a:latin typeface="+mn-lt"/>
                <a:ea typeface="+mn-ea"/>
                <a:cs typeface="+mn-cs"/>
              </a:rPr>
              <a:t>ScriptManager</a:t>
            </a:r>
            <a:r>
              <a:rPr lang="en-US" sz="1600" dirty="0"/>
              <a:t>: The </a:t>
            </a:r>
            <a:r>
              <a:rPr lang="en-US" sz="1600" dirty="0" err="1" smtClean="0"/>
              <a:t>ScriptManager</a:t>
            </a:r>
            <a:r>
              <a:rPr lang="en-US" sz="1600" dirty="0" smtClean="0"/>
              <a:t> control </a:t>
            </a:r>
            <a:r>
              <a:rPr lang="en-US" sz="1600" dirty="0"/>
              <a:t>manages client script for Microsoft ASP.NET AJAX </a:t>
            </a:r>
            <a:r>
              <a:rPr lang="en-US" sz="1600" dirty="0" smtClean="0"/>
              <a:t>pages. Required for all pages which contains ASP.NET Ajax controls</a:t>
            </a:r>
          </a:p>
          <a:p>
            <a:pPr marL="514350" indent="-514350">
              <a:spcBef>
                <a:spcPts val="600"/>
              </a:spcBef>
              <a:buClr>
                <a:schemeClr val="accent2"/>
              </a:buClr>
              <a:buSzPct val="85000"/>
            </a:pPr>
            <a:endParaRPr lang="en-US" sz="1600" dirty="0" smtClean="0">
              <a:solidFill>
                <a:schemeClr val="tx2">
                  <a:lumMod val="25000"/>
                </a:schemeClr>
              </a:solidFill>
            </a:endParaRPr>
          </a:p>
          <a:p>
            <a:pPr marL="514350" indent="-514350">
              <a:spcBef>
                <a:spcPts val="600"/>
              </a:spcBef>
              <a:buClr>
                <a:schemeClr val="accent2"/>
              </a:buClr>
              <a:buSzPct val="85000"/>
            </a:pPr>
            <a:r>
              <a:rPr lang="en-US" sz="1600" dirty="0" err="1" smtClean="0">
                <a:solidFill>
                  <a:schemeClr val="tx2">
                    <a:lumMod val="25000"/>
                  </a:schemeClr>
                </a:solidFill>
              </a:rPr>
              <a:t>ScriptManagerProxy</a:t>
            </a:r>
            <a:r>
              <a:rPr lang="en-US" sz="1600" dirty="0" smtClean="0"/>
              <a:t>: Allows you to make changes to a </a:t>
            </a:r>
            <a:r>
              <a:rPr lang="en-US" sz="1600" dirty="0" err="1" smtClean="0"/>
              <a:t>scriptmanager</a:t>
            </a:r>
            <a:r>
              <a:rPr lang="en-US" sz="1600" dirty="0" smtClean="0"/>
              <a:t> located in a parent page </a:t>
            </a:r>
            <a:r>
              <a:rPr lang="en-US" sz="1600" dirty="0" err="1" smtClean="0"/>
              <a:t>e.g</a:t>
            </a:r>
            <a:r>
              <a:rPr lang="en-US" sz="1600" dirty="0" smtClean="0"/>
              <a:t> </a:t>
            </a:r>
            <a:r>
              <a:rPr lang="en-US" sz="1600" dirty="0" err="1" smtClean="0"/>
              <a:t>masterpages</a:t>
            </a:r>
            <a:endParaRPr lang="en-US" sz="1600" dirty="0" smtClean="0"/>
          </a:p>
          <a:p>
            <a:pPr marL="514350" lvl="0" indent="-514350">
              <a:spcBef>
                <a:spcPts val="600"/>
              </a:spcBef>
              <a:buClr>
                <a:schemeClr val="accent2"/>
              </a:buClr>
              <a:buSzPct val="85000"/>
            </a:pPr>
            <a:endParaRPr lang="en-US" sz="1600" dirty="0" smtClean="0"/>
          </a:p>
          <a:p>
            <a:pPr marL="514350" lvl="0" indent="-514350">
              <a:spcBef>
                <a:spcPts val="600"/>
              </a:spcBef>
              <a:buClr>
                <a:schemeClr val="accent2"/>
              </a:buClr>
              <a:buSzPct val="85000"/>
            </a:pPr>
            <a:r>
              <a:rPr kumimoji="0" lang="en-US" sz="1600" i="0" u="none" strike="noStrike" kern="1200" cap="none" spc="0" normalizeH="0" baseline="0" noProof="0" dirty="0" err="1" smtClean="0">
                <a:ln>
                  <a:noFill/>
                </a:ln>
                <a:solidFill>
                  <a:schemeClr val="tx2">
                    <a:lumMod val="25000"/>
                  </a:schemeClr>
                </a:solidFill>
                <a:effectLst/>
                <a:uLnTx/>
                <a:uFillTx/>
                <a:latin typeface="+mn-lt"/>
                <a:ea typeface="+mn-ea"/>
                <a:cs typeface="+mn-cs"/>
              </a:rPr>
              <a:t>UpdatePanel</a:t>
            </a:r>
            <a:r>
              <a:rPr lang="en-US" sz="1600" dirty="0"/>
              <a:t>: </a:t>
            </a:r>
            <a:r>
              <a:rPr lang="en-US" sz="1600" dirty="0" err="1"/>
              <a:t>UpdatePanel</a:t>
            </a:r>
            <a:r>
              <a:rPr lang="en-US" sz="1600" dirty="0"/>
              <a:t> controls enable you to build rich, client-centric Web </a:t>
            </a:r>
            <a:r>
              <a:rPr lang="en-US" sz="1600" dirty="0" smtClean="0"/>
              <a:t>applications</a:t>
            </a:r>
          </a:p>
          <a:p>
            <a:pPr marL="514350" lvl="0" indent="-514350">
              <a:spcBef>
                <a:spcPts val="600"/>
              </a:spcBef>
              <a:buClr>
                <a:schemeClr val="accent2"/>
              </a:buClr>
              <a:buSzPct val="85000"/>
            </a:pPr>
            <a:endParaRPr kumimoji="0" lang="en-US" sz="1600" i="0" u="none" strike="noStrike" kern="1200" cap="none" spc="0" normalizeH="0" baseline="0" noProof="0" dirty="0" smtClean="0">
              <a:ln>
                <a:noFill/>
              </a:ln>
              <a:solidFill>
                <a:schemeClr val="tx1"/>
              </a:solidFill>
              <a:effectLst/>
              <a:uLnTx/>
              <a:uFillTx/>
              <a:latin typeface="+mn-lt"/>
              <a:ea typeface="+mn-ea"/>
              <a:cs typeface="+mn-cs"/>
            </a:endParaRPr>
          </a:p>
          <a:p>
            <a:pPr marL="514350" indent="-514350">
              <a:spcBef>
                <a:spcPts val="600"/>
              </a:spcBef>
              <a:buClr>
                <a:schemeClr val="accent2"/>
              </a:buClr>
              <a:buSzPct val="85000"/>
            </a:pPr>
            <a:r>
              <a:rPr lang="en-US" sz="1600" dirty="0" err="1" smtClean="0">
                <a:solidFill>
                  <a:schemeClr val="tx2">
                    <a:lumMod val="25000"/>
                  </a:schemeClr>
                </a:solidFill>
              </a:rPr>
              <a:t>UpdateProgress</a:t>
            </a:r>
            <a:r>
              <a:rPr lang="en-US" sz="1600" dirty="0" smtClean="0"/>
              <a:t>: </a:t>
            </a:r>
            <a:r>
              <a:rPr lang="en-US" sz="1600" dirty="0" err="1" smtClean="0"/>
              <a:t>UpdateProgress</a:t>
            </a:r>
            <a:r>
              <a:rPr lang="en-US" sz="1600" dirty="0" smtClean="0"/>
              <a:t> gives you the ability to display something on the web application to let your clients know something is happening</a:t>
            </a:r>
            <a:endParaRPr kumimoji="0" lang="en-US" sz="160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ts val="600"/>
              </a:spcBef>
              <a:spcAft>
                <a:spcPts val="0"/>
              </a:spcAft>
              <a:buClr>
                <a:schemeClr val="accent2"/>
              </a:buClr>
              <a:buSzPct val="85000"/>
              <a:buFont typeface="Wingdings 2"/>
              <a:buNone/>
              <a:tabLst/>
              <a:defRPr/>
            </a:pPr>
            <a:endParaRPr kumimoji="0" lang="en-US" sz="1600" i="0" u="none" strike="noStrike" kern="1200" cap="none" spc="0" normalizeH="0" baseline="0" noProof="0" dirty="0" smtClean="0">
              <a:ln>
                <a:noFill/>
              </a:ln>
              <a:solidFill>
                <a:schemeClr val="tx1"/>
              </a:solidFill>
              <a:effectLst/>
              <a:uLnTx/>
              <a:uFillTx/>
              <a:latin typeface="+mn-lt"/>
              <a:ea typeface="+mn-ea"/>
              <a:cs typeface="+mn-cs"/>
            </a:endParaRPr>
          </a:p>
          <a:p>
            <a:pPr marL="514350" lvl="0" indent="-514350">
              <a:spcBef>
                <a:spcPts val="600"/>
              </a:spcBef>
              <a:buClr>
                <a:schemeClr val="accent2"/>
              </a:buClr>
              <a:buSzPct val="85000"/>
            </a:pPr>
            <a:r>
              <a:rPr lang="en-US" sz="1600" dirty="0" smtClean="0">
                <a:solidFill>
                  <a:schemeClr val="tx2">
                    <a:lumMod val="25000"/>
                  </a:schemeClr>
                </a:solidFill>
              </a:rPr>
              <a:t>Timer</a:t>
            </a:r>
            <a:r>
              <a:rPr lang="en-US" sz="1600" dirty="0" smtClean="0"/>
              <a:t>: Performs asynchronous or synchronous Web page </a:t>
            </a:r>
            <a:r>
              <a:rPr lang="en-US" sz="1600" dirty="0" err="1" smtClean="0"/>
              <a:t>postbacks</a:t>
            </a:r>
            <a:r>
              <a:rPr lang="en-US" sz="1600" dirty="0" smtClean="0"/>
              <a:t> at a defined interval</a:t>
            </a:r>
            <a:endParaRPr kumimoji="0" lang="en-US" sz="160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linds(horizont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blinds(horizontal)">
                                      <p:cBhvr>
                                        <p:cTn id="2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Demo #1: Before and After Ajax</a:t>
            </a:r>
          </a:p>
          <a:p>
            <a:pPr>
              <a:buNone/>
            </a:pPr>
            <a:endParaRPr lang="en-US" dirty="0" smtClean="0"/>
          </a:p>
          <a:p>
            <a:pPr marL="0">
              <a:buNone/>
            </a:pPr>
            <a:r>
              <a:rPr lang="en-US" dirty="0" smtClean="0"/>
              <a:t>This demo aims to demonstrate the power of </a:t>
            </a:r>
            <a:r>
              <a:rPr lang="en-US" dirty="0" err="1" smtClean="0"/>
              <a:t>ajax</a:t>
            </a:r>
            <a:r>
              <a:rPr lang="en-US" dirty="0" smtClean="0"/>
              <a:t> and how it improves interactivity and reduces user disruption</a:t>
            </a:r>
          </a:p>
        </p:txBody>
      </p:sp>
      <p:sp>
        <p:nvSpPr>
          <p:cNvPr id="2" name="Title 1"/>
          <p:cNvSpPr>
            <a:spLocks noGrp="1"/>
          </p:cNvSpPr>
          <p:nvPr>
            <p:ph type="title"/>
          </p:nvPr>
        </p:nvSpPr>
        <p:spPr/>
        <p:txBody>
          <a:bodyPr>
            <a:normAutofit fontScale="90000"/>
          </a:bodyPr>
          <a:lstStyle/>
          <a:p>
            <a:r>
              <a:rPr lang="en-US" dirty="0" smtClean="0"/>
              <a:t>#1: Enabling Ajax in your web application – What is Ajax?</a:t>
            </a:r>
            <a:endParaRPr lang="en-US" dirty="0"/>
          </a:p>
        </p:txBody>
      </p:sp>
      <p:sp>
        <p:nvSpPr>
          <p:cNvPr id="4" name="TextBox 3"/>
          <p:cNvSpPr txBox="1"/>
          <p:nvPr/>
        </p:nvSpPr>
        <p:spPr>
          <a:xfrm>
            <a:off x="914400" y="4419600"/>
            <a:ext cx="7315200" cy="369332"/>
          </a:xfrm>
          <a:prstGeom prst="rect">
            <a:avLst/>
          </a:prstGeom>
          <a:noFill/>
        </p:spPr>
        <p:txBody>
          <a:bodyPr wrap="square" rtlCol="0">
            <a:spAutoFit/>
          </a:bodyPr>
          <a:lstStyle/>
          <a:p>
            <a:r>
              <a:rPr lang="en-US" dirty="0">
                <a:hlinkClick r:id="rId2"/>
              </a:rPr>
              <a:t>http://</a:t>
            </a:r>
            <a:r>
              <a:rPr lang="en-US" dirty="0" smtClean="0">
                <a:hlinkClick r:id="rId2"/>
              </a:rPr>
              <a:t>localhost:12345/Chapter1/Demo/before.aspx</a:t>
            </a: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dirty="0" smtClean="0"/>
              <a:t>ASP.NET Ajax libraries are good, users get the </a:t>
            </a:r>
            <a:r>
              <a:rPr lang="en-US" dirty="0" err="1" smtClean="0"/>
              <a:t>ajax</a:t>
            </a:r>
            <a:r>
              <a:rPr lang="en-US" dirty="0" smtClean="0"/>
              <a:t> effect and developers do not need to change their codes.</a:t>
            </a:r>
          </a:p>
          <a:p>
            <a:pPr marL="109728" indent="0">
              <a:buNone/>
            </a:pPr>
            <a:endParaRPr lang="en-US" dirty="0"/>
          </a:p>
          <a:p>
            <a:pPr marL="109728" indent="0">
              <a:buNone/>
            </a:pPr>
            <a:r>
              <a:rPr lang="en-US" dirty="0" smtClean="0"/>
              <a:t>But this comes with certain performance penalties both on the client and on the server.</a:t>
            </a:r>
          </a:p>
          <a:p>
            <a:pPr marL="109728" indent="0">
              <a:buNone/>
            </a:pPr>
            <a:endParaRPr lang="en-US" dirty="0"/>
          </a:p>
          <a:p>
            <a:pPr marL="109728" indent="0">
              <a:buNone/>
            </a:pPr>
            <a:endParaRPr lang="en-US" dirty="0" smtClean="0"/>
          </a:p>
          <a:p>
            <a:pPr>
              <a:buNone/>
            </a:pPr>
            <a:endParaRPr lang="en-US" dirty="0" smtClean="0"/>
          </a:p>
          <a:p>
            <a:pPr>
              <a:buNone/>
            </a:pPr>
            <a:endParaRPr lang="en-US" dirty="0" smtClean="0"/>
          </a:p>
        </p:txBody>
      </p:sp>
      <p:sp>
        <p:nvSpPr>
          <p:cNvPr id="2" name="Title 1"/>
          <p:cNvSpPr>
            <a:spLocks noGrp="1"/>
          </p:cNvSpPr>
          <p:nvPr>
            <p:ph type="title"/>
          </p:nvPr>
        </p:nvSpPr>
        <p:spPr/>
        <p:txBody>
          <a:bodyPr>
            <a:normAutofit fontScale="90000"/>
          </a:bodyPr>
          <a:lstStyle/>
          <a:p>
            <a:r>
              <a:rPr lang="en-US" dirty="0" smtClean="0"/>
              <a:t>#1: Enabling Ajax in your web application – </a:t>
            </a:r>
            <a:r>
              <a:rPr lang="en-US" dirty="0" err="1" smtClean="0"/>
              <a:t>jQuery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dirty="0" smtClean="0"/>
              <a:t>With ASP.NET 4, </a:t>
            </a:r>
            <a:r>
              <a:rPr lang="en-US" dirty="0" err="1" smtClean="0"/>
              <a:t>jQuery</a:t>
            </a:r>
            <a:r>
              <a:rPr lang="en-US" dirty="0" smtClean="0"/>
              <a:t> is now the preferred way to develop Ajax apps rather than using ASP.NET Ajax controls</a:t>
            </a:r>
          </a:p>
          <a:p>
            <a:pPr marL="109728" indent="0">
              <a:buNone/>
            </a:pPr>
            <a:endParaRPr lang="en-US" dirty="0"/>
          </a:p>
          <a:p>
            <a:pPr marL="109728" indent="0">
              <a:buNone/>
            </a:pPr>
            <a:r>
              <a:rPr lang="en-US" dirty="0" smtClean="0"/>
              <a:t>However this is not as easy as using server controls. But it gives you more flexibility and control over how data is transferred between the client and the server</a:t>
            </a:r>
            <a:endParaRPr lang="en-US" dirty="0"/>
          </a:p>
          <a:p>
            <a:pPr marL="109728" indent="0">
              <a:buNone/>
            </a:pPr>
            <a:endParaRPr lang="en-US" dirty="0" smtClean="0"/>
          </a:p>
          <a:p>
            <a:pPr>
              <a:buNone/>
            </a:pPr>
            <a:endParaRPr lang="en-US" dirty="0" smtClean="0"/>
          </a:p>
          <a:p>
            <a:pPr>
              <a:buNone/>
            </a:pPr>
            <a:endParaRPr lang="en-US" dirty="0" smtClean="0"/>
          </a:p>
        </p:txBody>
      </p:sp>
      <p:sp>
        <p:nvSpPr>
          <p:cNvPr id="2" name="Title 1"/>
          <p:cNvSpPr>
            <a:spLocks noGrp="1"/>
          </p:cNvSpPr>
          <p:nvPr>
            <p:ph type="title"/>
          </p:nvPr>
        </p:nvSpPr>
        <p:spPr/>
        <p:txBody>
          <a:bodyPr>
            <a:normAutofit fontScale="90000"/>
          </a:bodyPr>
          <a:lstStyle/>
          <a:p>
            <a:r>
              <a:rPr lang="en-US" dirty="0" smtClean="0"/>
              <a:t>#1: Enabling Ajax in your web application – </a:t>
            </a:r>
            <a:r>
              <a:rPr lang="en-US" dirty="0" err="1" smtClean="0"/>
              <a:t>jQuery</a:t>
            </a:r>
            <a:endParaRPr lang="en-US" dirty="0"/>
          </a:p>
        </p:txBody>
      </p:sp>
    </p:spTree>
    <p:extLst>
      <p:ext uri="{BB962C8B-B14F-4D97-AF65-F5344CB8AC3E}">
        <p14:creationId xmlns:p14="http://schemas.microsoft.com/office/powerpoint/2010/main" val="226817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43460152"/>
              </p:ext>
            </p:extLst>
          </p:nvPr>
        </p:nvGraphicFramePr>
        <p:xfrm>
          <a:off x="457200" y="1481138"/>
          <a:ext cx="8229600" cy="38506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r>
                        <a:rPr lang="en-US" dirty="0" smtClean="0"/>
                        <a:t>ASP.NET</a:t>
                      </a:r>
                      <a:r>
                        <a:rPr lang="en-US" baseline="0" dirty="0" smtClean="0"/>
                        <a:t> Ajax Library</a:t>
                      </a:r>
                      <a:endParaRPr lang="en-US" dirty="0"/>
                    </a:p>
                  </a:txBody>
                  <a:tcPr/>
                </a:tc>
                <a:tc>
                  <a:txBody>
                    <a:bodyPr/>
                    <a:lstStyle/>
                    <a:p>
                      <a:r>
                        <a:rPr lang="en-US" dirty="0" err="1" smtClean="0"/>
                        <a:t>jQuery</a:t>
                      </a:r>
                      <a:endParaRPr lang="en-US" dirty="0"/>
                    </a:p>
                  </a:txBody>
                  <a:tcPr/>
                </a:tc>
              </a:tr>
              <a:tr h="370840">
                <a:tc>
                  <a:txBody>
                    <a:bodyPr/>
                    <a:lstStyle/>
                    <a:p>
                      <a:r>
                        <a:rPr lang="en-US" dirty="0" smtClean="0"/>
                        <a:t>Usage</a:t>
                      </a:r>
                      <a:endParaRPr lang="en-US" dirty="0"/>
                    </a:p>
                  </a:txBody>
                  <a:tcPr/>
                </a:tc>
                <a:tc>
                  <a:txBody>
                    <a:bodyPr/>
                    <a:lstStyle/>
                    <a:p>
                      <a:r>
                        <a:rPr lang="en-US" dirty="0" smtClean="0"/>
                        <a:t>Server controls, drag and drop</a:t>
                      </a:r>
                      <a:endParaRPr lang="en-US" dirty="0"/>
                    </a:p>
                  </a:txBody>
                  <a:tcPr/>
                </a:tc>
                <a:tc>
                  <a:txBody>
                    <a:bodyPr/>
                    <a:lstStyle/>
                    <a:p>
                      <a:r>
                        <a:rPr lang="en-US" dirty="0" smtClean="0"/>
                        <a:t>Pure </a:t>
                      </a:r>
                      <a:r>
                        <a:rPr lang="en-US" dirty="0" err="1" smtClean="0"/>
                        <a:t>javascript</a:t>
                      </a:r>
                      <a:endParaRPr lang="en-US" dirty="0"/>
                    </a:p>
                  </a:txBody>
                  <a:tcPr/>
                </a:tc>
              </a:tr>
              <a:tr h="370840">
                <a:tc>
                  <a:txBody>
                    <a:bodyPr/>
                    <a:lstStyle/>
                    <a:p>
                      <a:r>
                        <a:rPr lang="en-US" dirty="0" smtClean="0"/>
                        <a:t>Debugging</a:t>
                      </a:r>
                      <a:endParaRPr lang="en-US" dirty="0"/>
                    </a:p>
                  </a:txBody>
                  <a:tcPr/>
                </a:tc>
                <a:tc>
                  <a:txBody>
                    <a:bodyPr/>
                    <a:lstStyle/>
                    <a:p>
                      <a:r>
                        <a:rPr lang="en-US" dirty="0" smtClean="0"/>
                        <a:t>Client</a:t>
                      </a:r>
                      <a:r>
                        <a:rPr lang="en-US" baseline="0" dirty="0" smtClean="0"/>
                        <a:t> and s</a:t>
                      </a:r>
                      <a:r>
                        <a:rPr lang="en-US" dirty="0" smtClean="0"/>
                        <a:t>erver side debugging</a:t>
                      </a:r>
                      <a:endParaRPr lang="en-US" dirty="0"/>
                    </a:p>
                  </a:txBody>
                  <a:tcPr/>
                </a:tc>
                <a:tc>
                  <a:txBody>
                    <a:bodyPr/>
                    <a:lstStyle/>
                    <a:p>
                      <a:r>
                        <a:rPr lang="en-US" dirty="0" smtClean="0"/>
                        <a:t>Client side debugging</a:t>
                      </a:r>
                      <a:endParaRPr lang="en-US" dirty="0"/>
                    </a:p>
                  </a:txBody>
                  <a:tcPr/>
                </a:tc>
              </a:tr>
              <a:tr h="370840">
                <a:tc>
                  <a:txBody>
                    <a:bodyPr/>
                    <a:lstStyle/>
                    <a:p>
                      <a:r>
                        <a:rPr lang="en-US" dirty="0" smtClean="0"/>
                        <a:t>Add </a:t>
                      </a:r>
                      <a:r>
                        <a:rPr lang="en-US" dirty="0" err="1" smtClean="0"/>
                        <a:t>Ons</a:t>
                      </a:r>
                      <a:endParaRPr lang="en-US" dirty="0"/>
                    </a:p>
                  </a:txBody>
                  <a:tcPr/>
                </a:tc>
                <a:tc>
                  <a:txBody>
                    <a:bodyPr/>
                    <a:lstStyle/>
                    <a:p>
                      <a:r>
                        <a:rPr lang="en-US" dirty="0" smtClean="0"/>
                        <a:t>Ajax </a:t>
                      </a:r>
                      <a:r>
                        <a:rPr lang="en-US" dirty="0" err="1" smtClean="0"/>
                        <a:t>ControlToolKits</a:t>
                      </a:r>
                      <a:r>
                        <a:rPr lang="en-US" dirty="0" smtClean="0"/>
                        <a:t>, 3</a:t>
                      </a:r>
                      <a:r>
                        <a:rPr lang="en-US" baseline="30000" dirty="0" smtClean="0"/>
                        <a:t>rd</a:t>
                      </a:r>
                      <a:r>
                        <a:rPr lang="en-US" baseline="0" dirty="0" smtClean="0"/>
                        <a:t> party libraries from </a:t>
                      </a:r>
                      <a:r>
                        <a:rPr lang="en-US" baseline="0" dirty="0" err="1" smtClean="0"/>
                        <a:t>codeplex</a:t>
                      </a:r>
                      <a:endParaRPr lang="en-US" dirty="0"/>
                    </a:p>
                  </a:txBody>
                  <a:tcPr/>
                </a:tc>
                <a:tc>
                  <a:txBody>
                    <a:bodyPr/>
                    <a:lstStyle/>
                    <a:p>
                      <a:r>
                        <a:rPr lang="en-US" dirty="0" smtClean="0"/>
                        <a:t>Many</a:t>
                      </a:r>
                      <a:endParaRPr lang="en-US" dirty="0"/>
                    </a:p>
                  </a:txBody>
                  <a:tcPr/>
                </a:tc>
              </a:tr>
              <a:tr h="370840">
                <a:tc>
                  <a:txBody>
                    <a:bodyPr/>
                    <a:lstStyle/>
                    <a:p>
                      <a:r>
                        <a:rPr lang="en-US" dirty="0" err="1" smtClean="0"/>
                        <a:t>Javascript</a:t>
                      </a:r>
                      <a:r>
                        <a:rPr lang="en-US" baseline="0" dirty="0" smtClean="0"/>
                        <a:t> size</a:t>
                      </a:r>
                      <a:endParaRPr lang="en-US" dirty="0"/>
                    </a:p>
                  </a:txBody>
                  <a:tcPr/>
                </a:tc>
                <a:tc>
                  <a:txBody>
                    <a:bodyPr/>
                    <a:lstStyle/>
                    <a:p>
                      <a:r>
                        <a:rPr lang="en-US" dirty="0" smtClean="0"/>
                        <a:t>~140K</a:t>
                      </a:r>
                      <a:endParaRPr lang="en-US" dirty="0"/>
                    </a:p>
                  </a:txBody>
                  <a:tcPr/>
                </a:tc>
                <a:tc>
                  <a:txBody>
                    <a:bodyPr/>
                    <a:lstStyle/>
                    <a:p>
                      <a:r>
                        <a:rPr lang="en-US" dirty="0" smtClean="0"/>
                        <a:t>~90K</a:t>
                      </a:r>
                      <a:endParaRPr lang="en-US" dirty="0"/>
                    </a:p>
                  </a:txBody>
                  <a:tcPr/>
                </a:tc>
              </a:tr>
              <a:tr h="370840">
                <a:tc>
                  <a:txBody>
                    <a:bodyPr/>
                    <a:lstStyle/>
                    <a:p>
                      <a:r>
                        <a:rPr lang="en-US" dirty="0" smtClean="0"/>
                        <a:t>Payload</a:t>
                      </a:r>
                      <a:endParaRPr lang="en-US" dirty="0"/>
                    </a:p>
                  </a:txBody>
                  <a:tcPr/>
                </a:tc>
                <a:tc>
                  <a:txBody>
                    <a:bodyPr/>
                    <a:lstStyle/>
                    <a:p>
                      <a:r>
                        <a:rPr lang="en-US" dirty="0" smtClean="0"/>
                        <a:t>Large, especially</a:t>
                      </a:r>
                      <a:r>
                        <a:rPr lang="en-US" baseline="0" dirty="0" smtClean="0"/>
                        <a:t> with </a:t>
                      </a:r>
                      <a:r>
                        <a:rPr lang="en-US" baseline="0" dirty="0" err="1" smtClean="0"/>
                        <a:t>viewstate</a:t>
                      </a:r>
                      <a:r>
                        <a:rPr lang="en-US" baseline="0" dirty="0" smtClean="0"/>
                        <a:t> enabled</a:t>
                      </a:r>
                      <a:endParaRPr lang="en-US" dirty="0"/>
                    </a:p>
                  </a:txBody>
                  <a:tcPr/>
                </a:tc>
                <a:tc>
                  <a:txBody>
                    <a:bodyPr/>
                    <a:lstStyle/>
                    <a:p>
                      <a:r>
                        <a:rPr lang="en-US" dirty="0" smtClean="0"/>
                        <a:t>Depending on data being sent, usually</a:t>
                      </a:r>
                      <a:r>
                        <a:rPr lang="en-US" baseline="0" dirty="0" smtClean="0"/>
                        <a:t> extremely small</a:t>
                      </a:r>
                      <a:endParaRPr lang="en-US" dirty="0"/>
                    </a:p>
                  </a:txBody>
                  <a:tcPr/>
                </a:tc>
              </a:tr>
            </a:tbl>
          </a:graphicData>
        </a:graphic>
      </p:graphicFrame>
      <p:sp>
        <p:nvSpPr>
          <p:cNvPr id="3" name="Title 2"/>
          <p:cNvSpPr>
            <a:spLocks noGrp="1"/>
          </p:cNvSpPr>
          <p:nvPr>
            <p:ph type="title"/>
          </p:nvPr>
        </p:nvSpPr>
        <p:spPr/>
        <p:txBody>
          <a:bodyPr>
            <a:normAutofit fontScale="90000"/>
          </a:bodyPr>
          <a:lstStyle/>
          <a:p>
            <a:r>
              <a:rPr lang="en-US" dirty="0"/>
              <a:t>#1: Enabling Ajax in your web application – </a:t>
            </a:r>
            <a:r>
              <a:rPr lang="en-US" dirty="0" smtClean="0"/>
              <a:t>Comparison</a:t>
            </a:r>
            <a:endParaRPr lang="en-US" dirty="0"/>
          </a:p>
        </p:txBody>
      </p:sp>
    </p:spTree>
    <p:extLst>
      <p:ext uri="{BB962C8B-B14F-4D97-AF65-F5344CB8AC3E}">
        <p14:creationId xmlns:p14="http://schemas.microsoft.com/office/powerpoint/2010/main" val="374300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633472"/>
          </a:xfrm>
        </p:spPr>
        <p:txBody>
          <a:bodyPr>
            <a:normAutofit lnSpcReduction="10000"/>
          </a:bodyPr>
          <a:lstStyle/>
          <a:p>
            <a:pPr marL="109728" indent="0">
              <a:buNone/>
            </a:pPr>
            <a:r>
              <a:rPr lang="en-US" dirty="0" smtClean="0"/>
              <a:t>This demo shows the </a:t>
            </a:r>
            <a:r>
              <a:rPr lang="en-US" dirty="0" err="1" smtClean="0"/>
              <a:t>jquery</a:t>
            </a:r>
            <a:r>
              <a:rPr lang="en-US" dirty="0" smtClean="0"/>
              <a:t> version of the previous demo. Although visually the same, there is now a lot lesser data being transferred. </a:t>
            </a:r>
          </a:p>
          <a:p>
            <a:pPr marL="109728" indent="0">
              <a:buNone/>
            </a:pPr>
            <a:endParaRPr lang="en-US" dirty="0"/>
          </a:p>
          <a:p>
            <a:pPr marL="109728" indent="0">
              <a:buNone/>
            </a:pPr>
            <a:r>
              <a:rPr lang="en-US" dirty="0" smtClean="0"/>
              <a:t>This however comes at the expense of ease of development and debugging</a:t>
            </a:r>
            <a:endParaRPr lang="en-US" dirty="0"/>
          </a:p>
        </p:txBody>
      </p:sp>
      <p:sp>
        <p:nvSpPr>
          <p:cNvPr id="3" name="Title 2"/>
          <p:cNvSpPr>
            <a:spLocks noGrp="1"/>
          </p:cNvSpPr>
          <p:nvPr>
            <p:ph type="title"/>
          </p:nvPr>
        </p:nvSpPr>
        <p:spPr/>
        <p:txBody>
          <a:bodyPr>
            <a:normAutofit fontScale="90000"/>
          </a:bodyPr>
          <a:lstStyle/>
          <a:p>
            <a:r>
              <a:rPr lang="en-US" dirty="0" smtClean="0"/>
              <a:t>#1: Enabling Ajax in your web application - </a:t>
            </a:r>
            <a:r>
              <a:rPr lang="en-US" dirty="0" err="1" smtClean="0"/>
              <a:t>jQuery</a:t>
            </a:r>
            <a:endParaRPr lang="en-US" dirty="0"/>
          </a:p>
        </p:txBody>
      </p:sp>
      <p:sp>
        <p:nvSpPr>
          <p:cNvPr id="5" name="TextBox 4"/>
          <p:cNvSpPr txBox="1"/>
          <p:nvPr/>
        </p:nvSpPr>
        <p:spPr>
          <a:xfrm>
            <a:off x="914400" y="4419600"/>
            <a:ext cx="7315200" cy="369332"/>
          </a:xfrm>
          <a:prstGeom prst="rect">
            <a:avLst/>
          </a:prstGeom>
          <a:noFill/>
        </p:spPr>
        <p:txBody>
          <a:bodyPr wrap="square" rtlCol="0">
            <a:spAutoFit/>
          </a:bodyPr>
          <a:lstStyle/>
          <a:p>
            <a:r>
              <a:rPr lang="en-US" dirty="0">
                <a:hlinkClick r:id="rId2"/>
              </a:rPr>
              <a:t>http://</a:t>
            </a:r>
            <a:r>
              <a:rPr lang="en-US" dirty="0" smtClean="0">
                <a:hlinkClick r:id="rId2"/>
              </a:rPr>
              <a:t>localhost:12345/Chapter1/Demo/jquery/jquery.aspx</a:t>
            </a:r>
            <a:r>
              <a:rPr lang="en-US" dirty="0" smtClean="0"/>
              <a:t> </a:t>
            </a:r>
            <a:endParaRPr lang="en-US" dirty="0"/>
          </a:p>
        </p:txBody>
      </p:sp>
    </p:spTree>
    <p:extLst>
      <p:ext uri="{BB962C8B-B14F-4D97-AF65-F5344CB8AC3E}">
        <p14:creationId xmlns:p14="http://schemas.microsoft.com/office/powerpoint/2010/main" val="288270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None/>
            </a:pPr>
            <a:r>
              <a:rPr lang="en-US" b="1" dirty="0" smtClean="0"/>
              <a:t>Your first day on the job, time to start shining!</a:t>
            </a:r>
          </a:p>
          <a:p>
            <a:pPr marL="514350" indent="-514350">
              <a:buNone/>
            </a:pPr>
            <a:endParaRPr lang="en-US" b="1" dirty="0" smtClean="0"/>
          </a:p>
          <a:p>
            <a:pPr marL="514350" indent="-514350">
              <a:buNone/>
            </a:pPr>
            <a:r>
              <a:rPr lang="en-US" b="1" dirty="0" smtClean="0"/>
              <a:t>Lab Specifications:</a:t>
            </a:r>
          </a:p>
          <a:p>
            <a:pPr marL="514350" indent="-514350">
              <a:buNone/>
            </a:pPr>
            <a:r>
              <a:rPr lang="en-US" sz="1400" b="1" dirty="0" smtClean="0"/>
              <a:t>D:\Advanced ASP.NET\Lab\Lab1.docx</a:t>
            </a:r>
          </a:p>
        </p:txBody>
      </p:sp>
      <p:sp>
        <p:nvSpPr>
          <p:cNvPr id="2" name="Title 1"/>
          <p:cNvSpPr>
            <a:spLocks noGrp="1"/>
          </p:cNvSpPr>
          <p:nvPr>
            <p:ph type="title"/>
          </p:nvPr>
        </p:nvSpPr>
        <p:spPr/>
        <p:txBody>
          <a:bodyPr>
            <a:normAutofit fontScale="90000"/>
          </a:bodyPr>
          <a:lstStyle/>
          <a:p>
            <a:r>
              <a:rPr lang="en-US" dirty="0" smtClean="0"/>
              <a:t>#1: Lab: Introducing Ajax to your web application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None/>
            </a:pPr>
            <a:r>
              <a:rPr lang="en-US" b="1" dirty="0" smtClean="0"/>
              <a:t>Ajax Control Toolkit</a:t>
            </a:r>
          </a:p>
          <a:p>
            <a:pPr lvl="1"/>
            <a:r>
              <a:rPr lang="en-US" dirty="0" smtClean="0"/>
              <a:t>Overview of ASP.NET AJAX Control Toolkit</a:t>
            </a:r>
          </a:p>
          <a:p>
            <a:pPr lvl="1"/>
            <a:r>
              <a:rPr lang="en-US" dirty="0" smtClean="0"/>
              <a:t>Explore each component in the control tool kit</a:t>
            </a:r>
          </a:p>
          <a:p>
            <a:pPr lvl="1"/>
            <a:r>
              <a:rPr lang="en-US" dirty="0" smtClean="0"/>
              <a:t>Lab: Using Ajax Control Toolkit in your web application</a:t>
            </a:r>
          </a:p>
        </p:txBody>
      </p:sp>
      <p:sp>
        <p:nvSpPr>
          <p:cNvPr id="2" name="Title 1"/>
          <p:cNvSpPr>
            <a:spLocks noGrp="1"/>
          </p:cNvSpPr>
          <p:nvPr>
            <p:ph type="title"/>
          </p:nvPr>
        </p:nvSpPr>
        <p:spPr/>
        <p:txBody>
          <a:bodyPr>
            <a:normAutofit/>
          </a:bodyPr>
          <a:lstStyle/>
          <a:p>
            <a:r>
              <a:rPr lang="en-US" dirty="0" smtClean="0"/>
              <a:t>#2: Ajax Control Toolkit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None/>
            </a:pPr>
            <a:r>
              <a:rPr lang="en-US" b="1" dirty="0" smtClean="0"/>
              <a:t>Ajax Control Toolkit</a:t>
            </a:r>
          </a:p>
          <a:p>
            <a:pPr lvl="1"/>
            <a:r>
              <a:rPr lang="en-US" dirty="0" smtClean="0"/>
              <a:t>Open Source project to build controls that can be used out of the box to create an interactive web experience</a:t>
            </a:r>
          </a:p>
          <a:p>
            <a:pPr lvl="1"/>
            <a:r>
              <a:rPr lang="en-US" dirty="0" smtClean="0"/>
              <a:t>Explore each component in the control tool kit</a:t>
            </a:r>
          </a:p>
          <a:p>
            <a:pPr lvl="1">
              <a:buNone/>
            </a:pPr>
            <a:r>
              <a:rPr lang="en-US" dirty="0" smtClean="0">
                <a:hlinkClick r:id="rId2"/>
              </a:rPr>
              <a:t>http://courses.nus.edu.sg/course/cittka/training/ajaxctk/</a:t>
            </a:r>
            <a:r>
              <a:rPr lang="en-US" dirty="0" smtClean="0"/>
              <a:t> </a:t>
            </a:r>
          </a:p>
        </p:txBody>
      </p:sp>
      <p:sp>
        <p:nvSpPr>
          <p:cNvPr id="2" name="Title 1"/>
          <p:cNvSpPr>
            <a:spLocks noGrp="1"/>
          </p:cNvSpPr>
          <p:nvPr>
            <p:ph type="title"/>
          </p:nvPr>
        </p:nvSpPr>
        <p:spPr/>
        <p:txBody>
          <a:bodyPr>
            <a:normAutofit/>
          </a:bodyPr>
          <a:lstStyle/>
          <a:p>
            <a:r>
              <a:rPr lang="en-US" dirty="0" smtClean="0"/>
              <a:t>#2: Ajax Control Toolkit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None/>
            </a:pPr>
            <a:r>
              <a:rPr lang="en-US" b="1" dirty="0" smtClean="0"/>
              <a:t>Good job on your first assignment! </a:t>
            </a:r>
          </a:p>
          <a:p>
            <a:pPr marL="514350" indent="-514350">
              <a:buNone/>
            </a:pPr>
            <a:endParaRPr lang="en-US" b="1" dirty="0" smtClean="0"/>
          </a:p>
          <a:p>
            <a:pPr marL="0" indent="-514350">
              <a:buNone/>
            </a:pPr>
            <a:r>
              <a:rPr lang="en-US" b="1" dirty="0" smtClean="0"/>
              <a:t>Its time for your 2</a:t>
            </a:r>
            <a:r>
              <a:rPr lang="en-US" b="1" baseline="30000" dirty="0" smtClean="0"/>
              <a:t>nd</a:t>
            </a:r>
            <a:r>
              <a:rPr lang="en-US" b="1" dirty="0" smtClean="0"/>
              <a:t> assignment, and this time there’s no more hand holding</a:t>
            </a:r>
          </a:p>
          <a:p>
            <a:pPr marL="0" indent="-514350">
              <a:buNone/>
            </a:pPr>
            <a:endParaRPr lang="en-US" b="1" dirty="0" smtClean="0"/>
          </a:p>
          <a:p>
            <a:pPr marL="514350" indent="-514350">
              <a:buNone/>
            </a:pPr>
            <a:r>
              <a:rPr lang="en-US" b="1" dirty="0" smtClean="0"/>
              <a:t>Lab Specifications:</a:t>
            </a:r>
          </a:p>
          <a:p>
            <a:pPr marL="514350" indent="-514350">
              <a:buNone/>
            </a:pPr>
            <a:r>
              <a:rPr lang="en-US" sz="1400" b="1" dirty="0"/>
              <a:t>D:\Advanced </a:t>
            </a:r>
            <a:r>
              <a:rPr lang="en-US" sz="1400" b="1" dirty="0" smtClean="0"/>
              <a:t>ASP.NET\Lab\Lab2.docx</a:t>
            </a:r>
            <a:endParaRPr lang="en-US" sz="1400" b="1" dirty="0"/>
          </a:p>
        </p:txBody>
      </p:sp>
      <p:sp>
        <p:nvSpPr>
          <p:cNvPr id="2" name="Title 1"/>
          <p:cNvSpPr>
            <a:spLocks noGrp="1"/>
          </p:cNvSpPr>
          <p:nvPr>
            <p:ph type="title"/>
          </p:nvPr>
        </p:nvSpPr>
        <p:spPr/>
        <p:txBody>
          <a:bodyPr>
            <a:normAutofit fontScale="90000"/>
          </a:bodyPr>
          <a:lstStyle/>
          <a:p>
            <a:r>
              <a:rPr lang="en-US" dirty="0" smtClean="0"/>
              <a:t>#2: Lab: Introducing Ajax Control Toolkit controls to your web application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514350">
              <a:buNone/>
            </a:pPr>
            <a:r>
              <a:rPr lang="en-US" b="1" dirty="0" smtClean="0"/>
              <a:t>Introduction</a:t>
            </a:r>
          </a:p>
          <a:p>
            <a:pPr marL="0" indent="-514350">
              <a:buNone/>
            </a:pPr>
            <a:r>
              <a:rPr lang="en-US" sz="2000" dirty="0" smtClean="0"/>
              <a:t>This 3 day course provides you with the skills and knowledge required to advance your .NET development skills to the next level, which you can use in your daily work to provide robust and high performing applications.</a:t>
            </a:r>
          </a:p>
          <a:p>
            <a:pPr marL="0" indent="-514350">
              <a:buNone/>
            </a:pPr>
            <a:endParaRPr lang="en-US" dirty="0" smtClean="0"/>
          </a:p>
          <a:p>
            <a:pPr marL="0" indent="-514350">
              <a:buNone/>
            </a:pPr>
            <a:r>
              <a:rPr lang="en-US" b="1" dirty="0" smtClean="0"/>
              <a:t>Student Prerequisites</a:t>
            </a:r>
          </a:p>
          <a:p>
            <a:pPr marL="0" indent="-514350">
              <a:buNone/>
            </a:pPr>
            <a:r>
              <a:rPr lang="en-US" sz="1800" dirty="0" smtClean="0"/>
              <a:t>To benefit from this course, you must be familiar with </a:t>
            </a:r>
            <a:r>
              <a:rPr lang="en-US" sz="1800" b="1" dirty="0" smtClean="0"/>
              <a:t>Microsoft Visual Studio and Microsoft ASP.NET</a:t>
            </a:r>
            <a:r>
              <a:rPr lang="en-US" sz="1800" dirty="0" smtClean="0"/>
              <a:t>. You should also have knowledge of basic </a:t>
            </a:r>
            <a:r>
              <a:rPr lang="en-US" sz="1800" b="1" dirty="0" smtClean="0"/>
              <a:t>relational database concepts</a:t>
            </a:r>
            <a:r>
              <a:rPr lang="en-US" sz="1800" dirty="0" smtClean="0"/>
              <a:t> and querying data by using Transact-SQL</a:t>
            </a:r>
          </a:p>
        </p:txBody>
      </p:sp>
      <p:sp>
        <p:nvSpPr>
          <p:cNvPr id="2" name="Title 1"/>
          <p:cNvSpPr>
            <a:spLocks noGrp="1"/>
          </p:cNvSpPr>
          <p:nvPr>
            <p:ph type="title"/>
          </p:nvPr>
        </p:nvSpPr>
        <p:spPr/>
        <p:txBody>
          <a:bodyPr>
            <a:normAutofit/>
          </a:bodyPr>
          <a:lstStyle/>
          <a:p>
            <a:r>
              <a:rPr lang="en-US" dirty="0" smtClean="0"/>
              <a:t>Overview</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a:pPr>
            <a:r>
              <a:rPr lang="en-US" b="1" dirty="0" smtClean="0"/>
              <a:t>Ajax Controls</a:t>
            </a:r>
          </a:p>
          <a:p>
            <a:pPr marL="514350" indent="-514350">
              <a:buFont typeface="+mj-lt"/>
              <a:buAutoNum type="arabicPeriod"/>
            </a:pPr>
            <a:r>
              <a:rPr lang="en-US" b="1" dirty="0" err="1" smtClean="0"/>
              <a:t>jQuery</a:t>
            </a:r>
            <a:endParaRPr lang="en-US" b="1" dirty="0" smtClean="0"/>
          </a:p>
          <a:p>
            <a:pPr marL="514350" indent="-514350">
              <a:buFont typeface="+mj-lt"/>
              <a:buAutoNum type="arabicPeriod"/>
            </a:pPr>
            <a:r>
              <a:rPr lang="en-US" b="1" dirty="0" smtClean="0"/>
              <a:t>Ajax Control </a:t>
            </a:r>
            <a:r>
              <a:rPr lang="en-US" b="1" dirty="0" err="1" smtClean="0"/>
              <a:t>ToolKit</a:t>
            </a:r>
            <a:endParaRPr lang="en-US" b="1" dirty="0" smtClean="0"/>
          </a:p>
          <a:p>
            <a:pPr marL="514350" indent="-514350">
              <a:buNone/>
            </a:pPr>
            <a:endParaRPr lang="en-US" b="1" dirty="0" smtClean="0"/>
          </a:p>
        </p:txBody>
      </p:sp>
      <p:sp>
        <p:nvSpPr>
          <p:cNvPr id="2" name="Title 1"/>
          <p:cNvSpPr>
            <a:spLocks noGrp="1"/>
          </p:cNvSpPr>
          <p:nvPr>
            <p:ph type="title"/>
          </p:nvPr>
        </p:nvSpPr>
        <p:spPr/>
        <p:txBody>
          <a:bodyPr>
            <a:normAutofit/>
          </a:bodyPr>
          <a:lstStyle/>
          <a:p>
            <a:r>
              <a:rPr lang="en-US" dirty="0" smtClean="0"/>
              <a:t>Day 1: Summary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Developing Advanced Microsoft ASP.NET Web Applications (C#)</a:t>
            </a:r>
          </a:p>
        </p:txBody>
      </p:sp>
      <p:sp>
        <p:nvSpPr>
          <p:cNvPr id="3" name="Subtitle 2"/>
          <p:cNvSpPr>
            <a:spLocks noGrp="1"/>
          </p:cNvSpPr>
          <p:nvPr>
            <p:ph type="subTitle" idx="1"/>
          </p:nvPr>
        </p:nvSpPr>
        <p:spPr/>
        <p:txBody>
          <a:bodyPr/>
          <a:lstStyle/>
          <a:p>
            <a:r>
              <a:rPr lang="en-US" dirty="0" smtClean="0"/>
              <a:t>Day #2</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smtClean="0"/>
              <a:t>Day 2</a:t>
            </a:r>
          </a:p>
          <a:p>
            <a:pPr marL="880110" lvl="1" indent="-514350">
              <a:buFont typeface="+mj-lt"/>
              <a:buAutoNum type="arabicPeriod" startAt="3"/>
            </a:pPr>
            <a:r>
              <a:rPr lang="en-US" b="1" dirty="0"/>
              <a:t>Generics and Custom Controls</a:t>
            </a:r>
          </a:p>
          <a:p>
            <a:pPr lvl="2"/>
            <a:r>
              <a:rPr lang="en-US" dirty="0"/>
              <a:t>Overview of Generics </a:t>
            </a:r>
          </a:p>
          <a:p>
            <a:pPr lvl="2"/>
            <a:r>
              <a:rPr lang="en-US" dirty="0"/>
              <a:t>Overview of Custom Control</a:t>
            </a:r>
          </a:p>
          <a:p>
            <a:pPr lvl="2"/>
            <a:r>
              <a:rPr lang="en-US" dirty="0"/>
              <a:t>Lab: Creating an custom </a:t>
            </a:r>
            <a:r>
              <a:rPr lang="en-US" dirty="0" smtClean="0"/>
              <a:t>control</a:t>
            </a:r>
            <a:endParaRPr lang="en-US" b="1" dirty="0" smtClean="0"/>
          </a:p>
          <a:p>
            <a:pPr marL="880110" lvl="1" indent="-514350">
              <a:buFont typeface="+mj-lt"/>
              <a:buAutoNum type="arabicPeriod" startAt="4"/>
            </a:pPr>
            <a:r>
              <a:rPr lang="en-US" b="1" dirty="0" smtClean="0"/>
              <a:t>LINQ To SQL</a:t>
            </a:r>
          </a:p>
          <a:p>
            <a:pPr lvl="2"/>
            <a:r>
              <a:rPr lang="en-US" dirty="0" smtClean="0"/>
              <a:t>Overview </a:t>
            </a:r>
            <a:r>
              <a:rPr lang="en-US" dirty="0"/>
              <a:t>of LINQ  to SQL</a:t>
            </a:r>
          </a:p>
          <a:p>
            <a:pPr lvl="2"/>
            <a:r>
              <a:rPr lang="en-US" dirty="0"/>
              <a:t>Creating a LINQ TO SQL Relation</a:t>
            </a:r>
          </a:p>
          <a:p>
            <a:pPr lvl="2"/>
            <a:r>
              <a:rPr lang="en-US" dirty="0"/>
              <a:t>Working with LINQ To SQL Files</a:t>
            </a:r>
          </a:p>
          <a:p>
            <a:pPr lvl="2"/>
            <a:r>
              <a:rPr lang="en-US" dirty="0"/>
              <a:t>Lab: Creating a data aware web </a:t>
            </a:r>
            <a:r>
              <a:rPr lang="en-US" dirty="0" smtClean="0"/>
              <a:t>application</a:t>
            </a:r>
            <a:endParaRPr lang="en-US" b="1" dirty="0" smtClean="0"/>
          </a:p>
          <a:p>
            <a:pPr marL="880110" lvl="1" indent="-514350">
              <a:buFont typeface="+mj-lt"/>
              <a:buAutoNum type="arabicPeriod" startAt="4"/>
            </a:pPr>
            <a:endParaRPr lang="en-US" dirty="0"/>
          </a:p>
          <a:p>
            <a:pPr marL="1117854" lvl="2" indent="-514350">
              <a:buFont typeface="Arial" pitchFamily="34" charset="0"/>
              <a:buChar char="•"/>
            </a:pPr>
            <a:endParaRPr lang="en-US" dirty="0" smtClean="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2507994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a:pPr>
            <a:r>
              <a:rPr lang="en-US" b="1" dirty="0" smtClean="0"/>
              <a:t>Generics and Custom Controls</a:t>
            </a:r>
          </a:p>
          <a:p>
            <a:pPr lvl="1"/>
            <a:r>
              <a:rPr lang="en-US" dirty="0" smtClean="0"/>
              <a:t>Overview of Generics </a:t>
            </a:r>
          </a:p>
          <a:p>
            <a:pPr lvl="1"/>
            <a:r>
              <a:rPr lang="en-US" dirty="0" smtClean="0"/>
              <a:t>Overview of Custom Control</a:t>
            </a:r>
          </a:p>
          <a:p>
            <a:pPr lvl="1"/>
            <a:r>
              <a:rPr lang="en-US" dirty="0" smtClean="0"/>
              <a:t>Lab: Creating an custom control</a:t>
            </a:r>
            <a:endParaRPr lang="en-US" b="1" dirty="0" smtClean="0"/>
          </a:p>
        </p:txBody>
      </p:sp>
      <p:sp>
        <p:nvSpPr>
          <p:cNvPr id="2" name="Title 1"/>
          <p:cNvSpPr>
            <a:spLocks noGrp="1"/>
          </p:cNvSpPr>
          <p:nvPr>
            <p:ph type="title"/>
          </p:nvPr>
        </p:nvSpPr>
        <p:spPr/>
        <p:txBody>
          <a:bodyPr>
            <a:normAutofit/>
          </a:bodyPr>
          <a:lstStyle/>
          <a:p>
            <a:r>
              <a:rPr lang="en-US" dirty="0" smtClean="0"/>
              <a:t>#3: Generics and Custom Controls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7200"/>
          </a:xfrm>
        </p:spPr>
        <p:txBody>
          <a:bodyPr>
            <a:normAutofit/>
          </a:bodyPr>
          <a:lstStyle/>
          <a:p>
            <a:pPr marL="514350" indent="-514350">
              <a:buNone/>
            </a:pPr>
            <a:r>
              <a:rPr lang="en-US" sz="1800" b="1" dirty="0" smtClean="0">
                <a:hlinkClick r:id="rId2"/>
              </a:rPr>
              <a:t>http://msdn.microsoft.com/en-us/library/512aeb7t.aspx</a:t>
            </a:r>
            <a:r>
              <a:rPr lang="en-US" sz="1800" b="1" dirty="0" smtClean="0"/>
              <a:t> </a:t>
            </a:r>
          </a:p>
        </p:txBody>
      </p:sp>
      <p:sp>
        <p:nvSpPr>
          <p:cNvPr id="2" name="Title 1"/>
          <p:cNvSpPr>
            <a:spLocks noGrp="1"/>
          </p:cNvSpPr>
          <p:nvPr>
            <p:ph type="title"/>
          </p:nvPr>
        </p:nvSpPr>
        <p:spPr/>
        <p:txBody>
          <a:bodyPr>
            <a:normAutofit/>
          </a:bodyPr>
          <a:lstStyle/>
          <a:p>
            <a:r>
              <a:rPr lang="en-US" dirty="0" smtClean="0"/>
              <a:t>#3: Generics</a:t>
            </a:r>
            <a:endParaRPr lang="en-US" dirty="0"/>
          </a:p>
        </p:txBody>
      </p:sp>
      <p:sp>
        <p:nvSpPr>
          <p:cNvPr id="5" name="Rectangle 4"/>
          <p:cNvSpPr/>
          <p:nvPr/>
        </p:nvSpPr>
        <p:spPr>
          <a:xfrm>
            <a:off x="457200" y="1905000"/>
            <a:ext cx="8077200" cy="1200329"/>
          </a:xfrm>
          <a:prstGeom prst="rect">
            <a:avLst/>
          </a:prstGeom>
        </p:spPr>
        <p:txBody>
          <a:bodyPr wrap="square">
            <a:spAutoFit/>
          </a:bodyPr>
          <a:lstStyle/>
          <a:p>
            <a:r>
              <a:rPr lang="en-US" dirty="0" smtClean="0"/>
              <a:t>Generics introduce to the .NET Framework the concept of type parameters, which make it possible to design classes and methods that defer the specification of one or more types until the class or method is declared and instantiated by client code. </a:t>
            </a:r>
            <a:endParaRPr lang="en-US" dirty="0"/>
          </a:p>
        </p:txBody>
      </p:sp>
      <p:pic>
        <p:nvPicPr>
          <p:cNvPr id="2050" name="Picture 2"/>
          <p:cNvPicPr>
            <a:picLocks noChangeAspect="1" noChangeArrowheads="1"/>
          </p:cNvPicPr>
          <p:nvPr/>
        </p:nvPicPr>
        <p:blipFill>
          <a:blip r:embed="rId3" cstate="print"/>
          <a:srcRect l="18571" t="38016" r="44286" b="33058"/>
          <a:stretch>
            <a:fillRect/>
          </a:stretch>
        </p:blipFill>
        <p:spPr bwMode="auto">
          <a:xfrm>
            <a:off x="1066800" y="3276600"/>
            <a:ext cx="59436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Generics</a:t>
            </a:r>
            <a:endParaRPr lang="en-US" dirty="0"/>
          </a:p>
        </p:txBody>
      </p:sp>
      <p:sp>
        <p:nvSpPr>
          <p:cNvPr id="5" name="Rectangle 4"/>
          <p:cNvSpPr/>
          <p:nvPr/>
        </p:nvSpPr>
        <p:spPr>
          <a:xfrm>
            <a:off x="457200" y="1447800"/>
            <a:ext cx="8077200" cy="4247317"/>
          </a:xfrm>
          <a:prstGeom prst="rect">
            <a:avLst/>
          </a:prstGeom>
        </p:spPr>
        <p:txBody>
          <a:bodyPr wrap="square">
            <a:spAutoFit/>
          </a:bodyPr>
          <a:lstStyle/>
          <a:p>
            <a:r>
              <a:rPr lang="en-US" dirty="0" err="1" smtClean="0"/>
              <a:t>System.Collections.Generic</a:t>
            </a:r>
            <a:r>
              <a:rPr lang="en-US" dirty="0" smtClean="0"/>
              <a:t> Namespace</a:t>
            </a:r>
          </a:p>
          <a:p>
            <a:endParaRPr lang="en-US" dirty="0" smtClean="0"/>
          </a:p>
          <a:p>
            <a:r>
              <a:rPr lang="en-US" dirty="0" smtClean="0"/>
              <a:t>In .NET there are several classes which allows you to store collections and perform various operations on them, </a:t>
            </a:r>
            <a:r>
              <a:rPr lang="en-US" dirty="0" err="1" smtClean="0"/>
              <a:t>e.g</a:t>
            </a:r>
            <a:r>
              <a:rPr lang="en-US" dirty="0" smtClean="0"/>
              <a:t> </a:t>
            </a:r>
            <a:r>
              <a:rPr lang="en-US" dirty="0" err="1" smtClean="0"/>
              <a:t>ArrayList</a:t>
            </a:r>
            <a:r>
              <a:rPr lang="en-US" dirty="0" smtClean="0"/>
              <a:t>, Queue, Stack, </a:t>
            </a:r>
            <a:r>
              <a:rPr lang="en-US" dirty="0" err="1" smtClean="0"/>
              <a:t>HashTable</a:t>
            </a:r>
            <a:r>
              <a:rPr lang="en-US" dirty="0" smtClean="0"/>
              <a:t>.</a:t>
            </a:r>
          </a:p>
          <a:p>
            <a:endParaRPr lang="en-US" dirty="0" smtClean="0"/>
          </a:p>
          <a:p>
            <a:r>
              <a:rPr lang="en-US" dirty="0" smtClean="0"/>
              <a:t>However they perform slowly during boxing and </a:t>
            </a:r>
            <a:r>
              <a:rPr lang="en-US" dirty="0" err="1" smtClean="0"/>
              <a:t>unboxing</a:t>
            </a:r>
            <a:r>
              <a:rPr lang="en-US" dirty="0" smtClean="0"/>
              <a:t> operations (converting the class to an object type and the reverse operation)</a:t>
            </a:r>
          </a:p>
          <a:p>
            <a:endParaRPr lang="en-US" dirty="0" smtClean="0"/>
          </a:p>
          <a:p>
            <a:r>
              <a:rPr lang="en-US" dirty="0" smtClean="0"/>
              <a:t>So new generics controls are implemented which do not suffer from this problem</a:t>
            </a:r>
          </a:p>
          <a:p>
            <a:endParaRPr lang="en-US" dirty="0" smtClean="0"/>
          </a:p>
          <a:p>
            <a:r>
              <a:rPr lang="en-US" dirty="0" smtClean="0"/>
              <a:t>Dictionary&lt;</a:t>
            </a:r>
            <a:r>
              <a:rPr lang="en-US" dirty="0" err="1" smtClean="0"/>
              <a:t>Tkey</a:t>
            </a:r>
            <a:r>
              <a:rPr lang="en-US" dirty="0" smtClean="0"/>
              <a:t>, </a:t>
            </a:r>
            <a:r>
              <a:rPr lang="en-US" dirty="0" err="1" smtClean="0"/>
              <a:t>Tvalue</a:t>
            </a:r>
            <a:r>
              <a:rPr lang="en-US" dirty="0" smtClean="0"/>
              <a:t>&gt;, </a:t>
            </a:r>
            <a:r>
              <a:rPr lang="en-US" dirty="0" err="1" smtClean="0"/>
              <a:t>HashSet</a:t>
            </a:r>
            <a:r>
              <a:rPr lang="en-US" dirty="0" smtClean="0"/>
              <a:t>&lt;T&gt;, </a:t>
            </a:r>
            <a:r>
              <a:rPr lang="en-US" dirty="0" err="1" smtClean="0"/>
              <a:t>LinkedList</a:t>
            </a:r>
            <a:r>
              <a:rPr lang="en-US" dirty="0" smtClean="0"/>
              <a:t>&lt;T&gt;, Queue&lt;T&gt;, </a:t>
            </a:r>
            <a:r>
              <a:rPr lang="en-US" dirty="0" err="1" smtClean="0"/>
              <a:t>SortedDictionary</a:t>
            </a:r>
            <a:r>
              <a:rPr lang="en-US" dirty="0" smtClean="0"/>
              <a:t>&lt;</a:t>
            </a:r>
            <a:r>
              <a:rPr lang="en-US" dirty="0" err="1" smtClean="0"/>
              <a:t>Tkey</a:t>
            </a:r>
            <a:r>
              <a:rPr lang="en-US" dirty="0" smtClean="0"/>
              <a:t>, </a:t>
            </a:r>
            <a:r>
              <a:rPr lang="en-US" dirty="0" err="1" smtClean="0"/>
              <a:t>Tvalue</a:t>
            </a:r>
            <a:r>
              <a:rPr lang="en-US" dirty="0" smtClean="0"/>
              <a:t>&gt;, Stack&lt;T&gt;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Generics– Definition and Usage</a:t>
            </a:r>
            <a:endParaRPr lang="en-US" dirty="0"/>
          </a:p>
        </p:txBody>
      </p:sp>
      <p:sp>
        <p:nvSpPr>
          <p:cNvPr id="5" name="Rectangle 4"/>
          <p:cNvSpPr/>
          <p:nvPr/>
        </p:nvSpPr>
        <p:spPr>
          <a:xfrm>
            <a:off x="533400" y="3962400"/>
            <a:ext cx="8001000" cy="923330"/>
          </a:xfrm>
          <a:prstGeom prst="rect">
            <a:avLst/>
          </a:prstGeom>
        </p:spPr>
        <p:txBody>
          <a:bodyPr wrap="square">
            <a:spAutoFit/>
          </a:bodyPr>
          <a:lstStyle/>
          <a:p>
            <a:pPr marL="342900" indent="-342900">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p:txBody>
      </p:sp>
      <p:graphicFrame>
        <p:nvGraphicFramePr>
          <p:cNvPr id="6" name="Table 5"/>
          <p:cNvGraphicFramePr>
            <a:graphicFrameLocks noGrp="1"/>
          </p:cNvGraphicFramePr>
          <p:nvPr/>
        </p:nvGraphicFramePr>
        <p:xfrm>
          <a:off x="381000" y="1371600"/>
          <a:ext cx="7620000" cy="4419600"/>
        </p:xfrm>
        <a:graphic>
          <a:graphicData uri="http://schemas.openxmlformats.org/drawingml/2006/table">
            <a:tbl>
              <a:tblPr firstRow="1" bandRow="1">
                <a:tableStyleId>{5C22544A-7EE6-4342-B048-85BDC9FD1C3A}</a:tableStyleId>
              </a:tblPr>
              <a:tblGrid>
                <a:gridCol w="2587925"/>
                <a:gridCol w="5032075"/>
              </a:tblGrid>
              <a:tr h="352868">
                <a:tc>
                  <a:txBody>
                    <a:bodyPr/>
                    <a:lstStyle/>
                    <a:p>
                      <a:r>
                        <a:rPr lang="en-US" sz="1300" dirty="0" smtClean="0"/>
                        <a:t>Definition</a:t>
                      </a:r>
                      <a:endParaRPr lang="en-US" sz="1300" dirty="0"/>
                    </a:p>
                  </a:txBody>
                  <a:tcPr marL="67819" marR="67819" marT="33910" marB="33910"/>
                </a:tc>
                <a:tc>
                  <a:txBody>
                    <a:bodyPr/>
                    <a:lstStyle/>
                    <a:p>
                      <a:r>
                        <a:rPr lang="en-US" sz="1300" dirty="0" smtClean="0"/>
                        <a:t>Usage</a:t>
                      </a:r>
                      <a:endParaRPr lang="en-US" sz="1300" dirty="0"/>
                    </a:p>
                  </a:txBody>
                  <a:tcPr marL="67819" marR="67819" marT="33910" marB="33910"/>
                </a:tc>
              </a:tr>
              <a:tr h="9894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err="1" smtClean="0"/>
                        <a:t>HashSet</a:t>
                      </a:r>
                      <a:r>
                        <a:rPr lang="en-US" sz="1300" dirty="0" smtClean="0"/>
                        <a:t>&lt;T&gt;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dirty="0" smtClean="0"/>
                        <a:t>Stores a list of values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300" dirty="0" smtClean="0"/>
                    </a:p>
                  </a:txBody>
                  <a:tcPr marL="67819" marR="67819" marT="33910" marB="33910"/>
                </a:tc>
                <a:tc>
                  <a:txBody>
                    <a:bodyPr/>
                    <a:lstStyle/>
                    <a:p>
                      <a:r>
                        <a:rPr kumimoji="0" lang="en-US" sz="1300" kern="1200" dirty="0" err="1" smtClean="0">
                          <a:solidFill>
                            <a:schemeClr val="dk1"/>
                          </a:solidFill>
                          <a:latin typeface="+mn-lt"/>
                          <a:ea typeface="+mn-ea"/>
                          <a:cs typeface="+mn-cs"/>
                        </a:rPr>
                        <a:t>var</a:t>
                      </a:r>
                      <a:r>
                        <a:rPr kumimoji="0" lang="en-US" sz="1300" kern="1200" dirty="0" smtClean="0">
                          <a:solidFill>
                            <a:schemeClr val="dk1"/>
                          </a:solidFill>
                          <a:latin typeface="+mn-lt"/>
                          <a:ea typeface="+mn-ea"/>
                          <a:cs typeface="+mn-cs"/>
                        </a:rPr>
                        <a:t> </a:t>
                      </a:r>
                      <a:r>
                        <a:rPr kumimoji="0" lang="en-US" sz="1300" kern="1200" dirty="0" err="1" smtClean="0">
                          <a:solidFill>
                            <a:schemeClr val="dk1"/>
                          </a:solidFill>
                          <a:latin typeface="+mn-lt"/>
                          <a:ea typeface="+mn-ea"/>
                          <a:cs typeface="+mn-cs"/>
                        </a:rPr>
                        <a:t>oHashSet</a:t>
                      </a:r>
                      <a:r>
                        <a:rPr kumimoji="0" lang="en-US" sz="1300" kern="1200" dirty="0" smtClean="0">
                          <a:solidFill>
                            <a:schemeClr val="dk1"/>
                          </a:solidFill>
                          <a:latin typeface="+mn-lt"/>
                          <a:ea typeface="+mn-ea"/>
                          <a:cs typeface="+mn-cs"/>
                        </a:rPr>
                        <a:t> = new </a:t>
                      </a:r>
                      <a:r>
                        <a:rPr kumimoji="0" lang="en-US" sz="1300" kern="1200" dirty="0" err="1" smtClean="0">
                          <a:solidFill>
                            <a:schemeClr val="dk1"/>
                          </a:solidFill>
                          <a:latin typeface="+mn-lt"/>
                          <a:ea typeface="+mn-ea"/>
                          <a:cs typeface="+mn-cs"/>
                        </a:rPr>
                        <a:t>HashSet</a:t>
                      </a:r>
                      <a:r>
                        <a:rPr kumimoji="0" lang="en-US" sz="1300" kern="1200" dirty="0" smtClean="0">
                          <a:solidFill>
                            <a:schemeClr val="dk1"/>
                          </a:solidFill>
                          <a:latin typeface="+mn-lt"/>
                          <a:ea typeface="+mn-ea"/>
                          <a:cs typeface="+mn-cs"/>
                        </a:rPr>
                        <a:t>&lt;</a:t>
                      </a:r>
                      <a:r>
                        <a:rPr kumimoji="0" lang="en-US" sz="1300" kern="1200" dirty="0" err="1" smtClean="0">
                          <a:solidFill>
                            <a:schemeClr val="dk1"/>
                          </a:solidFill>
                          <a:latin typeface="+mn-lt"/>
                          <a:ea typeface="+mn-ea"/>
                          <a:cs typeface="+mn-cs"/>
                        </a:rPr>
                        <a:t>int</a:t>
                      </a:r>
                      <a:r>
                        <a:rPr kumimoji="0" lang="en-US" sz="1300" kern="1200" dirty="0" smtClean="0">
                          <a:solidFill>
                            <a:schemeClr val="dk1"/>
                          </a:solidFill>
                          <a:latin typeface="+mn-lt"/>
                          <a:ea typeface="+mn-ea"/>
                          <a:cs typeface="+mn-cs"/>
                        </a:rPr>
                        <a:t>&gt;();</a:t>
                      </a:r>
                    </a:p>
                    <a:p>
                      <a:r>
                        <a:rPr kumimoji="0" lang="en-US" sz="1300" kern="1200" dirty="0" err="1" smtClean="0">
                          <a:solidFill>
                            <a:schemeClr val="dk1"/>
                          </a:solidFill>
                          <a:latin typeface="+mn-lt"/>
                          <a:ea typeface="+mn-ea"/>
                          <a:cs typeface="+mn-cs"/>
                        </a:rPr>
                        <a:t>oHashSet.Add</a:t>
                      </a:r>
                      <a:r>
                        <a:rPr kumimoji="0" lang="en-US" sz="1300" kern="1200" dirty="0" smtClean="0">
                          <a:solidFill>
                            <a:schemeClr val="dk1"/>
                          </a:solidFill>
                          <a:latin typeface="+mn-lt"/>
                          <a:ea typeface="+mn-ea"/>
                          <a:cs typeface="+mn-cs"/>
                        </a:rPr>
                        <a:t>(1);</a:t>
                      </a:r>
                    </a:p>
                    <a:p>
                      <a:r>
                        <a:rPr lang="en-US" sz="1300" dirty="0" err="1" smtClean="0"/>
                        <a:t>oHashSet.Contains</a:t>
                      </a:r>
                      <a:r>
                        <a:rPr lang="en-US" sz="1300" dirty="0" smtClean="0"/>
                        <a:t>(1);</a:t>
                      </a:r>
                      <a:endParaRPr lang="en-US" sz="1300" dirty="0"/>
                    </a:p>
                  </a:txBody>
                  <a:tcPr marL="67819" marR="67819" marT="33910" marB="33910"/>
                </a:tc>
              </a:tr>
              <a:tr h="870086">
                <a:tc>
                  <a:txBody>
                    <a:bodyPr/>
                    <a:lstStyle/>
                    <a:p>
                      <a:r>
                        <a:rPr lang="en-US" sz="1300" dirty="0" err="1" smtClean="0"/>
                        <a:t>LinkedList</a:t>
                      </a:r>
                      <a:r>
                        <a:rPr lang="en-US" sz="1300" dirty="0" smtClean="0"/>
                        <a:t>&lt;T&gt;:</a:t>
                      </a:r>
                    </a:p>
                    <a:p>
                      <a:pPr>
                        <a:buFont typeface="Arial" pitchFamily="34" charset="0"/>
                        <a:buChar char="•"/>
                      </a:pPr>
                      <a:r>
                        <a:rPr lang="en-US" sz="1300" dirty="0" smtClean="0"/>
                        <a:t>A doubly linked list</a:t>
                      </a:r>
                    </a:p>
                    <a:p>
                      <a:endParaRPr lang="en-US" sz="1300" dirty="0"/>
                    </a:p>
                  </a:txBody>
                  <a:tcPr marL="67819" marR="67819" marT="33910" marB="33910"/>
                </a:tc>
                <a:tc>
                  <a:txBody>
                    <a:bodyPr/>
                    <a:lstStyle/>
                    <a:p>
                      <a:r>
                        <a:rPr kumimoji="0" lang="en-US" sz="1300" kern="1200" dirty="0" err="1" smtClean="0">
                          <a:solidFill>
                            <a:schemeClr val="dk1"/>
                          </a:solidFill>
                          <a:latin typeface="+mn-lt"/>
                          <a:ea typeface="+mn-ea"/>
                          <a:cs typeface="+mn-cs"/>
                        </a:rPr>
                        <a:t>var</a:t>
                      </a:r>
                      <a:r>
                        <a:rPr kumimoji="0" lang="en-US" sz="1300" kern="1200" dirty="0" smtClean="0">
                          <a:solidFill>
                            <a:schemeClr val="dk1"/>
                          </a:solidFill>
                          <a:latin typeface="+mn-lt"/>
                          <a:ea typeface="+mn-ea"/>
                          <a:cs typeface="+mn-cs"/>
                        </a:rPr>
                        <a:t> </a:t>
                      </a:r>
                      <a:r>
                        <a:rPr kumimoji="0" lang="en-US" sz="1300" kern="1200" dirty="0" err="1" smtClean="0">
                          <a:solidFill>
                            <a:schemeClr val="dk1"/>
                          </a:solidFill>
                          <a:latin typeface="+mn-lt"/>
                          <a:ea typeface="+mn-ea"/>
                          <a:cs typeface="+mn-cs"/>
                        </a:rPr>
                        <a:t>oList</a:t>
                      </a:r>
                      <a:r>
                        <a:rPr kumimoji="0" lang="en-US" sz="1300" kern="1200" dirty="0" smtClean="0">
                          <a:solidFill>
                            <a:schemeClr val="dk1"/>
                          </a:solidFill>
                          <a:latin typeface="+mn-lt"/>
                          <a:ea typeface="+mn-ea"/>
                          <a:cs typeface="+mn-cs"/>
                        </a:rPr>
                        <a:t> = new List&lt;</a:t>
                      </a:r>
                      <a:r>
                        <a:rPr kumimoji="0" lang="en-US" sz="1300" kern="1200" dirty="0" err="1" smtClean="0">
                          <a:solidFill>
                            <a:schemeClr val="dk1"/>
                          </a:solidFill>
                          <a:latin typeface="+mn-lt"/>
                          <a:ea typeface="+mn-ea"/>
                          <a:cs typeface="+mn-cs"/>
                        </a:rPr>
                        <a:t>int</a:t>
                      </a:r>
                      <a:r>
                        <a:rPr kumimoji="0" lang="en-US" sz="1300" kern="1200" dirty="0" smtClean="0">
                          <a:solidFill>
                            <a:schemeClr val="dk1"/>
                          </a:solidFill>
                          <a:latin typeface="+mn-lt"/>
                          <a:ea typeface="+mn-ea"/>
                          <a:cs typeface="+mn-cs"/>
                        </a:rPr>
                        <a:t>&gt;();</a:t>
                      </a:r>
                    </a:p>
                    <a:p>
                      <a:r>
                        <a:rPr kumimoji="0" lang="en-US" sz="1300" kern="1200" dirty="0" err="1" smtClean="0">
                          <a:solidFill>
                            <a:schemeClr val="dk1"/>
                          </a:solidFill>
                          <a:latin typeface="+mn-lt"/>
                          <a:ea typeface="+mn-ea"/>
                          <a:cs typeface="+mn-cs"/>
                        </a:rPr>
                        <a:t>oList.Add</a:t>
                      </a:r>
                      <a:r>
                        <a:rPr kumimoji="0" lang="en-US" sz="1300" kern="1200" dirty="0" smtClean="0">
                          <a:solidFill>
                            <a:schemeClr val="dk1"/>
                          </a:solidFill>
                          <a:latin typeface="+mn-lt"/>
                          <a:ea typeface="+mn-ea"/>
                          <a:cs typeface="+mn-cs"/>
                        </a:rPr>
                        <a:t>(1);</a:t>
                      </a:r>
                    </a:p>
                    <a:p>
                      <a:r>
                        <a:rPr kumimoji="0" lang="en-US" sz="1300" kern="1200" dirty="0" err="1" smtClean="0">
                          <a:solidFill>
                            <a:schemeClr val="dk1"/>
                          </a:solidFill>
                          <a:latin typeface="+mn-lt"/>
                          <a:ea typeface="+mn-ea"/>
                          <a:cs typeface="+mn-cs"/>
                        </a:rPr>
                        <a:t>oList.Contains</a:t>
                      </a:r>
                      <a:r>
                        <a:rPr kumimoji="0" lang="en-US" sz="1300" kern="1200" dirty="0" smtClean="0">
                          <a:solidFill>
                            <a:schemeClr val="dk1"/>
                          </a:solidFill>
                          <a:latin typeface="+mn-lt"/>
                          <a:ea typeface="+mn-ea"/>
                          <a:cs typeface="+mn-cs"/>
                        </a:rPr>
                        <a:t>(1);</a:t>
                      </a:r>
                      <a:endParaRPr lang="en-US" sz="1300" dirty="0"/>
                    </a:p>
                  </a:txBody>
                  <a:tcPr marL="67819" marR="67819" marT="33910" marB="33910"/>
                </a:tc>
              </a:tr>
              <a:tr h="1217770">
                <a:tc>
                  <a:txBody>
                    <a:bodyPr/>
                    <a:lstStyle/>
                    <a:p>
                      <a:r>
                        <a:rPr lang="en-US" sz="1300" dirty="0" smtClean="0"/>
                        <a:t>Queue&lt;T&gt;: </a:t>
                      </a:r>
                    </a:p>
                    <a:p>
                      <a:pPr>
                        <a:buFont typeface="Arial" pitchFamily="34" charset="0"/>
                        <a:buChar char="•"/>
                      </a:pPr>
                      <a:r>
                        <a:rPr lang="en-US" sz="1300" dirty="0" smtClean="0"/>
                        <a:t>Replacement for Queue</a:t>
                      </a:r>
                    </a:p>
                    <a:p>
                      <a:endParaRPr lang="en-US" sz="1300" dirty="0"/>
                    </a:p>
                  </a:txBody>
                  <a:tcPr marL="67819" marR="67819" marT="33910" marB="33910"/>
                </a:tc>
                <a:tc>
                  <a:txBody>
                    <a:bodyPr/>
                    <a:lstStyle/>
                    <a:p>
                      <a:r>
                        <a:rPr kumimoji="0" lang="en-US" sz="1300" kern="1200" dirty="0" err="1" smtClean="0">
                          <a:solidFill>
                            <a:schemeClr val="dk1"/>
                          </a:solidFill>
                          <a:latin typeface="+mn-lt"/>
                          <a:ea typeface="+mn-ea"/>
                          <a:cs typeface="+mn-cs"/>
                        </a:rPr>
                        <a:t>var</a:t>
                      </a:r>
                      <a:r>
                        <a:rPr kumimoji="0" lang="en-US" sz="1300" kern="1200" dirty="0" smtClean="0">
                          <a:solidFill>
                            <a:schemeClr val="dk1"/>
                          </a:solidFill>
                          <a:latin typeface="+mn-lt"/>
                          <a:ea typeface="+mn-ea"/>
                          <a:cs typeface="+mn-cs"/>
                        </a:rPr>
                        <a:t> </a:t>
                      </a:r>
                      <a:r>
                        <a:rPr kumimoji="0" lang="en-US" sz="1300" kern="1200" dirty="0" err="1" smtClean="0">
                          <a:solidFill>
                            <a:schemeClr val="dk1"/>
                          </a:solidFill>
                          <a:latin typeface="+mn-lt"/>
                          <a:ea typeface="+mn-ea"/>
                          <a:cs typeface="+mn-cs"/>
                        </a:rPr>
                        <a:t>oQueue</a:t>
                      </a:r>
                      <a:r>
                        <a:rPr kumimoji="0" lang="en-US" sz="1300" kern="1200" dirty="0" smtClean="0">
                          <a:solidFill>
                            <a:schemeClr val="dk1"/>
                          </a:solidFill>
                          <a:latin typeface="+mn-lt"/>
                          <a:ea typeface="+mn-ea"/>
                          <a:cs typeface="+mn-cs"/>
                        </a:rPr>
                        <a:t> = new Queue&lt;</a:t>
                      </a:r>
                      <a:r>
                        <a:rPr kumimoji="0" lang="en-US" sz="1300" kern="1200" dirty="0" err="1" smtClean="0">
                          <a:solidFill>
                            <a:schemeClr val="dk1"/>
                          </a:solidFill>
                          <a:latin typeface="+mn-lt"/>
                          <a:ea typeface="+mn-ea"/>
                          <a:cs typeface="+mn-cs"/>
                        </a:rPr>
                        <a:t>int</a:t>
                      </a:r>
                      <a:r>
                        <a:rPr kumimoji="0" lang="en-US" sz="1300" kern="1200" dirty="0" smtClean="0">
                          <a:solidFill>
                            <a:schemeClr val="dk1"/>
                          </a:solidFill>
                          <a:latin typeface="+mn-lt"/>
                          <a:ea typeface="+mn-ea"/>
                          <a:cs typeface="+mn-cs"/>
                        </a:rPr>
                        <a:t>&gt;();</a:t>
                      </a:r>
                    </a:p>
                    <a:p>
                      <a:r>
                        <a:rPr kumimoji="0" lang="en-US" sz="1300" kern="1200" dirty="0" err="1" smtClean="0">
                          <a:solidFill>
                            <a:schemeClr val="dk1"/>
                          </a:solidFill>
                          <a:latin typeface="+mn-lt"/>
                          <a:ea typeface="+mn-ea"/>
                          <a:cs typeface="+mn-cs"/>
                        </a:rPr>
                        <a:t>oQueue.Enqueue</a:t>
                      </a:r>
                      <a:r>
                        <a:rPr kumimoji="0" lang="en-US" sz="1300" kern="1200" dirty="0" smtClean="0">
                          <a:solidFill>
                            <a:schemeClr val="dk1"/>
                          </a:solidFill>
                          <a:latin typeface="+mn-lt"/>
                          <a:ea typeface="+mn-ea"/>
                          <a:cs typeface="+mn-cs"/>
                        </a:rPr>
                        <a:t>(1);</a:t>
                      </a:r>
                    </a:p>
                    <a:p>
                      <a:r>
                        <a:rPr kumimoji="0" lang="en-US" sz="1300" kern="1200" dirty="0" smtClean="0">
                          <a:solidFill>
                            <a:schemeClr val="dk1"/>
                          </a:solidFill>
                          <a:latin typeface="+mn-lt"/>
                          <a:ea typeface="+mn-ea"/>
                          <a:cs typeface="+mn-cs"/>
                        </a:rPr>
                        <a:t>if (</a:t>
                      </a:r>
                      <a:r>
                        <a:rPr kumimoji="0" lang="en-US" sz="1300" kern="1200" dirty="0" err="1" smtClean="0">
                          <a:solidFill>
                            <a:schemeClr val="dk1"/>
                          </a:solidFill>
                          <a:latin typeface="+mn-lt"/>
                          <a:ea typeface="+mn-ea"/>
                          <a:cs typeface="+mn-cs"/>
                        </a:rPr>
                        <a:t>oQueue.Contains</a:t>
                      </a:r>
                      <a:r>
                        <a:rPr kumimoji="0" lang="en-US" sz="1300" kern="1200" dirty="0" smtClean="0">
                          <a:solidFill>
                            <a:schemeClr val="dk1"/>
                          </a:solidFill>
                          <a:latin typeface="+mn-lt"/>
                          <a:ea typeface="+mn-ea"/>
                          <a:cs typeface="+mn-cs"/>
                        </a:rPr>
                        <a:t>(1)){}</a:t>
                      </a:r>
                    </a:p>
                    <a:p>
                      <a:r>
                        <a:rPr kumimoji="0" lang="en-US" sz="1300" kern="1200" dirty="0" err="1" smtClean="0">
                          <a:solidFill>
                            <a:schemeClr val="dk1"/>
                          </a:solidFill>
                          <a:latin typeface="+mn-lt"/>
                          <a:ea typeface="+mn-ea"/>
                          <a:cs typeface="+mn-cs"/>
                        </a:rPr>
                        <a:t>oQueue.Dequeue</a:t>
                      </a:r>
                      <a:r>
                        <a:rPr kumimoji="0" lang="en-US" sz="1300" kern="1200" dirty="0" smtClean="0">
                          <a:solidFill>
                            <a:schemeClr val="dk1"/>
                          </a:solidFill>
                          <a:latin typeface="+mn-lt"/>
                          <a:ea typeface="+mn-ea"/>
                          <a:cs typeface="+mn-cs"/>
                        </a:rPr>
                        <a:t>();</a:t>
                      </a:r>
                    </a:p>
                    <a:p>
                      <a:endParaRPr lang="en-US" sz="1300" dirty="0"/>
                    </a:p>
                  </a:txBody>
                  <a:tcPr marL="67819" marR="67819" marT="33910" marB="33910"/>
                </a:tc>
              </a:tr>
              <a:tr h="989438">
                <a:tc>
                  <a:txBody>
                    <a:bodyPr/>
                    <a:lstStyle/>
                    <a:p>
                      <a:r>
                        <a:rPr lang="en-US" sz="1300" dirty="0" smtClean="0"/>
                        <a:t>Stack&lt;T&gt;</a:t>
                      </a:r>
                    </a:p>
                    <a:p>
                      <a:pPr>
                        <a:buFont typeface="Arial" pitchFamily="34" charset="0"/>
                        <a:buChar char="•"/>
                      </a:pPr>
                      <a:r>
                        <a:rPr lang="en-US" sz="1300" dirty="0" smtClean="0"/>
                        <a:t>Replacement for Stack</a:t>
                      </a:r>
                    </a:p>
                    <a:p>
                      <a:endParaRPr lang="en-US" sz="1300" dirty="0"/>
                    </a:p>
                  </a:txBody>
                  <a:tcPr marL="67819" marR="67819" marT="33910" marB="33910"/>
                </a:tc>
                <a:tc>
                  <a:txBody>
                    <a:bodyPr/>
                    <a:lstStyle/>
                    <a:p>
                      <a:r>
                        <a:rPr kumimoji="0" lang="en-US" sz="1300" kern="1200" dirty="0" err="1" smtClean="0">
                          <a:solidFill>
                            <a:schemeClr val="dk1"/>
                          </a:solidFill>
                          <a:latin typeface="+mn-lt"/>
                          <a:ea typeface="+mn-ea"/>
                          <a:cs typeface="+mn-cs"/>
                        </a:rPr>
                        <a:t>var</a:t>
                      </a:r>
                      <a:r>
                        <a:rPr kumimoji="0" lang="en-US" sz="1300" kern="1200" dirty="0" smtClean="0">
                          <a:solidFill>
                            <a:schemeClr val="dk1"/>
                          </a:solidFill>
                          <a:latin typeface="+mn-lt"/>
                          <a:ea typeface="+mn-ea"/>
                          <a:cs typeface="+mn-cs"/>
                        </a:rPr>
                        <a:t> </a:t>
                      </a:r>
                      <a:r>
                        <a:rPr kumimoji="0" lang="en-US" sz="1300" kern="1200" dirty="0" err="1" smtClean="0">
                          <a:solidFill>
                            <a:schemeClr val="dk1"/>
                          </a:solidFill>
                          <a:latin typeface="+mn-lt"/>
                          <a:ea typeface="+mn-ea"/>
                          <a:cs typeface="+mn-cs"/>
                        </a:rPr>
                        <a:t>oStack</a:t>
                      </a:r>
                      <a:r>
                        <a:rPr kumimoji="0" lang="en-US" sz="1300" kern="1200" dirty="0" smtClean="0">
                          <a:solidFill>
                            <a:schemeClr val="dk1"/>
                          </a:solidFill>
                          <a:latin typeface="+mn-lt"/>
                          <a:ea typeface="+mn-ea"/>
                          <a:cs typeface="+mn-cs"/>
                        </a:rPr>
                        <a:t> = new Stack&lt;</a:t>
                      </a:r>
                      <a:r>
                        <a:rPr kumimoji="0" lang="en-US" sz="1300" kern="1200" dirty="0" err="1" smtClean="0">
                          <a:solidFill>
                            <a:schemeClr val="dk1"/>
                          </a:solidFill>
                          <a:latin typeface="+mn-lt"/>
                          <a:ea typeface="+mn-ea"/>
                          <a:cs typeface="+mn-cs"/>
                        </a:rPr>
                        <a:t>int</a:t>
                      </a:r>
                      <a:r>
                        <a:rPr kumimoji="0" lang="en-US" sz="1300" kern="1200" dirty="0" smtClean="0">
                          <a:solidFill>
                            <a:schemeClr val="dk1"/>
                          </a:solidFill>
                          <a:latin typeface="+mn-lt"/>
                          <a:ea typeface="+mn-ea"/>
                          <a:cs typeface="+mn-cs"/>
                        </a:rPr>
                        <a:t>&gt;();</a:t>
                      </a:r>
                    </a:p>
                    <a:p>
                      <a:r>
                        <a:rPr kumimoji="0" lang="en-US" sz="1300" kern="1200" dirty="0" err="1" smtClean="0">
                          <a:solidFill>
                            <a:schemeClr val="dk1"/>
                          </a:solidFill>
                          <a:latin typeface="+mn-lt"/>
                          <a:ea typeface="+mn-ea"/>
                          <a:cs typeface="+mn-cs"/>
                        </a:rPr>
                        <a:t>oStack.Push</a:t>
                      </a:r>
                      <a:r>
                        <a:rPr kumimoji="0" lang="en-US" sz="1300" kern="1200" dirty="0" smtClean="0">
                          <a:solidFill>
                            <a:schemeClr val="dk1"/>
                          </a:solidFill>
                          <a:latin typeface="+mn-lt"/>
                          <a:ea typeface="+mn-ea"/>
                          <a:cs typeface="+mn-cs"/>
                        </a:rPr>
                        <a:t>(1);</a:t>
                      </a:r>
                    </a:p>
                    <a:p>
                      <a:r>
                        <a:rPr kumimoji="0" lang="en-US" sz="1300" kern="1200" dirty="0" smtClean="0">
                          <a:solidFill>
                            <a:schemeClr val="dk1"/>
                          </a:solidFill>
                          <a:latin typeface="+mn-lt"/>
                          <a:ea typeface="+mn-ea"/>
                          <a:cs typeface="+mn-cs"/>
                        </a:rPr>
                        <a:t>if (</a:t>
                      </a:r>
                      <a:r>
                        <a:rPr kumimoji="0" lang="en-US" sz="1300" kern="1200" dirty="0" err="1" smtClean="0">
                          <a:solidFill>
                            <a:schemeClr val="dk1"/>
                          </a:solidFill>
                          <a:latin typeface="+mn-lt"/>
                          <a:ea typeface="+mn-ea"/>
                          <a:cs typeface="+mn-cs"/>
                        </a:rPr>
                        <a:t>oStack.Contains</a:t>
                      </a:r>
                      <a:r>
                        <a:rPr kumimoji="0" lang="en-US" sz="1300" kern="1200" dirty="0" smtClean="0">
                          <a:solidFill>
                            <a:schemeClr val="dk1"/>
                          </a:solidFill>
                          <a:latin typeface="+mn-lt"/>
                          <a:ea typeface="+mn-ea"/>
                          <a:cs typeface="+mn-cs"/>
                        </a:rPr>
                        <a:t>(1)){}</a:t>
                      </a:r>
                    </a:p>
                    <a:p>
                      <a:r>
                        <a:rPr kumimoji="0" lang="en-US" sz="1300" kern="1200" dirty="0" err="1" smtClean="0">
                          <a:solidFill>
                            <a:schemeClr val="dk1"/>
                          </a:solidFill>
                          <a:latin typeface="+mn-lt"/>
                          <a:ea typeface="+mn-ea"/>
                          <a:cs typeface="+mn-cs"/>
                        </a:rPr>
                        <a:t>oStack.Pop</a:t>
                      </a:r>
                      <a:r>
                        <a:rPr kumimoji="0" lang="en-US" sz="1300" kern="1200" dirty="0" smtClean="0">
                          <a:solidFill>
                            <a:schemeClr val="dk1"/>
                          </a:solidFill>
                          <a:latin typeface="+mn-lt"/>
                          <a:ea typeface="+mn-ea"/>
                          <a:cs typeface="+mn-cs"/>
                        </a:rPr>
                        <a:t>();</a:t>
                      </a:r>
                      <a:endParaRPr lang="en-US" sz="1300" dirty="0"/>
                    </a:p>
                  </a:txBody>
                  <a:tcPr marL="67819" marR="67819" marT="33910" marB="33910"/>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Generics– Definition and Usage</a:t>
            </a:r>
            <a:endParaRPr lang="en-US" dirty="0"/>
          </a:p>
        </p:txBody>
      </p:sp>
      <p:sp>
        <p:nvSpPr>
          <p:cNvPr id="5" name="Rectangle 4"/>
          <p:cNvSpPr/>
          <p:nvPr/>
        </p:nvSpPr>
        <p:spPr>
          <a:xfrm>
            <a:off x="533400" y="3962400"/>
            <a:ext cx="8001000" cy="923330"/>
          </a:xfrm>
          <a:prstGeom prst="rect">
            <a:avLst/>
          </a:prstGeom>
        </p:spPr>
        <p:txBody>
          <a:bodyPr wrap="square">
            <a:spAutoFit/>
          </a:bodyPr>
          <a:lstStyle/>
          <a:p>
            <a:pPr marL="342900" indent="-342900">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p:txBody>
      </p:sp>
      <p:graphicFrame>
        <p:nvGraphicFramePr>
          <p:cNvPr id="6" name="Table 5"/>
          <p:cNvGraphicFramePr>
            <a:graphicFrameLocks noGrp="1"/>
          </p:cNvGraphicFramePr>
          <p:nvPr/>
        </p:nvGraphicFramePr>
        <p:xfrm>
          <a:off x="533400" y="1780607"/>
          <a:ext cx="8077200" cy="2356532"/>
        </p:xfrm>
        <a:graphic>
          <a:graphicData uri="http://schemas.openxmlformats.org/drawingml/2006/table">
            <a:tbl>
              <a:tblPr firstRow="1" bandRow="1">
                <a:tableStyleId>{5C22544A-7EE6-4342-B048-85BDC9FD1C3A}</a:tableStyleId>
              </a:tblPr>
              <a:tblGrid>
                <a:gridCol w="2743200"/>
                <a:gridCol w="5334000"/>
              </a:tblGrid>
              <a:tr h="282946">
                <a:tc>
                  <a:txBody>
                    <a:bodyPr/>
                    <a:lstStyle/>
                    <a:p>
                      <a:r>
                        <a:rPr lang="en-US" sz="1600" dirty="0" smtClean="0"/>
                        <a:t>Definition</a:t>
                      </a:r>
                      <a:endParaRPr lang="en-US" sz="1600" dirty="0"/>
                    </a:p>
                  </a:txBody>
                  <a:tcPr marL="80330" marR="80330" marT="40165" marB="40165"/>
                </a:tc>
                <a:tc>
                  <a:txBody>
                    <a:bodyPr/>
                    <a:lstStyle/>
                    <a:p>
                      <a:r>
                        <a:rPr lang="en-US" sz="1600" dirty="0" smtClean="0"/>
                        <a:t>Usage</a:t>
                      </a:r>
                      <a:endParaRPr lang="en-US" sz="1600" dirty="0"/>
                    </a:p>
                  </a:txBody>
                  <a:tcPr marL="80330" marR="80330" marT="40165" marB="40165"/>
                </a:tc>
              </a:tr>
              <a:tr h="663095">
                <a:tc>
                  <a:txBody>
                    <a:bodyPr/>
                    <a:lstStyle/>
                    <a:p>
                      <a:r>
                        <a:rPr lang="en-US" sz="1300" dirty="0" smtClean="0"/>
                        <a:t>Dictionary&lt;</a:t>
                      </a:r>
                      <a:r>
                        <a:rPr lang="en-US" sz="1300" dirty="0" err="1" smtClean="0"/>
                        <a:t>Tkey</a:t>
                      </a:r>
                      <a:r>
                        <a:rPr lang="en-US" sz="1300" dirty="0" smtClean="0"/>
                        <a:t>, </a:t>
                      </a:r>
                      <a:r>
                        <a:rPr lang="en-US" sz="1300" dirty="0" err="1" smtClean="0"/>
                        <a:t>Tvalue</a:t>
                      </a:r>
                      <a:r>
                        <a:rPr lang="en-US" sz="1300" dirty="0" smtClean="0"/>
                        <a:t>&gt;</a:t>
                      </a:r>
                    </a:p>
                    <a:p>
                      <a:pPr>
                        <a:buFont typeface="Arial" pitchFamily="34" charset="0"/>
                        <a:buChar char="•"/>
                      </a:pPr>
                      <a:r>
                        <a:rPr lang="en-US" sz="1300" dirty="0" smtClean="0"/>
                        <a:t>Replacement for </a:t>
                      </a:r>
                      <a:r>
                        <a:rPr lang="en-US" sz="1300" dirty="0" err="1" smtClean="0"/>
                        <a:t>HashTable</a:t>
                      </a:r>
                      <a:endParaRPr lang="en-US" sz="1300" dirty="0" smtClean="0"/>
                    </a:p>
                    <a:p>
                      <a:pPr>
                        <a:buFont typeface="Arial" pitchFamily="34" charset="0"/>
                        <a:buChar char="•"/>
                      </a:pPr>
                      <a:r>
                        <a:rPr lang="en-US" sz="1300" dirty="0" smtClean="0"/>
                        <a:t>No sorting is on the key</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300" dirty="0" smtClean="0"/>
                    </a:p>
                  </a:txBody>
                  <a:tcPr marL="80330" marR="80330" marT="40165" marB="40165"/>
                </a:tc>
                <a:tc>
                  <a:txBody>
                    <a:bodyPr/>
                    <a:lstStyle/>
                    <a:p>
                      <a:r>
                        <a:rPr kumimoji="0" lang="en-US" sz="1300" kern="1200" dirty="0" err="1" smtClean="0">
                          <a:solidFill>
                            <a:schemeClr val="dk1"/>
                          </a:solidFill>
                          <a:latin typeface="+mn-lt"/>
                          <a:ea typeface="+mn-ea"/>
                          <a:cs typeface="+mn-cs"/>
                        </a:rPr>
                        <a:t>var</a:t>
                      </a:r>
                      <a:r>
                        <a:rPr kumimoji="0" lang="en-US" sz="1300" kern="1200" dirty="0" smtClean="0">
                          <a:solidFill>
                            <a:schemeClr val="dk1"/>
                          </a:solidFill>
                          <a:latin typeface="+mn-lt"/>
                          <a:ea typeface="+mn-ea"/>
                          <a:cs typeface="+mn-cs"/>
                        </a:rPr>
                        <a:t> </a:t>
                      </a:r>
                      <a:r>
                        <a:rPr kumimoji="0" lang="en-US" sz="1300" kern="1200" dirty="0" err="1" smtClean="0">
                          <a:solidFill>
                            <a:schemeClr val="dk1"/>
                          </a:solidFill>
                          <a:latin typeface="+mn-lt"/>
                          <a:ea typeface="+mn-ea"/>
                          <a:cs typeface="+mn-cs"/>
                        </a:rPr>
                        <a:t>oDictionary</a:t>
                      </a:r>
                      <a:r>
                        <a:rPr kumimoji="0" lang="en-US" sz="1300" kern="1200" dirty="0" smtClean="0">
                          <a:solidFill>
                            <a:schemeClr val="dk1"/>
                          </a:solidFill>
                          <a:latin typeface="+mn-lt"/>
                          <a:ea typeface="+mn-ea"/>
                          <a:cs typeface="+mn-cs"/>
                        </a:rPr>
                        <a:t> = new Dictionary&lt;</a:t>
                      </a:r>
                      <a:r>
                        <a:rPr kumimoji="0" lang="en-US" sz="1300" kern="1200" dirty="0" err="1" smtClean="0">
                          <a:solidFill>
                            <a:schemeClr val="dk1"/>
                          </a:solidFill>
                          <a:latin typeface="+mn-lt"/>
                          <a:ea typeface="+mn-ea"/>
                          <a:cs typeface="+mn-cs"/>
                        </a:rPr>
                        <a:t>int</a:t>
                      </a:r>
                      <a:r>
                        <a:rPr kumimoji="0" lang="en-US" sz="1300" kern="1200" dirty="0" smtClean="0">
                          <a:solidFill>
                            <a:schemeClr val="dk1"/>
                          </a:solidFill>
                          <a:latin typeface="+mn-lt"/>
                          <a:ea typeface="+mn-ea"/>
                          <a:cs typeface="+mn-cs"/>
                        </a:rPr>
                        <a:t>, </a:t>
                      </a:r>
                      <a:r>
                        <a:rPr kumimoji="0" lang="en-US" sz="1300" kern="1200" dirty="0" err="1" smtClean="0">
                          <a:solidFill>
                            <a:schemeClr val="dk1"/>
                          </a:solidFill>
                          <a:latin typeface="+mn-lt"/>
                          <a:ea typeface="+mn-ea"/>
                          <a:cs typeface="+mn-cs"/>
                        </a:rPr>
                        <a:t>int</a:t>
                      </a:r>
                      <a:r>
                        <a:rPr kumimoji="0" lang="en-US" sz="1300" kern="1200" dirty="0" smtClean="0">
                          <a:solidFill>
                            <a:schemeClr val="dk1"/>
                          </a:solidFill>
                          <a:latin typeface="+mn-lt"/>
                          <a:ea typeface="+mn-ea"/>
                          <a:cs typeface="+mn-cs"/>
                        </a:rPr>
                        <a:t>&gt;();</a:t>
                      </a:r>
                    </a:p>
                    <a:p>
                      <a:r>
                        <a:rPr kumimoji="0" lang="en-US" sz="1300" kern="1200" dirty="0" err="1" smtClean="0">
                          <a:solidFill>
                            <a:schemeClr val="dk1"/>
                          </a:solidFill>
                          <a:latin typeface="+mn-lt"/>
                          <a:ea typeface="+mn-ea"/>
                          <a:cs typeface="+mn-cs"/>
                        </a:rPr>
                        <a:t>oDictionary.Add</a:t>
                      </a:r>
                      <a:r>
                        <a:rPr kumimoji="0" lang="en-US" sz="1300" kern="1200" dirty="0" smtClean="0">
                          <a:solidFill>
                            <a:schemeClr val="dk1"/>
                          </a:solidFill>
                          <a:latin typeface="+mn-lt"/>
                          <a:ea typeface="+mn-ea"/>
                          <a:cs typeface="+mn-cs"/>
                        </a:rPr>
                        <a:t>(1, 1);</a:t>
                      </a:r>
                    </a:p>
                    <a:p>
                      <a:r>
                        <a:rPr kumimoji="0" lang="en-US" sz="1300" kern="1200" dirty="0" smtClean="0">
                          <a:solidFill>
                            <a:schemeClr val="dk1"/>
                          </a:solidFill>
                          <a:latin typeface="+mn-lt"/>
                          <a:ea typeface="+mn-ea"/>
                          <a:cs typeface="+mn-cs"/>
                        </a:rPr>
                        <a:t>if (</a:t>
                      </a:r>
                      <a:r>
                        <a:rPr kumimoji="0" lang="en-US" sz="1300" kern="1200" dirty="0" err="1" smtClean="0">
                          <a:solidFill>
                            <a:schemeClr val="dk1"/>
                          </a:solidFill>
                          <a:latin typeface="+mn-lt"/>
                          <a:ea typeface="+mn-ea"/>
                          <a:cs typeface="+mn-cs"/>
                        </a:rPr>
                        <a:t>oDictionary.ContainsKey</a:t>
                      </a:r>
                      <a:r>
                        <a:rPr kumimoji="0" lang="en-US" sz="1300" kern="1200" dirty="0" smtClean="0">
                          <a:solidFill>
                            <a:schemeClr val="dk1"/>
                          </a:solidFill>
                          <a:latin typeface="+mn-lt"/>
                          <a:ea typeface="+mn-ea"/>
                          <a:cs typeface="+mn-cs"/>
                        </a:rPr>
                        <a:t>(1)){}</a:t>
                      </a:r>
                      <a:endParaRPr lang="en-US" sz="1300" dirty="0"/>
                    </a:p>
                  </a:txBody>
                  <a:tcPr marL="80330" marR="80330" marT="40165" marB="40165"/>
                </a:tc>
              </a:tr>
              <a:tr h="1159552">
                <a:tc>
                  <a:txBody>
                    <a:bodyPr/>
                    <a:lstStyle/>
                    <a:p>
                      <a:r>
                        <a:rPr lang="en-US" sz="1300" dirty="0" err="1" smtClean="0"/>
                        <a:t>SortedDictionary</a:t>
                      </a:r>
                      <a:r>
                        <a:rPr lang="en-US" sz="1300" dirty="0" smtClean="0"/>
                        <a:t>&lt;</a:t>
                      </a:r>
                      <a:r>
                        <a:rPr lang="en-US" sz="1300" dirty="0" err="1" smtClean="0"/>
                        <a:t>Tkey</a:t>
                      </a:r>
                      <a:r>
                        <a:rPr lang="en-US" sz="1300" dirty="0" smtClean="0"/>
                        <a:t>, </a:t>
                      </a:r>
                      <a:r>
                        <a:rPr lang="en-US" sz="1300" dirty="0" err="1" smtClean="0"/>
                        <a:t>Tvalue</a:t>
                      </a:r>
                      <a:r>
                        <a:rPr lang="en-US" sz="1300" dirty="0" smtClean="0"/>
                        <a:t>&gt;</a:t>
                      </a:r>
                    </a:p>
                    <a:p>
                      <a:pPr>
                        <a:buFont typeface="Arial" pitchFamily="34" charset="0"/>
                        <a:buChar char="•"/>
                      </a:pPr>
                      <a:r>
                        <a:rPr lang="en-US" sz="1300" dirty="0" smtClean="0"/>
                        <a:t>A collection of key/value pair sorted by the key</a:t>
                      </a:r>
                    </a:p>
                    <a:p>
                      <a:endParaRPr lang="en-US" sz="1300" dirty="0"/>
                    </a:p>
                  </a:txBody>
                  <a:tcPr marL="80330" marR="80330" marT="40165" marB="40165"/>
                </a:tc>
                <a:tc>
                  <a:txBody>
                    <a:bodyPr/>
                    <a:lstStyle/>
                    <a:p>
                      <a:r>
                        <a:rPr kumimoji="0" lang="en-US" sz="1300" kern="1200" dirty="0" err="1" smtClean="0">
                          <a:solidFill>
                            <a:schemeClr val="dk1"/>
                          </a:solidFill>
                          <a:latin typeface="+mn-lt"/>
                          <a:ea typeface="+mn-ea"/>
                          <a:cs typeface="+mn-cs"/>
                        </a:rPr>
                        <a:t>var</a:t>
                      </a:r>
                      <a:r>
                        <a:rPr kumimoji="0" lang="en-US" sz="1300" kern="1200" dirty="0" smtClean="0">
                          <a:solidFill>
                            <a:schemeClr val="dk1"/>
                          </a:solidFill>
                          <a:latin typeface="+mn-lt"/>
                          <a:ea typeface="+mn-ea"/>
                          <a:cs typeface="+mn-cs"/>
                        </a:rPr>
                        <a:t> </a:t>
                      </a:r>
                      <a:r>
                        <a:rPr kumimoji="0" lang="en-US" sz="1300" kern="1200" dirty="0" err="1" smtClean="0">
                          <a:solidFill>
                            <a:schemeClr val="dk1"/>
                          </a:solidFill>
                          <a:latin typeface="+mn-lt"/>
                          <a:ea typeface="+mn-ea"/>
                          <a:cs typeface="+mn-cs"/>
                        </a:rPr>
                        <a:t>oSortedDictionary</a:t>
                      </a:r>
                      <a:r>
                        <a:rPr kumimoji="0" lang="en-US" sz="1300" kern="1200" dirty="0" smtClean="0">
                          <a:solidFill>
                            <a:schemeClr val="dk1"/>
                          </a:solidFill>
                          <a:latin typeface="+mn-lt"/>
                          <a:ea typeface="+mn-ea"/>
                          <a:cs typeface="+mn-cs"/>
                        </a:rPr>
                        <a:t> = new </a:t>
                      </a:r>
                      <a:r>
                        <a:rPr kumimoji="0" lang="en-US" sz="1300" kern="1200" dirty="0" err="1" smtClean="0">
                          <a:solidFill>
                            <a:schemeClr val="dk1"/>
                          </a:solidFill>
                          <a:latin typeface="+mn-lt"/>
                          <a:ea typeface="+mn-ea"/>
                          <a:cs typeface="+mn-cs"/>
                        </a:rPr>
                        <a:t>SortedDictionary</a:t>
                      </a:r>
                      <a:r>
                        <a:rPr kumimoji="0" lang="en-US" sz="1300" kern="1200" dirty="0" smtClean="0">
                          <a:solidFill>
                            <a:schemeClr val="dk1"/>
                          </a:solidFill>
                          <a:latin typeface="+mn-lt"/>
                          <a:ea typeface="+mn-ea"/>
                          <a:cs typeface="+mn-cs"/>
                        </a:rPr>
                        <a:t>&lt;</a:t>
                      </a:r>
                      <a:r>
                        <a:rPr kumimoji="0" lang="en-US" sz="1300" kern="1200" dirty="0" err="1" smtClean="0">
                          <a:solidFill>
                            <a:schemeClr val="dk1"/>
                          </a:solidFill>
                          <a:latin typeface="+mn-lt"/>
                          <a:ea typeface="+mn-ea"/>
                          <a:cs typeface="+mn-cs"/>
                        </a:rPr>
                        <a:t>int</a:t>
                      </a:r>
                      <a:r>
                        <a:rPr kumimoji="0" lang="en-US" sz="1300" kern="1200" dirty="0" smtClean="0">
                          <a:solidFill>
                            <a:schemeClr val="dk1"/>
                          </a:solidFill>
                          <a:latin typeface="+mn-lt"/>
                          <a:ea typeface="+mn-ea"/>
                          <a:cs typeface="+mn-cs"/>
                        </a:rPr>
                        <a:t>, </a:t>
                      </a:r>
                      <a:r>
                        <a:rPr kumimoji="0" lang="en-US" sz="1300" kern="1200" dirty="0" err="1" smtClean="0">
                          <a:solidFill>
                            <a:schemeClr val="dk1"/>
                          </a:solidFill>
                          <a:latin typeface="+mn-lt"/>
                          <a:ea typeface="+mn-ea"/>
                          <a:cs typeface="+mn-cs"/>
                        </a:rPr>
                        <a:t>int</a:t>
                      </a:r>
                      <a:r>
                        <a:rPr kumimoji="0" lang="en-US" sz="1300" kern="1200" dirty="0" smtClean="0">
                          <a:solidFill>
                            <a:schemeClr val="dk1"/>
                          </a:solidFill>
                          <a:latin typeface="+mn-lt"/>
                          <a:ea typeface="+mn-ea"/>
                          <a:cs typeface="+mn-cs"/>
                        </a:rPr>
                        <a:t>&gt;();</a:t>
                      </a:r>
                    </a:p>
                    <a:p>
                      <a:r>
                        <a:rPr kumimoji="0" lang="en-US" sz="1300" kern="1200" dirty="0" err="1" smtClean="0">
                          <a:solidFill>
                            <a:schemeClr val="dk1"/>
                          </a:solidFill>
                          <a:latin typeface="+mn-lt"/>
                          <a:ea typeface="+mn-ea"/>
                          <a:cs typeface="+mn-cs"/>
                        </a:rPr>
                        <a:t>oSortedDictionary.Add</a:t>
                      </a:r>
                      <a:r>
                        <a:rPr kumimoji="0" lang="en-US" sz="1300" kern="1200" dirty="0" smtClean="0">
                          <a:solidFill>
                            <a:schemeClr val="dk1"/>
                          </a:solidFill>
                          <a:latin typeface="+mn-lt"/>
                          <a:ea typeface="+mn-ea"/>
                          <a:cs typeface="+mn-cs"/>
                        </a:rPr>
                        <a:t>(1, 1);</a:t>
                      </a:r>
                    </a:p>
                    <a:p>
                      <a:r>
                        <a:rPr kumimoji="0" lang="en-US" sz="1300" kern="1200" dirty="0" smtClean="0">
                          <a:solidFill>
                            <a:schemeClr val="dk1"/>
                          </a:solidFill>
                          <a:latin typeface="+mn-lt"/>
                          <a:ea typeface="+mn-ea"/>
                          <a:cs typeface="+mn-cs"/>
                        </a:rPr>
                        <a:t>if (</a:t>
                      </a:r>
                      <a:r>
                        <a:rPr kumimoji="0" lang="en-US" sz="1300" kern="1200" dirty="0" err="1" smtClean="0">
                          <a:solidFill>
                            <a:schemeClr val="dk1"/>
                          </a:solidFill>
                          <a:latin typeface="+mn-lt"/>
                          <a:ea typeface="+mn-ea"/>
                          <a:cs typeface="+mn-cs"/>
                        </a:rPr>
                        <a:t>oSortedDictionary.ContainsKey</a:t>
                      </a:r>
                      <a:r>
                        <a:rPr kumimoji="0" lang="en-US" sz="1300" kern="1200" dirty="0" smtClean="0">
                          <a:solidFill>
                            <a:schemeClr val="dk1"/>
                          </a:solidFill>
                          <a:latin typeface="+mn-lt"/>
                          <a:ea typeface="+mn-ea"/>
                          <a:cs typeface="+mn-cs"/>
                        </a:rPr>
                        <a:t>(1)){}</a:t>
                      </a:r>
                      <a:endParaRPr lang="en-US" sz="1300" dirty="0"/>
                    </a:p>
                  </a:txBody>
                  <a:tcPr marL="80330" marR="80330" marT="40165" marB="40165"/>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Generics– Definition and Usage</a:t>
            </a:r>
            <a:endParaRPr lang="en-US" dirty="0"/>
          </a:p>
        </p:txBody>
      </p:sp>
      <p:sp>
        <p:nvSpPr>
          <p:cNvPr id="4" name="Rectangle 3"/>
          <p:cNvSpPr/>
          <p:nvPr/>
        </p:nvSpPr>
        <p:spPr>
          <a:xfrm>
            <a:off x="457200" y="4648200"/>
            <a:ext cx="8153400" cy="646331"/>
          </a:xfrm>
          <a:prstGeom prst="rect">
            <a:avLst/>
          </a:prstGeom>
        </p:spPr>
        <p:txBody>
          <a:bodyPr wrap="square">
            <a:spAutoFit/>
          </a:bodyPr>
          <a:lstStyle/>
          <a:p>
            <a:r>
              <a:rPr lang="en-US" dirty="0" smtClean="0"/>
              <a:t>Notice how each of these new classes sport the same function calls, this makes it easy for you to switch the classes around with minimal disruption to the code</a:t>
            </a:r>
          </a:p>
        </p:txBody>
      </p:sp>
      <p:graphicFrame>
        <p:nvGraphicFramePr>
          <p:cNvPr id="8" name="Table 7"/>
          <p:cNvGraphicFramePr>
            <a:graphicFrameLocks noGrp="1"/>
          </p:cNvGraphicFramePr>
          <p:nvPr/>
        </p:nvGraphicFramePr>
        <p:xfrm>
          <a:off x="304800" y="1371600"/>
          <a:ext cx="4038600" cy="3124199"/>
        </p:xfrm>
        <a:graphic>
          <a:graphicData uri="http://schemas.openxmlformats.org/drawingml/2006/table">
            <a:tbl>
              <a:tblPr firstRow="1" bandRow="1">
                <a:tableStyleId>{5C22544A-7EE6-4342-B048-85BDC9FD1C3A}</a:tableStyleId>
              </a:tblPr>
              <a:tblGrid>
                <a:gridCol w="1371600"/>
                <a:gridCol w="2667000"/>
              </a:tblGrid>
              <a:tr h="249441">
                <a:tc>
                  <a:txBody>
                    <a:bodyPr/>
                    <a:lstStyle/>
                    <a:p>
                      <a:r>
                        <a:rPr lang="en-US" sz="900" dirty="0" smtClean="0"/>
                        <a:t>Definition</a:t>
                      </a:r>
                      <a:endParaRPr lang="en-US" sz="900" dirty="0"/>
                    </a:p>
                  </a:txBody>
                  <a:tcPr marL="47941" marR="47941" marT="23971" marB="23971"/>
                </a:tc>
                <a:tc>
                  <a:txBody>
                    <a:bodyPr/>
                    <a:lstStyle/>
                    <a:p>
                      <a:r>
                        <a:rPr lang="en-US" sz="900" dirty="0" smtClean="0"/>
                        <a:t>Usage</a:t>
                      </a:r>
                      <a:endParaRPr lang="en-US" sz="900" dirty="0"/>
                    </a:p>
                  </a:txBody>
                  <a:tcPr marL="47941" marR="47941" marT="23971" marB="23971"/>
                </a:tc>
              </a:tr>
              <a:tr h="6994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err="1" smtClean="0"/>
                        <a:t>HashSet</a:t>
                      </a:r>
                      <a:r>
                        <a:rPr lang="en-US" sz="900" dirty="0" smtClean="0"/>
                        <a:t>&lt;T&gt;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900" dirty="0" smtClean="0"/>
                        <a:t>Stores a list of values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900" dirty="0" smtClean="0"/>
                    </a:p>
                  </a:txBody>
                  <a:tcPr marL="47941" marR="47941" marT="23971" marB="23971"/>
                </a:tc>
                <a:tc>
                  <a:txBody>
                    <a:bodyPr/>
                    <a:lstStyle/>
                    <a:p>
                      <a:r>
                        <a:rPr kumimoji="0" lang="en-US" sz="900" kern="1200" dirty="0" err="1" smtClean="0">
                          <a:solidFill>
                            <a:schemeClr val="dk1"/>
                          </a:solidFill>
                          <a:latin typeface="+mn-lt"/>
                          <a:ea typeface="+mn-ea"/>
                          <a:cs typeface="+mn-cs"/>
                        </a:rPr>
                        <a:t>var</a:t>
                      </a:r>
                      <a:r>
                        <a:rPr kumimoji="0" lang="en-US" sz="900" kern="1200" dirty="0" smtClean="0">
                          <a:solidFill>
                            <a:schemeClr val="dk1"/>
                          </a:solidFill>
                          <a:latin typeface="+mn-lt"/>
                          <a:ea typeface="+mn-ea"/>
                          <a:cs typeface="+mn-cs"/>
                        </a:rPr>
                        <a:t> </a:t>
                      </a:r>
                      <a:r>
                        <a:rPr kumimoji="0" lang="en-US" sz="900" kern="1200" dirty="0" err="1" smtClean="0">
                          <a:solidFill>
                            <a:schemeClr val="dk1"/>
                          </a:solidFill>
                          <a:latin typeface="+mn-lt"/>
                          <a:ea typeface="+mn-ea"/>
                          <a:cs typeface="+mn-cs"/>
                        </a:rPr>
                        <a:t>oHashSet</a:t>
                      </a:r>
                      <a:r>
                        <a:rPr kumimoji="0" lang="en-US" sz="900" kern="1200" dirty="0" smtClean="0">
                          <a:solidFill>
                            <a:schemeClr val="dk1"/>
                          </a:solidFill>
                          <a:latin typeface="+mn-lt"/>
                          <a:ea typeface="+mn-ea"/>
                          <a:cs typeface="+mn-cs"/>
                        </a:rPr>
                        <a:t> = new </a:t>
                      </a:r>
                      <a:r>
                        <a:rPr kumimoji="0" lang="en-US" sz="900" kern="1200" dirty="0" err="1" smtClean="0">
                          <a:solidFill>
                            <a:schemeClr val="dk1"/>
                          </a:solidFill>
                          <a:latin typeface="+mn-lt"/>
                          <a:ea typeface="+mn-ea"/>
                          <a:cs typeface="+mn-cs"/>
                        </a:rPr>
                        <a:t>HashSet</a:t>
                      </a:r>
                      <a:r>
                        <a:rPr kumimoji="0" lang="en-US" sz="900" kern="1200" dirty="0" smtClean="0">
                          <a:solidFill>
                            <a:schemeClr val="dk1"/>
                          </a:solidFill>
                          <a:latin typeface="+mn-lt"/>
                          <a:ea typeface="+mn-ea"/>
                          <a:cs typeface="+mn-cs"/>
                        </a:rPr>
                        <a:t>&lt;</a:t>
                      </a:r>
                      <a:r>
                        <a:rPr kumimoji="0" lang="en-US" sz="900" kern="1200" dirty="0" err="1" smtClean="0">
                          <a:solidFill>
                            <a:schemeClr val="dk1"/>
                          </a:solidFill>
                          <a:latin typeface="+mn-lt"/>
                          <a:ea typeface="+mn-ea"/>
                          <a:cs typeface="+mn-cs"/>
                        </a:rPr>
                        <a:t>int</a:t>
                      </a:r>
                      <a:r>
                        <a:rPr kumimoji="0" lang="en-US" sz="900" kern="1200" dirty="0" smtClean="0">
                          <a:solidFill>
                            <a:schemeClr val="dk1"/>
                          </a:solidFill>
                          <a:latin typeface="+mn-lt"/>
                          <a:ea typeface="+mn-ea"/>
                          <a:cs typeface="+mn-cs"/>
                        </a:rPr>
                        <a:t>&gt;();</a:t>
                      </a:r>
                    </a:p>
                    <a:p>
                      <a:r>
                        <a:rPr kumimoji="0" lang="en-US" sz="900" b="1" kern="1200" dirty="0" err="1" smtClean="0">
                          <a:solidFill>
                            <a:schemeClr val="dk1"/>
                          </a:solidFill>
                          <a:latin typeface="+mn-lt"/>
                          <a:ea typeface="+mn-ea"/>
                          <a:cs typeface="+mn-cs"/>
                        </a:rPr>
                        <a:t>oHashSet.Add</a:t>
                      </a:r>
                      <a:r>
                        <a:rPr kumimoji="0" lang="en-US" sz="900" b="1" kern="1200" dirty="0" smtClean="0">
                          <a:solidFill>
                            <a:schemeClr val="dk1"/>
                          </a:solidFill>
                          <a:latin typeface="+mn-lt"/>
                          <a:ea typeface="+mn-ea"/>
                          <a:cs typeface="+mn-cs"/>
                        </a:rPr>
                        <a:t>(1);</a:t>
                      </a:r>
                    </a:p>
                    <a:p>
                      <a:r>
                        <a:rPr lang="en-US" sz="900" b="1" dirty="0" err="1" smtClean="0"/>
                        <a:t>oHashSet.Contains</a:t>
                      </a:r>
                      <a:r>
                        <a:rPr lang="en-US" sz="900" b="1" dirty="0" smtClean="0"/>
                        <a:t>(1);</a:t>
                      </a:r>
                      <a:endParaRPr lang="en-US" sz="900" b="1" dirty="0"/>
                    </a:p>
                  </a:txBody>
                  <a:tcPr marL="47941" marR="47941" marT="23971" marB="23971"/>
                </a:tc>
              </a:tr>
              <a:tr h="615061">
                <a:tc>
                  <a:txBody>
                    <a:bodyPr/>
                    <a:lstStyle/>
                    <a:p>
                      <a:r>
                        <a:rPr lang="en-US" sz="900" dirty="0" err="1" smtClean="0"/>
                        <a:t>LinkedList</a:t>
                      </a:r>
                      <a:r>
                        <a:rPr lang="en-US" sz="900" dirty="0" smtClean="0"/>
                        <a:t>&lt;T&gt;:</a:t>
                      </a:r>
                    </a:p>
                    <a:p>
                      <a:pPr>
                        <a:buFont typeface="Arial" pitchFamily="34" charset="0"/>
                        <a:buChar char="•"/>
                      </a:pPr>
                      <a:r>
                        <a:rPr lang="en-US" sz="900" dirty="0" smtClean="0"/>
                        <a:t>A doubly linked list</a:t>
                      </a:r>
                    </a:p>
                    <a:p>
                      <a:endParaRPr lang="en-US" sz="900" dirty="0"/>
                    </a:p>
                  </a:txBody>
                  <a:tcPr marL="47941" marR="47941" marT="23971" marB="23971"/>
                </a:tc>
                <a:tc>
                  <a:txBody>
                    <a:bodyPr/>
                    <a:lstStyle/>
                    <a:p>
                      <a:r>
                        <a:rPr kumimoji="0" lang="en-US" sz="900" kern="1200" dirty="0" err="1" smtClean="0">
                          <a:solidFill>
                            <a:schemeClr val="dk1"/>
                          </a:solidFill>
                          <a:latin typeface="+mn-lt"/>
                          <a:ea typeface="+mn-ea"/>
                          <a:cs typeface="+mn-cs"/>
                        </a:rPr>
                        <a:t>var</a:t>
                      </a:r>
                      <a:r>
                        <a:rPr kumimoji="0" lang="en-US" sz="900" kern="1200" dirty="0" smtClean="0">
                          <a:solidFill>
                            <a:schemeClr val="dk1"/>
                          </a:solidFill>
                          <a:latin typeface="+mn-lt"/>
                          <a:ea typeface="+mn-ea"/>
                          <a:cs typeface="+mn-cs"/>
                        </a:rPr>
                        <a:t> </a:t>
                      </a:r>
                      <a:r>
                        <a:rPr kumimoji="0" lang="en-US" sz="900" kern="1200" dirty="0" err="1" smtClean="0">
                          <a:solidFill>
                            <a:schemeClr val="dk1"/>
                          </a:solidFill>
                          <a:latin typeface="+mn-lt"/>
                          <a:ea typeface="+mn-ea"/>
                          <a:cs typeface="+mn-cs"/>
                        </a:rPr>
                        <a:t>oList</a:t>
                      </a:r>
                      <a:r>
                        <a:rPr kumimoji="0" lang="en-US" sz="900" kern="1200" dirty="0" smtClean="0">
                          <a:solidFill>
                            <a:schemeClr val="dk1"/>
                          </a:solidFill>
                          <a:latin typeface="+mn-lt"/>
                          <a:ea typeface="+mn-ea"/>
                          <a:cs typeface="+mn-cs"/>
                        </a:rPr>
                        <a:t> = new List&lt;</a:t>
                      </a:r>
                      <a:r>
                        <a:rPr kumimoji="0" lang="en-US" sz="900" kern="1200" dirty="0" err="1" smtClean="0">
                          <a:solidFill>
                            <a:schemeClr val="dk1"/>
                          </a:solidFill>
                          <a:latin typeface="+mn-lt"/>
                          <a:ea typeface="+mn-ea"/>
                          <a:cs typeface="+mn-cs"/>
                        </a:rPr>
                        <a:t>int</a:t>
                      </a:r>
                      <a:r>
                        <a:rPr kumimoji="0" lang="en-US" sz="900" kern="1200" dirty="0" smtClean="0">
                          <a:solidFill>
                            <a:schemeClr val="dk1"/>
                          </a:solidFill>
                          <a:latin typeface="+mn-lt"/>
                          <a:ea typeface="+mn-ea"/>
                          <a:cs typeface="+mn-cs"/>
                        </a:rPr>
                        <a:t>&gt;();</a:t>
                      </a:r>
                    </a:p>
                    <a:p>
                      <a:r>
                        <a:rPr kumimoji="0" lang="en-US" sz="900" b="1" kern="1200" dirty="0" err="1" smtClean="0">
                          <a:solidFill>
                            <a:schemeClr val="dk1"/>
                          </a:solidFill>
                          <a:latin typeface="+mn-lt"/>
                          <a:ea typeface="+mn-ea"/>
                          <a:cs typeface="+mn-cs"/>
                        </a:rPr>
                        <a:t>oList.Add</a:t>
                      </a:r>
                      <a:r>
                        <a:rPr kumimoji="0" lang="en-US" sz="900" b="1" kern="1200" dirty="0" smtClean="0">
                          <a:solidFill>
                            <a:schemeClr val="dk1"/>
                          </a:solidFill>
                          <a:latin typeface="+mn-lt"/>
                          <a:ea typeface="+mn-ea"/>
                          <a:cs typeface="+mn-cs"/>
                        </a:rPr>
                        <a:t>(1);</a:t>
                      </a:r>
                    </a:p>
                    <a:p>
                      <a:r>
                        <a:rPr kumimoji="0" lang="en-US" sz="900" b="1" kern="1200" dirty="0" err="1" smtClean="0">
                          <a:solidFill>
                            <a:schemeClr val="dk1"/>
                          </a:solidFill>
                          <a:latin typeface="+mn-lt"/>
                          <a:ea typeface="+mn-ea"/>
                          <a:cs typeface="+mn-cs"/>
                        </a:rPr>
                        <a:t>oList.Contains</a:t>
                      </a:r>
                      <a:r>
                        <a:rPr kumimoji="0" lang="en-US" sz="900" b="1" kern="1200" dirty="0" smtClean="0">
                          <a:solidFill>
                            <a:schemeClr val="dk1"/>
                          </a:solidFill>
                          <a:latin typeface="+mn-lt"/>
                          <a:ea typeface="+mn-ea"/>
                          <a:cs typeface="+mn-cs"/>
                        </a:rPr>
                        <a:t>(1);</a:t>
                      </a:r>
                      <a:endParaRPr lang="en-US" sz="900" b="1" dirty="0"/>
                    </a:p>
                  </a:txBody>
                  <a:tcPr marL="47941" marR="47941" marT="23971" marB="23971"/>
                </a:tc>
              </a:tr>
              <a:tr h="860837">
                <a:tc>
                  <a:txBody>
                    <a:bodyPr/>
                    <a:lstStyle/>
                    <a:p>
                      <a:r>
                        <a:rPr lang="en-US" sz="900" dirty="0" smtClean="0"/>
                        <a:t>Queue&lt;T&gt;: </a:t>
                      </a:r>
                    </a:p>
                    <a:p>
                      <a:pPr>
                        <a:buFont typeface="Arial" pitchFamily="34" charset="0"/>
                        <a:buChar char="•"/>
                      </a:pPr>
                      <a:r>
                        <a:rPr lang="en-US" sz="900" dirty="0" smtClean="0"/>
                        <a:t>Replacement for Queue</a:t>
                      </a:r>
                    </a:p>
                    <a:p>
                      <a:endParaRPr lang="en-US" sz="900" dirty="0"/>
                    </a:p>
                  </a:txBody>
                  <a:tcPr marL="47941" marR="47941" marT="23971" marB="23971"/>
                </a:tc>
                <a:tc>
                  <a:txBody>
                    <a:bodyPr/>
                    <a:lstStyle/>
                    <a:p>
                      <a:r>
                        <a:rPr kumimoji="0" lang="en-US" sz="900" kern="1200" dirty="0" err="1" smtClean="0">
                          <a:solidFill>
                            <a:schemeClr val="dk1"/>
                          </a:solidFill>
                          <a:latin typeface="+mn-lt"/>
                          <a:ea typeface="+mn-ea"/>
                          <a:cs typeface="+mn-cs"/>
                        </a:rPr>
                        <a:t>var</a:t>
                      </a:r>
                      <a:r>
                        <a:rPr kumimoji="0" lang="en-US" sz="900" kern="1200" dirty="0" smtClean="0">
                          <a:solidFill>
                            <a:schemeClr val="dk1"/>
                          </a:solidFill>
                          <a:latin typeface="+mn-lt"/>
                          <a:ea typeface="+mn-ea"/>
                          <a:cs typeface="+mn-cs"/>
                        </a:rPr>
                        <a:t> </a:t>
                      </a:r>
                      <a:r>
                        <a:rPr kumimoji="0" lang="en-US" sz="900" kern="1200" dirty="0" err="1" smtClean="0">
                          <a:solidFill>
                            <a:schemeClr val="dk1"/>
                          </a:solidFill>
                          <a:latin typeface="+mn-lt"/>
                          <a:ea typeface="+mn-ea"/>
                          <a:cs typeface="+mn-cs"/>
                        </a:rPr>
                        <a:t>oQueue</a:t>
                      </a:r>
                      <a:r>
                        <a:rPr kumimoji="0" lang="en-US" sz="900" kern="1200" dirty="0" smtClean="0">
                          <a:solidFill>
                            <a:schemeClr val="dk1"/>
                          </a:solidFill>
                          <a:latin typeface="+mn-lt"/>
                          <a:ea typeface="+mn-ea"/>
                          <a:cs typeface="+mn-cs"/>
                        </a:rPr>
                        <a:t> = new Queue&lt;</a:t>
                      </a:r>
                      <a:r>
                        <a:rPr kumimoji="0" lang="en-US" sz="900" kern="1200" dirty="0" err="1" smtClean="0">
                          <a:solidFill>
                            <a:schemeClr val="dk1"/>
                          </a:solidFill>
                          <a:latin typeface="+mn-lt"/>
                          <a:ea typeface="+mn-ea"/>
                          <a:cs typeface="+mn-cs"/>
                        </a:rPr>
                        <a:t>int</a:t>
                      </a:r>
                      <a:r>
                        <a:rPr kumimoji="0" lang="en-US" sz="900" kern="1200" dirty="0" smtClean="0">
                          <a:solidFill>
                            <a:schemeClr val="dk1"/>
                          </a:solidFill>
                          <a:latin typeface="+mn-lt"/>
                          <a:ea typeface="+mn-ea"/>
                          <a:cs typeface="+mn-cs"/>
                        </a:rPr>
                        <a:t>&gt;();</a:t>
                      </a:r>
                    </a:p>
                    <a:p>
                      <a:r>
                        <a:rPr kumimoji="0" lang="en-US" sz="900" kern="1200" dirty="0" err="1" smtClean="0">
                          <a:solidFill>
                            <a:schemeClr val="dk1"/>
                          </a:solidFill>
                          <a:latin typeface="+mn-lt"/>
                          <a:ea typeface="+mn-ea"/>
                          <a:cs typeface="+mn-cs"/>
                        </a:rPr>
                        <a:t>oQueue.Enqueue</a:t>
                      </a:r>
                      <a:r>
                        <a:rPr kumimoji="0" lang="en-US" sz="900" kern="1200" dirty="0" smtClean="0">
                          <a:solidFill>
                            <a:schemeClr val="dk1"/>
                          </a:solidFill>
                          <a:latin typeface="+mn-lt"/>
                          <a:ea typeface="+mn-ea"/>
                          <a:cs typeface="+mn-cs"/>
                        </a:rPr>
                        <a:t>(1);</a:t>
                      </a:r>
                    </a:p>
                    <a:p>
                      <a:r>
                        <a:rPr kumimoji="0" lang="en-US" sz="900" b="1" kern="1200" dirty="0" smtClean="0">
                          <a:solidFill>
                            <a:schemeClr val="dk1"/>
                          </a:solidFill>
                          <a:latin typeface="+mn-lt"/>
                          <a:ea typeface="+mn-ea"/>
                          <a:cs typeface="+mn-cs"/>
                        </a:rPr>
                        <a:t>if (</a:t>
                      </a:r>
                      <a:r>
                        <a:rPr kumimoji="0" lang="en-US" sz="900" b="1" kern="1200" dirty="0" err="1" smtClean="0">
                          <a:solidFill>
                            <a:schemeClr val="dk1"/>
                          </a:solidFill>
                          <a:latin typeface="+mn-lt"/>
                          <a:ea typeface="+mn-ea"/>
                          <a:cs typeface="+mn-cs"/>
                        </a:rPr>
                        <a:t>oQueue.Contains</a:t>
                      </a:r>
                      <a:r>
                        <a:rPr kumimoji="0" lang="en-US" sz="900" b="1" kern="1200" dirty="0" smtClean="0">
                          <a:solidFill>
                            <a:schemeClr val="dk1"/>
                          </a:solidFill>
                          <a:latin typeface="+mn-lt"/>
                          <a:ea typeface="+mn-ea"/>
                          <a:cs typeface="+mn-cs"/>
                        </a:rPr>
                        <a:t>(1)){}</a:t>
                      </a:r>
                    </a:p>
                    <a:p>
                      <a:r>
                        <a:rPr kumimoji="0" lang="en-US" sz="900" kern="1200" dirty="0" err="1" smtClean="0">
                          <a:solidFill>
                            <a:schemeClr val="dk1"/>
                          </a:solidFill>
                          <a:latin typeface="+mn-lt"/>
                          <a:ea typeface="+mn-ea"/>
                          <a:cs typeface="+mn-cs"/>
                        </a:rPr>
                        <a:t>oQueue.Dequeue</a:t>
                      </a:r>
                      <a:r>
                        <a:rPr kumimoji="0" lang="en-US" sz="900" kern="1200" dirty="0" smtClean="0">
                          <a:solidFill>
                            <a:schemeClr val="dk1"/>
                          </a:solidFill>
                          <a:latin typeface="+mn-lt"/>
                          <a:ea typeface="+mn-ea"/>
                          <a:cs typeface="+mn-cs"/>
                        </a:rPr>
                        <a:t>();</a:t>
                      </a:r>
                    </a:p>
                    <a:p>
                      <a:endParaRPr lang="en-US" sz="900" dirty="0"/>
                    </a:p>
                  </a:txBody>
                  <a:tcPr marL="47941" marR="47941" marT="23971" marB="23971"/>
                </a:tc>
              </a:tr>
              <a:tr h="699430">
                <a:tc>
                  <a:txBody>
                    <a:bodyPr/>
                    <a:lstStyle/>
                    <a:p>
                      <a:r>
                        <a:rPr lang="en-US" sz="900" dirty="0" smtClean="0"/>
                        <a:t>Stack&lt;T&gt;</a:t>
                      </a:r>
                    </a:p>
                    <a:p>
                      <a:pPr>
                        <a:buFont typeface="Arial" pitchFamily="34" charset="0"/>
                        <a:buChar char="•"/>
                      </a:pPr>
                      <a:r>
                        <a:rPr lang="en-US" sz="900" dirty="0" smtClean="0"/>
                        <a:t>Replacement for Stack</a:t>
                      </a:r>
                    </a:p>
                    <a:p>
                      <a:endParaRPr lang="en-US" sz="900" dirty="0"/>
                    </a:p>
                  </a:txBody>
                  <a:tcPr marL="47941" marR="47941" marT="23971" marB="23971"/>
                </a:tc>
                <a:tc>
                  <a:txBody>
                    <a:bodyPr/>
                    <a:lstStyle/>
                    <a:p>
                      <a:r>
                        <a:rPr kumimoji="0" lang="en-US" sz="900" kern="1200" dirty="0" err="1" smtClean="0">
                          <a:solidFill>
                            <a:schemeClr val="dk1"/>
                          </a:solidFill>
                          <a:latin typeface="+mn-lt"/>
                          <a:ea typeface="+mn-ea"/>
                          <a:cs typeface="+mn-cs"/>
                        </a:rPr>
                        <a:t>var</a:t>
                      </a:r>
                      <a:r>
                        <a:rPr kumimoji="0" lang="en-US" sz="900" kern="1200" dirty="0" smtClean="0">
                          <a:solidFill>
                            <a:schemeClr val="dk1"/>
                          </a:solidFill>
                          <a:latin typeface="+mn-lt"/>
                          <a:ea typeface="+mn-ea"/>
                          <a:cs typeface="+mn-cs"/>
                        </a:rPr>
                        <a:t> </a:t>
                      </a:r>
                      <a:r>
                        <a:rPr kumimoji="0" lang="en-US" sz="900" kern="1200" dirty="0" err="1" smtClean="0">
                          <a:solidFill>
                            <a:schemeClr val="dk1"/>
                          </a:solidFill>
                          <a:latin typeface="+mn-lt"/>
                          <a:ea typeface="+mn-ea"/>
                          <a:cs typeface="+mn-cs"/>
                        </a:rPr>
                        <a:t>oStack</a:t>
                      </a:r>
                      <a:r>
                        <a:rPr kumimoji="0" lang="en-US" sz="900" kern="1200" dirty="0" smtClean="0">
                          <a:solidFill>
                            <a:schemeClr val="dk1"/>
                          </a:solidFill>
                          <a:latin typeface="+mn-lt"/>
                          <a:ea typeface="+mn-ea"/>
                          <a:cs typeface="+mn-cs"/>
                        </a:rPr>
                        <a:t> = new Stack&lt;</a:t>
                      </a:r>
                      <a:r>
                        <a:rPr kumimoji="0" lang="en-US" sz="900" kern="1200" dirty="0" err="1" smtClean="0">
                          <a:solidFill>
                            <a:schemeClr val="dk1"/>
                          </a:solidFill>
                          <a:latin typeface="+mn-lt"/>
                          <a:ea typeface="+mn-ea"/>
                          <a:cs typeface="+mn-cs"/>
                        </a:rPr>
                        <a:t>int</a:t>
                      </a:r>
                      <a:r>
                        <a:rPr kumimoji="0" lang="en-US" sz="900" kern="1200" dirty="0" smtClean="0">
                          <a:solidFill>
                            <a:schemeClr val="dk1"/>
                          </a:solidFill>
                          <a:latin typeface="+mn-lt"/>
                          <a:ea typeface="+mn-ea"/>
                          <a:cs typeface="+mn-cs"/>
                        </a:rPr>
                        <a:t>&gt;();</a:t>
                      </a:r>
                    </a:p>
                    <a:p>
                      <a:r>
                        <a:rPr kumimoji="0" lang="en-US" sz="900" kern="1200" dirty="0" err="1" smtClean="0">
                          <a:solidFill>
                            <a:schemeClr val="dk1"/>
                          </a:solidFill>
                          <a:latin typeface="+mn-lt"/>
                          <a:ea typeface="+mn-ea"/>
                          <a:cs typeface="+mn-cs"/>
                        </a:rPr>
                        <a:t>oStack.Push</a:t>
                      </a:r>
                      <a:r>
                        <a:rPr kumimoji="0" lang="en-US" sz="900" kern="1200" dirty="0" smtClean="0">
                          <a:solidFill>
                            <a:schemeClr val="dk1"/>
                          </a:solidFill>
                          <a:latin typeface="+mn-lt"/>
                          <a:ea typeface="+mn-ea"/>
                          <a:cs typeface="+mn-cs"/>
                        </a:rPr>
                        <a:t>(1);</a:t>
                      </a:r>
                    </a:p>
                    <a:p>
                      <a:r>
                        <a:rPr kumimoji="0" lang="en-US" sz="900" b="1" kern="1200" dirty="0" smtClean="0">
                          <a:solidFill>
                            <a:schemeClr val="dk1"/>
                          </a:solidFill>
                          <a:latin typeface="+mn-lt"/>
                          <a:ea typeface="+mn-ea"/>
                          <a:cs typeface="+mn-cs"/>
                        </a:rPr>
                        <a:t>if (</a:t>
                      </a:r>
                      <a:r>
                        <a:rPr kumimoji="0" lang="en-US" sz="900" b="1" kern="1200" dirty="0" err="1" smtClean="0">
                          <a:solidFill>
                            <a:schemeClr val="dk1"/>
                          </a:solidFill>
                          <a:latin typeface="+mn-lt"/>
                          <a:ea typeface="+mn-ea"/>
                          <a:cs typeface="+mn-cs"/>
                        </a:rPr>
                        <a:t>oStack.Contains</a:t>
                      </a:r>
                      <a:r>
                        <a:rPr kumimoji="0" lang="en-US" sz="900" b="1" kern="1200" dirty="0" smtClean="0">
                          <a:solidFill>
                            <a:schemeClr val="dk1"/>
                          </a:solidFill>
                          <a:latin typeface="+mn-lt"/>
                          <a:ea typeface="+mn-ea"/>
                          <a:cs typeface="+mn-cs"/>
                        </a:rPr>
                        <a:t>(1)){}</a:t>
                      </a:r>
                    </a:p>
                    <a:p>
                      <a:r>
                        <a:rPr kumimoji="0" lang="en-US" sz="900" kern="1200" dirty="0" err="1" smtClean="0">
                          <a:solidFill>
                            <a:schemeClr val="dk1"/>
                          </a:solidFill>
                          <a:latin typeface="+mn-lt"/>
                          <a:ea typeface="+mn-ea"/>
                          <a:cs typeface="+mn-cs"/>
                        </a:rPr>
                        <a:t>oStack.Pop</a:t>
                      </a:r>
                      <a:r>
                        <a:rPr kumimoji="0" lang="en-US" sz="900" kern="1200" dirty="0" smtClean="0">
                          <a:solidFill>
                            <a:schemeClr val="dk1"/>
                          </a:solidFill>
                          <a:latin typeface="+mn-lt"/>
                          <a:ea typeface="+mn-ea"/>
                          <a:cs typeface="+mn-cs"/>
                        </a:rPr>
                        <a:t>();</a:t>
                      </a:r>
                      <a:endParaRPr lang="en-US" sz="900" dirty="0"/>
                    </a:p>
                  </a:txBody>
                  <a:tcPr marL="47941" marR="47941" marT="23971" marB="23971"/>
                </a:tc>
              </a:tr>
            </a:tbl>
          </a:graphicData>
        </a:graphic>
      </p:graphicFrame>
      <p:graphicFrame>
        <p:nvGraphicFramePr>
          <p:cNvPr id="9" name="Table 8"/>
          <p:cNvGraphicFramePr>
            <a:graphicFrameLocks noGrp="1"/>
          </p:cNvGraphicFramePr>
          <p:nvPr/>
        </p:nvGraphicFramePr>
        <p:xfrm>
          <a:off x="4495800" y="1371600"/>
          <a:ext cx="4309070" cy="2937660"/>
        </p:xfrm>
        <a:graphic>
          <a:graphicData uri="http://schemas.openxmlformats.org/drawingml/2006/table">
            <a:tbl>
              <a:tblPr firstRow="1" bandRow="1">
                <a:tableStyleId>{5C22544A-7EE6-4342-B048-85BDC9FD1C3A}</a:tableStyleId>
              </a:tblPr>
              <a:tblGrid>
                <a:gridCol w="1463458"/>
                <a:gridCol w="2845612"/>
              </a:tblGrid>
              <a:tr h="369957">
                <a:tc>
                  <a:txBody>
                    <a:bodyPr/>
                    <a:lstStyle/>
                    <a:p>
                      <a:r>
                        <a:rPr lang="en-US" sz="1400" dirty="0" smtClean="0"/>
                        <a:t>Definition</a:t>
                      </a:r>
                      <a:endParaRPr lang="en-US" sz="1400" dirty="0"/>
                    </a:p>
                  </a:txBody>
                  <a:tcPr marL="70895" marR="70895" marT="35447" marB="35447"/>
                </a:tc>
                <a:tc>
                  <a:txBody>
                    <a:bodyPr/>
                    <a:lstStyle/>
                    <a:p>
                      <a:r>
                        <a:rPr lang="en-US" sz="1400" dirty="0" smtClean="0"/>
                        <a:t>Usage</a:t>
                      </a:r>
                      <a:endParaRPr lang="en-US" sz="1400" dirty="0"/>
                    </a:p>
                  </a:txBody>
                  <a:tcPr marL="70895" marR="70895" marT="35447" marB="35447"/>
                </a:tc>
              </a:tr>
              <a:tr h="1126114">
                <a:tc>
                  <a:txBody>
                    <a:bodyPr/>
                    <a:lstStyle/>
                    <a:p>
                      <a:r>
                        <a:rPr lang="en-US" sz="1100" dirty="0" smtClean="0"/>
                        <a:t>Dictionary&lt;</a:t>
                      </a:r>
                      <a:r>
                        <a:rPr lang="en-US" sz="1100" dirty="0" err="1" smtClean="0"/>
                        <a:t>Tkey</a:t>
                      </a:r>
                      <a:r>
                        <a:rPr lang="en-US" sz="1100" dirty="0" smtClean="0"/>
                        <a:t>, </a:t>
                      </a:r>
                      <a:r>
                        <a:rPr lang="en-US" sz="1100" dirty="0" err="1" smtClean="0"/>
                        <a:t>Tvalue</a:t>
                      </a:r>
                      <a:r>
                        <a:rPr lang="en-US" sz="1100" dirty="0" smtClean="0"/>
                        <a:t>&gt;</a:t>
                      </a:r>
                    </a:p>
                    <a:p>
                      <a:pPr>
                        <a:buFont typeface="Arial" pitchFamily="34" charset="0"/>
                        <a:buChar char="•"/>
                      </a:pPr>
                      <a:r>
                        <a:rPr lang="en-US" sz="1100" dirty="0" smtClean="0"/>
                        <a:t>Replacement for </a:t>
                      </a:r>
                      <a:r>
                        <a:rPr lang="en-US" sz="1100" dirty="0" err="1" smtClean="0"/>
                        <a:t>HashTable</a:t>
                      </a:r>
                      <a:endParaRPr lang="en-US" sz="1100" dirty="0" smtClean="0"/>
                    </a:p>
                    <a:p>
                      <a:pPr>
                        <a:buFont typeface="Arial" pitchFamily="34" charset="0"/>
                        <a:buChar char="•"/>
                      </a:pPr>
                      <a:r>
                        <a:rPr lang="en-US" sz="1100" dirty="0" smtClean="0"/>
                        <a:t>No sorting is on the key</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100" dirty="0" smtClean="0"/>
                    </a:p>
                  </a:txBody>
                  <a:tcPr marL="70895" marR="70895" marT="35447" marB="35447"/>
                </a:tc>
                <a:tc>
                  <a:txBody>
                    <a:bodyPr/>
                    <a:lstStyle/>
                    <a:p>
                      <a:r>
                        <a:rPr kumimoji="0" lang="en-US" sz="1100" kern="1200" dirty="0" err="1" smtClean="0">
                          <a:solidFill>
                            <a:schemeClr val="dk1"/>
                          </a:solidFill>
                          <a:latin typeface="+mn-lt"/>
                          <a:ea typeface="+mn-ea"/>
                          <a:cs typeface="+mn-cs"/>
                        </a:rPr>
                        <a:t>var</a:t>
                      </a:r>
                      <a:r>
                        <a:rPr kumimoji="0" lang="en-US" sz="1100" kern="1200" dirty="0" smtClean="0">
                          <a:solidFill>
                            <a:schemeClr val="dk1"/>
                          </a:solidFill>
                          <a:latin typeface="+mn-lt"/>
                          <a:ea typeface="+mn-ea"/>
                          <a:cs typeface="+mn-cs"/>
                        </a:rPr>
                        <a:t> </a:t>
                      </a:r>
                      <a:r>
                        <a:rPr kumimoji="0" lang="en-US" sz="1100" kern="1200" dirty="0" err="1" smtClean="0">
                          <a:solidFill>
                            <a:schemeClr val="dk1"/>
                          </a:solidFill>
                          <a:latin typeface="+mn-lt"/>
                          <a:ea typeface="+mn-ea"/>
                          <a:cs typeface="+mn-cs"/>
                        </a:rPr>
                        <a:t>oDictionary</a:t>
                      </a:r>
                      <a:r>
                        <a:rPr kumimoji="0" lang="en-US" sz="1100" kern="1200" dirty="0" smtClean="0">
                          <a:solidFill>
                            <a:schemeClr val="dk1"/>
                          </a:solidFill>
                          <a:latin typeface="+mn-lt"/>
                          <a:ea typeface="+mn-ea"/>
                          <a:cs typeface="+mn-cs"/>
                        </a:rPr>
                        <a:t> = new Dictionary&lt;</a:t>
                      </a:r>
                      <a:r>
                        <a:rPr kumimoji="0" lang="en-US" sz="1100" kern="1200" dirty="0" err="1" smtClean="0">
                          <a:solidFill>
                            <a:schemeClr val="dk1"/>
                          </a:solidFill>
                          <a:latin typeface="+mn-lt"/>
                          <a:ea typeface="+mn-ea"/>
                          <a:cs typeface="+mn-cs"/>
                        </a:rPr>
                        <a:t>int</a:t>
                      </a:r>
                      <a:r>
                        <a:rPr kumimoji="0" lang="en-US" sz="1100" kern="1200" dirty="0" smtClean="0">
                          <a:solidFill>
                            <a:schemeClr val="dk1"/>
                          </a:solidFill>
                          <a:latin typeface="+mn-lt"/>
                          <a:ea typeface="+mn-ea"/>
                          <a:cs typeface="+mn-cs"/>
                        </a:rPr>
                        <a:t>, </a:t>
                      </a:r>
                      <a:r>
                        <a:rPr kumimoji="0" lang="en-US" sz="1100" kern="1200" dirty="0" err="1" smtClean="0">
                          <a:solidFill>
                            <a:schemeClr val="dk1"/>
                          </a:solidFill>
                          <a:latin typeface="+mn-lt"/>
                          <a:ea typeface="+mn-ea"/>
                          <a:cs typeface="+mn-cs"/>
                        </a:rPr>
                        <a:t>int</a:t>
                      </a:r>
                      <a:r>
                        <a:rPr kumimoji="0" lang="en-US" sz="1100" kern="1200" dirty="0" smtClean="0">
                          <a:solidFill>
                            <a:schemeClr val="dk1"/>
                          </a:solidFill>
                          <a:latin typeface="+mn-lt"/>
                          <a:ea typeface="+mn-ea"/>
                          <a:cs typeface="+mn-cs"/>
                        </a:rPr>
                        <a:t>&gt;();</a:t>
                      </a:r>
                    </a:p>
                    <a:p>
                      <a:r>
                        <a:rPr kumimoji="0" lang="en-US" sz="1100" kern="1200" dirty="0" err="1" smtClean="0">
                          <a:solidFill>
                            <a:schemeClr val="dk1"/>
                          </a:solidFill>
                          <a:latin typeface="+mn-lt"/>
                          <a:ea typeface="+mn-ea"/>
                          <a:cs typeface="+mn-cs"/>
                        </a:rPr>
                        <a:t>oDictionary.Add</a:t>
                      </a:r>
                      <a:r>
                        <a:rPr kumimoji="0" lang="en-US" sz="1100" kern="1200" dirty="0" smtClean="0">
                          <a:solidFill>
                            <a:schemeClr val="dk1"/>
                          </a:solidFill>
                          <a:latin typeface="+mn-lt"/>
                          <a:ea typeface="+mn-ea"/>
                          <a:cs typeface="+mn-cs"/>
                        </a:rPr>
                        <a:t>(1, 1);</a:t>
                      </a:r>
                    </a:p>
                    <a:p>
                      <a:r>
                        <a:rPr kumimoji="0" lang="en-US" sz="1100" b="1" kern="1200" dirty="0" smtClean="0">
                          <a:solidFill>
                            <a:schemeClr val="dk1"/>
                          </a:solidFill>
                          <a:latin typeface="+mn-lt"/>
                          <a:ea typeface="+mn-ea"/>
                          <a:cs typeface="+mn-cs"/>
                        </a:rPr>
                        <a:t>if (</a:t>
                      </a:r>
                      <a:r>
                        <a:rPr kumimoji="0" lang="en-US" sz="1100" b="1" kern="1200" dirty="0" err="1" smtClean="0">
                          <a:solidFill>
                            <a:schemeClr val="dk1"/>
                          </a:solidFill>
                          <a:latin typeface="+mn-lt"/>
                          <a:ea typeface="+mn-ea"/>
                          <a:cs typeface="+mn-cs"/>
                        </a:rPr>
                        <a:t>oDictionary.ContainsKey</a:t>
                      </a:r>
                      <a:r>
                        <a:rPr kumimoji="0" lang="en-US" sz="1100" b="1" kern="1200" dirty="0" smtClean="0">
                          <a:solidFill>
                            <a:schemeClr val="dk1"/>
                          </a:solidFill>
                          <a:latin typeface="+mn-lt"/>
                          <a:ea typeface="+mn-ea"/>
                          <a:cs typeface="+mn-cs"/>
                        </a:rPr>
                        <a:t>(1)){}</a:t>
                      </a:r>
                      <a:endParaRPr lang="en-US" sz="1100" b="1" dirty="0"/>
                    </a:p>
                  </a:txBody>
                  <a:tcPr marL="70895" marR="70895" marT="35447" marB="35447"/>
                </a:tc>
              </a:tr>
              <a:tr h="1323329">
                <a:tc>
                  <a:txBody>
                    <a:bodyPr/>
                    <a:lstStyle/>
                    <a:p>
                      <a:r>
                        <a:rPr lang="en-US" sz="1100" dirty="0" err="1" smtClean="0"/>
                        <a:t>SortedDictionary</a:t>
                      </a:r>
                      <a:r>
                        <a:rPr lang="en-US" sz="1100" dirty="0" smtClean="0"/>
                        <a:t>&lt;</a:t>
                      </a:r>
                      <a:r>
                        <a:rPr lang="en-US" sz="1100" dirty="0" err="1" smtClean="0"/>
                        <a:t>Tkey</a:t>
                      </a:r>
                      <a:r>
                        <a:rPr lang="en-US" sz="1100" dirty="0" smtClean="0"/>
                        <a:t>, </a:t>
                      </a:r>
                      <a:r>
                        <a:rPr lang="en-US" sz="1100" dirty="0" err="1" smtClean="0"/>
                        <a:t>Tvalue</a:t>
                      </a:r>
                      <a:r>
                        <a:rPr lang="en-US" sz="1100" dirty="0" smtClean="0"/>
                        <a:t>&gt;</a:t>
                      </a:r>
                    </a:p>
                    <a:p>
                      <a:pPr>
                        <a:buFont typeface="Arial" pitchFamily="34" charset="0"/>
                        <a:buChar char="•"/>
                      </a:pPr>
                      <a:r>
                        <a:rPr lang="en-US" sz="1100" dirty="0" smtClean="0"/>
                        <a:t>A collection of key/value pair sorted by the key</a:t>
                      </a:r>
                    </a:p>
                    <a:p>
                      <a:endParaRPr lang="en-US" sz="1100" dirty="0"/>
                    </a:p>
                  </a:txBody>
                  <a:tcPr marL="70895" marR="70895" marT="35447" marB="35447"/>
                </a:tc>
                <a:tc>
                  <a:txBody>
                    <a:bodyPr/>
                    <a:lstStyle/>
                    <a:p>
                      <a:r>
                        <a:rPr kumimoji="0" lang="en-US" sz="1100" kern="1200" dirty="0" err="1" smtClean="0">
                          <a:solidFill>
                            <a:schemeClr val="dk1"/>
                          </a:solidFill>
                          <a:latin typeface="+mn-lt"/>
                          <a:ea typeface="+mn-ea"/>
                          <a:cs typeface="+mn-cs"/>
                        </a:rPr>
                        <a:t>var</a:t>
                      </a:r>
                      <a:r>
                        <a:rPr kumimoji="0" lang="en-US" sz="1100" kern="1200" dirty="0" smtClean="0">
                          <a:solidFill>
                            <a:schemeClr val="dk1"/>
                          </a:solidFill>
                          <a:latin typeface="+mn-lt"/>
                          <a:ea typeface="+mn-ea"/>
                          <a:cs typeface="+mn-cs"/>
                        </a:rPr>
                        <a:t> </a:t>
                      </a:r>
                      <a:r>
                        <a:rPr kumimoji="0" lang="en-US" sz="1100" kern="1200" dirty="0" err="1" smtClean="0">
                          <a:solidFill>
                            <a:schemeClr val="dk1"/>
                          </a:solidFill>
                          <a:latin typeface="+mn-lt"/>
                          <a:ea typeface="+mn-ea"/>
                          <a:cs typeface="+mn-cs"/>
                        </a:rPr>
                        <a:t>oSortedDictionary</a:t>
                      </a:r>
                      <a:r>
                        <a:rPr kumimoji="0" lang="en-US" sz="1100" kern="1200" dirty="0" smtClean="0">
                          <a:solidFill>
                            <a:schemeClr val="dk1"/>
                          </a:solidFill>
                          <a:latin typeface="+mn-lt"/>
                          <a:ea typeface="+mn-ea"/>
                          <a:cs typeface="+mn-cs"/>
                        </a:rPr>
                        <a:t> = new </a:t>
                      </a:r>
                      <a:r>
                        <a:rPr kumimoji="0" lang="en-US" sz="1100" kern="1200" dirty="0" err="1" smtClean="0">
                          <a:solidFill>
                            <a:schemeClr val="dk1"/>
                          </a:solidFill>
                          <a:latin typeface="+mn-lt"/>
                          <a:ea typeface="+mn-ea"/>
                          <a:cs typeface="+mn-cs"/>
                        </a:rPr>
                        <a:t>SortedDictionary</a:t>
                      </a:r>
                      <a:r>
                        <a:rPr kumimoji="0" lang="en-US" sz="1100" kern="1200" dirty="0" smtClean="0">
                          <a:solidFill>
                            <a:schemeClr val="dk1"/>
                          </a:solidFill>
                          <a:latin typeface="+mn-lt"/>
                          <a:ea typeface="+mn-ea"/>
                          <a:cs typeface="+mn-cs"/>
                        </a:rPr>
                        <a:t>&lt;</a:t>
                      </a:r>
                      <a:r>
                        <a:rPr kumimoji="0" lang="en-US" sz="1100" kern="1200" dirty="0" err="1" smtClean="0">
                          <a:solidFill>
                            <a:schemeClr val="dk1"/>
                          </a:solidFill>
                          <a:latin typeface="+mn-lt"/>
                          <a:ea typeface="+mn-ea"/>
                          <a:cs typeface="+mn-cs"/>
                        </a:rPr>
                        <a:t>int</a:t>
                      </a:r>
                      <a:r>
                        <a:rPr kumimoji="0" lang="en-US" sz="1100" kern="1200" dirty="0" smtClean="0">
                          <a:solidFill>
                            <a:schemeClr val="dk1"/>
                          </a:solidFill>
                          <a:latin typeface="+mn-lt"/>
                          <a:ea typeface="+mn-ea"/>
                          <a:cs typeface="+mn-cs"/>
                        </a:rPr>
                        <a:t>, </a:t>
                      </a:r>
                      <a:r>
                        <a:rPr kumimoji="0" lang="en-US" sz="1100" kern="1200" dirty="0" err="1" smtClean="0">
                          <a:solidFill>
                            <a:schemeClr val="dk1"/>
                          </a:solidFill>
                          <a:latin typeface="+mn-lt"/>
                          <a:ea typeface="+mn-ea"/>
                          <a:cs typeface="+mn-cs"/>
                        </a:rPr>
                        <a:t>int</a:t>
                      </a:r>
                      <a:r>
                        <a:rPr kumimoji="0" lang="en-US" sz="1100" kern="1200" dirty="0" smtClean="0">
                          <a:solidFill>
                            <a:schemeClr val="dk1"/>
                          </a:solidFill>
                          <a:latin typeface="+mn-lt"/>
                          <a:ea typeface="+mn-ea"/>
                          <a:cs typeface="+mn-cs"/>
                        </a:rPr>
                        <a:t>&gt;();</a:t>
                      </a:r>
                    </a:p>
                    <a:p>
                      <a:r>
                        <a:rPr kumimoji="0" lang="en-US" sz="1100" kern="1200" dirty="0" err="1" smtClean="0">
                          <a:solidFill>
                            <a:schemeClr val="dk1"/>
                          </a:solidFill>
                          <a:latin typeface="+mn-lt"/>
                          <a:ea typeface="+mn-ea"/>
                          <a:cs typeface="+mn-cs"/>
                        </a:rPr>
                        <a:t>oSortedDictionary.Add</a:t>
                      </a:r>
                      <a:r>
                        <a:rPr kumimoji="0" lang="en-US" sz="1100" kern="1200" dirty="0" smtClean="0">
                          <a:solidFill>
                            <a:schemeClr val="dk1"/>
                          </a:solidFill>
                          <a:latin typeface="+mn-lt"/>
                          <a:ea typeface="+mn-ea"/>
                          <a:cs typeface="+mn-cs"/>
                        </a:rPr>
                        <a:t>(1, 1);</a:t>
                      </a:r>
                    </a:p>
                    <a:p>
                      <a:r>
                        <a:rPr kumimoji="0" lang="en-US" sz="1100" b="1" kern="1200" dirty="0" smtClean="0">
                          <a:solidFill>
                            <a:schemeClr val="dk1"/>
                          </a:solidFill>
                          <a:latin typeface="+mn-lt"/>
                          <a:ea typeface="+mn-ea"/>
                          <a:cs typeface="+mn-cs"/>
                        </a:rPr>
                        <a:t>if (</a:t>
                      </a:r>
                      <a:r>
                        <a:rPr kumimoji="0" lang="en-US" sz="1100" b="1" kern="1200" dirty="0" err="1" smtClean="0">
                          <a:solidFill>
                            <a:schemeClr val="dk1"/>
                          </a:solidFill>
                          <a:latin typeface="+mn-lt"/>
                          <a:ea typeface="+mn-ea"/>
                          <a:cs typeface="+mn-cs"/>
                        </a:rPr>
                        <a:t>oSortedDictionary.ContainsKey</a:t>
                      </a:r>
                      <a:r>
                        <a:rPr kumimoji="0" lang="en-US" sz="1100" b="1" kern="1200" dirty="0" smtClean="0">
                          <a:solidFill>
                            <a:schemeClr val="dk1"/>
                          </a:solidFill>
                          <a:latin typeface="+mn-lt"/>
                          <a:ea typeface="+mn-ea"/>
                          <a:cs typeface="+mn-cs"/>
                        </a:rPr>
                        <a:t>(1)){}</a:t>
                      </a:r>
                      <a:endParaRPr lang="en-US" sz="1100" b="1" dirty="0"/>
                    </a:p>
                  </a:txBody>
                  <a:tcPr marL="70895" marR="70895" marT="35447" marB="35447"/>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Generics</a:t>
            </a:r>
            <a:endParaRPr lang="en-US" dirty="0"/>
          </a:p>
        </p:txBody>
      </p:sp>
      <p:sp>
        <p:nvSpPr>
          <p:cNvPr id="5" name="Rectangle 4"/>
          <p:cNvSpPr/>
          <p:nvPr/>
        </p:nvSpPr>
        <p:spPr>
          <a:xfrm>
            <a:off x="457200" y="2819400"/>
            <a:ext cx="4114800" cy="1477328"/>
          </a:xfrm>
          <a:prstGeom prst="rect">
            <a:avLst/>
          </a:prstGeom>
        </p:spPr>
        <p:txBody>
          <a:bodyPr wrap="square">
            <a:spAutoFit/>
          </a:bodyPr>
          <a:lstStyle/>
          <a:p>
            <a:r>
              <a:rPr lang="en-US" dirty="0" smtClean="0"/>
              <a:t>The results indicates that the generics class as compared to the older collections are</a:t>
            </a:r>
          </a:p>
          <a:p>
            <a:pPr>
              <a:buFont typeface="Arial" pitchFamily="34" charset="0"/>
              <a:buChar char="•"/>
            </a:pPr>
            <a:r>
              <a:rPr lang="en-US" dirty="0" smtClean="0"/>
              <a:t>At least 2 times faster</a:t>
            </a:r>
          </a:p>
          <a:p>
            <a:pPr>
              <a:buFont typeface="Arial" pitchFamily="34" charset="0"/>
              <a:buChar char="•"/>
            </a:pPr>
            <a:r>
              <a:rPr lang="en-US" dirty="0" smtClean="0"/>
              <a:t>Uses lesser </a:t>
            </a:r>
            <a:r>
              <a:rPr lang="en-US" dirty="0" err="1" smtClean="0"/>
              <a:t>cpu</a:t>
            </a:r>
            <a:endParaRPr lang="en-US" dirty="0" smtClean="0"/>
          </a:p>
        </p:txBody>
      </p:sp>
      <p:pic>
        <p:nvPicPr>
          <p:cNvPr id="77827" name="Picture 3"/>
          <p:cNvPicPr>
            <a:picLocks noChangeAspect="1" noChangeArrowheads="1"/>
          </p:cNvPicPr>
          <p:nvPr/>
        </p:nvPicPr>
        <p:blipFill>
          <a:blip r:embed="rId3" cstate="print"/>
          <a:srcRect l="4082" t="21818" r="63848" b="46667"/>
          <a:stretch>
            <a:fillRect/>
          </a:stretch>
        </p:blipFill>
        <p:spPr bwMode="auto">
          <a:xfrm>
            <a:off x="4648200" y="2743200"/>
            <a:ext cx="4191000" cy="2971800"/>
          </a:xfrm>
          <a:prstGeom prst="rect">
            <a:avLst/>
          </a:prstGeom>
          <a:noFill/>
          <a:ln w="9525">
            <a:noFill/>
            <a:miter lim="800000"/>
            <a:headEnd/>
            <a:tailEnd/>
          </a:ln>
        </p:spPr>
      </p:pic>
      <p:sp>
        <p:nvSpPr>
          <p:cNvPr id="6" name="Rectangle 5"/>
          <p:cNvSpPr/>
          <p:nvPr/>
        </p:nvSpPr>
        <p:spPr>
          <a:xfrm>
            <a:off x="457200" y="1447800"/>
            <a:ext cx="8077200" cy="1200329"/>
          </a:xfrm>
          <a:prstGeom prst="rect">
            <a:avLst/>
          </a:prstGeom>
        </p:spPr>
        <p:txBody>
          <a:bodyPr wrap="square">
            <a:spAutoFit/>
          </a:bodyPr>
          <a:lstStyle/>
          <a:p>
            <a:r>
              <a:rPr lang="en-US" dirty="0" smtClean="0"/>
              <a:t>So how slowly do the old collections perform compared to the newer ones?</a:t>
            </a:r>
          </a:p>
          <a:p>
            <a:endParaRPr lang="en-US" dirty="0" smtClean="0"/>
          </a:p>
          <a:p>
            <a:r>
              <a:rPr lang="en-US" dirty="0" smtClean="0"/>
              <a:t>The following </a:t>
            </a:r>
            <a:r>
              <a:rPr lang="en-US" dirty="0" err="1" smtClean="0"/>
              <a:t>url</a:t>
            </a:r>
            <a:r>
              <a:rPr lang="en-US" dirty="0" smtClean="0"/>
              <a:t> contains a sample test to check the performance</a:t>
            </a:r>
            <a:endParaRPr lang="en-US" dirty="0" smtClean="0">
              <a:hlinkClick r:id="rId4"/>
            </a:endParaRPr>
          </a:p>
        </p:txBody>
      </p:sp>
      <p:pic>
        <p:nvPicPr>
          <p:cNvPr id="77831" name="Picture 7"/>
          <p:cNvPicPr>
            <a:picLocks noChangeAspect="1" noChangeArrowheads="1"/>
          </p:cNvPicPr>
          <p:nvPr/>
        </p:nvPicPr>
        <p:blipFill>
          <a:blip r:embed="rId5" cstate="print"/>
          <a:srcRect l="6911" r="4968" b="5419"/>
          <a:stretch>
            <a:fillRect/>
          </a:stretch>
        </p:blipFill>
        <p:spPr bwMode="auto">
          <a:xfrm>
            <a:off x="533400" y="4495800"/>
            <a:ext cx="3886200" cy="1828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nodeType="withEffect">
                                  <p:stCondLst>
                                    <p:cond delay="0"/>
                                  </p:stCondLst>
                                  <p:childTnLst>
                                    <p:set>
                                      <p:cBhvr>
                                        <p:cTn id="9" dur="1" fill="hold">
                                          <p:stCondLst>
                                            <p:cond delay="0"/>
                                          </p:stCondLst>
                                        </p:cTn>
                                        <p:tgtEl>
                                          <p:spTgt spid="77827"/>
                                        </p:tgtEl>
                                        <p:attrNameLst>
                                          <p:attrName>style.visibility</p:attrName>
                                        </p:attrNameLst>
                                      </p:cBhvr>
                                      <p:to>
                                        <p:strVal val="visible"/>
                                      </p:to>
                                    </p:set>
                                    <p:animEffect transition="in" filter="checkerboard(across)">
                                      <p:cBhvr>
                                        <p:cTn id="10" dur="500"/>
                                        <p:tgtEl>
                                          <p:spTgt spid="77827"/>
                                        </p:tgtEl>
                                      </p:cBhvr>
                                    </p:animEffect>
                                  </p:childTnLst>
                                </p:cTn>
                              </p:par>
                              <p:par>
                                <p:cTn id="11" presetID="5" presetClass="entr" presetSubtype="10" fill="hold" nodeType="withEffect">
                                  <p:stCondLst>
                                    <p:cond delay="0"/>
                                  </p:stCondLst>
                                  <p:childTnLst>
                                    <p:set>
                                      <p:cBhvr>
                                        <p:cTn id="12" dur="1" fill="hold">
                                          <p:stCondLst>
                                            <p:cond delay="0"/>
                                          </p:stCondLst>
                                        </p:cTn>
                                        <p:tgtEl>
                                          <p:spTgt spid="77831"/>
                                        </p:tgtEl>
                                        <p:attrNameLst>
                                          <p:attrName>style.visibility</p:attrName>
                                        </p:attrNameLst>
                                      </p:cBhvr>
                                      <p:to>
                                        <p:strVal val="visible"/>
                                      </p:to>
                                    </p:set>
                                    <p:animEffect transition="in" filter="checkerboard(across)">
                                      <p:cBhvr>
                                        <p:cTn id="13" dur="500"/>
                                        <p:tgtEl>
                                          <p:spTgt spid="77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514350">
              <a:buNone/>
            </a:pPr>
            <a:r>
              <a:rPr lang="en-US" b="1" dirty="0" smtClean="0"/>
              <a:t>Objectives</a:t>
            </a:r>
          </a:p>
          <a:p>
            <a:pPr marL="0" indent="-514350">
              <a:buNone/>
            </a:pPr>
            <a:r>
              <a:rPr lang="en-US" sz="2000" dirty="0" smtClean="0"/>
              <a:t>At the end of the course, you will be able to understand how to program better and to implement</a:t>
            </a:r>
          </a:p>
          <a:p>
            <a:pPr marL="0" indent="-514350"/>
            <a:r>
              <a:rPr lang="en-US" sz="2000" dirty="0" smtClean="0"/>
              <a:t>Ajax/</a:t>
            </a:r>
            <a:r>
              <a:rPr lang="en-US" sz="2000" dirty="0" err="1" smtClean="0"/>
              <a:t>jQuery</a:t>
            </a:r>
            <a:endParaRPr lang="en-US" sz="2000" dirty="0"/>
          </a:p>
          <a:p>
            <a:pPr marL="0" indent="-514350"/>
            <a:r>
              <a:rPr lang="en-US" sz="2000" dirty="0" smtClean="0"/>
              <a:t>Generics</a:t>
            </a:r>
          </a:p>
          <a:p>
            <a:pPr marL="0" indent="-514350"/>
            <a:r>
              <a:rPr lang="en-US" sz="2000" dirty="0" smtClean="0"/>
              <a:t>Custom Controls</a:t>
            </a:r>
          </a:p>
          <a:p>
            <a:pPr marL="0" indent="-514350"/>
            <a:r>
              <a:rPr lang="en-US" sz="2000" dirty="0" err="1" smtClean="0"/>
              <a:t>Linq</a:t>
            </a:r>
            <a:r>
              <a:rPr lang="en-US" sz="2000" dirty="0" smtClean="0"/>
              <a:t> to SQL</a:t>
            </a:r>
          </a:p>
          <a:p>
            <a:pPr marL="0" indent="-514350"/>
            <a:r>
              <a:rPr lang="en-US" sz="2000" dirty="0"/>
              <a:t>Extensions</a:t>
            </a:r>
          </a:p>
          <a:p>
            <a:pPr marL="0" indent="-514350"/>
            <a:r>
              <a:rPr lang="en-US" sz="2000" dirty="0" smtClean="0"/>
              <a:t>Delegates</a:t>
            </a:r>
          </a:p>
          <a:p>
            <a:pPr marL="0" indent="-514350">
              <a:buNone/>
            </a:pPr>
            <a:endParaRPr lang="en-US" dirty="0" smtClean="0"/>
          </a:p>
        </p:txBody>
      </p:sp>
      <p:sp>
        <p:nvSpPr>
          <p:cNvPr id="2" name="Title 1"/>
          <p:cNvSpPr>
            <a:spLocks noGrp="1"/>
          </p:cNvSpPr>
          <p:nvPr>
            <p:ph type="title"/>
          </p:nvPr>
        </p:nvSpPr>
        <p:spPr/>
        <p:txBody>
          <a:bodyPr>
            <a:normAutofit/>
          </a:bodyPr>
          <a:lstStyle/>
          <a:p>
            <a:r>
              <a:rPr lang="en-US" dirty="0" smtClean="0"/>
              <a:t>Overview</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Custom Controls</a:t>
            </a:r>
            <a:endParaRPr lang="en-US" dirty="0"/>
          </a:p>
        </p:txBody>
      </p:sp>
      <p:sp>
        <p:nvSpPr>
          <p:cNvPr id="5" name="Rectangle 4"/>
          <p:cNvSpPr/>
          <p:nvPr/>
        </p:nvSpPr>
        <p:spPr>
          <a:xfrm>
            <a:off x="457200" y="1447800"/>
            <a:ext cx="8077200" cy="369332"/>
          </a:xfrm>
          <a:prstGeom prst="rect">
            <a:avLst/>
          </a:prstGeom>
        </p:spPr>
        <p:txBody>
          <a:bodyPr wrap="square">
            <a:spAutoFit/>
          </a:bodyPr>
          <a:lstStyle/>
          <a:p>
            <a:r>
              <a:rPr lang="en-US" dirty="0" smtClean="0"/>
              <a:t>What is the difference between User Controls, Custom Controls?</a:t>
            </a:r>
          </a:p>
        </p:txBody>
      </p:sp>
      <p:graphicFrame>
        <p:nvGraphicFramePr>
          <p:cNvPr id="4" name="Table 3"/>
          <p:cNvGraphicFramePr>
            <a:graphicFrameLocks noGrp="1"/>
          </p:cNvGraphicFramePr>
          <p:nvPr/>
        </p:nvGraphicFramePr>
        <p:xfrm>
          <a:off x="609600" y="1905000"/>
          <a:ext cx="8153400" cy="3672840"/>
        </p:xfrm>
        <a:graphic>
          <a:graphicData uri="http://schemas.openxmlformats.org/drawingml/2006/table">
            <a:tbl>
              <a:tblPr firstRow="1" bandRow="1">
                <a:tableStyleId>{5C22544A-7EE6-4342-B048-85BDC9FD1C3A}</a:tableStyleId>
              </a:tblPr>
              <a:tblGrid>
                <a:gridCol w="4076700"/>
                <a:gridCol w="4076700"/>
              </a:tblGrid>
              <a:tr h="370840">
                <a:tc>
                  <a:txBody>
                    <a:bodyPr/>
                    <a:lstStyle/>
                    <a:p>
                      <a:r>
                        <a:rPr lang="en-US" dirty="0" smtClean="0"/>
                        <a:t>User Controls</a:t>
                      </a:r>
                      <a:endParaRPr lang="en-US" dirty="0"/>
                    </a:p>
                  </a:txBody>
                  <a:tcPr/>
                </a:tc>
                <a:tc>
                  <a:txBody>
                    <a:bodyPr/>
                    <a:lstStyle/>
                    <a:p>
                      <a:r>
                        <a:rPr lang="en-US" dirty="0" smtClean="0"/>
                        <a:t>Custom Controls</a:t>
                      </a:r>
                      <a:endParaRPr lang="en-US" dirty="0"/>
                    </a:p>
                  </a:txBody>
                  <a:tcPr/>
                </a:tc>
              </a:tr>
              <a:tr h="370840">
                <a:tc>
                  <a:txBody>
                    <a:bodyPr/>
                    <a:lstStyle/>
                    <a:p>
                      <a:r>
                        <a:rPr lang="en-US" dirty="0" smtClean="0"/>
                        <a:t>Stored in </a:t>
                      </a:r>
                      <a:r>
                        <a:rPr lang="en-US" dirty="0" err="1" smtClean="0"/>
                        <a:t>ascx</a:t>
                      </a:r>
                      <a:r>
                        <a:rPr lang="en-US" dirty="0" smtClean="0"/>
                        <a:t> </a:t>
                      </a:r>
                      <a:r>
                        <a:rPr lang="en-US" baseline="0" dirty="0" smtClean="0"/>
                        <a:t>and/or code behind</a:t>
                      </a:r>
                      <a:endParaRPr lang="en-US" dirty="0"/>
                    </a:p>
                  </a:txBody>
                  <a:tcPr/>
                </a:tc>
                <a:tc>
                  <a:txBody>
                    <a:bodyPr/>
                    <a:lstStyle/>
                    <a:p>
                      <a:r>
                        <a:rPr lang="en-US" dirty="0" smtClean="0"/>
                        <a:t>Stored in .</a:t>
                      </a:r>
                      <a:r>
                        <a:rPr lang="en-US" dirty="0" err="1" smtClean="0"/>
                        <a:t>cs</a:t>
                      </a:r>
                      <a:r>
                        <a:rPr lang="en-US" dirty="0" smtClean="0"/>
                        <a:t> or .</a:t>
                      </a:r>
                      <a:r>
                        <a:rPr lang="en-US" dirty="0" err="1" smtClean="0"/>
                        <a:t>vb</a:t>
                      </a:r>
                      <a:r>
                        <a:rPr lang="en-US" dirty="0" smtClean="0"/>
                        <a:t> files</a:t>
                      </a:r>
                      <a:endParaRPr lang="en-US" dirty="0"/>
                    </a:p>
                  </a:txBody>
                  <a:tcPr/>
                </a:tc>
              </a:tr>
              <a:tr h="370840">
                <a:tc>
                  <a:txBody>
                    <a:bodyPr/>
                    <a:lstStyle/>
                    <a:p>
                      <a:r>
                        <a:rPr lang="en-US" dirty="0" smtClean="0"/>
                        <a:t>Easy to create and</a:t>
                      </a:r>
                      <a:r>
                        <a:rPr lang="en-US" baseline="0" dirty="0" smtClean="0"/>
                        <a:t> use</a:t>
                      </a:r>
                      <a:endParaRPr lang="en-US" dirty="0"/>
                    </a:p>
                  </a:txBody>
                  <a:tcPr/>
                </a:tc>
                <a:tc>
                  <a:txBody>
                    <a:bodyPr/>
                    <a:lstStyle/>
                    <a:p>
                      <a:r>
                        <a:rPr lang="en-US" dirty="0" smtClean="0"/>
                        <a:t>More</a:t>
                      </a:r>
                      <a:r>
                        <a:rPr lang="en-US" baseline="0" dirty="0" smtClean="0"/>
                        <a:t> difficult to create and use</a:t>
                      </a:r>
                      <a:endParaRPr lang="en-US" dirty="0"/>
                    </a:p>
                  </a:txBody>
                  <a:tcPr/>
                </a:tc>
              </a:tr>
              <a:tr h="370840">
                <a:tc>
                  <a:txBody>
                    <a:bodyPr/>
                    <a:lstStyle/>
                    <a:p>
                      <a:r>
                        <a:rPr lang="en-US" dirty="0" smtClean="0"/>
                        <a:t>Uses</a:t>
                      </a:r>
                      <a:r>
                        <a:rPr lang="en-US" baseline="0" dirty="0" smtClean="0"/>
                        <a:t> normal web form programming model</a:t>
                      </a:r>
                      <a:endParaRPr lang="en-US" dirty="0"/>
                    </a:p>
                  </a:txBody>
                  <a:tcPr/>
                </a:tc>
                <a:tc>
                  <a:txBody>
                    <a:bodyPr/>
                    <a:lstStyle/>
                    <a:p>
                      <a:r>
                        <a:rPr lang="en-US" dirty="0" smtClean="0"/>
                        <a:t>Custom event handling and properties settings</a:t>
                      </a:r>
                      <a:endParaRPr lang="en-US" dirty="0"/>
                    </a:p>
                  </a:txBody>
                  <a:tcPr/>
                </a:tc>
              </a:tr>
              <a:tr h="370840">
                <a:tc>
                  <a:txBody>
                    <a:bodyPr/>
                    <a:lstStyle/>
                    <a:p>
                      <a:r>
                        <a:rPr lang="en-US" dirty="0" smtClean="0"/>
                        <a:t>Usually a collection of ASP.NET</a:t>
                      </a:r>
                      <a:r>
                        <a:rPr lang="en-US" baseline="0" dirty="0" smtClean="0"/>
                        <a:t> controls</a:t>
                      </a:r>
                      <a:endParaRPr lang="en-US" dirty="0"/>
                    </a:p>
                  </a:txBody>
                  <a:tcPr/>
                </a:tc>
                <a:tc>
                  <a:txBody>
                    <a:bodyPr/>
                    <a:lstStyle/>
                    <a:p>
                      <a:r>
                        <a:rPr lang="en-US" dirty="0" smtClean="0"/>
                        <a:t>Can</a:t>
                      </a:r>
                      <a:r>
                        <a:rPr lang="en-US" baseline="0" dirty="0" smtClean="0"/>
                        <a:t> customize HTML rendering</a:t>
                      </a:r>
                      <a:endParaRPr lang="en-US" dirty="0"/>
                    </a:p>
                  </a:txBody>
                  <a:tcPr/>
                </a:tc>
              </a:tr>
              <a:tr h="370840">
                <a:tc>
                  <a:txBody>
                    <a:bodyPr/>
                    <a:lstStyle/>
                    <a:p>
                      <a:r>
                        <a:rPr lang="en-US" dirty="0" smtClean="0"/>
                        <a:t>Usually found in single application scenario</a:t>
                      </a:r>
                      <a:endParaRPr lang="en-US" dirty="0"/>
                    </a:p>
                  </a:txBody>
                  <a:tcPr/>
                </a:tc>
                <a:tc>
                  <a:txBody>
                    <a:bodyPr/>
                    <a:lstStyle/>
                    <a:p>
                      <a:r>
                        <a:rPr lang="en-US" dirty="0" smtClean="0"/>
                        <a:t>Can be found anywhere</a:t>
                      </a:r>
                      <a:endParaRPr lang="en-US" dirty="0"/>
                    </a:p>
                  </a:txBody>
                  <a:tcPr/>
                </a:tc>
              </a:tr>
              <a:tr h="370840">
                <a:tc>
                  <a:txBody>
                    <a:bodyPr/>
                    <a:lstStyle/>
                    <a:p>
                      <a:r>
                        <a:rPr lang="en-US" dirty="0" smtClean="0"/>
                        <a:t>Basic skills required to maintain code</a:t>
                      </a:r>
                      <a:endParaRPr lang="en-US" dirty="0"/>
                    </a:p>
                  </a:txBody>
                  <a:tcPr/>
                </a:tc>
                <a:tc>
                  <a:txBody>
                    <a:bodyPr/>
                    <a:lstStyle/>
                    <a:p>
                      <a:r>
                        <a:rPr lang="en-US" dirty="0" smtClean="0"/>
                        <a:t>More advanced skills</a:t>
                      </a:r>
                      <a:r>
                        <a:rPr lang="en-US" baseline="0" dirty="0" smtClean="0"/>
                        <a:t> required to maintain code</a:t>
                      </a:r>
                      <a:endParaRPr lang="en-US"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Custom Controls - Properties</a:t>
            </a:r>
            <a:endParaRPr lang="en-US" dirty="0"/>
          </a:p>
        </p:txBody>
      </p:sp>
      <p:sp>
        <p:nvSpPr>
          <p:cNvPr id="5" name="Rectangle 4"/>
          <p:cNvSpPr/>
          <p:nvPr/>
        </p:nvSpPr>
        <p:spPr>
          <a:xfrm>
            <a:off x="457200" y="1447800"/>
            <a:ext cx="8077200" cy="369332"/>
          </a:xfrm>
          <a:prstGeom prst="rect">
            <a:avLst/>
          </a:prstGeom>
        </p:spPr>
        <p:txBody>
          <a:bodyPr wrap="square">
            <a:spAutoFit/>
          </a:bodyPr>
          <a:lstStyle/>
          <a:p>
            <a:r>
              <a:rPr lang="en-US" dirty="0" smtClean="0"/>
              <a:t>Creating properties for custom controls</a:t>
            </a:r>
          </a:p>
        </p:txBody>
      </p:sp>
      <p:pic>
        <p:nvPicPr>
          <p:cNvPr id="4098" name="Picture 2"/>
          <p:cNvPicPr>
            <a:picLocks noChangeAspect="1" noChangeArrowheads="1"/>
          </p:cNvPicPr>
          <p:nvPr/>
        </p:nvPicPr>
        <p:blipFill>
          <a:blip r:embed="rId2" cstate="print"/>
          <a:srcRect l="6667" t="26446" r="63333" b="31405"/>
          <a:stretch>
            <a:fillRect/>
          </a:stretch>
        </p:blipFill>
        <p:spPr bwMode="auto">
          <a:xfrm>
            <a:off x="457200" y="1828800"/>
            <a:ext cx="4800600" cy="3886200"/>
          </a:xfrm>
          <a:prstGeom prst="rect">
            <a:avLst/>
          </a:prstGeom>
          <a:noFill/>
          <a:ln w="9525">
            <a:noFill/>
            <a:miter lim="800000"/>
            <a:headEnd/>
            <a:tailEnd/>
          </a:ln>
        </p:spPr>
      </p:pic>
      <p:sp>
        <p:nvSpPr>
          <p:cNvPr id="6" name="Rectangle 5"/>
          <p:cNvSpPr/>
          <p:nvPr/>
        </p:nvSpPr>
        <p:spPr>
          <a:xfrm>
            <a:off x="5334000" y="1828800"/>
            <a:ext cx="3429000" cy="2585323"/>
          </a:xfrm>
          <a:prstGeom prst="rect">
            <a:avLst/>
          </a:prstGeom>
        </p:spPr>
        <p:txBody>
          <a:bodyPr wrap="square">
            <a:spAutoFit/>
          </a:bodyPr>
          <a:lstStyle/>
          <a:p>
            <a:r>
              <a:rPr lang="en-US" dirty="0" smtClean="0"/>
              <a:t>Creating custom properties for controls is easy, just specify the getters and setters.</a:t>
            </a:r>
          </a:p>
          <a:p>
            <a:endParaRPr lang="en-US" dirty="0" smtClean="0"/>
          </a:p>
          <a:p>
            <a:r>
              <a:rPr lang="en-US" dirty="0" smtClean="0"/>
              <a:t>One thing to note is that if you want the property to remain on </a:t>
            </a:r>
            <a:r>
              <a:rPr lang="en-US" dirty="0" err="1" smtClean="0"/>
              <a:t>postback</a:t>
            </a:r>
            <a:r>
              <a:rPr lang="en-US" dirty="0" smtClean="0"/>
              <a:t>, you will need to store it somewhere </a:t>
            </a:r>
            <a:r>
              <a:rPr lang="en-US" dirty="0" err="1" smtClean="0"/>
              <a:t>e.g</a:t>
            </a:r>
            <a:r>
              <a:rPr lang="en-US" dirty="0" smtClean="0"/>
              <a:t> inside the ViewState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Custom Controls - Rendering</a:t>
            </a:r>
            <a:endParaRPr lang="en-US" dirty="0"/>
          </a:p>
        </p:txBody>
      </p:sp>
      <p:sp>
        <p:nvSpPr>
          <p:cNvPr id="5" name="Rectangle 4"/>
          <p:cNvSpPr/>
          <p:nvPr/>
        </p:nvSpPr>
        <p:spPr>
          <a:xfrm>
            <a:off x="457200" y="1447800"/>
            <a:ext cx="8077200" cy="369332"/>
          </a:xfrm>
          <a:prstGeom prst="rect">
            <a:avLst/>
          </a:prstGeom>
        </p:spPr>
        <p:txBody>
          <a:bodyPr wrap="square">
            <a:spAutoFit/>
          </a:bodyPr>
          <a:lstStyle/>
          <a:p>
            <a:r>
              <a:rPr lang="en-US" dirty="0" smtClean="0"/>
              <a:t>Deciding how to render the custom control</a:t>
            </a:r>
          </a:p>
        </p:txBody>
      </p:sp>
      <p:sp>
        <p:nvSpPr>
          <p:cNvPr id="6" name="Rectangle 5"/>
          <p:cNvSpPr/>
          <p:nvPr/>
        </p:nvSpPr>
        <p:spPr>
          <a:xfrm>
            <a:off x="533400" y="2819400"/>
            <a:ext cx="8077200" cy="2585323"/>
          </a:xfrm>
          <a:prstGeom prst="rect">
            <a:avLst/>
          </a:prstGeom>
        </p:spPr>
        <p:txBody>
          <a:bodyPr wrap="square">
            <a:spAutoFit/>
          </a:bodyPr>
          <a:lstStyle/>
          <a:p>
            <a:r>
              <a:rPr lang="en-US" dirty="0" smtClean="0"/>
              <a:t>This is essentially the most important part of the custom control, how to render it to the client.</a:t>
            </a:r>
          </a:p>
          <a:p>
            <a:endParaRPr lang="en-US" dirty="0" smtClean="0"/>
          </a:p>
          <a:p>
            <a:r>
              <a:rPr lang="en-US" dirty="0" smtClean="0"/>
              <a:t>You can either use the default rendering or else override it with your own custom rendering</a:t>
            </a:r>
          </a:p>
          <a:p>
            <a:endParaRPr lang="en-US" dirty="0" smtClean="0"/>
          </a:p>
          <a:p>
            <a:r>
              <a:rPr lang="en-US" dirty="0" smtClean="0"/>
              <a:t>Also notice the </a:t>
            </a:r>
            <a:r>
              <a:rPr lang="en-US" dirty="0" err="1" smtClean="0"/>
              <a:t>DesignMode</a:t>
            </a:r>
            <a:r>
              <a:rPr lang="en-US" dirty="0" smtClean="0"/>
              <a:t> property. This specifies if the current request is coming from design mode or from the actual display in a website. So depending on the value, you can render the control differently</a:t>
            </a:r>
          </a:p>
        </p:txBody>
      </p:sp>
      <p:pic>
        <p:nvPicPr>
          <p:cNvPr id="5122" name="Picture 2"/>
          <p:cNvPicPr>
            <a:picLocks noChangeAspect="1" noChangeArrowheads="1"/>
          </p:cNvPicPr>
          <p:nvPr/>
        </p:nvPicPr>
        <p:blipFill>
          <a:blip r:embed="rId3" cstate="print"/>
          <a:srcRect l="6190" t="30579" r="59524" b="60330"/>
          <a:stretch>
            <a:fillRect/>
          </a:stretch>
        </p:blipFill>
        <p:spPr bwMode="auto">
          <a:xfrm>
            <a:off x="533400" y="1828800"/>
            <a:ext cx="5486400" cy="838200"/>
          </a:xfrm>
          <a:prstGeom prst="rect">
            <a:avLst/>
          </a:prstGeom>
          <a:noFill/>
          <a:ln w="9525">
            <a:noFill/>
            <a:miter lim="800000"/>
            <a:headEnd/>
            <a:tailEnd/>
          </a:ln>
        </p:spPr>
      </p:pic>
      <p:sp>
        <p:nvSpPr>
          <p:cNvPr id="7" name="Oval 6"/>
          <p:cNvSpPr/>
          <p:nvPr/>
        </p:nvSpPr>
        <p:spPr>
          <a:xfrm>
            <a:off x="2667000" y="2362200"/>
            <a:ext cx="914400" cy="228600"/>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4" cstate="print"/>
          <a:srcRect l="1145" t="16574" r="83588" b="72284"/>
          <a:stretch>
            <a:fillRect/>
          </a:stretch>
        </p:blipFill>
        <p:spPr bwMode="auto">
          <a:xfrm>
            <a:off x="3886200" y="5410200"/>
            <a:ext cx="1524000" cy="762000"/>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l="3033" t="16082" r="73484" b="73392"/>
          <a:stretch>
            <a:fillRect/>
          </a:stretch>
        </p:blipFill>
        <p:spPr bwMode="auto">
          <a:xfrm>
            <a:off x="1143000" y="5410200"/>
            <a:ext cx="22860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Custom Controls – Custom Events</a:t>
            </a:r>
            <a:endParaRPr lang="en-US" dirty="0"/>
          </a:p>
        </p:txBody>
      </p:sp>
      <p:sp>
        <p:nvSpPr>
          <p:cNvPr id="5" name="Rectangle 4"/>
          <p:cNvSpPr/>
          <p:nvPr/>
        </p:nvSpPr>
        <p:spPr>
          <a:xfrm>
            <a:off x="457200" y="1447800"/>
            <a:ext cx="8153400" cy="1477328"/>
          </a:xfrm>
          <a:prstGeom prst="rect">
            <a:avLst/>
          </a:prstGeom>
        </p:spPr>
        <p:txBody>
          <a:bodyPr wrap="square">
            <a:spAutoFit/>
          </a:bodyPr>
          <a:lstStyle/>
          <a:p>
            <a:r>
              <a:rPr lang="en-US" dirty="0" smtClean="0"/>
              <a:t>There are 3 parts to creating a custom event</a:t>
            </a:r>
          </a:p>
          <a:p>
            <a:pPr marL="342900" indent="-342900">
              <a:buFont typeface="+mj-lt"/>
              <a:buAutoNum type="arabicPeriod"/>
            </a:pPr>
            <a:r>
              <a:rPr lang="en-US" dirty="0" smtClean="0"/>
              <a:t>Control must inherit </a:t>
            </a:r>
            <a:r>
              <a:rPr lang="en-US" dirty="0" err="1" smtClean="0"/>
              <a:t>IPostBack</a:t>
            </a:r>
            <a:r>
              <a:rPr lang="en-US" dirty="0" smtClean="0"/>
              <a:t> interface and implement its members</a:t>
            </a:r>
          </a:p>
          <a:p>
            <a:pPr marL="342900" indent="-342900">
              <a:buFont typeface="+mj-lt"/>
              <a:buAutoNum type="arabicPeriod"/>
            </a:pPr>
            <a:r>
              <a:rPr lang="en-US" dirty="0" smtClean="0"/>
              <a:t>Create a </a:t>
            </a:r>
            <a:r>
              <a:rPr lang="en-US" dirty="0" err="1" smtClean="0"/>
              <a:t>readonly</a:t>
            </a:r>
            <a:r>
              <a:rPr lang="en-US" dirty="0" smtClean="0"/>
              <a:t> object containing the event</a:t>
            </a:r>
          </a:p>
          <a:p>
            <a:pPr marL="342900" indent="-342900">
              <a:buFont typeface="+mj-lt"/>
              <a:buAutoNum type="arabicPeriod"/>
            </a:pPr>
            <a:r>
              <a:rPr lang="en-US" dirty="0" smtClean="0"/>
              <a:t>A function which will call this event</a:t>
            </a:r>
          </a:p>
          <a:p>
            <a:pPr marL="342900" indent="-342900">
              <a:buFont typeface="+mj-lt"/>
              <a:buAutoNum type="arabicPeriod"/>
            </a:pPr>
            <a:r>
              <a:rPr lang="en-US" dirty="0" smtClean="0"/>
              <a:t>The event handler to expose to code</a:t>
            </a:r>
          </a:p>
        </p:txBody>
      </p:sp>
      <p:pic>
        <p:nvPicPr>
          <p:cNvPr id="6146" name="Picture 2"/>
          <p:cNvPicPr>
            <a:picLocks noChangeAspect="1" noChangeArrowheads="1"/>
          </p:cNvPicPr>
          <p:nvPr/>
        </p:nvPicPr>
        <p:blipFill>
          <a:blip r:embed="rId3" cstate="print"/>
          <a:srcRect l="6667" t="28926" r="59524" b="32231"/>
          <a:stretch>
            <a:fillRect/>
          </a:stretch>
        </p:blipFill>
        <p:spPr bwMode="auto">
          <a:xfrm>
            <a:off x="3581400" y="3048000"/>
            <a:ext cx="5410200" cy="358140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l="80476" t="53719" r="3810" b="31405"/>
          <a:stretch>
            <a:fillRect/>
          </a:stretch>
        </p:blipFill>
        <p:spPr bwMode="auto">
          <a:xfrm>
            <a:off x="609600" y="3124200"/>
            <a:ext cx="25146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514350">
              <a:buNone/>
            </a:pPr>
            <a:r>
              <a:rPr lang="en-US" b="1" dirty="0" smtClean="0"/>
              <a:t>With great controls comes more requirements..</a:t>
            </a:r>
          </a:p>
          <a:p>
            <a:pPr marL="0" indent="-514350">
              <a:buNone/>
            </a:pPr>
            <a:endParaRPr lang="en-US" b="1" dirty="0" smtClean="0"/>
          </a:p>
          <a:p>
            <a:pPr marL="0" indent="-514350">
              <a:buNone/>
            </a:pPr>
            <a:r>
              <a:rPr lang="en-US" b="1" dirty="0" smtClean="0"/>
              <a:t>Now your boss wants a reusable and more useful real world grid</a:t>
            </a:r>
          </a:p>
          <a:p>
            <a:pPr marL="0" indent="-514350">
              <a:buNone/>
            </a:pPr>
            <a:endParaRPr lang="en-US" b="1" dirty="0" smtClean="0"/>
          </a:p>
          <a:p>
            <a:pPr marL="514350" indent="-514350">
              <a:buNone/>
            </a:pPr>
            <a:r>
              <a:rPr lang="en-US" b="1" dirty="0" smtClean="0"/>
              <a:t>Lab Specifications:</a:t>
            </a:r>
          </a:p>
          <a:p>
            <a:pPr marL="514350" indent="-514350">
              <a:buNone/>
            </a:pPr>
            <a:r>
              <a:rPr lang="en-US" sz="1400" b="1" dirty="0" smtClean="0">
                <a:hlinkClick r:id="rId2"/>
              </a:rPr>
              <a:t>Lab3.docx</a:t>
            </a:r>
            <a:r>
              <a:rPr lang="en-US" sz="1400" b="1" dirty="0" smtClean="0"/>
              <a:t> </a:t>
            </a:r>
          </a:p>
          <a:p>
            <a:pPr marL="0" indent="-514350">
              <a:buNone/>
            </a:pPr>
            <a:endParaRPr lang="en-US" b="1" dirty="0" smtClean="0"/>
          </a:p>
          <a:p>
            <a:pPr marL="0" indent="-514350">
              <a:buNone/>
            </a:pPr>
            <a:endParaRPr lang="en-US" b="1" dirty="0" smtClean="0"/>
          </a:p>
        </p:txBody>
      </p:sp>
      <p:sp>
        <p:nvSpPr>
          <p:cNvPr id="2" name="Title 1"/>
          <p:cNvSpPr>
            <a:spLocks noGrp="1"/>
          </p:cNvSpPr>
          <p:nvPr>
            <p:ph type="title"/>
          </p:nvPr>
        </p:nvSpPr>
        <p:spPr/>
        <p:txBody>
          <a:bodyPr>
            <a:normAutofit fontScale="90000"/>
          </a:bodyPr>
          <a:lstStyle/>
          <a:p>
            <a:r>
              <a:rPr lang="en-US" dirty="0" smtClean="0"/>
              <a:t>#3: Lab: Generics and Custom Controls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heckerboard(across)">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a:pPr>
            <a:r>
              <a:rPr lang="en-US" b="1" dirty="0" smtClean="0"/>
              <a:t>LINQ To SQL</a:t>
            </a:r>
          </a:p>
          <a:p>
            <a:pPr lvl="1"/>
            <a:r>
              <a:rPr lang="en-US" dirty="0" smtClean="0"/>
              <a:t>Overview of LINQ  to SQL</a:t>
            </a:r>
          </a:p>
          <a:p>
            <a:pPr lvl="1"/>
            <a:r>
              <a:rPr lang="en-US" dirty="0" smtClean="0"/>
              <a:t>Creating a LINQ TO SQL Relation</a:t>
            </a:r>
          </a:p>
          <a:p>
            <a:pPr lvl="1"/>
            <a:r>
              <a:rPr lang="en-US" dirty="0" smtClean="0"/>
              <a:t>Working with LINQ To SQL Files</a:t>
            </a:r>
          </a:p>
          <a:p>
            <a:pPr lvl="1"/>
            <a:r>
              <a:rPr lang="en-US" dirty="0" smtClean="0"/>
              <a:t>Lab: Creating a data aware web application</a:t>
            </a:r>
          </a:p>
        </p:txBody>
      </p:sp>
      <p:sp>
        <p:nvSpPr>
          <p:cNvPr id="2" name="Title 1"/>
          <p:cNvSpPr>
            <a:spLocks noGrp="1"/>
          </p:cNvSpPr>
          <p:nvPr>
            <p:ph type="title"/>
          </p:nvPr>
        </p:nvSpPr>
        <p:spPr/>
        <p:txBody>
          <a:bodyPr>
            <a:normAutofit/>
          </a:bodyPr>
          <a:lstStyle/>
          <a:p>
            <a:r>
              <a:rPr lang="en-US" dirty="0" smtClean="0"/>
              <a:t>#4: LINQ to SQL</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pPr marL="0" indent="-514350">
              <a:buNone/>
            </a:pPr>
            <a:r>
              <a:rPr lang="en-US" dirty="0" smtClean="0"/>
              <a:t>LINQ to SQL provides a runtime infrastructure for managing relational data as objects without losing the ability to query. Your application is free to manipulate the objects while LINQ to SQL stays in the background tracking your changes automatically</a:t>
            </a:r>
          </a:p>
        </p:txBody>
      </p:sp>
      <p:sp>
        <p:nvSpPr>
          <p:cNvPr id="2" name="Title 1"/>
          <p:cNvSpPr>
            <a:spLocks noGrp="1"/>
          </p:cNvSpPr>
          <p:nvPr>
            <p:ph type="title"/>
          </p:nvPr>
        </p:nvSpPr>
        <p:spPr/>
        <p:txBody>
          <a:bodyPr>
            <a:normAutofit/>
          </a:bodyPr>
          <a:lstStyle/>
          <a:p>
            <a:r>
              <a:rPr lang="en-US" dirty="0" smtClean="0"/>
              <a:t>#4: LINQ to SQL</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Converts your database tables and relations to </a:t>
            </a:r>
            <a:r>
              <a:rPr lang="en-US" dirty="0" err="1" smtClean="0"/>
              <a:t>.net</a:t>
            </a:r>
            <a:r>
              <a:rPr lang="en-US" dirty="0" smtClean="0"/>
              <a:t> classes</a:t>
            </a:r>
          </a:p>
          <a:p>
            <a:pPr marL="514350" indent="-514350">
              <a:buFont typeface="+mj-lt"/>
              <a:buAutoNum type="arabicPeriod"/>
            </a:pPr>
            <a:r>
              <a:rPr lang="en-US" dirty="0" smtClean="0"/>
              <a:t>Perform database insert, update and delete operations directly on the </a:t>
            </a:r>
            <a:r>
              <a:rPr lang="en-US" dirty="0" err="1" smtClean="0"/>
              <a:t>.net</a:t>
            </a:r>
            <a:r>
              <a:rPr lang="en-US" dirty="0" smtClean="0"/>
              <a:t> classes and they will be reflected in the database</a:t>
            </a:r>
          </a:p>
          <a:p>
            <a:pPr marL="514350" indent="-514350">
              <a:buFont typeface="+mj-lt"/>
              <a:buAutoNum type="arabicPeriod"/>
            </a:pPr>
            <a:r>
              <a:rPr lang="en-US" dirty="0" smtClean="0"/>
              <a:t>SQL like syntax inside </a:t>
            </a:r>
            <a:r>
              <a:rPr lang="en-US" dirty="0" err="1" smtClean="0"/>
              <a:t>.net</a:t>
            </a:r>
            <a:r>
              <a:rPr lang="en-US" dirty="0" smtClean="0"/>
              <a:t> codes</a:t>
            </a:r>
          </a:p>
          <a:p>
            <a:pPr marL="514350" indent="-514350">
              <a:buFont typeface="+mj-lt"/>
              <a:buAutoNum type="arabicPeriod"/>
            </a:pPr>
            <a:r>
              <a:rPr lang="en-US" dirty="0" smtClean="0"/>
              <a:t>No need to worry about SQL injection</a:t>
            </a:r>
          </a:p>
          <a:p>
            <a:pPr marL="514350" indent="-514350">
              <a:buFont typeface="+mj-lt"/>
              <a:buAutoNum type="arabicPeriod"/>
            </a:pPr>
            <a:r>
              <a:rPr lang="en-US" dirty="0" smtClean="0"/>
              <a:t>Automatically wraps all your database update and delete statements in a transaction</a:t>
            </a:r>
          </a:p>
          <a:p>
            <a:pPr marL="514350" indent="-514350">
              <a:buFont typeface="+mj-lt"/>
              <a:buAutoNum type="arabicPeriod"/>
            </a:pPr>
            <a:r>
              <a:rPr lang="en-US" dirty="0" smtClean="0"/>
              <a:t>Caches previously requested data for faster access</a:t>
            </a:r>
          </a:p>
        </p:txBody>
      </p:sp>
      <p:sp>
        <p:nvSpPr>
          <p:cNvPr id="2" name="Title 1"/>
          <p:cNvSpPr>
            <a:spLocks noGrp="1"/>
          </p:cNvSpPr>
          <p:nvPr>
            <p:ph type="title"/>
          </p:nvPr>
        </p:nvSpPr>
        <p:spPr/>
        <p:txBody>
          <a:bodyPr>
            <a:normAutofit fontScale="90000"/>
          </a:bodyPr>
          <a:lstStyle/>
          <a:p>
            <a:r>
              <a:rPr lang="en-US" dirty="0" smtClean="0"/>
              <a:t>#4: LINQ to SQL – What does it do exactly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LINQ to SQL – What does it do exactly</a:t>
            </a:r>
            <a:endParaRPr lang="en-US" dirty="0"/>
          </a:p>
        </p:txBody>
      </p:sp>
      <p:pic>
        <p:nvPicPr>
          <p:cNvPr id="7170" name="Picture 2"/>
          <p:cNvPicPr>
            <a:picLocks noChangeAspect="1" noChangeArrowheads="1"/>
          </p:cNvPicPr>
          <p:nvPr/>
        </p:nvPicPr>
        <p:blipFill>
          <a:blip r:embed="rId2" cstate="print"/>
          <a:srcRect l="2857" t="35361" r="50890" b="23967"/>
          <a:stretch>
            <a:fillRect/>
          </a:stretch>
        </p:blipFill>
        <p:spPr bwMode="auto">
          <a:xfrm>
            <a:off x="457200" y="1295400"/>
            <a:ext cx="5715000" cy="2895600"/>
          </a:xfrm>
          <a:prstGeom prst="rect">
            <a:avLst/>
          </a:prstGeom>
          <a:noFill/>
          <a:ln w="9525">
            <a:noFill/>
            <a:miter lim="800000"/>
            <a:headEnd/>
            <a:tailEnd/>
          </a:ln>
        </p:spPr>
      </p:pic>
      <p:sp>
        <p:nvSpPr>
          <p:cNvPr id="8" name="TextBox 7"/>
          <p:cNvSpPr txBox="1"/>
          <p:nvPr/>
        </p:nvSpPr>
        <p:spPr>
          <a:xfrm>
            <a:off x="609600" y="4648200"/>
            <a:ext cx="4876800" cy="646331"/>
          </a:xfrm>
          <a:prstGeom prst="rect">
            <a:avLst/>
          </a:prstGeom>
          <a:noFill/>
        </p:spPr>
        <p:txBody>
          <a:bodyPr wrap="square" rtlCol="0">
            <a:spAutoFit/>
          </a:bodyPr>
          <a:lstStyle/>
          <a:p>
            <a:r>
              <a:rPr lang="en-US" dirty="0" smtClean="0"/>
              <a:t>Automatic conversion from database tables to </a:t>
            </a:r>
            <a:r>
              <a:rPr lang="en-US" dirty="0" err="1" smtClean="0"/>
              <a:t>.net</a:t>
            </a:r>
            <a:r>
              <a:rPr lang="en-US" dirty="0" smtClean="0"/>
              <a:t> classes, complete with relations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LINQ to SQL – What does it do exactly</a:t>
            </a:r>
            <a:endParaRPr lang="en-US" dirty="0"/>
          </a:p>
        </p:txBody>
      </p:sp>
      <p:pic>
        <p:nvPicPr>
          <p:cNvPr id="7171" name="Picture 3"/>
          <p:cNvPicPr>
            <a:picLocks noChangeAspect="1" noChangeArrowheads="1"/>
          </p:cNvPicPr>
          <p:nvPr/>
        </p:nvPicPr>
        <p:blipFill>
          <a:blip r:embed="rId2" cstate="print"/>
          <a:srcRect l="6667" t="34711" r="67143" b="45454"/>
          <a:stretch>
            <a:fillRect/>
          </a:stretch>
        </p:blipFill>
        <p:spPr bwMode="auto">
          <a:xfrm>
            <a:off x="381000" y="1447800"/>
            <a:ext cx="4191000" cy="1828800"/>
          </a:xfrm>
          <a:prstGeom prst="rect">
            <a:avLst/>
          </a:prstGeom>
          <a:noFill/>
          <a:ln w="9525">
            <a:noFill/>
            <a:miter lim="800000"/>
            <a:headEnd/>
            <a:tailEnd/>
          </a:ln>
        </p:spPr>
      </p:pic>
      <p:pic>
        <p:nvPicPr>
          <p:cNvPr id="7172" name="Picture 4"/>
          <p:cNvPicPr>
            <a:picLocks noChangeAspect="1" noChangeArrowheads="1"/>
          </p:cNvPicPr>
          <p:nvPr/>
        </p:nvPicPr>
        <p:blipFill>
          <a:blip r:embed="rId3" cstate="print"/>
          <a:srcRect l="6667" t="35124" r="67619" b="41735"/>
          <a:stretch>
            <a:fillRect/>
          </a:stretch>
        </p:blipFill>
        <p:spPr bwMode="auto">
          <a:xfrm>
            <a:off x="4800600" y="1371600"/>
            <a:ext cx="4114800" cy="2133600"/>
          </a:xfrm>
          <a:prstGeom prst="rect">
            <a:avLst/>
          </a:prstGeom>
          <a:noFill/>
          <a:ln w="9525">
            <a:noFill/>
            <a:miter lim="800000"/>
            <a:headEnd/>
            <a:tailEnd/>
          </a:ln>
        </p:spPr>
      </p:pic>
      <p:sp>
        <p:nvSpPr>
          <p:cNvPr id="6" name="TextBox 5"/>
          <p:cNvSpPr txBox="1"/>
          <p:nvPr/>
        </p:nvSpPr>
        <p:spPr>
          <a:xfrm>
            <a:off x="304800" y="3505200"/>
            <a:ext cx="4038600" cy="369332"/>
          </a:xfrm>
          <a:prstGeom prst="rect">
            <a:avLst/>
          </a:prstGeom>
          <a:noFill/>
        </p:spPr>
        <p:txBody>
          <a:bodyPr wrap="square" rtlCol="0">
            <a:spAutoFit/>
          </a:bodyPr>
          <a:lstStyle/>
          <a:p>
            <a:r>
              <a:rPr lang="en-US" dirty="0" smtClean="0"/>
              <a:t>SQL like syntax for querying data</a:t>
            </a:r>
            <a:endParaRPr lang="en-US" dirty="0"/>
          </a:p>
        </p:txBody>
      </p:sp>
      <p:sp>
        <p:nvSpPr>
          <p:cNvPr id="7" name="TextBox 6"/>
          <p:cNvSpPr txBox="1"/>
          <p:nvPr/>
        </p:nvSpPr>
        <p:spPr>
          <a:xfrm>
            <a:off x="4724400" y="3581400"/>
            <a:ext cx="4038600" cy="923330"/>
          </a:xfrm>
          <a:prstGeom prst="rect">
            <a:avLst/>
          </a:prstGeom>
          <a:noFill/>
        </p:spPr>
        <p:txBody>
          <a:bodyPr wrap="square" rtlCol="0">
            <a:spAutoFit/>
          </a:bodyPr>
          <a:lstStyle/>
          <a:p>
            <a:r>
              <a:rPr lang="en-US" dirty="0" smtClean="0"/>
              <a:t>No need to worry about SQL injection, all updates/deletes wrapped in transactions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514350">
              <a:buNone/>
            </a:pPr>
            <a:r>
              <a:rPr lang="en-US" dirty="0" smtClean="0"/>
              <a:t>Do you have any questions or problems with your actual work?</a:t>
            </a:r>
          </a:p>
          <a:p>
            <a:pPr marL="0" indent="-514350">
              <a:buNone/>
            </a:pPr>
            <a:endParaRPr lang="en-US" dirty="0" smtClean="0"/>
          </a:p>
          <a:p>
            <a:pPr marL="0" indent="-514350">
              <a:buNone/>
            </a:pPr>
            <a:r>
              <a:rPr lang="en-US" dirty="0" smtClean="0"/>
              <a:t>Anything which you have been trying to solve for a long time but you can’t seem to find a solution?</a:t>
            </a:r>
          </a:p>
          <a:p>
            <a:pPr marL="0" indent="-514350">
              <a:buNone/>
            </a:pPr>
            <a:endParaRPr lang="en-US" dirty="0" smtClean="0"/>
          </a:p>
          <a:p>
            <a:pPr marL="0" indent="-514350">
              <a:buNone/>
            </a:pPr>
            <a:r>
              <a:rPr lang="en-US" dirty="0" smtClean="0"/>
              <a:t>Email me at </a:t>
            </a:r>
            <a:r>
              <a:rPr lang="en-US" dirty="0">
                <a:solidFill>
                  <a:schemeClr val="accent4">
                    <a:lumMod val="40000"/>
                    <a:lumOff val="60000"/>
                  </a:schemeClr>
                </a:solidFill>
              </a:rPr>
              <a:t>t</a:t>
            </a:r>
            <a:r>
              <a:rPr lang="en-US" dirty="0" smtClean="0">
                <a:solidFill>
                  <a:schemeClr val="accent4">
                    <a:lumMod val="40000"/>
                    <a:lumOff val="60000"/>
                  </a:schemeClr>
                </a:solidFill>
              </a:rPr>
              <a:t>@nus.edu.sg</a:t>
            </a:r>
            <a:r>
              <a:rPr lang="en-US" dirty="0" smtClean="0"/>
              <a:t> with the subject </a:t>
            </a:r>
            <a:r>
              <a:rPr lang="en-US" dirty="0" smtClean="0">
                <a:solidFill>
                  <a:schemeClr val="accent4">
                    <a:lumMod val="40000"/>
                    <a:lumOff val="60000"/>
                  </a:schemeClr>
                </a:solidFill>
              </a:rPr>
              <a:t>“.NET Questions</a:t>
            </a:r>
            <a:r>
              <a:rPr lang="en-US" dirty="0" smtClean="0"/>
              <a:t>” and I will try my best to answer them during the course.</a:t>
            </a:r>
          </a:p>
          <a:p>
            <a:pPr marL="0" indent="-514350">
              <a:buNone/>
            </a:pPr>
            <a:endParaRPr lang="en-US" sz="2000" dirty="0" smtClean="0"/>
          </a:p>
          <a:p>
            <a:pPr marL="0" indent="-514350">
              <a:buNone/>
            </a:pPr>
            <a:endParaRPr lang="en-US" dirty="0" smtClean="0"/>
          </a:p>
        </p:txBody>
      </p:sp>
      <p:sp>
        <p:nvSpPr>
          <p:cNvPr id="2" name="Title 1"/>
          <p:cNvSpPr>
            <a:spLocks noGrp="1"/>
          </p:cNvSpPr>
          <p:nvPr>
            <p:ph type="title"/>
          </p:nvPr>
        </p:nvSpPr>
        <p:spPr/>
        <p:txBody>
          <a:bodyPr>
            <a:normAutofit/>
          </a:bodyPr>
          <a:lstStyle/>
          <a:p>
            <a:r>
              <a:rPr lang="en-US" dirty="0" smtClean="0"/>
              <a:t>Questions and Answers for .NET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pPr marL="514350" indent="-514350">
              <a:buNone/>
            </a:pPr>
            <a:r>
              <a:rPr lang="en-US" dirty="0" smtClean="0"/>
              <a:t>Demo: LINQ To SQL in action</a:t>
            </a:r>
          </a:p>
          <a:p>
            <a:pPr marL="514350" indent="-514350">
              <a:buNone/>
            </a:pPr>
            <a:endParaRPr lang="en-US" dirty="0" smtClean="0"/>
          </a:p>
          <a:p>
            <a:pPr marL="514350" indent="-514350">
              <a:buNone/>
            </a:pPr>
            <a:r>
              <a:rPr lang="en-US" dirty="0" smtClean="0">
                <a:hlinkClick r:id="rId3"/>
              </a:rPr>
              <a:t>http://localhost:12345/Chapter4/demo/</a:t>
            </a:r>
            <a:r>
              <a:rPr lang="en-US" dirty="0" smtClean="0"/>
              <a:t> </a:t>
            </a:r>
          </a:p>
        </p:txBody>
      </p:sp>
      <p:sp>
        <p:nvSpPr>
          <p:cNvPr id="2" name="Title 1"/>
          <p:cNvSpPr>
            <a:spLocks noGrp="1"/>
          </p:cNvSpPr>
          <p:nvPr>
            <p:ph type="title"/>
          </p:nvPr>
        </p:nvSpPr>
        <p:spPr/>
        <p:txBody>
          <a:bodyPr>
            <a:normAutofit fontScale="90000"/>
          </a:bodyPr>
          <a:lstStyle/>
          <a:p>
            <a:r>
              <a:rPr lang="en-US" dirty="0" smtClean="0"/>
              <a:t>#4: LINQ to SQL – Creating LINQ to SQL Relation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pPr marL="514350" indent="-514350">
              <a:buFont typeface="+mj-lt"/>
              <a:buAutoNum type="arabicPeriod"/>
            </a:pPr>
            <a:r>
              <a:rPr lang="en-US" dirty="0" smtClean="0"/>
              <a:t>Works best with Microsoft SQL Server</a:t>
            </a:r>
          </a:p>
          <a:p>
            <a:pPr marL="514350" indent="-514350">
              <a:buFont typeface="+mj-lt"/>
              <a:buAutoNum type="arabicPeriod"/>
            </a:pPr>
            <a:r>
              <a:rPr lang="en-US" dirty="0" smtClean="0"/>
              <a:t>Not as fast compared to normal SQL statements (can be reduced using compiled LINQ)</a:t>
            </a:r>
          </a:p>
          <a:p>
            <a:pPr marL="514350" indent="-514350">
              <a:buFont typeface="+mj-lt"/>
              <a:buAutoNum type="arabicPeriod"/>
            </a:pPr>
            <a:r>
              <a:rPr lang="en-US" dirty="0" smtClean="0"/>
              <a:t>Need to update </a:t>
            </a:r>
            <a:r>
              <a:rPr lang="en-US" dirty="0" err="1" smtClean="0"/>
              <a:t>dbml</a:t>
            </a:r>
            <a:r>
              <a:rPr lang="en-US" dirty="0" smtClean="0"/>
              <a:t> when database structure is changed</a:t>
            </a:r>
          </a:p>
          <a:p>
            <a:pPr marL="514350" indent="-514350">
              <a:buFont typeface="+mj-lt"/>
              <a:buAutoNum type="arabicPeriod"/>
            </a:pPr>
            <a:endParaRPr lang="en-US" dirty="0" smtClean="0"/>
          </a:p>
          <a:p>
            <a:pPr marL="514350" indent="-514350">
              <a:buFont typeface="+mj-lt"/>
              <a:buAutoNum type="arabicPeriod"/>
            </a:pPr>
            <a:endParaRPr lang="en-US" dirty="0" smtClean="0"/>
          </a:p>
        </p:txBody>
      </p:sp>
      <p:sp>
        <p:nvSpPr>
          <p:cNvPr id="2" name="Title 1"/>
          <p:cNvSpPr>
            <a:spLocks noGrp="1"/>
          </p:cNvSpPr>
          <p:nvPr>
            <p:ph type="title"/>
          </p:nvPr>
        </p:nvSpPr>
        <p:spPr/>
        <p:txBody>
          <a:bodyPr>
            <a:normAutofit/>
          </a:bodyPr>
          <a:lstStyle/>
          <a:p>
            <a:r>
              <a:rPr lang="en-US" dirty="0" smtClean="0"/>
              <a:t>#4: LINQ to SQL - Caveats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pPr marL="0">
              <a:buNone/>
            </a:pPr>
            <a:r>
              <a:rPr lang="en-US" dirty="0" smtClean="0"/>
              <a:t>Now that you have proven yourself, other people </a:t>
            </a:r>
            <a:r>
              <a:rPr lang="en-US" dirty="0" err="1" smtClean="0"/>
              <a:t>ain’t</a:t>
            </a:r>
            <a:r>
              <a:rPr lang="en-US" dirty="0" smtClean="0"/>
              <a:t> happy, time for the </a:t>
            </a:r>
            <a:r>
              <a:rPr lang="en-US" dirty="0" err="1" smtClean="0"/>
              <a:t>noob</a:t>
            </a:r>
            <a:r>
              <a:rPr lang="en-US" dirty="0" smtClean="0"/>
              <a:t> hackers to appear!</a:t>
            </a:r>
          </a:p>
          <a:p>
            <a:pPr marL="0">
              <a:buNone/>
            </a:pPr>
            <a:endParaRPr lang="en-US" dirty="0" smtClean="0"/>
          </a:p>
          <a:p>
            <a:pPr marL="0" indent="-514350">
              <a:buNone/>
            </a:pPr>
            <a:r>
              <a:rPr lang="en-US" b="1" dirty="0" smtClean="0"/>
              <a:t>MIS has reported SQL injection vulnerabilities in existing code</a:t>
            </a:r>
          </a:p>
          <a:p>
            <a:pPr marL="0" indent="-514350">
              <a:buNone/>
            </a:pPr>
            <a:endParaRPr lang="en-US" b="1" dirty="0" smtClean="0"/>
          </a:p>
          <a:p>
            <a:pPr marL="514350" indent="-514350">
              <a:buNone/>
            </a:pPr>
            <a:r>
              <a:rPr lang="en-US" b="1" dirty="0" smtClean="0"/>
              <a:t>Lab Specifications:</a:t>
            </a:r>
          </a:p>
          <a:p>
            <a:pPr marL="514350" indent="-514350">
              <a:buNone/>
            </a:pPr>
            <a:r>
              <a:rPr lang="en-US" sz="1400" b="1" dirty="0" smtClean="0">
                <a:hlinkClick r:id="rId2"/>
              </a:rPr>
              <a:t>Lab4.docx</a:t>
            </a:r>
            <a:r>
              <a:rPr lang="en-US" sz="1400" b="1" dirty="0" smtClean="0"/>
              <a:t> </a:t>
            </a:r>
          </a:p>
          <a:p>
            <a:pPr marL="0" indent="-514350">
              <a:buNone/>
            </a:pPr>
            <a:endParaRPr lang="en-US" b="1" dirty="0" smtClean="0"/>
          </a:p>
          <a:p>
            <a:pPr marL="0" indent="-514350">
              <a:buNone/>
            </a:pPr>
            <a:endParaRPr lang="en-US" b="1" dirty="0" smtClean="0"/>
          </a:p>
          <a:p>
            <a:pPr marL="0">
              <a:buNone/>
            </a:pPr>
            <a:endParaRPr lang="en-US" dirty="0"/>
          </a:p>
        </p:txBody>
      </p:sp>
      <p:sp>
        <p:nvSpPr>
          <p:cNvPr id="2" name="Title 1"/>
          <p:cNvSpPr>
            <a:spLocks noGrp="1"/>
          </p:cNvSpPr>
          <p:nvPr>
            <p:ph type="title"/>
          </p:nvPr>
        </p:nvSpPr>
        <p:spPr/>
        <p:txBody>
          <a:bodyPr>
            <a:normAutofit fontScale="90000"/>
          </a:bodyPr>
          <a:lstStyle/>
          <a:p>
            <a:r>
              <a:rPr lang="en-US" dirty="0" smtClean="0"/>
              <a:t>#4: Lab – Creating a data aware web application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dissolve">
                                      <p:cBhvr>
                                        <p:cTn id="10" dur="500"/>
                                        <p:tgtEl>
                                          <p:spTgt spid="4">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dissolve">
                                      <p:cBhvr>
                                        <p:cTn id="1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Developing Advanced Microsoft ASP.NET Web Applications (C#)</a:t>
            </a:r>
          </a:p>
        </p:txBody>
      </p:sp>
      <p:sp>
        <p:nvSpPr>
          <p:cNvPr id="3" name="Subtitle 2"/>
          <p:cNvSpPr>
            <a:spLocks noGrp="1"/>
          </p:cNvSpPr>
          <p:nvPr>
            <p:ph type="subTitle" idx="1"/>
          </p:nvPr>
        </p:nvSpPr>
        <p:spPr/>
        <p:txBody>
          <a:bodyPr/>
          <a:lstStyle/>
          <a:p>
            <a:r>
              <a:rPr lang="en-US" dirty="0" smtClean="0"/>
              <a:t>Day #3</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smtClean="0"/>
              <a:t>Day 3</a:t>
            </a:r>
            <a:endParaRPr lang="en-US" dirty="0" smtClean="0"/>
          </a:p>
          <a:p>
            <a:pPr marL="880110" lvl="1" indent="-514350">
              <a:buFont typeface="+mj-lt"/>
              <a:buAutoNum type="arabicPeriod" startAt="5"/>
            </a:pPr>
            <a:r>
              <a:rPr lang="en-US" b="1" dirty="0" smtClean="0"/>
              <a:t>Performance Programming</a:t>
            </a:r>
          </a:p>
          <a:p>
            <a:pPr lvl="2"/>
            <a:r>
              <a:rPr lang="en-US" dirty="0" smtClean="0"/>
              <a:t>Overview of potential loopholes in ASP.NET Development</a:t>
            </a:r>
          </a:p>
          <a:p>
            <a:pPr lvl="2"/>
            <a:r>
              <a:rPr lang="en-US" dirty="0" smtClean="0"/>
              <a:t>Looking at how to program better and faster</a:t>
            </a:r>
          </a:p>
          <a:p>
            <a:pPr lvl="2"/>
            <a:r>
              <a:rPr lang="en-US" dirty="0" smtClean="0"/>
              <a:t>Lab: Optimizing your web application</a:t>
            </a:r>
          </a:p>
          <a:p>
            <a:pPr marL="880110" lvl="1" indent="-514350">
              <a:buFont typeface="+mj-lt"/>
              <a:buAutoNum type="arabicPeriod" startAt="6"/>
            </a:pPr>
            <a:r>
              <a:rPr lang="en-US" b="1" dirty="0"/>
              <a:t>Delegates and Extensions</a:t>
            </a:r>
          </a:p>
          <a:p>
            <a:pPr marL="1117854" lvl="2" indent="-514350">
              <a:buFont typeface="Arial" pitchFamily="34" charset="0"/>
              <a:buChar char="•"/>
            </a:pPr>
            <a:r>
              <a:rPr lang="en-US" dirty="0"/>
              <a:t>What a delegate does</a:t>
            </a:r>
          </a:p>
          <a:p>
            <a:pPr marL="1117854" lvl="2" indent="-514350">
              <a:buFont typeface="Arial" pitchFamily="34" charset="0"/>
              <a:buChar char="•"/>
            </a:pPr>
            <a:r>
              <a:rPr lang="en-US" dirty="0"/>
              <a:t>What are extensions</a:t>
            </a:r>
          </a:p>
          <a:p>
            <a:pPr marL="1117854" lvl="2" indent="-514350">
              <a:buFont typeface="Arial" pitchFamily="34" charset="0"/>
              <a:buChar char="•"/>
            </a:pPr>
            <a:r>
              <a:rPr lang="en-US" dirty="0"/>
              <a:t>Lab: Using delegates and extensions in your code</a:t>
            </a:r>
          </a:p>
          <a:p>
            <a:pPr lvl="2"/>
            <a:endParaRPr lang="en-US" dirty="0" smtClean="0"/>
          </a:p>
          <a:p>
            <a:pPr lvl="2"/>
            <a:endParaRPr lang="en-US" dirty="0" smtClean="0"/>
          </a:p>
          <a:p>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20359021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b="1" dirty="0" smtClean="0"/>
              <a:t>Release resources once you are done with them</a:t>
            </a:r>
          </a:p>
          <a:p>
            <a:pPr marL="514350" indent="-514350">
              <a:buNone/>
            </a:pPr>
            <a:r>
              <a:rPr lang="en-US" dirty="0" smtClean="0"/>
              <a:t>	</a:t>
            </a:r>
            <a:r>
              <a:rPr lang="en-US" sz="1800" dirty="0" smtClean="0"/>
              <a:t>Cleaning up of resources used by your code is important to ensure that there are always sufficient resources to service your other requests. Ensure that you call the </a:t>
            </a:r>
            <a:r>
              <a:rPr lang="en-US" sz="1800" b="1" dirty="0" smtClean="0"/>
              <a:t>dispose() </a:t>
            </a:r>
            <a:r>
              <a:rPr lang="en-US" sz="1800" dirty="0" smtClean="0"/>
              <a:t>or </a:t>
            </a:r>
            <a:r>
              <a:rPr lang="en-US" sz="1800" b="1" dirty="0" smtClean="0"/>
              <a:t>close()</a:t>
            </a:r>
            <a:r>
              <a:rPr lang="en-US" sz="1800" dirty="0" smtClean="0"/>
              <a:t> function for all disposable objects.</a:t>
            </a:r>
          </a:p>
          <a:p>
            <a:pPr marL="514350" indent="-514350">
              <a:buNone/>
            </a:pPr>
            <a:endParaRPr lang="en-US" b="1" dirty="0" smtClean="0"/>
          </a:p>
          <a:p>
            <a:pPr marL="514350" indent="-514350">
              <a:buNone/>
            </a:pPr>
            <a:r>
              <a:rPr lang="en-US" b="1" dirty="0" smtClean="0"/>
              <a:t>	One of the simplest way to do this is with the using keyword</a:t>
            </a:r>
          </a:p>
          <a:p>
            <a:pPr>
              <a:buNone/>
            </a:pPr>
            <a:r>
              <a:rPr lang="en-US" sz="1400" b="1" dirty="0" smtClean="0">
                <a:solidFill>
                  <a:schemeClr val="accent6">
                    <a:lumMod val="40000"/>
                    <a:lumOff val="60000"/>
                  </a:schemeClr>
                </a:solidFill>
              </a:rPr>
              <a:t>using (</a:t>
            </a:r>
            <a:r>
              <a:rPr lang="en-US" sz="1400" b="1" dirty="0" err="1" smtClean="0">
                <a:solidFill>
                  <a:schemeClr val="accent6">
                    <a:lumMod val="40000"/>
                    <a:lumOff val="60000"/>
                  </a:schemeClr>
                </a:solidFill>
              </a:rPr>
              <a:t>SqlDataSource</a:t>
            </a:r>
            <a:r>
              <a:rPr lang="en-US" sz="1400" b="1" dirty="0" smtClean="0">
                <a:solidFill>
                  <a:schemeClr val="accent6">
                    <a:lumMod val="40000"/>
                    <a:lumOff val="60000"/>
                  </a:schemeClr>
                </a:solidFill>
              </a:rPr>
              <a:t> DS = new </a:t>
            </a:r>
            <a:r>
              <a:rPr lang="en-US" sz="1400" b="1" dirty="0" err="1" smtClean="0">
                <a:solidFill>
                  <a:schemeClr val="accent6">
                    <a:lumMod val="40000"/>
                    <a:lumOff val="60000"/>
                  </a:schemeClr>
                </a:solidFill>
              </a:rPr>
              <a:t>SqlDataSource</a:t>
            </a:r>
            <a:r>
              <a:rPr lang="en-US" sz="1400" b="1" dirty="0" smtClean="0">
                <a:solidFill>
                  <a:schemeClr val="accent6">
                    <a:lumMod val="40000"/>
                    <a:lumOff val="60000"/>
                  </a:schemeClr>
                </a:solidFill>
              </a:rPr>
              <a:t>())</a:t>
            </a:r>
          </a:p>
          <a:p>
            <a:pPr>
              <a:buNone/>
            </a:pPr>
            <a:r>
              <a:rPr lang="en-US" sz="1400" b="1" dirty="0" smtClean="0">
                <a:solidFill>
                  <a:schemeClr val="accent6">
                    <a:lumMod val="40000"/>
                    <a:lumOff val="60000"/>
                  </a:schemeClr>
                </a:solidFill>
              </a:rPr>
              <a:t>{</a:t>
            </a:r>
          </a:p>
          <a:p>
            <a:pPr>
              <a:buNone/>
            </a:pPr>
            <a:r>
              <a:rPr lang="en-US" sz="1400" b="1" dirty="0" smtClean="0">
                <a:solidFill>
                  <a:schemeClr val="accent6">
                    <a:lumMod val="40000"/>
                    <a:lumOff val="60000"/>
                  </a:schemeClr>
                </a:solidFill>
              </a:rPr>
              <a:t>         </a:t>
            </a:r>
            <a:r>
              <a:rPr lang="en-US" sz="1400" b="1" dirty="0" err="1" smtClean="0">
                <a:solidFill>
                  <a:schemeClr val="accent6">
                    <a:lumMod val="40000"/>
                    <a:lumOff val="60000"/>
                  </a:schemeClr>
                </a:solidFill>
              </a:rPr>
              <a:t>DS.Select</a:t>
            </a:r>
            <a:r>
              <a:rPr lang="en-US" sz="1400" b="1" dirty="0" smtClean="0">
                <a:solidFill>
                  <a:schemeClr val="accent6">
                    <a:lumMod val="40000"/>
                    <a:lumOff val="60000"/>
                  </a:schemeClr>
                </a:solidFill>
              </a:rPr>
              <a:t>(</a:t>
            </a:r>
            <a:r>
              <a:rPr lang="en-US" sz="1400" b="1" dirty="0" err="1" smtClean="0">
                <a:solidFill>
                  <a:schemeClr val="accent6">
                    <a:lumMod val="40000"/>
                    <a:lumOff val="60000"/>
                  </a:schemeClr>
                </a:solidFill>
              </a:rPr>
              <a:t>DataSourceSelectArguments.Empty</a:t>
            </a:r>
            <a:r>
              <a:rPr lang="en-US" sz="1400" b="1" dirty="0" smtClean="0">
                <a:solidFill>
                  <a:schemeClr val="accent6">
                    <a:lumMod val="40000"/>
                    <a:lumOff val="60000"/>
                  </a:schemeClr>
                </a:solidFill>
              </a:rPr>
              <a:t>);</a:t>
            </a:r>
          </a:p>
          <a:p>
            <a:pPr>
              <a:buNone/>
            </a:pPr>
            <a:r>
              <a:rPr lang="en-US" sz="1400" b="1" dirty="0" smtClean="0">
                <a:solidFill>
                  <a:schemeClr val="accent6">
                    <a:lumMod val="40000"/>
                    <a:lumOff val="60000"/>
                  </a:schemeClr>
                </a:solidFill>
              </a:rPr>
              <a:t> }</a:t>
            </a:r>
          </a:p>
          <a:p>
            <a:pPr marL="514350" indent="-514350">
              <a:buNone/>
            </a:pPr>
            <a:endParaRPr lang="en-US" sz="1400" b="1" dirty="0" smtClean="0"/>
          </a:p>
        </p:txBody>
      </p:sp>
      <p:sp>
        <p:nvSpPr>
          <p:cNvPr id="2" name="Title 1"/>
          <p:cNvSpPr>
            <a:spLocks noGrp="1"/>
          </p:cNvSpPr>
          <p:nvPr>
            <p:ph type="title"/>
          </p:nvPr>
        </p:nvSpPr>
        <p:spPr/>
        <p:txBody>
          <a:bodyPr>
            <a:normAutofit fontScale="90000"/>
          </a:bodyPr>
          <a:lstStyle/>
          <a:p>
            <a:r>
              <a:rPr lang="en-US" dirty="0" smtClean="0"/>
              <a:t>#5: Performance Programming – Resource Utilization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3276600"/>
          </a:xfrm>
        </p:spPr>
        <p:txBody>
          <a:bodyPr>
            <a:normAutofit/>
          </a:bodyPr>
          <a:lstStyle/>
          <a:p>
            <a:pPr marL="514350" indent="-514350">
              <a:buNone/>
            </a:pPr>
            <a:r>
              <a:rPr lang="en-US" b="1" dirty="0" smtClean="0"/>
              <a:t>Demo of how not clearing up causes problem</a:t>
            </a:r>
          </a:p>
          <a:p>
            <a:pPr marL="514350" indent="-514350">
              <a:buNone/>
            </a:pPr>
            <a:endParaRPr lang="en-US" sz="1400" b="1" dirty="0" smtClean="0"/>
          </a:p>
          <a:p>
            <a:pPr marL="0" indent="-514350">
              <a:buNone/>
            </a:pPr>
            <a:r>
              <a:rPr lang="en-US" sz="1600" b="1" dirty="0" smtClean="0"/>
              <a:t>This code opens a database connection, reads all data from the Address tables and closes the connections.</a:t>
            </a:r>
          </a:p>
          <a:p>
            <a:pPr marL="0" indent="-514350">
              <a:buNone/>
            </a:pPr>
            <a:endParaRPr lang="en-US" sz="1600" b="1" dirty="0" smtClean="0"/>
          </a:p>
          <a:p>
            <a:pPr marL="0" indent="-514350">
              <a:buNone/>
            </a:pPr>
            <a:r>
              <a:rPr lang="en-US" sz="1600" b="1" dirty="0" smtClean="0"/>
              <a:t>The only difference is that one set of codes disposes the objects whereas the other set of data does not.</a:t>
            </a:r>
          </a:p>
          <a:p>
            <a:pPr marL="0" indent="-514350">
              <a:buNone/>
            </a:pPr>
            <a:endParaRPr lang="en-US" sz="1600" b="1" dirty="0" smtClean="0"/>
          </a:p>
          <a:p>
            <a:pPr marL="0" indent="-514350">
              <a:buNone/>
            </a:pPr>
            <a:r>
              <a:rPr lang="en-US" sz="1600" b="1" dirty="0" smtClean="0"/>
              <a:t>Notice the vast difference in memory usage and runtime duration</a:t>
            </a:r>
          </a:p>
        </p:txBody>
      </p:sp>
      <p:sp>
        <p:nvSpPr>
          <p:cNvPr id="2" name="Title 1"/>
          <p:cNvSpPr>
            <a:spLocks noGrp="1"/>
          </p:cNvSpPr>
          <p:nvPr>
            <p:ph type="title"/>
          </p:nvPr>
        </p:nvSpPr>
        <p:spPr/>
        <p:txBody>
          <a:bodyPr>
            <a:normAutofit fontScale="90000"/>
          </a:bodyPr>
          <a:lstStyle/>
          <a:p>
            <a:r>
              <a:rPr lang="en-US" dirty="0" smtClean="0"/>
              <a:t>#5: Performance Programming – Resource Utilization</a:t>
            </a:r>
            <a:endParaRPr lang="en-US" dirty="0"/>
          </a:p>
        </p:txBody>
      </p:sp>
      <p:pic>
        <p:nvPicPr>
          <p:cNvPr id="78852" name="Picture 4"/>
          <p:cNvPicPr>
            <a:picLocks noChangeAspect="1" noChangeArrowheads="1"/>
          </p:cNvPicPr>
          <p:nvPr/>
        </p:nvPicPr>
        <p:blipFill>
          <a:blip r:embed="rId3" cstate="print"/>
          <a:srcRect l="17123" t="25758" r="10861" b="52204"/>
          <a:stretch>
            <a:fillRect/>
          </a:stretch>
        </p:blipFill>
        <p:spPr bwMode="auto">
          <a:xfrm>
            <a:off x="457200" y="4495800"/>
            <a:ext cx="7010400" cy="1524000"/>
          </a:xfrm>
          <a:prstGeom prst="rect">
            <a:avLst/>
          </a:prstGeom>
          <a:noFill/>
          <a:ln w="9525">
            <a:noFill/>
            <a:miter lim="800000"/>
            <a:headEnd/>
            <a:tailEnd/>
          </a:ln>
        </p:spPr>
      </p:pic>
      <p:sp>
        <p:nvSpPr>
          <p:cNvPr id="5" name="TextBox 4"/>
          <p:cNvSpPr txBox="1"/>
          <p:nvPr/>
        </p:nvSpPr>
        <p:spPr>
          <a:xfrm>
            <a:off x="762000" y="6172200"/>
            <a:ext cx="6861174" cy="369332"/>
          </a:xfrm>
          <a:prstGeom prst="rect">
            <a:avLst/>
          </a:prstGeom>
          <a:noFill/>
        </p:spPr>
        <p:txBody>
          <a:bodyPr wrap="none" rtlCol="0">
            <a:spAutoFit/>
          </a:bodyPr>
          <a:lstStyle/>
          <a:p>
            <a:r>
              <a:rPr lang="en-US" dirty="0" smtClean="0">
                <a:hlinkClick r:id="rId4"/>
              </a:rPr>
              <a:t>http://localhost:12345/chapter5/disposingresources.aspx</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startAt="2"/>
            </a:pPr>
            <a:r>
              <a:rPr lang="en-US" b="1" dirty="0" smtClean="0"/>
              <a:t>String concatenation</a:t>
            </a:r>
          </a:p>
          <a:p>
            <a:pPr marL="514350" indent="-514350">
              <a:buNone/>
            </a:pPr>
            <a:r>
              <a:rPr lang="en-US" dirty="0" smtClean="0"/>
              <a:t>	</a:t>
            </a:r>
            <a:r>
              <a:rPr lang="en-US" sz="1800" dirty="0" smtClean="0"/>
              <a:t> String concatenation is a very expensive process, use </a:t>
            </a:r>
            <a:r>
              <a:rPr lang="en-US" sz="1800" b="1" dirty="0" err="1" smtClean="0"/>
              <a:t>StringBuilder</a:t>
            </a:r>
            <a:r>
              <a:rPr lang="en-US" sz="1800" dirty="0" smtClean="0"/>
              <a:t> instead, you will get a very great performance improvement.</a:t>
            </a:r>
          </a:p>
          <a:p>
            <a:pPr marL="514350" indent="-514350">
              <a:buNone/>
            </a:pPr>
            <a:endParaRPr lang="en-US" sz="1800" b="1" dirty="0" smtClean="0"/>
          </a:p>
          <a:p>
            <a:pPr marL="514350" indent="-514350">
              <a:buNone/>
            </a:pPr>
            <a:r>
              <a:rPr lang="en-US" sz="1800" b="1" dirty="0" smtClean="0"/>
              <a:t>Instead of doing </a:t>
            </a:r>
          </a:p>
          <a:p>
            <a:pPr marL="514350" indent="-514350">
              <a:buNone/>
            </a:pPr>
            <a:r>
              <a:rPr lang="en-US" sz="1800" dirty="0" smtClean="0">
                <a:solidFill>
                  <a:schemeClr val="accent6">
                    <a:lumMod val="40000"/>
                    <a:lumOff val="60000"/>
                  </a:schemeClr>
                </a:solidFill>
              </a:rPr>
              <a:t>string S = “a”;</a:t>
            </a:r>
          </a:p>
          <a:p>
            <a:pPr marL="514350" indent="-514350">
              <a:buNone/>
            </a:pPr>
            <a:r>
              <a:rPr lang="en-US" sz="1800" dirty="0" smtClean="0">
                <a:solidFill>
                  <a:schemeClr val="accent6">
                    <a:lumMod val="40000"/>
                    <a:lumOff val="60000"/>
                  </a:schemeClr>
                </a:solidFill>
              </a:rPr>
              <a:t>S = s + “b”;</a:t>
            </a:r>
          </a:p>
          <a:p>
            <a:pPr marL="514350" indent="-514350">
              <a:buNone/>
            </a:pPr>
            <a:endParaRPr lang="en-US" sz="1800" b="1" dirty="0" smtClean="0"/>
          </a:p>
          <a:p>
            <a:pPr marL="514350" indent="-514350">
              <a:buNone/>
            </a:pPr>
            <a:r>
              <a:rPr lang="en-US" sz="1800" b="1" dirty="0" smtClean="0"/>
              <a:t>Consider doing</a:t>
            </a:r>
          </a:p>
          <a:p>
            <a:pPr>
              <a:buNone/>
            </a:pPr>
            <a:r>
              <a:rPr lang="en-US" sz="1800" dirty="0" err="1" smtClean="0">
                <a:solidFill>
                  <a:schemeClr val="accent6">
                    <a:lumMod val="40000"/>
                    <a:lumOff val="60000"/>
                  </a:schemeClr>
                </a:solidFill>
              </a:rPr>
              <a:t>System.Text.StringBuilder</a:t>
            </a:r>
            <a:r>
              <a:rPr lang="en-US" sz="1800" dirty="0" smtClean="0">
                <a:solidFill>
                  <a:schemeClr val="accent6">
                    <a:lumMod val="40000"/>
                    <a:lumOff val="60000"/>
                  </a:schemeClr>
                </a:solidFill>
              </a:rPr>
              <a:t> </a:t>
            </a:r>
            <a:r>
              <a:rPr lang="en-US" sz="1800" dirty="0" err="1" smtClean="0">
                <a:solidFill>
                  <a:schemeClr val="accent6">
                    <a:lumMod val="40000"/>
                    <a:lumOff val="60000"/>
                  </a:schemeClr>
                </a:solidFill>
              </a:rPr>
              <a:t>sb</a:t>
            </a:r>
            <a:r>
              <a:rPr lang="en-US" sz="1800" dirty="0" smtClean="0">
                <a:solidFill>
                  <a:schemeClr val="accent6">
                    <a:lumMod val="40000"/>
                    <a:lumOff val="60000"/>
                  </a:schemeClr>
                </a:solidFill>
              </a:rPr>
              <a:t> = new </a:t>
            </a:r>
            <a:r>
              <a:rPr lang="en-US" sz="1800" dirty="0" err="1" smtClean="0">
                <a:solidFill>
                  <a:schemeClr val="accent6">
                    <a:lumMod val="40000"/>
                    <a:lumOff val="60000"/>
                  </a:schemeClr>
                </a:solidFill>
              </a:rPr>
              <a:t>System.Text.StringBuilder</a:t>
            </a:r>
            <a:r>
              <a:rPr lang="en-US" sz="1800" dirty="0" smtClean="0">
                <a:solidFill>
                  <a:schemeClr val="accent6">
                    <a:lumMod val="40000"/>
                    <a:lumOff val="60000"/>
                  </a:schemeClr>
                </a:solidFill>
              </a:rPr>
              <a:t>(“a”);</a:t>
            </a:r>
          </a:p>
          <a:p>
            <a:pPr>
              <a:buNone/>
            </a:pPr>
            <a:r>
              <a:rPr lang="en-US" sz="1800" dirty="0" err="1" smtClean="0">
                <a:solidFill>
                  <a:schemeClr val="accent6">
                    <a:lumMod val="40000"/>
                    <a:lumOff val="60000"/>
                  </a:schemeClr>
                </a:solidFill>
              </a:rPr>
              <a:t>sb.Append</a:t>
            </a:r>
            <a:r>
              <a:rPr lang="en-US" sz="1800" dirty="0" smtClean="0">
                <a:solidFill>
                  <a:schemeClr val="accent6">
                    <a:lumMod val="40000"/>
                    <a:lumOff val="60000"/>
                  </a:schemeClr>
                </a:solidFill>
              </a:rPr>
              <a:t>(“b");</a:t>
            </a:r>
          </a:p>
          <a:p>
            <a:pPr>
              <a:buNone/>
            </a:pPr>
            <a:r>
              <a:rPr lang="en-US" sz="1800" dirty="0" err="1" smtClean="0">
                <a:solidFill>
                  <a:schemeClr val="accent6">
                    <a:lumMod val="40000"/>
                    <a:lumOff val="60000"/>
                  </a:schemeClr>
                </a:solidFill>
              </a:rPr>
              <a:t>sb.ToString</a:t>
            </a:r>
            <a:r>
              <a:rPr lang="en-US" sz="1800" dirty="0" smtClean="0">
                <a:solidFill>
                  <a:schemeClr val="accent6">
                    <a:lumMod val="40000"/>
                    <a:lumOff val="60000"/>
                  </a:schemeClr>
                </a:solidFill>
              </a:rPr>
              <a:t>();</a:t>
            </a:r>
            <a:endParaRPr lang="en-US" sz="1800" dirty="0">
              <a:solidFill>
                <a:schemeClr val="accent6">
                  <a:lumMod val="40000"/>
                  <a:lumOff val="60000"/>
                </a:schemeClr>
              </a:solidFill>
            </a:endParaRPr>
          </a:p>
        </p:txBody>
      </p:sp>
      <p:sp>
        <p:nvSpPr>
          <p:cNvPr id="2" name="Title 1"/>
          <p:cNvSpPr>
            <a:spLocks noGrp="1"/>
          </p:cNvSpPr>
          <p:nvPr>
            <p:ph type="title"/>
          </p:nvPr>
        </p:nvSpPr>
        <p:spPr/>
        <p:txBody>
          <a:bodyPr>
            <a:normAutofit fontScale="90000"/>
          </a:bodyPr>
          <a:lstStyle/>
          <a:p>
            <a:r>
              <a:rPr lang="en-US" dirty="0" smtClean="0"/>
              <a:t>#5: Performance Programming – Resource Utilization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blinds(horizontal)">
                                      <p:cBhvr>
                                        <p:cTn id="18" dur="500"/>
                                        <p:tgtEl>
                                          <p:spTgt spid="3">
                                            <p:txEl>
                                              <p:pRg st="8" end="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blinds(horizontal)">
                                      <p:cBhvr>
                                        <p:cTn id="21" dur="500"/>
                                        <p:tgtEl>
                                          <p:spTgt spid="3">
                                            <p:txEl>
                                              <p:pRg st="9" end="9"/>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blinds(horizontal)">
                                      <p:cBhvr>
                                        <p:cTn id="2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514350">
              <a:buNone/>
            </a:pPr>
            <a:r>
              <a:rPr lang="en-US" b="1" dirty="0" smtClean="0"/>
              <a:t>Lets see a sample of a comparison of a page which uses normal string concatenation </a:t>
            </a:r>
            <a:r>
              <a:rPr lang="en-US" b="1" dirty="0" err="1" smtClean="0"/>
              <a:t>vs</a:t>
            </a:r>
            <a:r>
              <a:rPr lang="en-US" b="1" dirty="0" smtClean="0"/>
              <a:t> using </a:t>
            </a:r>
            <a:r>
              <a:rPr lang="en-US" b="1" dirty="0" err="1" smtClean="0"/>
              <a:t>stringbuilder</a:t>
            </a:r>
            <a:endParaRPr lang="en-US" b="1" dirty="0" smtClean="0"/>
          </a:p>
          <a:p>
            <a:pPr marL="0" indent="-514350">
              <a:buNone/>
            </a:pPr>
            <a:endParaRPr lang="en-US" b="1" dirty="0" smtClean="0"/>
          </a:p>
          <a:p>
            <a:pPr marL="0" indent="-514350">
              <a:buNone/>
            </a:pPr>
            <a:r>
              <a:rPr lang="en-US" sz="1800" b="1" dirty="0" smtClean="0">
                <a:hlinkClick r:id="rId3"/>
              </a:rPr>
              <a:t>http://localhost:12345/Chapter5/stringbuilder.aspx</a:t>
            </a:r>
            <a:r>
              <a:rPr lang="en-US" sz="1800" b="1" dirty="0" smtClean="0"/>
              <a:t> </a:t>
            </a:r>
          </a:p>
          <a:p>
            <a:pPr marL="0" indent="-514350">
              <a:buNone/>
            </a:pPr>
            <a:endParaRPr lang="en-US" sz="1800" b="1" dirty="0" smtClean="0"/>
          </a:p>
          <a:p>
            <a:pPr marL="0" indent="-514350">
              <a:buNone/>
            </a:pPr>
            <a:endParaRPr lang="en-US" sz="1800" b="1" dirty="0" smtClean="0"/>
          </a:p>
          <a:p>
            <a:pPr marL="0" indent="-514350">
              <a:buNone/>
            </a:pPr>
            <a:endParaRPr lang="en-US" sz="1050" b="1" dirty="0" smtClean="0"/>
          </a:p>
        </p:txBody>
      </p:sp>
      <p:sp>
        <p:nvSpPr>
          <p:cNvPr id="2" name="Title 1"/>
          <p:cNvSpPr>
            <a:spLocks noGrp="1"/>
          </p:cNvSpPr>
          <p:nvPr>
            <p:ph type="title"/>
          </p:nvPr>
        </p:nvSpPr>
        <p:spPr/>
        <p:txBody>
          <a:bodyPr>
            <a:normAutofit fontScale="90000"/>
          </a:bodyPr>
          <a:lstStyle/>
          <a:p>
            <a:r>
              <a:rPr lang="en-US" dirty="0" smtClean="0"/>
              <a:t>#5: Performance Programming – Resource Utilization</a:t>
            </a:r>
            <a:endParaRPr lang="en-US" dirty="0"/>
          </a:p>
        </p:txBody>
      </p:sp>
      <p:pic>
        <p:nvPicPr>
          <p:cNvPr id="1026" name="Picture 2"/>
          <p:cNvPicPr>
            <a:picLocks noChangeAspect="1" noChangeArrowheads="1"/>
          </p:cNvPicPr>
          <p:nvPr/>
        </p:nvPicPr>
        <p:blipFill>
          <a:blip r:embed="rId4" cstate="print"/>
          <a:srcRect l="1527" t="22145" r="53435" b="64485"/>
          <a:stretch>
            <a:fillRect/>
          </a:stretch>
        </p:blipFill>
        <p:spPr bwMode="auto">
          <a:xfrm>
            <a:off x="1981200" y="4419600"/>
            <a:ext cx="4495800" cy="914400"/>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r="15152"/>
          <a:stretch>
            <a:fillRect/>
          </a:stretch>
        </p:blipFill>
        <p:spPr bwMode="auto">
          <a:xfrm>
            <a:off x="6705600" y="3505200"/>
            <a:ext cx="1600200" cy="2419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1029"/>
                                        </p:tgtEl>
                                        <p:attrNameLst>
                                          <p:attrName>style.visibility</p:attrName>
                                        </p:attrNameLst>
                                      </p:cBhvr>
                                      <p:to>
                                        <p:strVal val="visible"/>
                                      </p:to>
                                    </p:set>
                                    <p:anim calcmode="lin" valueType="num">
                                      <p:cBhvr>
                                        <p:cTn id="13" dur="1000" fill="hold"/>
                                        <p:tgtEl>
                                          <p:spTgt spid="1029"/>
                                        </p:tgtEl>
                                        <p:attrNameLst>
                                          <p:attrName>ppt_w</p:attrName>
                                        </p:attrNameLst>
                                      </p:cBhvr>
                                      <p:tavLst>
                                        <p:tav tm="0">
                                          <p:val>
                                            <p:fltVal val="0"/>
                                          </p:val>
                                        </p:tav>
                                        <p:tav tm="100000">
                                          <p:val>
                                            <p:strVal val="#ppt_w"/>
                                          </p:val>
                                        </p:tav>
                                      </p:tavLst>
                                    </p:anim>
                                    <p:anim calcmode="lin" valueType="num">
                                      <p:cBhvr>
                                        <p:cTn id="14" dur="1000" fill="hold"/>
                                        <p:tgtEl>
                                          <p:spTgt spid="1029"/>
                                        </p:tgtEl>
                                        <p:attrNameLst>
                                          <p:attrName>ppt_h</p:attrName>
                                        </p:attrNameLst>
                                      </p:cBhvr>
                                      <p:tavLst>
                                        <p:tav tm="0">
                                          <p:val>
                                            <p:fltVal val="0"/>
                                          </p:val>
                                        </p:tav>
                                        <p:tav tm="100000">
                                          <p:val>
                                            <p:strVal val="#ppt_h"/>
                                          </p:val>
                                        </p:tav>
                                      </p:tavLst>
                                    </p:anim>
                                    <p:anim calcmode="lin" valueType="num">
                                      <p:cBhvr>
                                        <p:cTn id="15" dur="1000" fill="hold"/>
                                        <p:tgtEl>
                                          <p:spTgt spid="1029"/>
                                        </p:tgtEl>
                                        <p:attrNameLst>
                                          <p:attrName>style.rotation</p:attrName>
                                        </p:attrNameLst>
                                      </p:cBhvr>
                                      <p:tavLst>
                                        <p:tav tm="0">
                                          <p:val>
                                            <p:fltVal val="90"/>
                                          </p:val>
                                        </p:tav>
                                        <p:tav tm="100000">
                                          <p:val>
                                            <p:fltVal val="0"/>
                                          </p:val>
                                        </p:tav>
                                      </p:tavLst>
                                    </p:anim>
                                    <p:animEffect transition="in" filter="fade">
                                      <p:cBhvr>
                                        <p:cTn id="16" dur="1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startAt="3"/>
            </a:pPr>
            <a:r>
              <a:rPr lang="en-US" b="1" dirty="0" smtClean="0"/>
              <a:t>String comparison</a:t>
            </a:r>
          </a:p>
          <a:p>
            <a:pPr marL="514350" indent="-514350">
              <a:buNone/>
            </a:pPr>
            <a:r>
              <a:rPr lang="en-US" sz="1800" dirty="0" smtClean="0"/>
              <a:t>	The </a:t>
            </a:r>
            <a:r>
              <a:rPr lang="en-US" sz="1800" dirty="0" err="1" smtClean="0"/>
              <a:t>tolower</a:t>
            </a:r>
            <a:r>
              <a:rPr lang="en-US" sz="1800" dirty="0" smtClean="0"/>
              <a:t> functions involve temporary allocations, which may be expensive during high load periods</a:t>
            </a:r>
          </a:p>
          <a:p>
            <a:pPr marL="514350" indent="-514350">
              <a:buNone/>
            </a:pPr>
            <a:endParaRPr lang="en-US" sz="1800" b="1" dirty="0" smtClean="0"/>
          </a:p>
          <a:p>
            <a:pPr marL="514350" indent="-514350">
              <a:buNone/>
            </a:pPr>
            <a:r>
              <a:rPr lang="en-US" sz="1800" b="1" dirty="0" smtClean="0"/>
              <a:t>Instead of doing </a:t>
            </a:r>
          </a:p>
          <a:p>
            <a:pPr>
              <a:buNone/>
            </a:pPr>
            <a:r>
              <a:rPr lang="en-US" sz="1800" dirty="0" smtClean="0">
                <a:solidFill>
                  <a:schemeClr val="accent6">
                    <a:lumMod val="40000"/>
                    <a:lumOff val="60000"/>
                  </a:schemeClr>
                </a:solidFill>
              </a:rPr>
              <a:t>string1.toLower() == string2.toLower()</a:t>
            </a:r>
          </a:p>
          <a:p>
            <a:pPr marL="514350" indent="-514350">
              <a:buNone/>
            </a:pPr>
            <a:endParaRPr lang="en-US" sz="1800" b="1" dirty="0" smtClean="0"/>
          </a:p>
          <a:p>
            <a:pPr marL="514350" indent="-514350">
              <a:buNone/>
            </a:pPr>
            <a:r>
              <a:rPr lang="en-US" sz="1800" b="1" dirty="0" smtClean="0"/>
              <a:t>Consider doing</a:t>
            </a:r>
          </a:p>
          <a:p>
            <a:pPr>
              <a:buNone/>
            </a:pPr>
            <a:r>
              <a:rPr lang="en-US" sz="1800" dirty="0" err="1" smtClean="0">
                <a:solidFill>
                  <a:schemeClr val="accent6">
                    <a:lumMod val="40000"/>
                    <a:lumOff val="60000"/>
                  </a:schemeClr>
                </a:solidFill>
              </a:rPr>
              <a:t>String.Compare</a:t>
            </a:r>
            <a:r>
              <a:rPr lang="en-US" sz="1800" dirty="0" smtClean="0">
                <a:solidFill>
                  <a:schemeClr val="accent6">
                    <a:lumMod val="40000"/>
                    <a:lumOff val="60000"/>
                  </a:schemeClr>
                </a:solidFill>
              </a:rPr>
              <a:t> (string </a:t>
            </a:r>
            <a:r>
              <a:rPr lang="en-US" sz="1800" dirty="0" err="1" smtClean="0">
                <a:solidFill>
                  <a:schemeClr val="accent6">
                    <a:lumMod val="40000"/>
                    <a:lumOff val="60000"/>
                  </a:schemeClr>
                </a:solidFill>
              </a:rPr>
              <a:t>strA</a:t>
            </a:r>
            <a:r>
              <a:rPr lang="en-US" sz="1800" dirty="0" smtClean="0">
                <a:solidFill>
                  <a:schemeClr val="accent6">
                    <a:lumMod val="40000"/>
                    <a:lumOff val="60000"/>
                  </a:schemeClr>
                </a:solidFill>
              </a:rPr>
              <a:t>, string </a:t>
            </a:r>
            <a:r>
              <a:rPr lang="en-US" sz="1800" dirty="0" err="1" smtClean="0">
                <a:solidFill>
                  <a:schemeClr val="accent6">
                    <a:lumMod val="40000"/>
                    <a:lumOff val="60000"/>
                  </a:schemeClr>
                </a:solidFill>
              </a:rPr>
              <a:t>strB</a:t>
            </a:r>
            <a:r>
              <a:rPr lang="en-US" sz="1800" dirty="0" smtClean="0">
                <a:solidFill>
                  <a:schemeClr val="accent6">
                    <a:lumMod val="40000"/>
                    <a:lumOff val="60000"/>
                  </a:schemeClr>
                </a:solidFill>
              </a:rPr>
              <a:t>, </a:t>
            </a:r>
            <a:r>
              <a:rPr lang="en-US" sz="1800" dirty="0" err="1" smtClean="0">
                <a:solidFill>
                  <a:schemeClr val="accent6">
                    <a:lumMod val="40000"/>
                    <a:lumOff val="60000"/>
                  </a:schemeClr>
                </a:solidFill>
              </a:rPr>
              <a:t>bool</a:t>
            </a:r>
            <a:r>
              <a:rPr lang="en-US" sz="1800" dirty="0" smtClean="0">
                <a:solidFill>
                  <a:schemeClr val="accent6">
                    <a:lumMod val="40000"/>
                    <a:lumOff val="60000"/>
                  </a:schemeClr>
                </a:solidFill>
              </a:rPr>
              <a:t> </a:t>
            </a:r>
            <a:r>
              <a:rPr lang="en-US" sz="1800" dirty="0" err="1" smtClean="0">
                <a:solidFill>
                  <a:schemeClr val="accent6">
                    <a:lumMod val="40000"/>
                    <a:lumOff val="60000"/>
                  </a:schemeClr>
                </a:solidFill>
              </a:rPr>
              <a:t>ignoreCase</a:t>
            </a:r>
            <a:r>
              <a:rPr lang="en-US" sz="1800" dirty="0" smtClean="0">
                <a:solidFill>
                  <a:schemeClr val="accent6">
                    <a:lumMod val="40000"/>
                    <a:lumOff val="60000"/>
                  </a:schemeClr>
                </a:solidFill>
              </a:rPr>
              <a:t>);</a:t>
            </a:r>
          </a:p>
          <a:p>
            <a:pPr>
              <a:buNone/>
            </a:pPr>
            <a:r>
              <a:rPr lang="en-US" sz="1800" dirty="0" err="1" smtClean="0">
                <a:solidFill>
                  <a:schemeClr val="accent6">
                    <a:lumMod val="40000"/>
                    <a:lumOff val="60000"/>
                  </a:schemeClr>
                </a:solidFill>
              </a:rPr>
              <a:t>String.Compare</a:t>
            </a:r>
            <a:r>
              <a:rPr lang="en-US" sz="1800" dirty="0" smtClean="0">
                <a:solidFill>
                  <a:schemeClr val="accent6">
                    <a:lumMod val="40000"/>
                    <a:lumOff val="60000"/>
                  </a:schemeClr>
                </a:solidFill>
              </a:rPr>
              <a:t>(string1, string2, true);</a:t>
            </a:r>
            <a:endParaRPr lang="en-US" sz="1800" dirty="0">
              <a:solidFill>
                <a:schemeClr val="accent6">
                  <a:lumMod val="40000"/>
                  <a:lumOff val="60000"/>
                </a:schemeClr>
              </a:solidFill>
            </a:endParaRPr>
          </a:p>
        </p:txBody>
      </p:sp>
      <p:sp>
        <p:nvSpPr>
          <p:cNvPr id="2" name="Title 1"/>
          <p:cNvSpPr>
            <a:spLocks noGrp="1"/>
          </p:cNvSpPr>
          <p:nvPr>
            <p:ph type="title"/>
          </p:nvPr>
        </p:nvSpPr>
        <p:spPr/>
        <p:txBody>
          <a:bodyPr>
            <a:normAutofit fontScale="90000"/>
          </a:bodyPr>
          <a:lstStyle/>
          <a:p>
            <a:r>
              <a:rPr lang="en-US" dirty="0" smtClean="0"/>
              <a:t>#5: Performance Programming – Resource Utilization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linds(horizontal)">
                                      <p:cBhvr>
                                        <p:cTn id="18" dur="500"/>
                                        <p:tgtEl>
                                          <p:spTgt spid="3">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blinds(horizontal)">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None/>
            </a:pPr>
            <a:r>
              <a:rPr lang="en-US" b="1" dirty="0" smtClean="0"/>
              <a:t>Day 1</a:t>
            </a:r>
          </a:p>
          <a:p>
            <a:pPr marL="880110" lvl="1" indent="-514350">
              <a:buFont typeface="+mj-lt"/>
              <a:buAutoNum type="arabicPeriod"/>
            </a:pPr>
            <a:r>
              <a:rPr lang="en-US" b="1" dirty="0" smtClean="0"/>
              <a:t>Ajax </a:t>
            </a:r>
            <a:r>
              <a:rPr lang="en-US" b="1" dirty="0"/>
              <a:t>in your web </a:t>
            </a:r>
            <a:r>
              <a:rPr lang="en-US" b="1" dirty="0" smtClean="0"/>
              <a:t>application</a:t>
            </a:r>
          </a:p>
          <a:p>
            <a:pPr lvl="2"/>
            <a:r>
              <a:rPr lang="en-US" dirty="0"/>
              <a:t>What is </a:t>
            </a:r>
            <a:r>
              <a:rPr lang="en-US" dirty="0" smtClean="0"/>
              <a:t>AJAX</a:t>
            </a:r>
          </a:p>
          <a:p>
            <a:pPr lvl="2"/>
            <a:r>
              <a:rPr lang="en-US" dirty="0" smtClean="0"/>
              <a:t>Available ASP.NET </a:t>
            </a:r>
            <a:r>
              <a:rPr lang="en-US" dirty="0"/>
              <a:t>AJAX </a:t>
            </a:r>
            <a:r>
              <a:rPr lang="en-US" dirty="0" smtClean="0"/>
              <a:t>Controls</a:t>
            </a:r>
          </a:p>
          <a:p>
            <a:pPr lvl="2"/>
            <a:r>
              <a:rPr lang="en-US" dirty="0" err="1" smtClean="0"/>
              <a:t>jQuery</a:t>
            </a:r>
            <a:endParaRPr lang="en-US" dirty="0"/>
          </a:p>
          <a:p>
            <a:pPr lvl="2"/>
            <a:r>
              <a:rPr lang="en-US" dirty="0" smtClean="0"/>
              <a:t>Lab</a:t>
            </a:r>
            <a:r>
              <a:rPr lang="en-US" dirty="0"/>
              <a:t>: Creating an AJAX enabled </a:t>
            </a:r>
            <a:r>
              <a:rPr lang="en-US" dirty="0" smtClean="0"/>
              <a:t>website using both ASP.NET Ajax Controls and </a:t>
            </a:r>
            <a:r>
              <a:rPr lang="en-US" dirty="0" err="1" smtClean="0"/>
              <a:t>jQuery</a:t>
            </a:r>
            <a:endParaRPr lang="en-US" dirty="0" smtClean="0"/>
          </a:p>
          <a:p>
            <a:pPr marL="880110" lvl="1" indent="-514350">
              <a:buFont typeface="+mj-lt"/>
              <a:buAutoNum type="arabicPeriod" startAt="2"/>
            </a:pPr>
            <a:r>
              <a:rPr lang="en-US" b="1" dirty="0" smtClean="0"/>
              <a:t>Ajax Control Toolkit</a:t>
            </a:r>
          </a:p>
        </p:txBody>
      </p:sp>
      <p:sp>
        <p:nvSpPr>
          <p:cNvPr id="2" name="Title 1"/>
          <p:cNvSpPr>
            <a:spLocks noGrp="1"/>
          </p:cNvSpPr>
          <p:nvPr>
            <p:ph type="title"/>
          </p:nvPr>
        </p:nvSpPr>
        <p:spPr/>
        <p:txBody>
          <a:bodyPr/>
          <a:lstStyle/>
          <a:p>
            <a:r>
              <a:rPr lang="en-US" dirty="0" smtClean="0"/>
              <a:t>Outline</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b="1" dirty="0" smtClean="0"/>
              <a:t>Multiple Property Calls</a:t>
            </a:r>
          </a:p>
          <a:p>
            <a:pPr marL="514350" indent="-514350">
              <a:buNone/>
            </a:pPr>
            <a:endParaRPr lang="en-US" b="1" dirty="0" smtClean="0"/>
          </a:p>
          <a:p>
            <a:pPr>
              <a:buNone/>
            </a:pPr>
            <a:r>
              <a:rPr lang="en-US" dirty="0" smtClean="0"/>
              <a:t>	If you frequently call a property, consider storing it in a variable. Property calls are expensive compared to a lookup for a variable. As an example just look at  the following 2 examples, the second sample where the count() property is called during each iteration dramatically increases the runtime by at least </a:t>
            </a:r>
            <a:r>
              <a:rPr lang="en-US" dirty="0" err="1" smtClean="0"/>
              <a:t>threefolds</a:t>
            </a:r>
            <a:r>
              <a:rPr lang="en-US" dirty="0" smtClean="0"/>
              <a:t>.</a:t>
            </a:r>
          </a:p>
          <a:p>
            <a:pPr>
              <a:buNone/>
            </a:pPr>
            <a:r>
              <a:rPr lang="en-US" dirty="0" smtClean="0"/>
              <a:t>	</a:t>
            </a:r>
          </a:p>
          <a:p>
            <a:pPr>
              <a:buNone/>
            </a:pPr>
            <a:r>
              <a:rPr lang="en-US" dirty="0" smtClean="0"/>
              <a:t>	//Storing the count in a variable and using the variable in the </a:t>
            </a:r>
            <a:r>
              <a:rPr lang="en-US" dirty="0" err="1" smtClean="0"/>
              <a:t>forloop</a:t>
            </a:r>
            <a:endParaRPr lang="en-US" dirty="0" smtClean="0"/>
          </a:p>
          <a:p>
            <a:pPr>
              <a:buNone/>
            </a:pPr>
            <a:r>
              <a:rPr lang="en-US" dirty="0" smtClean="0"/>
              <a:t>	</a:t>
            </a:r>
            <a:r>
              <a:rPr lang="en-US" sz="2000" b="1" dirty="0" err="1" smtClean="0">
                <a:solidFill>
                  <a:schemeClr val="accent6">
                    <a:lumMod val="40000"/>
                    <a:lumOff val="60000"/>
                  </a:schemeClr>
                </a:solidFill>
              </a:rPr>
              <a:t>int</a:t>
            </a:r>
            <a:r>
              <a:rPr lang="en-US" sz="2000" b="1" dirty="0" smtClean="0">
                <a:solidFill>
                  <a:schemeClr val="accent6">
                    <a:lumMod val="40000"/>
                    <a:lumOff val="60000"/>
                  </a:schemeClr>
                </a:solidFill>
              </a:rPr>
              <a:t> </a:t>
            </a:r>
            <a:r>
              <a:rPr lang="en-US" sz="2000" b="1" dirty="0" err="1" smtClean="0">
                <a:solidFill>
                  <a:schemeClr val="accent6">
                    <a:lumMod val="40000"/>
                    <a:lumOff val="60000"/>
                  </a:schemeClr>
                </a:solidFill>
              </a:rPr>
              <a:t>ttl</a:t>
            </a:r>
            <a:r>
              <a:rPr lang="en-US" sz="2000" b="1" dirty="0" smtClean="0">
                <a:solidFill>
                  <a:schemeClr val="accent6">
                    <a:lumMod val="40000"/>
                    <a:lumOff val="60000"/>
                  </a:schemeClr>
                </a:solidFill>
              </a:rPr>
              <a:t> = </a:t>
            </a:r>
            <a:r>
              <a:rPr lang="en-US" sz="2000" b="1" dirty="0" err="1" smtClean="0">
                <a:solidFill>
                  <a:schemeClr val="accent6">
                    <a:lumMod val="40000"/>
                    <a:lumOff val="60000"/>
                  </a:schemeClr>
                </a:solidFill>
              </a:rPr>
              <a:t>list.Count</a:t>
            </a:r>
            <a:r>
              <a:rPr lang="en-US" sz="2000" b="1" dirty="0" smtClean="0">
                <a:solidFill>
                  <a:schemeClr val="accent6">
                    <a:lumMod val="40000"/>
                    <a:lumOff val="60000"/>
                  </a:schemeClr>
                </a:solidFill>
              </a:rPr>
              <a:t>();</a:t>
            </a:r>
          </a:p>
          <a:p>
            <a:pPr>
              <a:buNone/>
            </a:pPr>
            <a:r>
              <a:rPr lang="en-US" sz="2000" b="1" dirty="0" smtClean="0">
                <a:solidFill>
                  <a:schemeClr val="accent6">
                    <a:lumMod val="40000"/>
                    <a:lumOff val="60000"/>
                  </a:schemeClr>
                </a:solidFill>
              </a:rPr>
              <a:t>	for (</a:t>
            </a:r>
            <a:r>
              <a:rPr lang="en-US" sz="2000" b="1" dirty="0" err="1" smtClean="0">
                <a:solidFill>
                  <a:schemeClr val="accent6">
                    <a:lumMod val="40000"/>
                    <a:lumOff val="60000"/>
                  </a:schemeClr>
                </a:solidFill>
              </a:rPr>
              <a:t>int</a:t>
            </a:r>
            <a:r>
              <a:rPr lang="en-US" sz="2000" b="1" dirty="0" smtClean="0">
                <a:solidFill>
                  <a:schemeClr val="accent6">
                    <a:lumMod val="40000"/>
                    <a:lumOff val="60000"/>
                  </a:schemeClr>
                </a:solidFill>
              </a:rPr>
              <a:t> j = 0; j &lt; </a:t>
            </a:r>
            <a:r>
              <a:rPr lang="en-US" sz="2000" b="1" dirty="0" err="1" smtClean="0">
                <a:solidFill>
                  <a:schemeClr val="accent6">
                    <a:lumMod val="40000"/>
                    <a:lumOff val="60000"/>
                  </a:schemeClr>
                </a:solidFill>
              </a:rPr>
              <a:t>ttl</a:t>
            </a:r>
            <a:r>
              <a:rPr lang="en-US" sz="2000" b="1" dirty="0" smtClean="0">
                <a:solidFill>
                  <a:schemeClr val="accent6">
                    <a:lumMod val="40000"/>
                    <a:lumOff val="60000"/>
                  </a:schemeClr>
                </a:solidFill>
              </a:rPr>
              <a:t>; j++)</a:t>
            </a:r>
          </a:p>
          <a:p>
            <a:pPr>
              <a:buNone/>
            </a:pPr>
            <a:r>
              <a:rPr lang="en-US" sz="2000" b="1" dirty="0" smtClean="0">
                <a:solidFill>
                  <a:schemeClr val="accent6">
                    <a:lumMod val="40000"/>
                    <a:lumOff val="60000"/>
                  </a:schemeClr>
                </a:solidFill>
              </a:rPr>
              <a:t>   string y = list[j]; </a:t>
            </a:r>
          </a:p>
          <a:p>
            <a:pPr>
              <a:buNone/>
            </a:pPr>
            <a:endParaRPr lang="en-US" dirty="0" smtClean="0"/>
          </a:p>
          <a:p>
            <a:pPr>
              <a:buNone/>
            </a:pPr>
            <a:r>
              <a:rPr lang="en-US" dirty="0" smtClean="0"/>
              <a:t>	//Referencing the count property each time the </a:t>
            </a:r>
            <a:r>
              <a:rPr lang="en-US" dirty="0" err="1" smtClean="0"/>
              <a:t>forloop</a:t>
            </a:r>
            <a:r>
              <a:rPr lang="en-US" dirty="0" smtClean="0"/>
              <a:t> is run</a:t>
            </a:r>
          </a:p>
          <a:p>
            <a:pPr>
              <a:buNone/>
            </a:pPr>
            <a:r>
              <a:rPr lang="en-US" dirty="0" smtClean="0"/>
              <a:t>	</a:t>
            </a:r>
            <a:r>
              <a:rPr lang="en-US" sz="2000" b="1" dirty="0" smtClean="0">
                <a:solidFill>
                  <a:schemeClr val="accent6">
                    <a:lumMod val="40000"/>
                    <a:lumOff val="60000"/>
                  </a:schemeClr>
                </a:solidFill>
              </a:rPr>
              <a:t>for (</a:t>
            </a:r>
            <a:r>
              <a:rPr lang="en-US" sz="2000" b="1" dirty="0" err="1" smtClean="0">
                <a:solidFill>
                  <a:schemeClr val="accent6">
                    <a:lumMod val="40000"/>
                    <a:lumOff val="60000"/>
                  </a:schemeClr>
                </a:solidFill>
              </a:rPr>
              <a:t>int</a:t>
            </a:r>
            <a:r>
              <a:rPr lang="en-US" sz="2000" b="1" dirty="0" smtClean="0">
                <a:solidFill>
                  <a:schemeClr val="accent6">
                    <a:lumMod val="40000"/>
                    <a:lumOff val="60000"/>
                  </a:schemeClr>
                </a:solidFill>
              </a:rPr>
              <a:t> j = 0; j &lt; </a:t>
            </a:r>
            <a:r>
              <a:rPr lang="en-US" sz="2000" b="1" dirty="0" err="1" smtClean="0">
                <a:solidFill>
                  <a:schemeClr val="accent6">
                    <a:lumMod val="40000"/>
                    <a:lumOff val="60000"/>
                  </a:schemeClr>
                </a:solidFill>
              </a:rPr>
              <a:t>list.count</a:t>
            </a:r>
            <a:r>
              <a:rPr lang="en-US" sz="2000" b="1" dirty="0" smtClean="0">
                <a:solidFill>
                  <a:schemeClr val="accent6">
                    <a:lumMod val="40000"/>
                    <a:lumOff val="60000"/>
                  </a:schemeClr>
                </a:solidFill>
              </a:rPr>
              <a:t>(); j++)</a:t>
            </a:r>
          </a:p>
          <a:p>
            <a:pPr>
              <a:buNone/>
            </a:pPr>
            <a:r>
              <a:rPr lang="en-US" sz="2000" b="1" dirty="0" smtClean="0">
                <a:solidFill>
                  <a:schemeClr val="accent6">
                    <a:lumMod val="40000"/>
                    <a:lumOff val="60000"/>
                  </a:schemeClr>
                </a:solidFill>
              </a:rPr>
              <a:t>   string y = list[j];</a:t>
            </a:r>
          </a:p>
          <a:p>
            <a:pPr marL="514350" indent="-514350">
              <a:buNone/>
            </a:pPr>
            <a:endParaRPr lang="en-US" b="1" dirty="0" smtClean="0"/>
          </a:p>
          <a:p>
            <a:pPr marL="514350" indent="-514350">
              <a:buFont typeface="+mj-lt"/>
              <a:buAutoNum type="arabicPeriod" startAt="2"/>
            </a:pPr>
            <a:endParaRPr lang="en-US" b="1" dirty="0" smtClean="0"/>
          </a:p>
          <a:p>
            <a:pPr marL="514350" indent="-514350">
              <a:buNone/>
            </a:pPr>
            <a:endParaRPr lang="en-US" dirty="0" smtClean="0"/>
          </a:p>
        </p:txBody>
      </p:sp>
      <p:sp>
        <p:nvSpPr>
          <p:cNvPr id="2" name="Title 1"/>
          <p:cNvSpPr>
            <a:spLocks noGrp="1"/>
          </p:cNvSpPr>
          <p:nvPr>
            <p:ph type="title"/>
          </p:nvPr>
        </p:nvSpPr>
        <p:spPr/>
        <p:txBody>
          <a:bodyPr>
            <a:normAutofit fontScale="90000"/>
          </a:bodyPr>
          <a:lstStyle/>
          <a:p>
            <a:r>
              <a:rPr lang="en-US" dirty="0" smtClean="0"/>
              <a:t>#5: Performance Programming - Performance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dissolve">
                                      <p:cBhvr>
                                        <p:cTn id="21" dur="500"/>
                                        <p:tgtEl>
                                          <p:spTgt spid="3">
                                            <p:txEl>
                                              <p:pRg st="9" end="9"/>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dissolve">
                                      <p:cBhvr>
                                        <p:cTn id="24" dur="500"/>
                                        <p:tgtEl>
                                          <p:spTgt spid="3">
                                            <p:txEl>
                                              <p:pRg st="10" end="10"/>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dissolve">
                                      <p:cBhvr>
                                        <p:cTn id="2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startAt="2"/>
            </a:pPr>
            <a:r>
              <a:rPr lang="en-US" b="1" dirty="0" smtClean="0"/>
              <a:t>For Loops</a:t>
            </a:r>
          </a:p>
          <a:p>
            <a:pPr marL="514350" indent="-514350">
              <a:buNone/>
            </a:pPr>
            <a:r>
              <a:rPr lang="en-US" sz="2000" dirty="0" smtClean="0"/>
              <a:t>	There are many types of for loops available in .NET, </a:t>
            </a:r>
            <a:r>
              <a:rPr lang="en-US" sz="2000" dirty="0" err="1" smtClean="0"/>
              <a:t>e.g</a:t>
            </a:r>
            <a:r>
              <a:rPr lang="en-US" sz="2000" dirty="0" smtClean="0"/>
              <a:t> for each, for loop, </a:t>
            </a:r>
            <a:r>
              <a:rPr lang="en-US" sz="2000" dirty="0" err="1" smtClean="0"/>
              <a:t>List.ForEach</a:t>
            </a:r>
            <a:endParaRPr lang="en-US" sz="2000" dirty="0" smtClean="0"/>
          </a:p>
          <a:p>
            <a:pPr marL="514350" indent="-514350">
              <a:buNone/>
            </a:pPr>
            <a:endParaRPr lang="en-US" sz="2000" dirty="0" smtClean="0"/>
          </a:p>
          <a:p>
            <a:pPr marL="514350" indent="-514350">
              <a:buNone/>
            </a:pPr>
            <a:r>
              <a:rPr lang="en-US" sz="2000" dirty="0" smtClean="0"/>
              <a:t>	Although using </a:t>
            </a:r>
            <a:r>
              <a:rPr lang="en-US" sz="2000" dirty="0" err="1" smtClean="0"/>
              <a:t>ForEach</a:t>
            </a:r>
            <a:r>
              <a:rPr lang="en-US" sz="2000" dirty="0" smtClean="0"/>
              <a:t> is good as it gives strong typing, it is actually slower than using a normal for loop, but only if the for loop condition refers to a direct primitive value (</a:t>
            </a:r>
            <a:r>
              <a:rPr lang="en-US" sz="2000" dirty="0" err="1" smtClean="0"/>
              <a:t>e.g</a:t>
            </a:r>
            <a:r>
              <a:rPr lang="en-US" sz="2000" dirty="0" smtClean="0"/>
              <a:t> integer of value 10). If for example you are iterating thru a List&lt;&gt; object, the fastest code will be</a:t>
            </a:r>
          </a:p>
          <a:p>
            <a:pPr marL="514350" indent="-514350">
              <a:buNone/>
            </a:pPr>
            <a:endParaRPr lang="en-US" sz="2000" dirty="0" smtClean="0"/>
          </a:p>
          <a:p>
            <a:pPr marL="514350" indent="-514350">
              <a:buNone/>
            </a:pPr>
            <a:endParaRPr lang="en-US" sz="2000" dirty="0" smtClean="0"/>
          </a:p>
          <a:p>
            <a:pPr marL="514350" indent="-514350">
              <a:buNone/>
            </a:pPr>
            <a:endParaRPr lang="en-US" dirty="0" smtClean="0"/>
          </a:p>
        </p:txBody>
      </p:sp>
      <p:sp>
        <p:nvSpPr>
          <p:cNvPr id="2" name="Title 1"/>
          <p:cNvSpPr>
            <a:spLocks noGrp="1"/>
          </p:cNvSpPr>
          <p:nvPr>
            <p:ph type="title"/>
          </p:nvPr>
        </p:nvSpPr>
        <p:spPr/>
        <p:txBody>
          <a:bodyPr>
            <a:normAutofit fontScale="90000"/>
          </a:bodyPr>
          <a:lstStyle/>
          <a:p>
            <a:r>
              <a:rPr lang="en-US" dirty="0" smtClean="0"/>
              <a:t>#5: Performance Programming </a:t>
            </a:r>
            <a:r>
              <a:rPr lang="en-US" smtClean="0"/>
              <a:t>- Performance</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80000"/>
              </a:lnSpc>
              <a:buNone/>
            </a:pPr>
            <a:r>
              <a:rPr lang="en-US" sz="1400" b="1" dirty="0" err="1" smtClean="0">
                <a:solidFill>
                  <a:schemeClr val="accent6">
                    <a:lumMod val="40000"/>
                    <a:lumOff val="60000"/>
                  </a:schemeClr>
                </a:solidFill>
              </a:rPr>
              <a:t>int</a:t>
            </a:r>
            <a:r>
              <a:rPr lang="en-US" sz="1400" b="1" dirty="0" smtClean="0">
                <a:solidFill>
                  <a:schemeClr val="accent6">
                    <a:lumMod val="40000"/>
                    <a:lumOff val="60000"/>
                  </a:schemeClr>
                </a:solidFill>
              </a:rPr>
              <a:t> </a:t>
            </a:r>
            <a:r>
              <a:rPr lang="en-US" sz="1400" b="1" dirty="0" err="1" smtClean="0">
                <a:solidFill>
                  <a:schemeClr val="accent6">
                    <a:lumMod val="40000"/>
                    <a:lumOff val="60000"/>
                  </a:schemeClr>
                </a:solidFill>
              </a:rPr>
              <a:t>ttl</a:t>
            </a:r>
            <a:r>
              <a:rPr lang="en-US" sz="1400" b="1" dirty="0" smtClean="0">
                <a:solidFill>
                  <a:schemeClr val="accent6">
                    <a:lumMod val="40000"/>
                    <a:lumOff val="60000"/>
                  </a:schemeClr>
                </a:solidFill>
              </a:rPr>
              <a:t> = </a:t>
            </a:r>
            <a:r>
              <a:rPr lang="en-US" sz="1400" b="1" dirty="0" err="1" smtClean="0">
                <a:solidFill>
                  <a:schemeClr val="accent6">
                    <a:lumMod val="40000"/>
                    <a:lumOff val="60000"/>
                  </a:schemeClr>
                </a:solidFill>
              </a:rPr>
              <a:t>list.Count</a:t>
            </a:r>
            <a:r>
              <a:rPr lang="en-US" sz="1400" b="1" dirty="0" smtClean="0">
                <a:solidFill>
                  <a:schemeClr val="accent6">
                    <a:lumMod val="40000"/>
                    <a:lumOff val="60000"/>
                  </a:schemeClr>
                </a:solidFill>
              </a:rPr>
              <a:t>();</a:t>
            </a:r>
          </a:p>
          <a:p>
            <a:pPr>
              <a:lnSpc>
                <a:spcPct val="80000"/>
              </a:lnSpc>
              <a:buNone/>
            </a:pPr>
            <a:r>
              <a:rPr lang="en-US" sz="1400" b="1" dirty="0" smtClean="0">
                <a:solidFill>
                  <a:schemeClr val="accent6">
                    <a:lumMod val="40000"/>
                    <a:lumOff val="60000"/>
                  </a:schemeClr>
                </a:solidFill>
              </a:rPr>
              <a:t>for (</a:t>
            </a:r>
            <a:r>
              <a:rPr lang="en-US" sz="1400" b="1" dirty="0" err="1" smtClean="0">
                <a:solidFill>
                  <a:schemeClr val="accent6">
                    <a:lumMod val="40000"/>
                    <a:lumOff val="60000"/>
                  </a:schemeClr>
                </a:solidFill>
              </a:rPr>
              <a:t>int</a:t>
            </a:r>
            <a:r>
              <a:rPr lang="en-US" sz="1400" b="1" dirty="0" smtClean="0">
                <a:solidFill>
                  <a:schemeClr val="accent6">
                    <a:lumMod val="40000"/>
                    <a:lumOff val="60000"/>
                  </a:schemeClr>
                </a:solidFill>
              </a:rPr>
              <a:t> j = 0; j &lt; </a:t>
            </a:r>
            <a:r>
              <a:rPr lang="en-US" sz="1400" b="1" dirty="0" err="1" smtClean="0">
                <a:solidFill>
                  <a:schemeClr val="accent6">
                    <a:lumMod val="40000"/>
                    <a:lumOff val="60000"/>
                  </a:schemeClr>
                </a:solidFill>
              </a:rPr>
              <a:t>ttl</a:t>
            </a:r>
            <a:r>
              <a:rPr lang="en-US" sz="1400" b="1" dirty="0" smtClean="0">
                <a:solidFill>
                  <a:schemeClr val="accent6">
                    <a:lumMod val="40000"/>
                    <a:lumOff val="60000"/>
                  </a:schemeClr>
                </a:solidFill>
              </a:rPr>
              <a:t>; j++)</a:t>
            </a:r>
          </a:p>
          <a:p>
            <a:pPr>
              <a:lnSpc>
                <a:spcPct val="80000"/>
              </a:lnSpc>
              <a:buNone/>
            </a:pPr>
            <a:r>
              <a:rPr lang="en-US" sz="1400" b="1" dirty="0" smtClean="0">
                <a:solidFill>
                  <a:schemeClr val="accent6">
                    <a:lumMod val="40000"/>
                    <a:lumOff val="60000"/>
                  </a:schemeClr>
                </a:solidFill>
              </a:rPr>
              <a:t>   string y = list[j];</a:t>
            </a:r>
          </a:p>
          <a:p>
            <a:pPr>
              <a:buNone/>
            </a:pPr>
            <a:endParaRPr lang="en-US" sz="1400" dirty="0" smtClean="0"/>
          </a:p>
          <a:p>
            <a:pPr>
              <a:buNone/>
            </a:pPr>
            <a:r>
              <a:rPr lang="en-US" sz="1400" dirty="0" smtClean="0"/>
              <a:t>followed by</a:t>
            </a:r>
          </a:p>
          <a:p>
            <a:pPr>
              <a:lnSpc>
                <a:spcPct val="80000"/>
              </a:lnSpc>
              <a:buNone/>
            </a:pPr>
            <a:r>
              <a:rPr lang="en-US" sz="1400" b="1" dirty="0" err="1" smtClean="0">
                <a:solidFill>
                  <a:schemeClr val="accent6">
                    <a:lumMod val="40000"/>
                    <a:lumOff val="60000"/>
                  </a:schemeClr>
                </a:solidFill>
              </a:rPr>
              <a:t>foreach</a:t>
            </a:r>
            <a:r>
              <a:rPr lang="en-US" sz="1400" b="1" dirty="0" smtClean="0">
                <a:solidFill>
                  <a:schemeClr val="accent6">
                    <a:lumMod val="40000"/>
                    <a:lumOff val="60000"/>
                  </a:schemeClr>
                </a:solidFill>
              </a:rPr>
              <a:t> (string s in list)</a:t>
            </a:r>
          </a:p>
          <a:p>
            <a:pPr>
              <a:lnSpc>
                <a:spcPct val="80000"/>
              </a:lnSpc>
              <a:buNone/>
            </a:pPr>
            <a:r>
              <a:rPr lang="en-US" sz="1400" b="1" dirty="0" smtClean="0">
                <a:solidFill>
                  <a:schemeClr val="accent6">
                    <a:lumMod val="40000"/>
                    <a:lumOff val="60000"/>
                  </a:schemeClr>
                </a:solidFill>
              </a:rPr>
              <a:t>   string y = s;</a:t>
            </a:r>
          </a:p>
          <a:p>
            <a:pPr>
              <a:buNone/>
            </a:pPr>
            <a:endParaRPr lang="en-US" sz="1400" dirty="0" smtClean="0"/>
          </a:p>
          <a:p>
            <a:pPr>
              <a:buNone/>
            </a:pPr>
            <a:r>
              <a:rPr lang="en-US" sz="1400" dirty="0" smtClean="0"/>
              <a:t>And last place is </a:t>
            </a:r>
          </a:p>
          <a:p>
            <a:pPr>
              <a:lnSpc>
                <a:spcPct val="80000"/>
              </a:lnSpc>
              <a:buNone/>
            </a:pPr>
            <a:r>
              <a:rPr lang="en-US" sz="1400" b="1" dirty="0" smtClean="0">
                <a:solidFill>
                  <a:schemeClr val="accent6">
                    <a:lumMod val="40000"/>
                    <a:lumOff val="60000"/>
                  </a:schemeClr>
                </a:solidFill>
              </a:rPr>
              <a:t>for (</a:t>
            </a:r>
            <a:r>
              <a:rPr lang="en-US" sz="1400" b="1" dirty="0" err="1" smtClean="0">
                <a:solidFill>
                  <a:schemeClr val="accent6">
                    <a:lumMod val="40000"/>
                    <a:lumOff val="60000"/>
                  </a:schemeClr>
                </a:solidFill>
              </a:rPr>
              <a:t>int</a:t>
            </a:r>
            <a:r>
              <a:rPr lang="en-US" sz="1400" b="1" dirty="0" smtClean="0">
                <a:solidFill>
                  <a:schemeClr val="accent6">
                    <a:lumMod val="40000"/>
                    <a:lumOff val="60000"/>
                  </a:schemeClr>
                </a:solidFill>
              </a:rPr>
              <a:t> j = 0; j &lt; </a:t>
            </a:r>
            <a:r>
              <a:rPr lang="en-US" sz="1400" b="1" dirty="0" err="1" smtClean="0">
                <a:solidFill>
                  <a:schemeClr val="accent6">
                    <a:lumMod val="40000"/>
                    <a:lumOff val="60000"/>
                  </a:schemeClr>
                </a:solidFill>
              </a:rPr>
              <a:t>list.count</a:t>
            </a:r>
            <a:r>
              <a:rPr lang="en-US" sz="1400" b="1" dirty="0" smtClean="0">
                <a:solidFill>
                  <a:schemeClr val="accent6">
                    <a:lumMod val="40000"/>
                    <a:lumOff val="60000"/>
                  </a:schemeClr>
                </a:solidFill>
              </a:rPr>
              <a:t>(); j++)</a:t>
            </a:r>
          </a:p>
          <a:p>
            <a:pPr>
              <a:lnSpc>
                <a:spcPct val="80000"/>
              </a:lnSpc>
              <a:buNone/>
            </a:pPr>
            <a:r>
              <a:rPr lang="en-US" sz="1400" b="1" dirty="0" smtClean="0">
                <a:solidFill>
                  <a:schemeClr val="accent6">
                    <a:lumMod val="40000"/>
                    <a:lumOff val="60000"/>
                  </a:schemeClr>
                </a:solidFill>
              </a:rPr>
              <a:t>   string y = list[j];</a:t>
            </a:r>
          </a:p>
          <a:p>
            <a:pPr>
              <a:buNone/>
            </a:pPr>
            <a:r>
              <a:rPr lang="en-US" sz="1400" dirty="0" smtClean="0"/>
              <a:t> </a:t>
            </a:r>
          </a:p>
          <a:p>
            <a:pPr>
              <a:buNone/>
            </a:pPr>
            <a:r>
              <a:rPr lang="en-US" sz="1400" dirty="0" smtClean="0"/>
              <a:t>If you are using the generics list class, it comes with an additional </a:t>
            </a:r>
            <a:r>
              <a:rPr lang="en-US" sz="1400" dirty="0" err="1" smtClean="0"/>
              <a:t>ForEach</a:t>
            </a:r>
            <a:r>
              <a:rPr lang="en-US" sz="1400" dirty="0" smtClean="0"/>
              <a:t> function which gives a much better performance compared to using the methods listed above.    </a:t>
            </a:r>
          </a:p>
          <a:p>
            <a:pPr>
              <a:buNone/>
            </a:pPr>
            <a:r>
              <a:rPr lang="en-US" sz="1400" dirty="0" smtClean="0"/>
              <a:t> </a:t>
            </a:r>
          </a:p>
          <a:p>
            <a:pPr>
              <a:lnSpc>
                <a:spcPct val="80000"/>
              </a:lnSpc>
              <a:buNone/>
            </a:pPr>
            <a:r>
              <a:rPr lang="en-US" sz="1400" b="1" dirty="0" err="1" smtClean="0">
                <a:solidFill>
                  <a:schemeClr val="accent6">
                    <a:lumMod val="40000"/>
                    <a:lumOff val="60000"/>
                  </a:schemeClr>
                </a:solidFill>
              </a:rPr>
              <a:t>list.ForEach</a:t>
            </a:r>
            <a:r>
              <a:rPr lang="en-US" sz="1400" b="1" dirty="0" smtClean="0">
                <a:solidFill>
                  <a:schemeClr val="accent6">
                    <a:lumMod val="40000"/>
                    <a:lumOff val="60000"/>
                  </a:schemeClr>
                </a:solidFill>
              </a:rPr>
              <a:t>(delegate(string s) { string y = s; }); </a:t>
            </a:r>
          </a:p>
        </p:txBody>
      </p:sp>
      <p:sp>
        <p:nvSpPr>
          <p:cNvPr id="2" name="Title 1"/>
          <p:cNvSpPr>
            <a:spLocks noGrp="1"/>
          </p:cNvSpPr>
          <p:nvPr>
            <p:ph type="title"/>
          </p:nvPr>
        </p:nvSpPr>
        <p:spPr/>
        <p:txBody>
          <a:bodyPr>
            <a:normAutofit fontScale="90000"/>
          </a:bodyPr>
          <a:lstStyle/>
          <a:p>
            <a:r>
              <a:rPr lang="en-US" dirty="0" smtClean="0"/>
              <a:t>#5: Performance Programming </a:t>
            </a:r>
            <a:r>
              <a:rPr lang="en-US" smtClean="0"/>
              <a:t>- Performance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ox(in)">
                                      <p:cBhvr>
                                        <p:cTn id="7" dur="500"/>
                                        <p:tgtEl>
                                          <p:spTgt spid="3">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ox(in)">
                                      <p:cBhvr>
                                        <p:cTn id="10" dur="500"/>
                                        <p:tgtEl>
                                          <p:spTgt spid="3">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ox(in)">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blinds(horizontal)">
                                      <p:cBhvr>
                                        <p:cTn id="18" dur="500"/>
                                        <p:tgtEl>
                                          <p:spTgt spid="3">
                                            <p:txEl>
                                              <p:pRg st="8" end="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blinds(horizontal)">
                                      <p:cBhvr>
                                        <p:cTn id="21" dur="500"/>
                                        <p:tgtEl>
                                          <p:spTgt spid="3">
                                            <p:txEl>
                                              <p:pRg st="9" end="9"/>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blinds(horizontal)">
                                      <p:cBhvr>
                                        <p:cTn id="24" dur="500"/>
                                        <p:tgtEl>
                                          <p:spTgt spid="3">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 calcmode="lin" valueType="num">
                                      <p:cBhvr additive="base">
                                        <p:cTn id="2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 calcmode="lin" valueType="num">
                                      <p:cBhvr additive="base">
                                        <p:cTn id="3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 calcmode="lin" valueType="num">
                                      <p:cBhvr additive="base">
                                        <p:cTn id="3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anim calcmode="lin" valueType="num">
                                      <p:cBhvr additive="base">
                                        <p:cTn id="4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1676400"/>
          </a:xfrm>
        </p:spPr>
        <p:txBody>
          <a:bodyPr>
            <a:normAutofit lnSpcReduction="10000"/>
          </a:bodyPr>
          <a:lstStyle/>
          <a:p>
            <a:pPr marL="514350" indent="-514350">
              <a:buNone/>
            </a:pPr>
            <a:r>
              <a:rPr lang="en-US" b="1" dirty="0" smtClean="0"/>
              <a:t>Demo of differences between the various methods</a:t>
            </a:r>
          </a:p>
          <a:p>
            <a:pPr marL="514350" indent="-514350">
              <a:buNone/>
            </a:pPr>
            <a:endParaRPr lang="en-US" sz="1400" b="1" dirty="0" smtClean="0"/>
          </a:p>
          <a:p>
            <a:pPr marL="514350" indent="-514350">
              <a:buNone/>
            </a:pPr>
            <a:r>
              <a:rPr lang="en-US" sz="1400" b="1" dirty="0" smtClean="0"/>
              <a:t>This test creates a list of </a:t>
            </a:r>
            <a:r>
              <a:rPr lang="en-US" sz="1400" dirty="0" smtClean="0"/>
              <a:t>9,999,999 elements and does a loop thru all its elements</a:t>
            </a:r>
            <a:endParaRPr lang="en-US" sz="1400" b="1" dirty="0" smtClean="0"/>
          </a:p>
          <a:p>
            <a:pPr marL="514350" indent="-514350">
              <a:buNone/>
            </a:pPr>
            <a:r>
              <a:rPr lang="en-US" sz="1400" b="1" dirty="0" smtClean="0">
                <a:hlinkClick r:id="rId3"/>
              </a:rPr>
              <a:t>http://localhost:12345/Chapter5/forloops.aspx</a:t>
            </a:r>
            <a:r>
              <a:rPr lang="en-US" sz="1400" b="1" dirty="0" smtClean="0"/>
              <a:t> </a:t>
            </a:r>
          </a:p>
        </p:txBody>
      </p:sp>
      <p:sp>
        <p:nvSpPr>
          <p:cNvPr id="2" name="Title 1"/>
          <p:cNvSpPr>
            <a:spLocks noGrp="1"/>
          </p:cNvSpPr>
          <p:nvPr>
            <p:ph type="title"/>
          </p:nvPr>
        </p:nvSpPr>
        <p:spPr/>
        <p:txBody>
          <a:bodyPr>
            <a:normAutofit fontScale="90000"/>
          </a:bodyPr>
          <a:lstStyle/>
          <a:p>
            <a:r>
              <a:rPr lang="en-US" dirty="0" smtClean="0"/>
              <a:t>#5: Performance Programming – Resource Utilization</a:t>
            </a:r>
            <a:endParaRPr lang="en-US" dirty="0"/>
          </a:p>
        </p:txBody>
      </p:sp>
      <p:pic>
        <p:nvPicPr>
          <p:cNvPr id="79874" name="Picture 2"/>
          <p:cNvPicPr>
            <a:picLocks noChangeAspect="1" noChangeArrowheads="1"/>
          </p:cNvPicPr>
          <p:nvPr/>
        </p:nvPicPr>
        <p:blipFill>
          <a:blip r:embed="rId4" cstate="print"/>
          <a:srcRect/>
          <a:stretch>
            <a:fillRect/>
          </a:stretch>
        </p:blipFill>
        <p:spPr bwMode="auto">
          <a:xfrm>
            <a:off x="2819400" y="5257800"/>
            <a:ext cx="2533650" cy="1019175"/>
          </a:xfrm>
          <a:prstGeom prst="rect">
            <a:avLst/>
          </a:prstGeom>
          <a:noFill/>
          <a:ln w="9525">
            <a:noFill/>
            <a:miter lim="800000"/>
            <a:headEnd/>
            <a:tailEnd/>
          </a:ln>
        </p:spPr>
      </p:pic>
      <p:pic>
        <p:nvPicPr>
          <p:cNvPr id="79875" name="Picture 3"/>
          <p:cNvPicPr>
            <a:picLocks noChangeAspect="1" noChangeArrowheads="1"/>
          </p:cNvPicPr>
          <p:nvPr/>
        </p:nvPicPr>
        <p:blipFill>
          <a:blip r:embed="rId5" cstate="print"/>
          <a:srcRect t="4217" r="3911"/>
          <a:stretch>
            <a:fillRect/>
          </a:stretch>
        </p:blipFill>
        <p:spPr bwMode="auto">
          <a:xfrm>
            <a:off x="5410200" y="3276600"/>
            <a:ext cx="3276600" cy="3028950"/>
          </a:xfrm>
          <a:prstGeom prst="rect">
            <a:avLst/>
          </a:prstGeom>
          <a:noFill/>
          <a:ln w="9525">
            <a:noFill/>
            <a:miter lim="800000"/>
            <a:headEnd/>
            <a:tailEnd/>
          </a:ln>
        </p:spPr>
      </p:pic>
      <p:sp>
        <p:nvSpPr>
          <p:cNvPr id="8" name="TextBox 7"/>
          <p:cNvSpPr txBox="1"/>
          <p:nvPr/>
        </p:nvSpPr>
        <p:spPr>
          <a:xfrm>
            <a:off x="457200" y="2971800"/>
            <a:ext cx="4648200" cy="1754326"/>
          </a:xfrm>
          <a:prstGeom prst="rect">
            <a:avLst/>
          </a:prstGeom>
          <a:noFill/>
        </p:spPr>
        <p:txBody>
          <a:bodyPr wrap="square" rtlCol="0">
            <a:spAutoFit/>
          </a:bodyPr>
          <a:lstStyle/>
          <a:p>
            <a:r>
              <a:rPr lang="en-US" dirty="0" smtClean="0"/>
              <a:t>Speed wise, storing in a variable is slightly faster than using a normal for loop, although CPU usage is higher. The best performance comes from using the </a:t>
            </a:r>
            <a:r>
              <a:rPr lang="en-US" dirty="0" err="1" smtClean="0"/>
              <a:t>List.ForEach</a:t>
            </a:r>
            <a:r>
              <a:rPr lang="en-US" dirty="0" smtClean="0"/>
              <a:t> method, which is almost twice as quick as a normal for loop and uses much lesser CPU</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79874"/>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79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startAt="3"/>
            </a:pPr>
            <a:r>
              <a:rPr lang="en-US" b="1" dirty="0" smtClean="0"/>
              <a:t>Exit Conditions</a:t>
            </a:r>
          </a:p>
          <a:p>
            <a:pPr marL="514350" indent="-514350">
              <a:buNone/>
            </a:pPr>
            <a:endParaRPr lang="en-US" b="1" dirty="0" smtClean="0"/>
          </a:p>
          <a:p>
            <a:pPr>
              <a:buNone/>
            </a:pPr>
            <a:r>
              <a:rPr lang="en-US" dirty="0" smtClean="0"/>
              <a:t>	If you have multiple exit conditions, put them when it is first possible to check and also put the one most likely to happen right on top. This reduces the amount of checks needed to exit, which can give you a performance improvement.</a:t>
            </a:r>
          </a:p>
          <a:p>
            <a:pPr>
              <a:buNone/>
            </a:pPr>
            <a:endParaRPr lang="en-US" dirty="0" smtClean="0"/>
          </a:p>
          <a:p>
            <a:pPr>
              <a:buNone/>
            </a:pPr>
            <a:r>
              <a:rPr lang="en-US" dirty="0" smtClean="0"/>
              <a:t>	So instead of</a:t>
            </a:r>
          </a:p>
          <a:p>
            <a:pPr>
              <a:buNone/>
            </a:pPr>
            <a:r>
              <a:rPr lang="en-US" sz="2000" b="1" dirty="0" smtClean="0">
                <a:solidFill>
                  <a:schemeClr val="accent6">
                    <a:lumMod val="40000"/>
                    <a:lumOff val="60000"/>
                  </a:schemeClr>
                </a:solidFill>
              </a:rPr>
              <a:t>	</a:t>
            </a:r>
            <a:r>
              <a:rPr lang="en-US" sz="2000" b="1" dirty="0" err="1" smtClean="0">
                <a:solidFill>
                  <a:schemeClr val="accent6">
                    <a:lumMod val="40000"/>
                    <a:lumOff val="60000"/>
                  </a:schemeClr>
                </a:solidFill>
              </a:rPr>
              <a:t>bool</a:t>
            </a:r>
            <a:r>
              <a:rPr lang="en-US" sz="2000" b="1" dirty="0" smtClean="0">
                <a:solidFill>
                  <a:schemeClr val="accent6">
                    <a:lumMod val="40000"/>
                    <a:lumOff val="60000"/>
                  </a:schemeClr>
                </a:solidFill>
              </a:rPr>
              <a:t> </a:t>
            </a:r>
            <a:r>
              <a:rPr lang="en-US" sz="2000" b="1" dirty="0" err="1" smtClean="0">
                <a:solidFill>
                  <a:schemeClr val="accent6">
                    <a:lumMod val="40000"/>
                    <a:lumOff val="60000"/>
                  </a:schemeClr>
                </a:solidFill>
              </a:rPr>
              <a:t>isValid</a:t>
            </a:r>
            <a:r>
              <a:rPr lang="en-US" sz="2000" b="1" dirty="0" smtClean="0">
                <a:solidFill>
                  <a:schemeClr val="accent6">
                    <a:lumMod val="40000"/>
                    <a:lumOff val="60000"/>
                  </a:schemeClr>
                </a:solidFill>
              </a:rPr>
              <a:t>(string </a:t>
            </a:r>
            <a:r>
              <a:rPr lang="en-US" sz="2000" b="1" dirty="0" err="1" smtClean="0">
                <a:solidFill>
                  <a:schemeClr val="accent6">
                    <a:lumMod val="40000"/>
                    <a:lumOff val="60000"/>
                  </a:schemeClr>
                </a:solidFill>
              </a:rPr>
              <a:t>UserID</a:t>
            </a:r>
            <a:r>
              <a:rPr lang="en-US" sz="2000" b="1" dirty="0" smtClean="0">
                <a:solidFill>
                  <a:schemeClr val="accent6">
                    <a:lumMod val="40000"/>
                    <a:lumOff val="60000"/>
                  </a:schemeClr>
                </a:solidFill>
              </a:rPr>
              <a:t>, string Password)</a:t>
            </a:r>
          </a:p>
          <a:p>
            <a:pPr>
              <a:buNone/>
            </a:pPr>
            <a:r>
              <a:rPr lang="en-US" sz="2000" b="1" dirty="0" smtClean="0">
                <a:solidFill>
                  <a:schemeClr val="accent6">
                    <a:lumMod val="40000"/>
                    <a:lumOff val="60000"/>
                  </a:schemeClr>
                </a:solidFill>
              </a:rPr>
              <a:t>	    {</a:t>
            </a:r>
          </a:p>
          <a:p>
            <a:pPr>
              <a:buNone/>
            </a:pPr>
            <a:r>
              <a:rPr lang="en-US" sz="2000" b="1" dirty="0" smtClean="0">
                <a:solidFill>
                  <a:schemeClr val="accent6">
                    <a:lumMod val="40000"/>
                    <a:lumOff val="60000"/>
                  </a:schemeClr>
                </a:solidFill>
              </a:rPr>
              <a:t>	       </a:t>
            </a:r>
            <a:r>
              <a:rPr lang="en-US" sz="2000" b="1" dirty="0" err="1" smtClean="0">
                <a:solidFill>
                  <a:schemeClr val="accent6">
                    <a:lumMod val="40000"/>
                    <a:lumOff val="60000"/>
                  </a:schemeClr>
                </a:solidFill>
              </a:rPr>
              <a:t>int</a:t>
            </a:r>
            <a:r>
              <a:rPr lang="en-US" sz="2000" b="1" dirty="0" smtClean="0">
                <a:solidFill>
                  <a:schemeClr val="accent6">
                    <a:lumMod val="40000"/>
                    <a:lumOff val="60000"/>
                  </a:schemeClr>
                </a:solidFill>
              </a:rPr>
              <a:t> result = </a:t>
            </a:r>
            <a:r>
              <a:rPr lang="en-US" sz="2000" b="1" dirty="0" err="1" smtClean="0">
                <a:solidFill>
                  <a:schemeClr val="accent6">
                    <a:lumMod val="40000"/>
                    <a:lumOff val="60000"/>
                  </a:schemeClr>
                </a:solidFill>
              </a:rPr>
              <a:t>executesql</a:t>
            </a:r>
            <a:r>
              <a:rPr lang="en-US" sz="2000" b="1" dirty="0" smtClean="0">
                <a:solidFill>
                  <a:schemeClr val="accent6">
                    <a:lumMod val="40000"/>
                    <a:lumOff val="60000"/>
                  </a:schemeClr>
                </a:solidFill>
              </a:rPr>
              <a:t>("select count(*) from users where </a:t>
            </a:r>
            <a:r>
              <a:rPr lang="en-US" sz="2000" b="1" dirty="0" err="1" smtClean="0">
                <a:solidFill>
                  <a:schemeClr val="accent6">
                    <a:lumMod val="40000"/>
                    <a:lumOff val="60000"/>
                  </a:schemeClr>
                </a:solidFill>
              </a:rPr>
              <a:t>userid</a:t>
            </a:r>
            <a:r>
              <a:rPr lang="en-US" sz="2000" b="1" dirty="0" smtClean="0">
                <a:solidFill>
                  <a:schemeClr val="accent6">
                    <a:lumMod val="40000"/>
                    <a:lumOff val="60000"/>
                  </a:schemeClr>
                </a:solidFill>
              </a:rPr>
              <a:t>=... and password=...");</a:t>
            </a:r>
          </a:p>
          <a:p>
            <a:pPr>
              <a:buNone/>
            </a:pPr>
            <a:r>
              <a:rPr lang="en-US" sz="2000" b="1" dirty="0" smtClean="0">
                <a:solidFill>
                  <a:schemeClr val="accent6">
                    <a:lumMod val="40000"/>
                    <a:lumOff val="60000"/>
                  </a:schemeClr>
                </a:solidFill>
              </a:rPr>
              <a:t>	       if (result == 1)</a:t>
            </a:r>
          </a:p>
          <a:p>
            <a:pPr>
              <a:buNone/>
            </a:pPr>
            <a:r>
              <a:rPr lang="en-US" sz="2000" b="1" dirty="0" smtClean="0">
                <a:solidFill>
                  <a:schemeClr val="accent6">
                    <a:lumMod val="40000"/>
                    <a:lumOff val="60000"/>
                  </a:schemeClr>
                </a:solidFill>
              </a:rPr>
              <a:t>	          return true;</a:t>
            </a:r>
          </a:p>
          <a:p>
            <a:pPr>
              <a:buNone/>
            </a:pPr>
            <a:r>
              <a:rPr lang="en-US" sz="2000" b="1" dirty="0" smtClean="0">
                <a:solidFill>
                  <a:schemeClr val="accent6">
                    <a:lumMod val="40000"/>
                    <a:lumOff val="60000"/>
                  </a:schemeClr>
                </a:solidFill>
              </a:rPr>
              <a:t>	    }</a:t>
            </a:r>
          </a:p>
          <a:p>
            <a:pPr>
              <a:buNone/>
            </a:pPr>
            <a:r>
              <a:rPr lang="en-US" dirty="0" smtClean="0"/>
              <a:t>	</a:t>
            </a:r>
          </a:p>
        </p:txBody>
      </p:sp>
      <p:sp>
        <p:nvSpPr>
          <p:cNvPr id="2" name="Title 1"/>
          <p:cNvSpPr>
            <a:spLocks noGrp="1"/>
          </p:cNvSpPr>
          <p:nvPr>
            <p:ph type="title"/>
          </p:nvPr>
        </p:nvSpPr>
        <p:spPr/>
        <p:txBody>
          <a:bodyPr>
            <a:normAutofit fontScale="90000"/>
          </a:bodyPr>
          <a:lstStyle/>
          <a:p>
            <a:r>
              <a:rPr lang="en-US" dirty="0" smtClean="0"/>
              <a:t>#5: Performance Programming </a:t>
            </a:r>
            <a:r>
              <a:rPr lang="en-US" smtClean="0"/>
              <a:t>- Performance</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a:buNone/>
            </a:pPr>
            <a:r>
              <a:rPr lang="en-US" dirty="0" smtClean="0"/>
              <a:t>	So instead of</a:t>
            </a:r>
          </a:p>
          <a:p>
            <a:pPr>
              <a:buNone/>
            </a:pPr>
            <a:r>
              <a:rPr lang="en-US" sz="2900" b="1" dirty="0" smtClean="0">
                <a:solidFill>
                  <a:schemeClr val="accent6">
                    <a:lumMod val="40000"/>
                    <a:lumOff val="60000"/>
                  </a:schemeClr>
                </a:solidFill>
              </a:rPr>
              <a:t>	</a:t>
            </a:r>
            <a:r>
              <a:rPr lang="en-US" sz="2900" b="1" dirty="0" err="1" smtClean="0">
                <a:solidFill>
                  <a:schemeClr val="accent6">
                    <a:lumMod val="40000"/>
                    <a:lumOff val="60000"/>
                  </a:schemeClr>
                </a:solidFill>
              </a:rPr>
              <a:t>bool</a:t>
            </a:r>
            <a:r>
              <a:rPr lang="en-US" sz="2900" b="1" dirty="0" smtClean="0">
                <a:solidFill>
                  <a:schemeClr val="accent6">
                    <a:lumMod val="40000"/>
                    <a:lumOff val="60000"/>
                  </a:schemeClr>
                </a:solidFill>
              </a:rPr>
              <a:t> </a:t>
            </a:r>
            <a:r>
              <a:rPr lang="en-US" sz="2900" b="1" dirty="0" err="1" smtClean="0">
                <a:solidFill>
                  <a:schemeClr val="accent6">
                    <a:lumMod val="40000"/>
                    <a:lumOff val="60000"/>
                  </a:schemeClr>
                </a:solidFill>
              </a:rPr>
              <a:t>isValid</a:t>
            </a:r>
            <a:r>
              <a:rPr lang="en-US" sz="2900" b="1" dirty="0" smtClean="0">
                <a:solidFill>
                  <a:schemeClr val="accent6">
                    <a:lumMod val="40000"/>
                    <a:lumOff val="60000"/>
                  </a:schemeClr>
                </a:solidFill>
              </a:rPr>
              <a:t>(string </a:t>
            </a:r>
            <a:r>
              <a:rPr lang="en-US" sz="2900" b="1" dirty="0" err="1" smtClean="0">
                <a:solidFill>
                  <a:schemeClr val="accent6">
                    <a:lumMod val="40000"/>
                    <a:lumOff val="60000"/>
                  </a:schemeClr>
                </a:solidFill>
              </a:rPr>
              <a:t>UserID</a:t>
            </a:r>
            <a:r>
              <a:rPr lang="en-US" sz="2900" b="1" dirty="0" smtClean="0">
                <a:solidFill>
                  <a:schemeClr val="accent6">
                    <a:lumMod val="40000"/>
                    <a:lumOff val="60000"/>
                  </a:schemeClr>
                </a:solidFill>
              </a:rPr>
              <a:t>, string Password)</a:t>
            </a:r>
          </a:p>
          <a:p>
            <a:pPr>
              <a:buNone/>
            </a:pPr>
            <a:r>
              <a:rPr lang="en-US" sz="2900" b="1" dirty="0" smtClean="0">
                <a:solidFill>
                  <a:schemeClr val="accent6">
                    <a:lumMod val="40000"/>
                    <a:lumOff val="60000"/>
                  </a:schemeClr>
                </a:solidFill>
              </a:rPr>
              <a:t>	    {</a:t>
            </a:r>
          </a:p>
          <a:p>
            <a:pPr>
              <a:buNone/>
            </a:pPr>
            <a:r>
              <a:rPr lang="en-US" sz="2900" b="1" dirty="0" smtClean="0">
                <a:solidFill>
                  <a:schemeClr val="accent6">
                    <a:lumMod val="40000"/>
                    <a:lumOff val="60000"/>
                  </a:schemeClr>
                </a:solidFill>
              </a:rPr>
              <a:t>	       </a:t>
            </a:r>
            <a:r>
              <a:rPr lang="en-US" sz="2900" b="1" dirty="0" err="1" smtClean="0">
                <a:solidFill>
                  <a:schemeClr val="accent6">
                    <a:lumMod val="40000"/>
                    <a:lumOff val="60000"/>
                  </a:schemeClr>
                </a:solidFill>
              </a:rPr>
              <a:t>int</a:t>
            </a:r>
            <a:r>
              <a:rPr lang="en-US" sz="2900" b="1" dirty="0" smtClean="0">
                <a:solidFill>
                  <a:schemeClr val="accent6">
                    <a:lumMod val="40000"/>
                    <a:lumOff val="60000"/>
                  </a:schemeClr>
                </a:solidFill>
              </a:rPr>
              <a:t> result = </a:t>
            </a:r>
            <a:r>
              <a:rPr lang="en-US" sz="2900" b="1" dirty="0" err="1" smtClean="0">
                <a:solidFill>
                  <a:schemeClr val="accent6">
                    <a:lumMod val="40000"/>
                    <a:lumOff val="60000"/>
                  </a:schemeClr>
                </a:solidFill>
              </a:rPr>
              <a:t>executesql</a:t>
            </a:r>
            <a:r>
              <a:rPr lang="en-US" sz="2900" b="1" dirty="0" smtClean="0">
                <a:solidFill>
                  <a:schemeClr val="accent6">
                    <a:lumMod val="40000"/>
                    <a:lumOff val="60000"/>
                  </a:schemeClr>
                </a:solidFill>
              </a:rPr>
              <a:t>("select count(*) from users where </a:t>
            </a:r>
            <a:r>
              <a:rPr lang="en-US" sz="2900" b="1" dirty="0" err="1" smtClean="0">
                <a:solidFill>
                  <a:schemeClr val="accent6">
                    <a:lumMod val="40000"/>
                    <a:lumOff val="60000"/>
                  </a:schemeClr>
                </a:solidFill>
              </a:rPr>
              <a:t>userid</a:t>
            </a:r>
            <a:r>
              <a:rPr lang="en-US" sz="2900" b="1" dirty="0" smtClean="0">
                <a:solidFill>
                  <a:schemeClr val="accent6">
                    <a:lumMod val="40000"/>
                    <a:lumOff val="60000"/>
                  </a:schemeClr>
                </a:solidFill>
              </a:rPr>
              <a:t>=... and password=...");</a:t>
            </a:r>
          </a:p>
          <a:p>
            <a:pPr>
              <a:buNone/>
            </a:pPr>
            <a:r>
              <a:rPr lang="en-US" sz="2900" b="1" dirty="0" smtClean="0">
                <a:solidFill>
                  <a:schemeClr val="accent6">
                    <a:lumMod val="40000"/>
                    <a:lumOff val="60000"/>
                  </a:schemeClr>
                </a:solidFill>
              </a:rPr>
              <a:t>	       if (result == 1)</a:t>
            </a:r>
          </a:p>
          <a:p>
            <a:pPr>
              <a:buNone/>
            </a:pPr>
            <a:r>
              <a:rPr lang="en-US" sz="2900" b="1" dirty="0" smtClean="0">
                <a:solidFill>
                  <a:schemeClr val="accent6">
                    <a:lumMod val="40000"/>
                    <a:lumOff val="60000"/>
                  </a:schemeClr>
                </a:solidFill>
              </a:rPr>
              <a:t>	          return true;</a:t>
            </a:r>
          </a:p>
          <a:p>
            <a:pPr>
              <a:buNone/>
            </a:pPr>
            <a:r>
              <a:rPr lang="en-US" sz="2900" b="1" dirty="0" smtClean="0">
                <a:solidFill>
                  <a:schemeClr val="accent6">
                    <a:lumMod val="40000"/>
                    <a:lumOff val="60000"/>
                  </a:schemeClr>
                </a:solidFill>
              </a:rPr>
              <a:t>	    }</a:t>
            </a:r>
          </a:p>
          <a:p>
            <a:pPr>
              <a:buNone/>
            </a:pPr>
            <a:endParaRPr lang="en-US" dirty="0" smtClean="0"/>
          </a:p>
          <a:p>
            <a:pPr lvl="0">
              <a:buNone/>
              <a:defRPr/>
            </a:pPr>
            <a:r>
              <a:rPr lang="en-US" dirty="0" smtClean="0"/>
              <a:t>	Consider the following</a:t>
            </a:r>
          </a:p>
          <a:p>
            <a:pPr lvl="0">
              <a:buNone/>
              <a:defRPr/>
            </a:pPr>
            <a:r>
              <a:rPr lang="en-US" sz="2900" b="1" dirty="0" smtClean="0">
                <a:solidFill>
                  <a:schemeClr val="accent6">
                    <a:lumMod val="40000"/>
                    <a:lumOff val="60000"/>
                  </a:schemeClr>
                </a:solidFill>
              </a:rPr>
              <a:t>	    </a:t>
            </a:r>
            <a:r>
              <a:rPr lang="en-US" sz="2900" b="1" dirty="0" err="1" smtClean="0">
                <a:solidFill>
                  <a:schemeClr val="accent6">
                    <a:lumMod val="40000"/>
                    <a:lumOff val="60000"/>
                  </a:schemeClr>
                </a:solidFill>
              </a:rPr>
              <a:t>bool</a:t>
            </a:r>
            <a:r>
              <a:rPr lang="en-US" sz="2900" b="1" dirty="0" smtClean="0">
                <a:solidFill>
                  <a:schemeClr val="accent6">
                    <a:lumMod val="40000"/>
                    <a:lumOff val="60000"/>
                  </a:schemeClr>
                </a:solidFill>
              </a:rPr>
              <a:t> </a:t>
            </a:r>
            <a:r>
              <a:rPr lang="en-US" sz="2900" b="1" dirty="0" err="1" smtClean="0">
                <a:solidFill>
                  <a:schemeClr val="accent6">
                    <a:lumMod val="40000"/>
                    <a:lumOff val="60000"/>
                  </a:schemeClr>
                </a:solidFill>
              </a:rPr>
              <a:t>isValid</a:t>
            </a:r>
            <a:r>
              <a:rPr lang="en-US" sz="2900" b="1" dirty="0" smtClean="0">
                <a:solidFill>
                  <a:schemeClr val="accent6">
                    <a:lumMod val="40000"/>
                    <a:lumOff val="60000"/>
                  </a:schemeClr>
                </a:solidFill>
              </a:rPr>
              <a:t>(string </a:t>
            </a:r>
            <a:r>
              <a:rPr lang="en-US" sz="2900" b="1" dirty="0" err="1" smtClean="0">
                <a:solidFill>
                  <a:schemeClr val="accent6">
                    <a:lumMod val="40000"/>
                    <a:lumOff val="60000"/>
                  </a:schemeClr>
                </a:solidFill>
              </a:rPr>
              <a:t>UserID</a:t>
            </a:r>
            <a:r>
              <a:rPr lang="en-US" sz="2900" b="1" dirty="0" smtClean="0">
                <a:solidFill>
                  <a:schemeClr val="accent6">
                    <a:lumMod val="40000"/>
                    <a:lumOff val="60000"/>
                  </a:schemeClr>
                </a:solidFill>
              </a:rPr>
              <a:t>, string Password)</a:t>
            </a:r>
          </a:p>
          <a:p>
            <a:pPr lvl="0">
              <a:buNone/>
              <a:defRPr/>
            </a:pPr>
            <a:r>
              <a:rPr lang="en-US" sz="2900" b="1" dirty="0" smtClean="0">
                <a:solidFill>
                  <a:schemeClr val="accent6">
                    <a:lumMod val="40000"/>
                    <a:lumOff val="60000"/>
                  </a:schemeClr>
                </a:solidFill>
              </a:rPr>
              <a:t>	    {</a:t>
            </a:r>
          </a:p>
          <a:p>
            <a:pPr lvl="0">
              <a:buNone/>
              <a:defRPr/>
            </a:pPr>
            <a:r>
              <a:rPr lang="en-US" sz="2900" b="1" dirty="0" smtClean="0">
                <a:solidFill>
                  <a:schemeClr val="accent6">
                    <a:lumMod val="40000"/>
                    <a:lumOff val="60000"/>
                  </a:schemeClr>
                </a:solidFill>
              </a:rPr>
              <a:t>	       //ensure </a:t>
            </a:r>
            <a:r>
              <a:rPr lang="en-US" sz="2900" b="1" dirty="0" err="1" smtClean="0">
                <a:solidFill>
                  <a:schemeClr val="accent6">
                    <a:lumMod val="40000"/>
                    <a:lumOff val="60000"/>
                  </a:schemeClr>
                </a:solidFill>
              </a:rPr>
              <a:t>UserID</a:t>
            </a:r>
            <a:r>
              <a:rPr lang="en-US" sz="2900" b="1" dirty="0" smtClean="0">
                <a:solidFill>
                  <a:schemeClr val="accent6">
                    <a:lumMod val="40000"/>
                    <a:lumOff val="60000"/>
                  </a:schemeClr>
                </a:solidFill>
              </a:rPr>
              <a:t> contains something</a:t>
            </a:r>
          </a:p>
          <a:p>
            <a:pPr lvl="0">
              <a:buNone/>
              <a:defRPr/>
            </a:pPr>
            <a:r>
              <a:rPr lang="en-US" sz="2900" b="1" dirty="0" smtClean="0">
                <a:solidFill>
                  <a:schemeClr val="accent6">
                    <a:lumMod val="40000"/>
                    <a:lumOff val="60000"/>
                  </a:schemeClr>
                </a:solidFill>
              </a:rPr>
              <a:t>	       if (</a:t>
            </a:r>
            <a:r>
              <a:rPr lang="en-US" sz="2900" b="1" dirty="0" err="1" smtClean="0">
                <a:solidFill>
                  <a:schemeClr val="accent6">
                    <a:lumMod val="40000"/>
                    <a:lumOff val="60000"/>
                  </a:schemeClr>
                </a:solidFill>
              </a:rPr>
              <a:t>UserID</a:t>
            </a:r>
            <a:r>
              <a:rPr lang="en-US" sz="2900" b="1" dirty="0" smtClean="0">
                <a:solidFill>
                  <a:schemeClr val="accent6">
                    <a:lumMod val="40000"/>
                    <a:lumOff val="60000"/>
                  </a:schemeClr>
                </a:solidFill>
              </a:rPr>
              <a:t> == null || </a:t>
            </a:r>
            <a:r>
              <a:rPr lang="en-US" sz="2900" b="1" dirty="0" err="1" smtClean="0">
                <a:solidFill>
                  <a:schemeClr val="accent6">
                    <a:lumMod val="40000"/>
                    <a:lumOff val="60000"/>
                  </a:schemeClr>
                </a:solidFill>
              </a:rPr>
              <a:t>UserID.Length</a:t>
            </a:r>
            <a:r>
              <a:rPr lang="en-US" sz="2900" b="1" dirty="0" smtClean="0">
                <a:solidFill>
                  <a:schemeClr val="accent6">
                    <a:lumMod val="40000"/>
                    <a:lumOff val="60000"/>
                  </a:schemeClr>
                </a:solidFill>
              </a:rPr>
              <a:t> &lt; 1) return false;</a:t>
            </a:r>
          </a:p>
          <a:p>
            <a:pPr lvl="0">
              <a:buNone/>
              <a:defRPr/>
            </a:pPr>
            <a:r>
              <a:rPr lang="en-US" sz="2900" b="1" dirty="0" smtClean="0">
                <a:solidFill>
                  <a:schemeClr val="accent6">
                    <a:lumMod val="40000"/>
                    <a:lumOff val="60000"/>
                  </a:schemeClr>
                </a:solidFill>
              </a:rPr>
              <a:t>	       //ensure password contains something</a:t>
            </a:r>
          </a:p>
          <a:p>
            <a:pPr lvl="0">
              <a:buNone/>
              <a:defRPr/>
            </a:pPr>
            <a:r>
              <a:rPr lang="en-US" sz="2900" b="1" dirty="0" smtClean="0">
                <a:solidFill>
                  <a:schemeClr val="accent6">
                    <a:lumMod val="40000"/>
                    <a:lumOff val="60000"/>
                  </a:schemeClr>
                </a:solidFill>
              </a:rPr>
              <a:t>	       if (Password == null || </a:t>
            </a:r>
            <a:r>
              <a:rPr lang="en-US" sz="2900" b="1" dirty="0" err="1" smtClean="0">
                <a:solidFill>
                  <a:schemeClr val="accent6">
                    <a:lumMod val="40000"/>
                    <a:lumOff val="60000"/>
                  </a:schemeClr>
                </a:solidFill>
              </a:rPr>
              <a:t>Password.Length</a:t>
            </a:r>
            <a:r>
              <a:rPr lang="en-US" sz="2900" b="1" dirty="0" smtClean="0">
                <a:solidFill>
                  <a:schemeClr val="accent6">
                    <a:lumMod val="40000"/>
                    <a:lumOff val="60000"/>
                  </a:schemeClr>
                </a:solidFill>
              </a:rPr>
              <a:t> &lt; 1)  return false;</a:t>
            </a:r>
          </a:p>
          <a:p>
            <a:pPr lvl="0">
              <a:buNone/>
              <a:defRPr/>
            </a:pPr>
            <a:r>
              <a:rPr lang="en-US" sz="2900" b="1" dirty="0" smtClean="0">
                <a:solidFill>
                  <a:schemeClr val="accent6">
                    <a:lumMod val="40000"/>
                    <a:lumOff val="60000"/>
                  </a:schemeClr>
                </a:solidFill>
              </a:rPr>
              <a:t>	       </a:t>
            </a:r>
            <a:r>
              <a:rPr lang="en-US" sz="2900" b="1" dirty="0" err="1" smtClean="0">
                <a:solidFill>
                  <a:schemeClr val="accent6">
                    <a:lumMod val="40000"/>
                    <a:lumOff val="60000"/>
                  </a:schemeClr>
                </a:solidFill>
              </a:rPr>
              <a:t>int</a:t>
            </a:r>
            <a:r>
              <a:rPr lang="en-US" sz="2900" b="1" dirty="0" smtClean="0">
                <a:solidFill>
                  <a:schemeClr val="accent6">
                    <a:lumMod val="40000"/>
                    <a:lumOff val="60000"/>
                  </a:schemeClr>
                </a:solidFill>
              </a:rPr>
              <a:t> result = </a:t>
            </a:r>
            <a:r>
              <a:rPr lang="en-US" sz="2900" b="1" dirty="0" err="1" smtClean="0">
                <a:solidFill>
                  <a:schemeClr val="accent6">
                    <a:lumMod val="40000"/>
                    <a:lumOff val="60000"/>
                  </a:schemeClr>
                </a:solidFill>
              </a:rPr>
              <a:t>executesql</a:t>
            </a:r>
            <a:r>
              <a:rPr lang="en-US" sz="2900" b="1" dirty="0" smtClean="0">
                <a:solidFill>
                  <a:schemeClr val="accent6">
                    <a:lumMod val="40000"/>
                    <a:lumOff val="60000"/>
                  </a:schemeClr>
                </a:solidFill>
              </a:rPr>
              <a:t>("select count(*) from users where </a:t>
            </a:r>
            <a:r>
              <a:rPr lang="en-US" sz="2900" b="1" dirty="0" err="1" smtClean="0">
                <a:solidFill>
                  <a:schemeClr val="accent6">
                    <a:lumMod val="40000"/>
                    <a:lumOff val="60000"/>
                  </a:schemeClr>
                </a:solidFill>
              </a:rPr>
              <a:t>userid</a:t>
            </a:r>
            <a:r>
              <a:rPr lang="en-US" sz="2900" b="1" dirty="0" smtClean="0">
                <a:solidFill>
                  <a:schemeClr val="accent6">
                    <a:lumMod val="40000"/>
                    <a:lumOff val="60000"/>
                  </a:schemeClr>
                </a:solidFill>
              </a:rPr>
              <a:t>=... and password=...");</a:t>
            </a:r>
          </a:p>
          <a:p>
            <a:pPr lvl="0">
              <a:buNone/>
              <a:defRPr/>
            </a:pPr>
            <a:r>
              <a:rPr lang="en-US" sz="2900" b="1" dirty="0" smtClean="0">
                <a:solidFill>
                  <a:schemeClr val="accent6">
                    <a:lumMod val="40000"/>
                    <a:lumOff val="60000"/>
                  </a:schemeClr>
                </a:solidFill>
              </a:rPr>
              <a:t>	       if (result == 1)</a:t>
            </a:r>
          </a:p>
          <a:p>
            <a:pPr lvl="0">
              <a:buNone/>
              <a:defRPr/>
            </a:pPr>
            <a:r>
              <a:rPr lang="en-US" sz="2900" b="1" dirty="0" smtClean="0">
                <a:solidFill>
                  <a:schemeClr val="accent6">
                    <a:lumMod val="40000"/>
                    <a:lumOff val="60000"/>
                  </a:schemeClr>
                </a:solidFill>
              </a:rPr>
              <a:t>	          return true;</a:t>
            </a:r>
          </a:p>
          <a:p>
            <a:pPr lvl="0">
              <a:buNone/>
              <a:defRPr/>
            </a:pPr>
            <a:r>
              <a:rPr lang="en-US" sz="2900" b="1" dirty="0" smtClean="0"/>
              <a:t>	This reduces the expensive db call if </a:t>
            </a:r>
            <a:r>
              <a:rPr lang="en-US" sz="2900" b="1" dirty="0" err="1" smtClean="0"/>
              <a:t>userid</a:t>
            </a:r>
            <a:r>
              <a:rPr lang="en-US" sz="2900" b="1" dirty="0" smtClean="0"/>
              <a:t> or password is empty.</a:t>
            </a:r>
          </a:p>
        </p:txBody>
      </p:sp>
      <p:sp>
        <p:nvSpPr>
          <p:cNvPr id="2" name="Title 1"/>
          <p:cNvSpPr>
            <a:spLocks noGrp="1"/>
          </p:cNvSpPr>
          <p:nvPr>
            <p:ph type="title"/>
          </p:nvPr>
        </p:nvSpPr>
        <p:spPr/>
        <p:txBody>
          <a:bodyPr>
            <a:normAutofit fontScale="90000"/>
          </a:bodyPr>
          <a:lstStyle/>
          <a:p>
            <a:r>
              <a:rPr lang="en-US" dirty="0" smtClean="0"/>
              <a:t>#5: Performance Programming </a:t>
            </a:r>
            <a:r>
              <a:rPr lang="en-US" smtClean="0"/>
              <a:t>- Performance</a:t>
            </a:r>
            <a:endParaRPr lang="en-US" dirty="0"/>
          </a:p>
        </p:txBody>
      </p:sp>
      <p:sp>
        <p:nvSpPr>
          <p:cNvPr id="5" name="Content Placeholder 2"/>
          <p:cNvSpPr txBox="1">
            <a:spLocks/>
          </p:cNvSpPr>
          <p:nvPr/>
        </p:nvSpPr>
        <p:spPr>
          <a:xfrm>
            <a:off x="2971800" y="4838700"/>
            <a:ext cx="7010400" cy="4038600"/>
          </a:xfrm>
          <a:prstGeom prst="rect">
            <a:avLst/>
          </a:prstGeom>
        </p:spPr>
        <p:txBody>
          <a:bodyPr vert="horz">
            <a:normAutofit/>
          </a:bodyPr>
          <a:lstStyle/>
          <a:p>
            <a:pPr marL="514350" marR="0" lvl="0" indent="-514350" algn="l" defTabSz="914400" rtl="0" eaLnBrk="1" fontAlgn="auto" latinLnBrk="0" hangingPunct="1">
              <a:lnSpc>
                <a:spcPct val="100000"/>
              </a:lnSpc>
              <a:spcBef>
                <a:spcPts val="600"/>
              </a:spcBef>
              <a:spcAft>
                <a:spcPts val="0"/>
              </a:spcAft>
              <a:buClr>
                <a:schemeClr val="accent2"/>
              </a:buClr>
              <a:buSzPct val="8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blinds(horizontal)">
                                      <p:cBhvr>
                                        <p:cTn id="10" dur="500"/>
                                        <p:tgtEl>
                                          <p:spTgt spid="3">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blinds(horizontal)">
                                      <p:cBhvr>
                                        <p:cTn id="13" dur="500"/>
                                        <p:tgtEl>
                                          <p:spTgt spid="3">
                                            <p:txEl>
                                              <p:pRg st="10" end="1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blinds(horizontal)">
                                      <p:cBhvr>
                                        <p:cTn id="16" dur="500"/>
                                        <p:tgtEl>
                                          <p:spTgt spid="3">
                                            <p:txEl>
                                              <p:pRg st="11" end="1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Effect transition="in" filter="blinds(horizontal)">
                                      <p:cBhvr>
                                        <p:cTn id="19" dur="500"/>
                                        <p:tgtEl>
                                          <p:spTgt spid="3">
                                            <p:txEl>
                                              <p:pRg st="12" end="1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13" end="13"/>
                                            </p:txEl>
                                          </p:spTgt>
                                        </p:tgtEl>
                                        <p:attrNameLst>
                                          <p:attrName>style.visibility</p:attrName>
                                        </p:attrNameLst>
                                      </p:cBhvr>
                                      <p:to>
                                        <p:strVal val="visible"/>
                                      </p:to>
                                    </p:set>
                                    <p:animEffect transition="in" filter="blinds(horizontal)">
                                      <p:cBhvr>
                                        <p:cTn id="22" dur="500"/>
                                        <p:tgtEl>
                                          <p:spTgt spid="3">
                                            <p:txEl>
                                              <p:pRg st="13" end="1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animEffect transition="in" filter="blinds(horizontal)">
                                      <p:cBhvr>
                                        <p:cTn id="25" dur="500"/>
                                        <p:tgtEl>
                                          <p:spTgt spid="3">
                                            <p:txEl>
                                              <p:pRg st="14" end="1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15" end="15"/>
                                            </p:txEl>
                                          </p:spTgt>
                                        </p:tgtEl>
                                        <p:attrNameLst>
                                          <p:attrName>style.visibility</p:attrName>
                                        </p:attrNameLst>
                                      </p:cBhvr>
                                      <p:to>
                                        <p:strVal val="visible"/>
                                      </p:to>
                                    </p:set>
                                    <p:animEffect transition="in" filter="blinds(horizontal)">
                                      <p:cBhvr>
                                        <p:cTn id="28" dur="500"/>
                                        <p:tgtEl>
                                          <p:spTgt spid="3">
                                            <p:txEl>
                                              <p:pRg st="15" end="1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animEffect transition="in" filter="blinds(horizontal)">
                                      <p:cBhvr>
                                        <p:cTn id="31" dur="500"/>
                                        <p:tgtEl>
                                          <p:spTgt spid="3">
                                            <p:txEl>
                                              <p:pRg st="16" end="1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7" end="17"/>
                                            </p:txEl>
                                          </p:spTgt>
                                        </p:tgtEl>
                                        <p:attrNameLst>
                                          <p:attrName>style.visibility</p:attrName>
                                        </p:attrNameLst>
                                      </p:cBhvr>
                                      <p:to>
                                        <p:strVal val="visible"/>
                                      </p:to>
                                    </p:set>
                                    <p:animEffect transition="in" filter="blinds(horizontal)">
                                      <p:cBhvr>
                                        <p:cTn id="34" dur="500"/>
                                        <p:tgtEl>
                                          <p:spTgt spid="3">
                                            <p:txEl>
                                              <p:pRg st="17" end="1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8" end="18"/>
                                            </p:txEl>
                                          </p:spTgt>
                                        </p:tgtEl>
                                        <p:attrNameLst>
                                          <p:attrName>style.visibility</p:attrName>
                                        </p:attrNameLst>
                                      </p:cBhvr>
                                      <p:to>
                                        <p:strVal val="visible"/>
                                      </p:to>
                                    </p:set>
                                    <p:animEffect transition="in" filter="blinds(horizontal)">
                                      <p:cBhvr>
                                        <p:cTn id="37"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b="1" dirty="0" smtClean="0"/>
              <a:t>Application State</a:t>
            </a:r>
          </a:p>
          <a:p>
            <a:pPr>
              <a:buNone/>
            </a:pPr>
            <a:r>
              <a:rPr lang="en-US" dirty="0" smtClean="0"/>
              <a:t>	Each time a web application starts, it creates an application state dictionary which you can use to store values pertaining to the application. For example you can store the application name inside application state for access by your </a:t>
            </a:r>
            <a:r>
              <a:rPr lang="en-US" dirty="0" err="1" smtClean="0"/>
              <a:t>aspx</a:t>
            </a:r>
            <a:r>
              <a:rPr lang="en-US" dirty="0" smtClean="0"/>
              <a:t> pages. Note that items stored in application exist for the entire duration when the application is available. As long as you initialize the value, you do not really need to check when accessing the parameter to see if it is null.</a:t>
            </a:r>
          </a:p>
          <a:p>
            <a:pPr>
              <a:buNone/>
            </a:pPr>
            <a:r>
              <a:rPr lang="en-US" dirty="0" smtClean="0"/>
              <a:t> </a:t>
            </a:r>
          </a:p>
          <a:p>
            <a:pPr>
              <a:buNone/>
            </a:pPr>
            <a:r>
              <a:rPr lang="en-US" dirty="0" err="1" smtClean="0"/>
              <a:t>e.g</a:t>
            </a:r>
            <a:r>
              <a:rPr lang="en-US" dirty="0" smtClean="0"/>
              <a:t> inside </a:t>
            </a:r>
            <a:r>
              <a:rPr lang="en-US" dirty="0" err="1" smtClean="0"/>
              <a:t>global.asax</a:t>
            </a:r>
            <a:endParaRPr lang="en-US" dirty="0" smtClean="0"/>
          </a:p>
          <a:p>
            <a:pPr>
              <a:buNone/>
            </a:pPr>
            <a:r>
              <a:rPr lang="en-US" sz="1800" b="1" dirty="0" smtClean="0">
                <a:solidFill>
                  <a:schemeClr val="accent6">
                    <a:lumMod val="40000"/>
                    <a:lumOff val="60000"/>
                  </a:schemeClr>
                </a:solidFill>
              </a:rPr>
              <a:t>void </a:t>
            </a:r>
            <a:r>
              <a:rPr lang="en-US" sz="1800" b="1" dirty="0" err="1" smtClean="0">
                <a:solidFill>
                  <a:schemeClr val="accent6">
                    <a:lumMod val="40000"/>
                    <a:lumOff val="60000"/>
                  </a:schemeClr>
                </a:solidFill>
              </a:rPr>
              <a:t>Application_Start</a:t>
            </a:r>
            <a:r>
              <a:rPr lang="en-US" sz="1800" b="1" dirty="0" smtClean="0">
                <a:solidFill>
                  <a:schemeClr val="accent6">
                    <a:lumMod val="40000"/>
                    <a:lumOff val="60000"/>
                  </a:schemeClr>
                </a:solidFill>
              </a:rPr>
              <a:t>(object sender, </a:t>
            </a:r>
            <a:r>
              <a:rPr lang="en-US" sz="1800" b="1" dirty="0" err="1" smtClean="0">
                <a:solidFill>
                  <a:schemeClr val="accent6">
                    <a:lumMod val="40000"/>
                    <a:lumOff val="60000"/>
                  </a:schemeClr>
                </a:solidFill>
              </a:rPr>
              <a:t>EventArgs</a:t>
            </a:r>
            <a:r>
              <a:rPr lang="en-US" sz="1800" b="1" dirty="0" smtClean="0">
                <a:solidFill>
                  <a:schemeClr val="accent6">
                    <a:lumMod val="40000"/>
                    <a:lumOff val="60000"/>
                  </a:schemeClr>
                </a:solidFill>
              </a:rPr>
              <a:t> e) {</a:t>
            </a:r>
            <a:br>
              <a:rPr lang="en-US" sz="1800" b="1" dirty="0" smtClean="0">
                <a:solidFill>
                  <a:schemeClr val="accent6">
                    <a:lumMod val="40000"/>
                    <a:lumOff val="60000"/>
                  </a:schemeClr>
                </a:solidFill>
              </a:rPr>
            </a:br>
            <a:r>
              <a:rPr lang="en-US" sz="1800" b="1" dirty="0" smtClean="0">
                <a:solidFill>
                  <a:schemeClr val="accent6">
                    <a:lumMod val="40000"/>
                    <a:lumOff val="60000"/>
                  </a:schemeClr>
                </a:solidFill>
              </a:rPr>
              <a:t>   Application["</a:t>
            </a:r>
            <a:r>
              <a:rPr lang="en-US" sz="1800" b="1" dirty="0" err="1" smtClean="0">
                <a:solidFill>
                  <a:schemeClr val="accent6">
                    <a:lumMod val="40000"/>
                    <a:lumOff val="60000"/>
                  </a:schemeClr>
                </a:solidFill>
              </a:rPr>
              <a:t>LastReload</a:t>
            </a:r>
            <a:r>
              <a:rPr lang="en-US" sz="1800" b="1" dirty="0" smtClean="0">
                <a:solidFill>
                  <a:schemeClr val="accent6">
                    <a:lumMod val="40000"/>
                    <a:lumOff val="60000"/>
                  </a:schemeClr>
                </a:solidFill>
              </a:rPr>
              <a:t>"] = </a:t>
            </a:r>
            <a:r>
              <a:rPr lang="en-US" sz="1800" b="1" dirty="0" err="1" smtClean="0">
                <a:solidFill>
                  <a:schemeClr val="accent6">
                    <a:lumMod val="40000"/>
                    <a:lumOff val="60000"/>
                  </a:schemeClr>
                </a:solidFill>
              </a:rPr>
              <a:t>DateTime.Now</a:t>
            </a:r>
            <a:r>
              <a:rPr lang="en-US" sz="1800" b="1" dirty="0" smtClean="0">
                <a:solidFill>
                  <a:schemeClr val="accent6">
                    <a:lumMod val="40000"/>
                    <a:lumOff val="60000"/>
                  </a:schemeClr>
                </a:solidFill>
              </a:rPr>
              <a:t>;	</a:t>
            </a:r>
            <a:br>
              <a:rPr lang="en-US" sz="1800" b="1" dirty="0" smtClean="0">
                <a:solidFill>
                  <a:schemeClr val="accent6">
                    <a:lumMod val="40000"/>
                    <a:lumOff val="60000"/>
                  </a:schemeClr>
                </a:solidFill>
              </a:rPr>
            </a:br>
            <a:r>
              <a:rPr lang="en-US" sz="1800" b="1" dirty="0" smtClean="0">
                <a:solidFill>
                  <a:schemeClr val="accent6">
                    <a:lumMod val="40000"/>
                    <a:lumOff val="60000"/>
                  </a:schemeClr>
                </a:solidFill>
              </a:rPr>
              <a:t>}</a:t>
            </a:r>
          </a:p>
          <a:p>
            <a:pPr>
              <a:buNone/>
            </a:pPr>
            <a:r>
              <a:rPr lang="en-US" dirty="0" smtClean="0"/>
              <a:t>inside your </a:t>
            </a:r>
            <a:r>
              <a:rPr lang="en-US" dirty="0" err="1" smtClean="0"/>
              <a:t>aspx</a:t>
            </a:r>
            <a:r>
              <a:rPr lang="en-US" dirty="0" smtClean="0"/>
              <a:t> pages</a:t>
            </a:r>
          </a:p>
          <a:p>
            <a:pPr>
              <a:buNone/>
            </a:pPr>
            <a:r>
              <a:rPr lang="en-US" sz="1800" b="1" dirty="0" err="1" smtClean="0">
                <a:solidFill>
                  <a:schemeClr val="accent6">
                    <a:lumMod val="40000"/>
                    <a:lumOff val="60000"/>
                  </a:schemeClr>
                </a:solidFill>
              </a:rPr>
              <a:t>Response.Write</a:t>
            </a:r>
            <a:r>
              <a:rPr lang="en-US" sz="1800" b="1" dirty="0" smtClean="0">
                <a:solidFill>
                  <a:schemeClr val="accent6">
                    <a:lumMod val="40000"/>
                    <a:lumOff val="60000"/>
                  </a:schemeClr>
                </a:solidFill>
              </a:rPr>
              <a:t>((Application["</a:t>
            </a:r>
            <a:r>
              <a:rPr lang="en-US" sz="1800" b="1" dirty="0" err="1" smtClean="0">
                <a:solidFill>
                  <a:schemeClr val="accent6">
                    <a:lumMod val="40000"/>
                    <a:lumOff val="60000"/>
                  </a:schemeClr>
                </a:solidFill>
              </a:rPr>
              <a:t>LastReload</a:t>
            </a:r>
            <a:r>
              <a:rPr lang="en-US" sz="1800" b="1" dirty="0" smtClean="0">
                <a:solidFill>
                  <a:schemeClr val="accent6">
                    <a:lumMod val="40000"/>
                    <a:lumOff val="60000"/>
                  </a:schemeClr>
                </a:solidFill>
              </a:rPr>
              <a:t>"] as </a:t>
            </a:r>
            <a:r>
              <a:rPr lang="en-US" sz="1800" b="1" dirty="0" err="1" smtClean="0">
                <a:solidFill>
                  <a:schemeClr val="accent6">
                    <a:lumMod val="40000"/>
                    <a:lumOff val="60000"/>
                  </a:schemeClr>
                </a:solidFill>
              </a:rPr>
              <a:t>DateTime</a:t>
            </a:r>
            <a:r>
              <a:rPr lang="en-US" sz="1800" b="1" dirty="0" smtClean="0">
                <a:solidFill>
                  <a:schemeClr val="accent6">
                    <a:lumMod val="40000"/>
                    <a:lumOff val="60000"/>
                  </a:schemeClr>
                </a:solidFill>
              </a:rPr>
              <a:t>).</a:t>
            </a:r>
            <a:r>
              <a:rPr lang="en-US" sz="1800" b="1" dirty="0" err="1" smtClean="0">
                <a:solidFill>
                  <a:schemeClr val="accent6">
                    <a:lumMod val="40000"/>
                    <a:lumOff val="60000"/>
                  </a:schemeClr>
                </a:solidFill>
              </a:rPr>
              <a:t>ToString</a:t>
            </a:r>
            <a:r>
              <a:rPr lang="en-US" sz="1800" b="1" dirty="0" smtClean="0">
                <a:solidFill>
                  <a:schemeClr val="accent6">
                    <a:lumMod val="40000"/>
                    <a:lumOff val="60000"/>
                  </a:schemeClr>
                </a:solidFill>
              </a:rPr>
              <a:t>("</a:t>
            </a:r>
            <a:r>
              <a:rPr lang="en-US" sz="1800" b="1" dirty="0" err="1" smtClean="0">
                <a:solidFill>
                  <a:schemeClr val="accent6">
                    <a:lumMod val="40000"/>
                    <a:lumOff val="60000"/>
                  </a:schemeClr>
                </a:solidFill>
              </a:rPr>
              <a:t>dd</a:t>
            </a:r>
            <a:r>
              <a:rPr lang="en-US" sz="1800" b="1" dirty="0" smtClean="0">
                <a:solidFill>
                  <a:schemeClr val="accent6">
                    <a:lumMod val="40000"/>
                    <a:lumOff val="60000"/>
                  </a:schemeClr>
                </a:solidFill>
              </a:rPr>
              <a:t> MM </a:t>
            </a:r>
            <a:r>
              <a:rPr lang="en-US" sz="1800" b="1" dirty="0" err="1" smtClean="0">
                <a:solidFill>
                  <a:schemeClr val="accent6">
                    <a:lumMod val="40000"/>
                    <a:lumOff val="60000"/>
                  </a:schemeClr>
                </a:solidFill>
              </a:rPr>
              <a:t>yy</a:t>
            </a:r>
            <a:r>
              <a:rPr lang="en-US" sz="1800" b="1" dirty="0" smtClean="0">
                <a:solidFill>
                  <a:schemeClr val="accent6">
                    <a:lumMod val="40000"/>
                    <a:lumOff val="60000"/>
                  </a:schemeClr>
                </a:solidFill>
              </a:rPr>
              <a:t>");</a:t>
            </a:r>
          </a:p>
          <a:p>
            <a:pPr marL="514350" indent="-514350">
              <a:buNone/>
            </a:pPr>
            <a:endParaRPr lang="en-US" b="1" dirty="0" smtClean="0"/>
          </a:p>
          <a:p>
            <a:pPr marL="514350" indent="-514350">
              <a:buNone/>
            </a:pPr>
            <a:endParaRPr lang="en-US" dirty="0" smtClean="0"/>
          </a:p>
        </p:txBody>
      </p:sp>
      <p:sp>
        <p:nvSpPr>
          <p:cNvPr id="2" name="Title 1"/>
          <p:cNvSpPr>
            <a:spLocks noGrp="1"/>
          </p:cNvSpPr>
          <p:nvPr>
            <p:ph type="title"/>
          </p:nvPr>
        </p:nvSpPr>
        <p:spPr/>
        <p:txBody>
          <a:bodyPr>
            <a:normAutofit fontScale="90000"/>
          </a:bodyPr>
          <a:lstStyle/>
          <a:p>
            <a:r>
              <a:rPr lang="en-US" dirty="0" smtClean="0"/>
              <a:t>#5: Performance Programming – Web Apps Performance</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b="1" dirty="0" smtClean="0"/>
              <a:t>Caching</a:t>
            </a:r>
          </a:p>
          <a:p>
            <a:pPr marL="514350" indent="-514350">
              <a:buNone/>
            </a:pPr>
            <a:endParaRPr lang="en-US" b="1" dirty="0" smtClean="0"/>
          </a:p>
          <a:p>
            <a:pPr>
              <a:buNone/>
            </a:pPr>
            <a:r>
              <a:rPr lang="en-US" dirty="0" smtClean="0"/>
              <a:t>	If you have commonly used data which does not change often, you can consider storing it in cache to improve performance. Instead of calling the db to get a list of categories, call it once and store it into cache. The next time you need this list, get it from the cache instead. Remember though, you need to check whether the item returned from cache is null</a:t>
            </a:r>
          </a:p>
          <a:p>
            <a:pPr>
              <a:buNone/>
            </a:pPr>
            <a:endParaRPr lang="en-US" dirty="0" smtClean="0"/>
          </a:p>
          <a:p>
            <a:pPr>
              <a:buNone/>
            </a:pPr>
            <a:endParaRPr lang="en-US" dirty="0" smtClean="0"/>
          </a:p>
          <a:p>
            <a:pPr>
              <a:lnSpc>
                <a:spcPct val="80000"/>
              </a:lnSpc>
              <a:buNone/>
            </a:pPr>
            <a:endParaRPr lang="en-US" sz="2000" b="1" dirty="0" smtClean="0">
              <a:solidFill>
                <a:schemeClr val="accent6">
                  <a:lumMod val="40000"/>
                  <a:lumOff val="60000"/>
                </a:schemeClr>
              </a:solidFill>
            </a:endParaRPr>
          </a:p>
          <a:p>
            <a:pPr>
              <a:lnSpc>
                <a:spcPct val="80000"/>
              </a:lnSpc>
              <a:buNone/>
            </a:pPr>
            <a:endParaRPr lang="en-US" sz="2000" b="1" dirty="0" smtClean="0">
              <a:solidFill>
                <a:schemeClr val="accent6">
                  <a:lumMod val="40000"/>
                  <a:lumOff val="60000"/>
                </a:schemeClr>
              </a:solidFill>
            </a:endParaRPr>
          </a:p>
          <a:p>
            <a:pPr>
              <a:lnSpc>
                <a:spcPct val="80000"/>
              </a:lnSpc>
              <a:buNone/>
            </a:pPr>
            <a:r>
              <a:rPr lang="en-US" sz="2000" b="1" dirty="0" smtClean="0">
                <a:solidFill>
                  <a:schemeClr val="accent6">
                    <a:lumMod val="40000"/>
                    <a:lumOff val="60000"/>
                  </a:schemeClr>
                </a:solidFill>
              </a:rPr>
              <a:t>	object </a:t>
            </a:r>
            <a:r>
              <a:rPr lang="en-US" sz="2000" b="1" dirty="0" err="1" smtClean="0">
                <a:solidFill>
                  <a:schemeClr val="accent6">
                    <a:lumMod val="40000"/>
                    <a:lumOff val="60000"/>
                  </a:schemeClr>
                </a:solidFill>
              </a:rPr>
              <a:t>obj</a:t>
            </a:r>
            <a:r>
              <a:rPr lang="en-US" sz="2000" b="1" dirty="0" smtClean="0">
                <a:solidFill>
                  <a:schemeClr val="accent6">
                    <a:lumMod val="40000"/>
                    <a:lumOff val="60000"/>
                  </a:schemeClr>
                </a:solidFill>
              </a:rPr>
              <a:t> = Cache["key"];</a:t>
            </a:r>
          </a:p>
          <a:p>
            <a:pPr>
              <a:lnSpc>
                <a:spcPct val="80000"/>
              </a:lnSpc>
              <a:buNone/>
            </a:pPr>
            <a:r>
              <a:rPr lang="en-US" sz="2000" b="1" dirty="0" smtClean="0">
                <a:solidFill>
                  <a:schemeClr val="accent6">
                    <a:lumMod val="40000"/>
                    <a:lumOff val="60000"/>
                  </a:schemeClr>
                </a:solidFill>
              </a:rPr>
              <a:t>	if (</a:t>
            </a:r>
            <a:r>
              <a:rPr lang="en-US" sz="2000" b="1" dirty="0" err="1" smtClean="0">
                <a:solidFill>
                  <a:schemeClr val="accent6">
                    <a:lumMod val="40000"/>
                    <a:lumOff val="60000"/>
                  </a:schemeClr>
                </a:solidFill>
              </a:rPr>
              <a:t>obj</a:t>
            </a:r>
            <a:r>
              <a:rPr lang="en-US" sz="2000" b="1" dirty="0" smtClean="0">
                <a:solidFill>
                  <a:schemeClr val="accent6">
                    <a:lumMod val="40000"/>
                    <a:lumOff val="60000"/>
                  </a:schemeClr>
                </a:solidFill>
              </a:rPr>
              <a:t> == null)</a:t>
            </a:r>
          </a:p>
          <a:p>
            <a:pPr>
              <a:lnSpc>
                <a:spcPct val="80000"/>
              </a:lnSpc>
              <a:buNone/>
            </a:pPr>
            <a:r>
              <a:rPr lang="en-US" sz="2000" b="1" dirty="0" smtClean="0">
                <a:solidFill>
                  <a:schemeClr val="accent6">
                    <a:lumMod val="40000"/>
                    <a:lumOff val="60000"/>
                  </a:schemeClr>
                </a:solidFill>
              </a:rPr>
              <a:t>	{</a:t>
            </a:r>
          </a:p>
          <a:p>
            <a:pPr>
              <a:lnSpc>
                <a:spcPct val="80000"/>
              </a:lnSpc>
              <a:buNone/>
            </a:pPr>
            <a:r>
              <a:rPr lang="en-US" sz="2000" b="1" dirty="0" smtClean="0">
                <a:solidFill>
                  <a:schemeClr val="accent6">
                    <a:lumMod val="40000"/>
                    <a:lumOff val="60000"/>
                  </a:schemeClr>
                </a:solidFill>
              </a:rPr>
              <a:t>	   //get the data from database</a:t>
            </a:r>
          </a:p>
          <a:p>
            <a:pPr>
              <a:lnSpc>
                <a:spcPct val="80000"/>
              </a:lnSpc>
              <a:buNone/>
            </a:pPr>
            <a:r>
              <a:rPr lang="en-US" sz="2000" b="1" dirty="0" smtClean="0">
                <a:solidFill>
                  <a:schemeClr val="accent6">
                    <a:lumMod val="40000"/>
                    <a:lumOff val="60000"/>
                  </a:schemeClr>
                </a:solidFill>
              </a:rPr>
              <a:t>	}</a:t>
            </a:r>
          </a:p>
          <a:p>
            <a:pPr>
              <a:lnSpc>
                <a:spcPct val="80000"/>
              </a:lnSpc>
              <a:buNone/>
            </a:pPr>
            <a:r>
              <a:rPr lang="en-US" sz="2000" b="1" dirty="0" smtClean="0">
                <a:solidFill>
                  <a:schemeClr val="accent6">
                    <a:lumMod val="40000"/>
                    <a:lumOff val="60000"/>
                  </a:schemeClr>
                </a:solidFill>
              </a:rPr>
              <a:t>	else</a:t>
            </a:r>
          </a:p>
          <a:p>
            <a:pPr>
              <a:lnSpc>
                <a:spcPct val="80000"/>
              </a:lnSpc>
              <a:buNone/>
            </a:pPr>
            <a:r>
              <a:rPr lang="en-US" sz="2000" b="1" dirty="0" smtClean="0">
                <a:solidFill>
                  <a:schemeClr val="accent6">
                    <a:lumMod val="40000"/>
                    <a:lumOff val="60000"/>
                  </a:schemeClr>
                </a:solidFill>
              </a:rPr>
              <a:t>	{</a:t>
            </a:r>
          </a:p>
          <a:p>
            <a:pPr>
              <a:lnSpc>
                <a:spcPct val="80000"/>
              </a:lnSpc>
              <a:buNone/>
            </a:pPr>
            <a:r>
              <a:rPr lang="en-US" sz="2000" b="1" dirty="0" smtClean="0">
                <a:solidFill>
                  <a:schemeClr val="accent6">
                    <a:lumMod val="40000"/>
                    <a:lumOff val="60000"/>
                  </a:schemeClr>
                </a:solidFill>
              </a:rPr>
              <a:t>	   return (</a:t>
            </a:r>
            <a:r>
              <a:rPr lang="en-US" sz="2000" b="1" dirty="0" err="1" smtClean="0">
                <a:solidFill>
                  <a:schemeClr val="accent6">
                    <a:lumMod val="40000"/>
                    <a:lumOff val="60000"/>
                  </a:schemeClr>
                </a:solidFill>
              </a:rPr>
              <a:t>obj</a:t>
            </a:r>
            <a:r>
              <a:rPr lang="en-US" sz="2000" b="1" dirty="0" smtClean="0">
                <a:solidFill>
                  <a:schemeClr val="accent6">
                    <a:lumMod val="40000"/>
                    <a:lumOff val="60000"/>
                  </a:schemeClr>
                </a:solidFill>
              </a:rPr>
              <a:t> as List&lt;string);</a:t>
            </a:r>
          </a:p>
          <a:p>
            <a:pPr>
              <a:lnSpc>
                <a:spcPct val="80000"/>
              </a:lnSpc>
              <a:buNone/>
            </a:pPr>
            <a:r>
              <a:rPr lang="en-US" sz="2000" b="1" dirty="0" smtClean="0">
                <a:solidFill>
                  <a:schemeClr val="accent6">
                    <a:lumMod val="40000"/>
                    <a:lumOff val="60000"/>
                  </a:schemeClr>
                </a:solidFill>
              </a:rPr>
              <a:t>	}</a:t>
            </a:r>
          </a:p>
          <a:p>
            <a:pPr marL="514350" indent="-514350">
              <a:buNone/>
            </a:pPr>
            <a:endParaRPr lang="en-US" b="1" dirty="0" smtClean="0"/>
          </a:p>
          <a:p>
            <a:pPr marL="514350" indent="-514350">
              <a:buNone/>
            </a:pPr>
            <a:endParaRPr lang="en-US" dirty="0" smtClean="0"/>
          </a:p>
        </p:txBody>
      </p:sp>
      <p:sp>
        <p:nvSpPr>
          <p:cNvPr id="2" name="Title 1"/>
          <p:cNvSpPr>
            <a:spLocks noGrp="1"/>
          </p:cNvSpPr>
          <p:nvPr>
            <p:ph type="title"/>
          </p:nvPr>
        </p:nvSpPr>
        <p:spPr/>
        <p:txBody>
          <a:bodyPr>
            <a:normAutofit fontScale="90000"/>
          </a:bodyPr>
          <a:lstStyle/>
          <a:p>
            <a:r>
              <a:rPr lang="en-US" dirty="0" smtClean="0"/>
              <a:t>#5: Performance Programming – Web Apps Performance</a:t>
            </a:r>
            <a:endParaRPr lang="en-US" dirty="0"/>
          </a:p>
        </p:txBody>
      </p:sp>
      <p:pic>
        <p:nvPicPr>
          <p:cNvPr id="1026" name="Picture 2"/>
          <p:cNvPicPr>
            <a:picLocks noChangeAspect="1" noChangeArrowheads="1"/>
          </p:cNvPicPr>
          <p:nvPr/>
        </p:nvPicPr>
        <p:blipFill>
          <a:blip r:embed="rId2" cstate="print"/>
          <a:srcRect l="11780" t="56465" r="25243" b="34148"/>
          <a:stretch>
            <a:fillRect/>
          </a:stretch>
        </p:blipFill>
        <p:spPr bwMode="auto">
          <a:xfrm>
            <a:off x="762000" y="3124200"/>
            <a:ext cx="6686550" cy="79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startAt="2"/>
            </a:pPr>
            <a:r>
              <a:rPr lang="en-US" b="1" dirty="0" smtClean="0"/>
              <a:t>Session State</a:t>
            </a:r>
          </a:p>
          <a:p>
            <a:pPr marL="514350" indent="-514350">
              <a:buNone/>
            </a:pPr>
            <a:endParaRPr lang="en-US" b="1" dirty="0" smtClean="0"/>
          </a:p>
          <a:p>
            <a:pPr>
              <a:buNone/>
            </a:pPr>
            <a:r>
              <a:rPr lang="en-US" dirty="0" smtClean="0"/>
              <a:t>	Use session state to store user specific properties. If you have no need for </a:t>
            </a:r>
            <a:r>
              <a:rPr lang="en-US" dirty="0" err="1" smtClean="0"/>
              <a:t>sessionstate</a:t>
            </a:r>
            <a:r>
              <a:rPr lang="en-US" dirty="0" smtClean="0"/>
              <a:t>, remember to turn it off in </a:t>
            </a:r>
            <a:r>
              <a:rPr lang="en-US" dirty="0" err="1" smtClean="0"/>
              <a:t>web.config</a:t>
            </a:r>
            <a:r>
              <a:rPr lang="en-US" dirty="0" smtClean="0"/>
              <a:t> using the following code</a:t>
            </a:r>
          </a:p>
          <a:p>
            <a:pPr>
              <a:buNone/>
            </a:pPr>
            <a:r>
              <a:rPr lang="en-US" dirty="0" smtClean="0"/>
              <a:t>	&lt;</a:t>
            </a:r>
            <a:r>
              <a:rPr lang="en-US" dirty="0" err="1" smtClean="0"/>
              <a:t>sessionState</a:t>
            </a:r>
            <a:r>
              <a:rPr lang="en-US" dirty="0" smtClean="0"/>
              <a:t> mode="Off" /&gt;</a:t>
            </a:r>
          </a:p>
          <a:p>
            <a:pPr>
              <a:buNone/>
            </a:pPr>
            <a:r>
              <a:rPr lang="en-US" dirty="0" smtClean="0"/>
              <a:t/>
            </a:r>
            <a:br>
              <a:rPr lang="en-US" dirty="0" smtClean="0"/>
            </a:br>
            <a:r>
              <a:rPr lang="en-US" dirty="0" smtClean="0"/>
              <a:t>As </a:t>
            </a:r>
            <a:r>
              <a:rPr lang="en-US" dirty="0" err="1" smtClean="0"/>
              <a:t>SessionState</a:t>
            </a:r>
            <a:r>
              <a:rPr lang="en-US" dirty="0" smtClean="0"/>
              <a:t> is the state which is usually kept the shortest, always check to ensure that the value returned is checked for null, this ensures that the </a:t>
            </a:r>
            <a:r>
              <a:rPr lang="en-US" dirty="0" err="1" smtClean="0"/>
              <a:t>NullValueException</a:t>
            </a:r>
            <a:r>
              <a:rPr lang="en-US" dirty="0" smtClean="0"/>
              <a:t> which can potentially be raised is not triggered.</a:t>
            </a:r>
          </a:p>
          <a:p>
            <a:pPr>
              <a:lnSpc>
                <a:spcPct val="80000"/>
              </a:lnSpc>
              <a:buNone/>
            </a:pPr>
            <a:r>
              <a:rPr lang="en-US" sz="2000" b="1" dirty="0" smtClean="0">
                <a:solidFill>
                  <a:schemeClr val="accent6">
                    <a:lumMod val="40000"/>
                    <a:lumOff val="60000"/>
                  </a:schemeClr>
                </a:solidFill>
              </a:rPr>
              <a:t>	</a:t>
            </a:r>
          </a:p>
          <a:p>
            <a:pPr>
              <a:lnSpc>
                <a:spcPct val="80000"/>
              </a:lnSpc>
              <a:buNone/>
            </a:pPr>
            <a:r>
              <a:rPr lang="en-US" sz="2000" b="1" dirty="0" smtClean="0">
                <a:solidFill>
                  <a:schemeClr val="accent6">
                    <a:lumMod val="40000"/>
                    <a:lumOff val="60000"/>
                  </a:schemeClr>
                </a:solidFill>
              </a:rPr>
              <a:t>	object </a:t>
            </a:r>
            <a:r>
              <a:rPr lang="en-US" sz="2000" b="1" dirty="0" err="1" smtClean="0">
                <a:solidFill>
                  <a:schemeClr val="accent6">
                    <a:lumMod val="40000"/>
                    <a:lumOff val="60000"/>
                  </a:schemeClr>
                </a:solidFill>
              </a:rPr>
              <a:t>obj</a:t>
            </a:r>
            <a:r>
              <a:rPr lang="en-US" sz="2000" b="1" dirty="0" smtClean="0">
                <a:solidFill>
                  <a:schemeClr val="accent6">
                    <a:lumMod val="40000"/>
                    <a:lumOff val="60000"/>
                  </a:schemeClr>
                </a:solidFill>
              </a:rPr>
              <a:t> = Session["key"];</a:t>
            </a:r>
          </a:p>
          <a:p>
            <a:pPr>
              <a:lnSpc>
                <a:spcPct val="80000"/>
              </a:lnSpc>
              <a:buNone/>
            </a:pPr>
            <a:r>
              <a:rPr lang="en-US" sz="2000" b="1" dirty="0" smtClean="0">
                <a:solidFill>
                  <a:schemeClr val="accent6">
                    <a:lumMod val="40000"/>
                    <a:lumOff val="60000"/>
                  </a:schemeClr>
                </a:solidFill>
              </a:rPr>
              <a:t>	if (</a:t>
            </a:r>
            <a:r>
              <a:rPr lang="en-US" sz="2000" b="1" dirty="0" err="1" smtClean="0">
                <a:solidFill>
                  <a:schemeClr val="accent6">
                    <a:lumMod val="40000"/>
                    <a:lumOff val="60000"/>
                  </a:schemeClr>
                </a:solidFill>
              </a:rPr>
              <a:t>obj</a:t>
            </a:r>
            <a:r>
              <a:rPr lang="en-US" sz="2000" b="1" dirty="0" smtClean="0">
                <a:solidFill>
                  <a:schemeClr val="accent6">
                    <a:lumMod val="40000"/>
                    <a:lumOff val="60000"/>
                  </a:schemeClr>
                </a:solidFill>
              </a:rPr>
              <a:t> == null)</a:t>
            </a:r>
          </a:p>
          <a:p>
            <a:pPr>
              <a:lnSpc>
                <a:spcPct val="80000"/>
              </a:lnSpc>
              <a:buNone/>
            </a:pPr>
            <a:r>
              <a:rPr lang="en-US" sz="2000" b="1" dirty="0" smtClean="0">
                <a:solidFill>
                  <a:schemeClr val="accent6">
                    <a:lumMod val="40000"/>
                    <a:lumOff val="60000"/>
                  </a:schemeClr>
                </a:solidFill>
              </a:rPr>
              <a:t>	{</a:t>
            </a:r>
          </a:p>
          <a:p>
            <a:pPr>
              <a:lnSpc>
                <a:spcPct val="80000"/>
              </a:lnSpc>
              <a:buNone/>
            </a:pPr>
            <a:r>
              <a:rPr lang="en-US" sz="2000" b="1" dirty="0" smtClean="0">
                <a:solidFill>
                  <a:schemeClr val="accent6">
                    <a:lumMod val="40000"/>
                    <a:lumOff val="60000"/>
                  </a:schemeClr>
                </a:solidFill>
              </a:rPr>
              <a:t>	   //get the data from database</a:t>
            </a:r>
          </a:p>
          <a:p>
            <a:pPr>
              <a:lnSpc>
                <a:spcPct val="80000"/>
              </a:lnSpc>
              <a:buNone/>
            </a:pPr>
            <a:r>
              <a:rPr lang="en-US" sz="2000" b="1" dirty="0" smtClean="0">
                <a:solidFill>
                  <a:schemeClr val="accent6">
                    <a:lumMod val="40000"/>
                    <a:lumOff val="60000"/>
                  </a:schemeClr>
                </a:solidFill>
              </a:rPr>
              <a:t>	}</a:t>
            </a:r>
          </a:p>
          <a:p>
            <a:pPr>
              <a:lnSpc>
                <a:spcPct val="80000"/>
              </a:lnSpc>
              <a:buNone/>
            </a:pPr>
            <a:r>
              <a:rPr lang="en-US" sz="2000" b="1" dirty="0" smtClean="0">
                <a:solidFill>
                  <a:schemeClr val="accent6">
                    <a:lumMod val="40000"/>
                    <a:lumOff val="60000"/>
                  </a:schemeClr>
                </a:solidFill>
              </a:rPr>
              <a:t>	else</a:t>
            </a:r>
          </a:p>
          <a:p>
            <a:pPr>
              <a:lnSpc>
                <a:spcPct val="80000"/>
              </a:lnSpc>
              <a:buNone/>
            </a:pPr>
            <a:r>
              <a:rPr lang="en-US" sz="2000" b="1" dirty="0" smtClean="0">
                <a:solidFill>
                  <a:schemeClr val="accent6">
                    <a:lumMod val="40000"/>
                    <a:lumOff val="60000"/>
                  </a:schemeClr>
                </a:solidFill>
              </a:rPr>
              <a:t>	{</a:t>
            </a:r>
          </a:p>
          <a:p>
            <a:pPr>
              <a:lnSpc>
                <a:spcPct val="80000"/>
              </a:lnSpc>
              <a:buNone/>
            </a:pPr>
            <a:r>
              <a:rPr lang="en-US" sz="2000" b="1" dirty="0" smtClean="0">
                <a:solidFill>
                  <a:schemeClr val="accent6">
                    <a:lumMod val="40000"/>
                    <a:lumOff val="60000"/>
                  </a:schemeClr>
                </a:solidFill>
              </a:rPr>
              <a:t>	   return (</a:t>
            </a:r>
            <a:r>
              <a:rPr lang="en-US" sz="2000" b="1" dirty="0" err="1" smtClean="0">
                <a:solidFill>
                  <a:schemeClr val="accent6">
                    <a:lumMod val="40000"/>
                    <a:lumOff val="60000"/>
                  </a:schemeClr>
                </a:solidFill>
              </a:rPr>
              <a:t>obj</a:t>
            </a:r>
            <a:r>
              <a:rPr lang="en-US" sz="2000" b="1" dirty="0" smtClean="0">
                <a:solidFill>
                  <a:schemeClr val="accent6">
                    <a:lumMod val="40000"/>
                    <a:lumOff val="60000"/>
                  </a:schemeClr>
                </a:solidFill>
              </a:rPr>
              <a:t> as List&lt;string);</a:t>
            </a:r>
          </a:p>
          <a:p>
            <a:pPr>
              <a:lnSpc>
                <a:spcPct val="80000"/>
              </a:lnSpc>
              <a:buNone/>
            </a:pPr>
            <a:r>
              <a:rPr lang="en-US" sz="2000" b="1" dirty="0" smtClean="0">
                <a:solidFill>
                  <a:schemeClr val="accent6">
                    <a:lumMod val="40000"/>
                    <a:lumOff val="60000"/>
                  </a:schemeClr>
                </a:solidFill>
              </a:rPr>
              <a:t>	}</a:t>
            </a:r>
          </a:p>
          <a:p>
            <a:pPr marL="514350" indent="-514350">
              <a:buNone/>
            </a:pPr>
            <a:endParaRPr lang="en-US" b="1" dirty="0" smtClean="0"/>
          </a:p>
          <a:p>
            <a:pPr marL="514350" indent="-514350">
              <a:buNone/>
            </a:pPr>
            <a:endParaRPr lang="en-US" dirty="0" smtClean="0"/>
          </a:p>
        </p:txBody>
      </p:sp>
      <p:sp>
        <p:nvSpPr>
          <p:cNvPr id="2" name="Title 1"/>
          <p:cNvSpPr>
            <a:spLocks noGrp="1"/>
          </p:cNvSpPr>
          <p:nvPr>
            <p:ph type="title"/>
          </p:nvPr>
        </p:nvSpPr>
        <p:spPr/>
        <p:txBody>
          <a:bodyPr>
            <a:normAutofit fontScale="90000"/>
          </a:bodyPr>
          <a:lstStyle/>
          <a:p>
            <a:r>
              <a:rPr lang="en-US" dirty="0" smtClean="0"/>
              <a:t>#5: Performance Programming – Web Apps Performance</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startAt="3"/>
            </a:pPr>
            <a:r>
              <a:rPr lang="en-US" b="1" dirty="0" smtClean="0"/>
              <a:t>ViewState</a:t>
            </a:r>
          </a:p>
          <a:p>
            <a:pPr marL="514350" indent="-514350">
              <a:buNone/>
            </a:pPr>
            <a:endParaRPr lang="en-US" b="1" dirty="0" smtClean="0"/>
          </a:p>
          <a:p>
            <a:pPr>
              <a:buNone/>
            </a:pPr>
            <a:r>
              <a:rPr lang="en-US" dirty="0" smtClean="0"/>
              <a:t>	By default every page will have </a:t>
            </a:r>
            <a:r>
              <a:rPr lang="en-US" dirty="0" err="1" smtClean="0"/>
              <a:t>viewstate</a:t>
            </a:r>
            <a:r>
              <a:rPr lang="en-US" dirty="0" smtClean="0"/>
              <a:t> enabled. This will increase your page size along with serialization and </a:t>
            </a:r>
            <a:r>
              <a:rPr lang="en-US" dirty="0" err="1" smtClean="0"/>
              <a:t>deserialization</a:t>
            </a:r>
            <a:r>
              <a:rPr lang="en-US" dirty="0" smtClean="0"/>
              <a:t> costs. These costs can become very large especially when you have </a:t>
            </a:r>
            <a:r>
              <a:rPr lang="en-US" dirty="0" err="1" smtClean="0"/>
              <a:t>gridviews</a:t>
            </a:r>
            <a:r>
              <a:rPr lang="en-US" dirty="0" smtClean="0"/>
              <a:t> or </a:t>
            </a:r>
            <a:r>
              <a:rPr lang="en-US" dirty="0" err="1" smtClean="0"/>
              <a:t>datagrids</a:t>
            </a:r>
            <a:r>
              <a:rPr lang="en-US" dirty="0" smtClean="0"/>
              <a:t> in your page.</a:t>
            </a:r>
          </a:p>
          <a:p>
            <a:pPr>
              <a:buNone/>
            </a:pPr>
            <a:r>
              <a:rPr lang="en-US" dirty="0" smtClean="0"/>
              <a:t>	</a:t>
            </a:r>
          </a:p>
          <a:p>
            <a:pPr>
              <a:buNone/>
            </a:pPr>
            <a:r>
              <a:rPr lang="en-US" dirty="0" smtClean="0"/>
              <a:t>	You should disable </a:t>
            </a:r>
            <a:r>
              <a:rPr lang="en-US" dirty="0" err="1" smtClean="0"/>
              <a:t>viewstate</a:t>
            </a:r>
            <a:r>
              <a:rPr lang="en-US" dirty="0" smtClean="0"/>
              <a:t> on the page if the page is an output page and does not do any further processing.</a:t>
            </a:r>
          </a:p>
          <a:p>
            <a:pPr>
              <a:buNone/>
            </a:pPr>
            <a:endParaRPr lang="en-US" dirty="0" smtClean="0"/>
          </a:p>
          <a:p>
            <a:pPr>
              <a:buNone/>
            </a:pPr>
            <a:r>
              <a:rPr lang="en-US" dirty="0" smtClean="0"/>
              <a:t>	Additionally if the control does not handle any event, does not have any data bound values, or the data is constantly refreshed on </a:t>
            </a:r>
            <a:r>
              <a:rPr lang="en-US" dirty="0" err="1" smtClean="0"/>
              <a:t>postback</a:t>
            </a:r>
            <a:r>
              <a:rPr lang="en-US" dirty="0" smtClean="0"/>
              <a:t>, you can disable the </a:t>
            </a:r>
            <a:r>
              <a:rPr lang="en-US" dirty="0" err="1" smtClean="0"/>
              <a:t>viewstate</a:t>
            </a:r>
            <a:r>
              <a:rPr lang="en-US" dirty="0" smtClean="0"/>
              <a:t> for the control.</a:t>
            </a:r>
          </a:p>
          <a:p>
            <a:pPr>
              <a:buNone/>
            </a:pPr>
            <a:r>
              <a:rPr lang="en-US" dirty="0" smtClean="0"/>
              <a:t>	</a:t>
            </a:r>
            <a:r>
              <a:rPr lang="en-US" dirty="0" err="1" smtClean="0"/>
              <a:t>e.g</a:t>
            </a:r>
            <a:r>
              <a:rPr lang="en-US" dirty="0" smtClean="0"/>
              <a:t> you have a label which displays the </a:t>
            </a:r>
            <a:r>
              <a:rPr lang="en-US" dirty="0" err="1" smtClean="0"/>
              <a:t>userid</a:t>
            </a:r>
            <a:r>
              <a:rPr lang="en-US" dirty="0" smtClean="0"/>
              <a:t> with the value always refreshed on page load. In this case there is no need for </a:t>
            </a:r>
            <a:r>
              <a:rPr lang="en-US" dirty="0" err="1" smtClean="0"/>
              <a:t>viewstate</a:t>
            </a:r>
            <a:r>
              <a:rPr lang="en-US" dirty="0" smtClean="0"/>
              <a:t>.</a:t>
            </a:r>
          </a:p>
          <a:p>
            <a:pPr>
              <a:lnSpc>
                <a:spcPct val="80000"/>
              </a:lnSpc>
              <a:buNone/>
            </a:pPr>
            <a:r>
              <a:rPr lang="en-US" sz="2000" b="1" dirty="0" smtClean="0">
                <a:solidFill>
                  <a:schemeClr val="accent6">
                    <a:lumMod val="40000"/>
                    <a:lumOff val="60000"/>
                  </a:schemeClr>
                </a:solidFill>
              </a:rPr>
              <a:t>	&lt;</a:t>
            </a:r>
            <a:r>
              <a:rPr lang="en-US" sz="2000" b="1" dirty="0" err="1" smtClean="0">
                <a:solidFill>
                  <a:schemeClr val="accent6">
                    <a:lumMod val="40000"/>
                    <a:lumOff val="60000"/>
                  </a:schemeClr>
                </a:solidFill>
              </a:rPr>
              <a:t>asp:Label</a:t>
            </a:r>
            <a:r>
              <a:rPr lang="en-US" sz="2000" b="1" dirty="0" smtClean="0">
                <a:solidFill>
                  <a:schemeClr val="accent6">
                    <a:lumMod val="40000"/>
                    <a:lumOff val="60000"/>
                  </a:schemeClr>
                </a:solidFill>
              </a:rPr>
              <a:t> ID="</a:t>
            </a:r>
            <a:r>
              <a:rPr lang="en-US" sz="2000" b="1" dirty="0" err="1" smtClean="0">
                <a:solidFill>
                  <a:schemeClr val="accent6">
                    <a:lumMod val="40000"/>
                    <a:lumOff val="60000"/>
                  </a:schemeClr>
                </a:solidFill>
              </a:rPr>
              <a:t>lbl</a:t>
            </a:r>
            <a:r>
              <a:rPr lang="en-US" sz="2000" b="1" dirty="0" smtClean="0">
                <a:solidFill>
                  <a:schemeClr val="accent6">
                    <a:lumMod val="40000"/>
                    <a:lumOff val="60000"/>
                  </a:schemeClr>
                </a:solidFill>
              </a:rPr>
              <a:t>" </a:t>
            </a:r>
            <a:r>
              <a:rPr lang="en-US" sz="2000" b="1" dirty="0" err="1" smtClean="0">
                <a:solidFill>
                  <a:schemeClr val="accent6">
                    <a:lumMod val="40000"/>
                    <a:lumOff val="60000"/>
                  </a:schemeClr>
                </a:solidFill>
              </a:rPr>
              <a:t>runat</a:t>
            </a:r>
            <a:r>
              <a:rPr lang="en-US" sz="2000" b="1" dirty="0" smtClean="0">
                <a:solidFill>
                  <a:schemeClr val="accent6">
                    <a:lumMod val="40000"/>
                    <a:lumOff val="60000"/>
                  </a:schemeClr>
                </a:solidFill>
              </a:rPr>
              <a:t>="server" /&gt;</a:t>
            </a:r>
          </a:p>
          <a:p>
            <a:pPr>
              <a:lnSpc>
                <a:spcPct val="80000"/>
              </a:lnSpc>
              <a:buNone/>
            </a:pPr>
            <a:r>
              <a:rPr lang="en-US" sz="2000" b="1" dirty="0" smtClean="0">
                <a:solidFill>
                  <a:schemeClr val="accent6">
                    <a:lumMod val="40000"/>
                    <a:lumOff val="60000"/>
                  </a:schemeClr>
                </a:solidFill>
              </a:rPr>
              <a:t>	and inside the page </a:t>
            </a:r>
            <a:r>
              <a:rPr lang="en-US" sz="2000" b="1" dirty="0" err="1" smtClean="0">
                <a:solidFill>
                  <a:schemeClr val="accent6">
                    <a:lumMod val="40000"/>
                    <a:lumOff val="60000"/>
                  </a:schemeClr>
                </a:solidFill>
              </a:rPr>
              <a:t>cs</a:t>
            </a:r>
            <a:r>
              <a:rPr lang="en-US" sz="2000" b="1" dirty="0" smtClean="0">
                <a:solidFill>
                  <a:schemeClr val="accent6">
                    <a:lumMod val="40000"/>
                    <a:lumOff val="60000"/>
                  </a:schemeClr>
                </a:solidFill>
              </a:rPr>
              <a:t> page</a:t>
            </a:r>
          </a:p>
          <a:p>
            <a:pPr>
              <a:lnSpc>
                <a:spcPct val="80000"/>
              </a:lnSpc>
              <a:buNone/>
            </a:pPr>
            <a:r>
              <a:rPr lang="en-US" sz="2000" b="1" dirty="0" smtClean="0">
                <a:solidFill>
                  <a:schemeClr val="accent6">
                    <a:lumMod val="40000"/>
                    <a:lumOff val="60000"/>
                  </a:schemeClr>
                </a:solidFill>
              </a:rPr>
              <a:t>	    protected void </a:t>
            </a:r>
            <a:r>
              <a:rPr lang="en-US" sz="2000" b="1" dirty="0" err="1" smtClean="0">
                <a:solidFill>
                  <a:schemeClr val="accent6">
                    <a:lumMod val="40000"/>
                    <a:lumOff val="60000"/>
                  </a:schemeClr>
                </a:solidFill>
              </a:rPr>
              <a:t>Page_Load</a:t>
            </a:r>
            <a:r>
              <a:rPr lang="en-US" sz="2000" b="1" dirty="0" smtClean="0">
                <a:solidFill>
                  <a:schemeClr val="accent6">
                    <a:lumMod val="40000"/>
                    <a:lumOff val="60000"/>
                  </a:schemeClr>
                </a:solidFill>
              </a:rPr>
              <a:t>(object sender, </a:t>
            </a:r>
            <a:r>
              <a:rPr lang="en-US" sz="2000" b="1" dirty="0" err="1" smtClean="0">
                <a:solidFill>
                  <a:schemeClr val="accent6">
                    <a:lumMod val="40000"/>
                    <a:lumOff val="60000"/>
                  </a:schemeClr>
                </a:solidFill>
              </a:rPr>
              <a:t>EventArgs</a:t>
            </a:r>
            <a:r>
              <a:rPr lang="en-US" sz="2000" b="1" dirty="0" smtClean="0">
                <a:solidFill>
                  <a:schemeClr val="accent6">
                    <a:lumMod val="40000"/>
                    <a:lumOff val="60000"/>
                  </a:schemeClr>
                </a:solidFill>
              </a:rPr>
              <a:t> e)</a:t>
            </a:r>
          </a:p>
          <a:p>
            <a:pPr>
              <a:lnSpc>
                <a:spcPct val="80000"/>
              </a:lnSpc>
              <a:buNone/>
            </a:pPr>
            <a:r>
              <a:rPr lang="en-US" sz="2000" b="1" dirty="0" smtClean="0">
                <a:solidFill>
                  <a:schemeClr val="accent6">
                    <a:lumMod val="40000"/>
                    <a:lumOff val="60000"/>
                  </a:schemeClr>
                </a:solidFill>
              </a:rPr>
              <a:t>	    {</a:t>
            </a:r>
          </a:p>
          <a:p>
            <a:pPr>
              <a:lnSpc>
                <a:spcPct val="80000"/>
              </a:lnSpc>
              <a:buNone/>
            </a:pPr>
            <a:r>
              <a:rPr lang="en-US" sz="2000" b="1" dirty="0" smtClean="0">
                <a:solidFill>
                  <a:schemeClr val="accent6">
                    <a:lumMod val="40000"/>
                    <a:lumOff val="60000"/>
                  </a:schemeClr>
                </a:solidFill>
              </a:rPr>
              <a:t>	       </a:t>
            </a:r>
            <a:r>
              <a:rPr lang="en-US" sz="2000" b="1" dirty="0" err="1" smtClean="0">
                <a:solidFill>
                  <a:schemeClr val="accent6">
                    <a:lumMod val="40000"/>
                    <a:lumOff val="60000"/>
                  </a:schemeClr>
                </a:solidFill>
              </a:rPr>
              <a:t>lbl.Text</a:t>
            </a:r>
            <a:r>
              <a:rPr lang="en-US" sz="2000" b="1" dirty="0" smtClean="0">
                <a:solidFill>
                  <a:schemeClr val="accent6">
                    <a:lumMod val="40000"/>
                    <a:lumOff val="60000"/>
                  </a:schemeClr>
                </a:solidFill>
              </a:rPr>
              <a:t> = </a:t>
            </a:r>
            <a:r>
              <a:rPr lang="en-US" sz="2000" b="1" dirty="0" err="1" smtClean="0">
                <a:solidFill>
                  <a:schemeClr val="accent6">
                    <a:lumMod val="40000"/>
                    <a:lumOff val="60000"/>
                  </a:schemeClr>
                </a:solidFill>
              </a:rPr>
              <a:t>User.Identity.Name</a:t>
            </a:r>
            <a:r>
              <a:rPr lang="en-US" dirty="0" smtClean="0"/>
              <a:t>;</a:t>
            </a:r>
          </a:p>
          <a:p>
            <a:pPr marL="514350" indent="-514350">
              <a:buNone/>
            </a:pPr>
            <a:endParaRPr lang="en-US" b="1" dirty="0" smtClean="0"/>
          </a:p>
          <a:p>
            <a:pPr marL="514350" indent="-514350">
              <a:buNone/>
            </a:pPr>
            <a:endParaRPr lang="en-US" dirty="0" smtClean="0"/>
          </a:p>
        </p:txBody>
      </p:sp>
      <p:sp>
        <p:nvSpPr>
          <p:cNvPr id="2" name="Title 1"/>
          <p:cNvSpPr>
            <a:spLocks noGrp="1"/>
          </p:cNvSpPr>
          <p:nvPr>
            <p:ph type="title"/>
          </p:nvPr>
        </p:nvSpPr>
        <p:spPr/>
        <p:txBody>
          <a:bodyPr>
            <a:normAutofit fontScale="90000"/>
          </a:bodyPr>
          <a:lstStyle/>
          <a:p>
            <a:r>
              <a:rPr lang="en-US" dirty="0" smtClean="0"/>
              <a:t>#5: Performance Programming – Web Apps Performance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smtClean="0"/>
              <a:t>Day 2</a:t>
            </a:r>
          </a:p>
          <a:p>
            <a:pPr marL="880110" lvl="1" indent="-514350">
              <a:buFont typeface="+mj-lt"/>
              <a:buAutoNum type="arabicPeriod" startAt="3"/>
            </a:pPr>
            <a:r>
              <a:rPr lang="en-US" b="1" dirty="0"/>
              <a:t>Generics and Custom Controls</a:t>
            </a:r>
          </a:p>
          <a:p>
            <a:pPr lvl="2"/>
            <a:r>
              <a:rPr lang="en-US" dirty="0"/>
              <a:t>Overview of Generics </a:t>
            </a:r>
          </a:p>
          <a:p>
            <a:pPr lvl="2"/>
            <a:r>
              <a:rPr lang="en-US" dirty="0"/>
              <a:t>Overview of Custom Control</a:t>
            </a:r>
          </a:p>
          <a:p>
            <a:pPr lvl="2"/>
            <a:r>
              <a:rPr lang="en-US" dirty="0"/>
              <a:t>Lab: Creating an custom </a:t>
            </a:r>
            <a:r>
              <a:rPr lang="en-US" dirty="0" smtClean="0"/>
              <a:t>control</a:t>
            </a:r>
            <a:endParaRPr lang="en-US" b="1" dirty="0" smtClean="0"/>
          </a:p>
          <a:p>
            <a:pPr marL="880110" lvl="1" indent="-514350">
              <a:buFont typeface="+mj-lt"/>
              <a:buAutoNum type="arabicPeriod" startAt="4"/>
            </a:pPr>
            <a:r>
              <a:rPr lang="en-US" b="1" dirty="0" smtClean="0"/>
              <a:t>LINQ To SQL</a:t>
            </a:r>
          </a:p>
          <a:p>
            <a:pPr lvl="2"/>
            <a:r>
              <a:rPr lang="en-US" dirty="0" smtClean="0"/>
              <a:t>Overview </a:t>
            </a:r>
            <a:r>
              <a:rPr lang="en-US" dirty="0"/>
              <a:t>of LINQ  to SQL</a:t>
            </a:r>
          </a:p>
          <a:p>
            <a:pPr lvl="2"/>
            <a:r>
              <a:rPr lang="en-US" dirty="0"/>
              <a:t>Creating a LINQ TO SQL Relation</a:t>
            </a:r>
          </a:p>
          <a:p>
            <a:pPr lvl="2"/>
            <a:r>
              <a:rPr lang="en-US" dirty="0"/>
              <a:t>Working with LINQ To SQL Files</a:t>
            </a:r>
          </a:p>
          <a:p>
            <a:pPr lvl="2"/>
            <a:r>
              <a:rPr lang="en-US" dirty="0"/>
              <a:t>Lab: Creating a data aware web </a:t>
            </a:r>
            <a:r>
              <a:rPr lang="en-US" dirty="0" smtClean="0"/>
              <a:t>application</a:t>
            </a:r>
            <a:endParaRPr lang="en-US" b="1" dirty="0" smtClean="0"/>
          </a:p>
          <a:p>
            <a:pPr marL="880110" lvl="1" indent="-514350">
              <a:buFont typeface="+mj-lt"/>
              <a:buAutoNum type="arabicPeriod" startAt="4"/>
            </a:pPr>
            <a:endParaRPr lang="en-US" dirty="0"/>
          </a:p>
          <a:p>
            <a:pPr marL="1117854" lvl="2" indent="-514350">
              <a:buFont typeface="Arial" pitchFamily="34" charset="0"/>
              <a:buChar char="•"/>
            </a:pPr>
            <a:endParaRPr lang="en-US" dirty="0" smtClean="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27840277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1524000"/>
          </a:xfrm>
        </p:spPr>
        <p:txBody>
          <a:bodyPr>
            <a:normAutofit fontScale="77500" lnSpcReduction="20000"/>
          </a:bodyPr>
          <a:lstStyle/>
          <a:p>
            <a:pPr marL="514350" indent="-514350">
              <a:buFont typeface="+mj-lt"/>
              <a:buAutoNum type="arabicPeriod" startAt="3"/>
            </a:pPr>
            <a:r>
              <a:rPr lang="en-US" b="1" dirty="0" err="1" smtClean="0"/>
              <a:t>ViewState</a:t>
            </a:r>
            <a:endParaRPr lang="en-US" b="1" dirty="0" smtClean="0"/>
          </a:p>
          <a:p>
            <a:pPr>
              <a:buNone/>
            </a:pPr>
            <a:r>
              <a:rPr lang="en-US" dirty="0" smtClean="0"/>
              <a:t>	To have an idea how big </a:t>
            </a:r>
            <a:r>
              <a:rPr lang="en-US" dirty="0" err="1" smtClean="0"/>
              <a:t>viewstate</a:t>
            </a:r>
            <a:r>
              <a:rPr lang="en-US" dirty="0" smtClean="0"/>
              <a:t> can get, </a:t>
            </a:r>
            <a:r>
              <a:rPr lang="en-US" dirty="0" err="1" smtClean="0"/>
              <a:t>goto</a:t>
            </a:r>
            <a:r>
              <a:rPr lang="en-US" dirty="0" smtClean="0"/>
              <a:t> your lab 4 solution and view the source code. Notice how a big portion of the page is used for the hidden parameter _VIEWSTATE</a:t>
            </a:r>
          </a:p>
          <a:p>
            <a:pPr marL="514350" indent="-514350">
              <a:buNone/>
            </a:pPr>
            <a:endParaRPr lang="en-US" dirty="0" smtClean="0"/>
          </a:p>
        </p:txBody>
      </p:sp>
      <p:sp>
        <p:nvSpPr>
          <p:cNvPr id="2" name="Title 1"/>
          <p:cNvSpPr>
            <a:spLocks noGrp="1"/>
          </p:cNvSpPr>
          <p:nvPr>
            <p:ph type="title"/>
          </p:nvPr>
        </p:nvSpPr>
        <p:spPr/>
        <p:txBody>
          <a:bodyPr>
            <a:normAutofit fontScale="90000"/>
          </a:bodyPr>
          <a:lstStyle/>
          <a:p>
            <a:r>
              <a:rPr lang="en-US" dirty="0" smtClean="0"/>
              <a:t>#5: Performance Programming – Web Apps Performance</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533400" y="2971800"/>
            <a:ext cx="7943850" cy="2295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524000"/>
            <a:ext cx="8229600" cy="4876800"/>
          </a:xfrm>
        </p:spPr>
        <p:txBody>
          <a:bodyPr>
            <a:normAutofit lnSpcReduction="10000"/>
          </a:bodyPr>
          <a:lstStyle/>
          <a:p>
            <a:pPr marL="0">
              <a:buNone/>
            </a:pPr>
            <a:r>
              <a:rPr lang="en-US" dirty="0" smtClean="0"/>
              <a:t>Solution: Move </a:t>
            </a:r>
            <a:r>
              <a:rPr lang="en-US" dirty="0" err="1" smtClean="0"/>
              <a:t>ViewState</a:t>
            </a:r>
            <a:r>
              <a:rPr lang="en-US" dirty="0" smtClean="0"/>
              <a:t> to Session (Page State </a:t>
            </a:r>
            <a:r>
              <a:rPr lang="en-US" dirty="0" err="1" smtClean="0"/>
              <a:t>Persistor</a:t>
            </a:r>
            <a:r>
              <a:rPr lang="en-US" dirty="0" smtClean="0"/>
              <a:t>)</a:t>
            </a:r>
          </a:p>
          <a:p>
            <a:pPr marL="0">
              <a:buNone/>
            </a:pPr>
            <a:endParaRPr lang="en-US" dirty="0" smtClean="0"/>
          </a:p>
          <a:p>
            <a:pPr marL="0">
              <a:buNone/>
            </a:pPr>
            <a:r>
              <a:rPr lang="en-US" dirty="0" smtClean="0"/>
              <a:t>How? </a:t>
            </a:r>
          </a:p>
          <a:p>
            <a:pPr marL="0"/>
            <a:r>
              <a:rPr lang="en-US" dirty="0" smtClean="0"/>
              <a:t>Add the following line to your page</a:t>
            </a:r>
          </a:p>
          <a:p>
            <a:pPr>
              <a:buNone/>
            </a:pPr>
            <a:r>
              <a:rPr lang="en-US" sz="2000" dirty="0" smtClean="0"/>
              <a:t> protected override </a:t>
            </a:r>
            <a:r>
              <a:rPr lang="en-US" sz="2000" dirty="0" err="1" smtClean="0"/>
              <a:t>PageStatePersister</a:t>
            </a:r>
            <a:r>
              <a:rPr lang="en-US" sz="2000" dirty="0" smtClean="0"/>
              <a:t> </a:t>
            </a:r>
            <a:r>
              <a:rPr lang="en-US" sz="2000" dirty="0" err="1" smtClean="0"/>
              <a:t>PageStatePersister</a:t>
            </a:r>
            <a:r>
              <a:rPr lang="en-US" sz="2000" dirty="0" smtClean="0"/>
              <a:t>{get{return new </a:t>
            </a:r>
            <a:r>
              <a:rPr lang="en-US" sz="2000" dirty="0" err="1" smtClean="0"/>
              <a:t>SessionPageStatePersister</a:t>
            </a:r>
            <a:r>
              <a:rPr lang="en-US" sz="2000" dirty="0" smtClean="0"/>
              <a:t>(this);}}</a:t>
            </a:r>
          </a:p>
          <a:p>
            <a:pPr>
              <a:buNone/>
            </a:pPr>
            <a:endParaRPr lang="en-US" sz="2000" dirty="0" smtClean="0"/>
          </a:p>
          <a:p>
            <a:pPr>
              <a:buNone/>
            </a:pPr>
            <a:r>
              <a:rPr lang="en-US" sz="2000" dirty="0" smtClean="0">
                <a:hlinkClick r:id="rId3"/>
              </a:rPr>
              <a:t>http://localhost:12345/chapter5/sessionviewstate.aspx</a:t>
            </a:r>
            <a:endParaRPr lang="en-US" sz="2000" dirty="0" smtClean="0"/>
          </a:p>
          <a:p>
            <a:pPr>
              <a:buNone/>
            </a:pPr>
            <a:endParaRPr lang="en-US" sz="2000" dirty="0" smtClean="0"/>
          </a:p>
          <a:p>
            <a:pPr>
              <a:buNone/>
            </a:pPr>
            <a:r>
              <a:rPr lang="en-US" sz="2000" dirty="0" smtClean="0"/>
              <a:t>Notice how the </a:t>
            </a:r>
            <a:r>
              <a:rPr lang="en-US" sz="2000" dirty="0" err="1" smtClean="0"/>
              <a:t>viewstate</a:t>
            </a:r>
            <a:r>
              <a:rPr lang="en-US" sz="2000" dirty="0" smtClean="0"/>
              <a:t> is smaller now, but its not totally gone, why?</a:t>
            </a:r>
          </a:p>
        </p:txBody>
      </p:sp>
      <p:sp>
        <p:nvSpPr>
          <p:cNvPr id="2" name="Title 1"/>
          <p:cNvSpPr>
            <a:spLocks noGrp="1"/>
          </p:cNvSpPr>
          <p:nvPr>
            <p:ph type="title"/>
          </p:nvPr>
        </p:nvSpPr>
        <p:spPr/>
        <p:txBody>
          <a:bodyPr>
            <a:normAutofit fontScale="90000"/>
          </a:bodyPr>
          <a:lstStyle/>
          <a:p>
            <a:r>
              <a:rPr lang="en-US" dirty="0" smtClean="0"/>
              <a:t>#5: Performance Programming – Web Apps Performance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ox(in)">
                                      <p:cBhvr>
                                        <p:cTn id="7" dur="500"/>
                                        <p:tgtEl>
                                          <p:spTgt spid="6">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box(in)">
                                      <p:cBhvr>
                                        <p:cTn id="10" dur="500"/>
                                        <p:tgtEl>
                                          <p:spTgt spid="6">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box(in)">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checkerboard(across)">
                                      <p:cBhvr>
                                        <p:cTn id="18"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524000"/>
            <a:ext cx="8229600" cy="4876800"/>
          </a:xfrm>
        </p:spPr>
        <p:txBody>
          <a:bodyPr>
            <a:normAutofit fontScale="92500"/>
          </a:bodyPr>
          <a:lstStyle/>
          <a:p>
            <a:pPr marL="0">
              <a:buNone/>
            </a:pPr>
            <a:r>
              <a:rPr lang="en-US" dirty="0" err="1" smtClean="0"/>
              <a:t>ControlState</a:t>
            </a:r>
            <a:endParaRPr lang="en-US" dirty="0" smtClean="0"/>
          </a:p>
          <a:p>
            <a:pPr marL="0"/>
            <a:r>
              <a:rPr lang="en-US" dirty="0" smtClean="0"/>
              <a:t>The </a:t>
            </a:r>
            <a:r>
              <a:rPr lang="en-US" dirty="0" err="1" smtClean="0"/>
              <a:t>viewstate</a:t>
            </a:r>
            <a:r>
              <a:rPr lang="en-US" dirty="0" smtClean="0"/>
              <a:t> parameter also stores the control state</a:t>
            </a:r>
          </a:p>
          <a:p>
            <a:pPr marL="0">
              <a:buNone/>
            </a:pPr>
            <a:endParaRPr lang="en-US" dirty="0" smtClean="0"/>
          </a:p>
          <a:p>
            <a:pPr marL="0">
              <a:buNone/>
            </a:pPr>
            <a:r>
              <a:rPr lang="en-US" dirty="0" smtClean="0"/>
              <a:t>So we need to move the </a:t>
            </a:r>
            <a:r>
              <a:rPr lang="en-US" dirty="0" err="1" smtClean="0"/>
              <a:t>controlstate</a:t>
            </a:r>
            <a:r>
              <a:rPr lang="en-US" dirty="0" smtClean="0"/>
              <a:t> to session too!</a:t>
            </a:r>
          </a:p>
          <a:p>
            <a:pPr marL="0">
              <a:buNone/>
            </a:pPr>
            <a:endParaRPr lang="en-US" dirty="0" smtClean="0"/>
          </a:p>
          <a:p>
            <a:pPr marL="0">
              <a:buNone/>
            </a:pPr>
            <a:r>
              <a:rPr lang="en-US" dirty="0" smtClean="0"/>
              <a:t>Add the following to system.web section of </a:t>
            </a:r>
            <a:r>
              <a:rPr lang="en-US" dirty="0" err="1" smtClean="0"/>
              <a:t>web.config</a:t>
            </a:r>
            <a:endParaRPr lang="en-US" dirty="0" smtClean="0"/>
          </a:p>
          <a:p>
            <a:pPr marL="0">
              <a:buNone/>
            </a:pPr>
            <a:endParaRPr lang="en-US" dirty="0" smtClean="0"/>
          </a:p>
          <a:p>
            <a:pPr marL="0">
              <a:buNone/>
            </a:pPr>
            <a:endParaRPr lang="en-US" dirty="0" smtClean="0"/>
          </a:p>
          <a:p>
            <a:pPr marL="0">
              <a:buNone/>
            </a:pPr>
            <a:r>
              <a:rPr lang="en-US" dirty="0" smtClean="0"/>
              <a:t>Refresh, and view source now</a:t>
            </a:r>
          </a:p>
        </p:txBody>
      </p:sp>
      <p:sp>
        <p:nvSpPr>
          <p:cNvPr id="2" name="Title 1"/>
          <p:cNvSpPr>
            <a:spLocks noGrp="1"/>
          </p:cNvSpPr>
          <p:nvPr>
            <p:ph type="title"/>
          </p:nvPr>
        </p:nvSpPr>
        <p:spPr/>
        <p:txBody>
          <a:bodyPr>
            <a:normAutofit fontScale="90000"/>
          </a:bodyPr>
          <a:lstStyle/>
          <a:p>
            <a:r>
              <a:rPr lang="en-US" dirty="0" smtClean="0"/>
              <a:t>#5: Performance Programming – Web Apps Performance</a:t>
            </a:r>
            <a:endParaRPr lang="en-US" dirty="0"/>
          </a:p>
        </p:txBody>
      </p:sp>
      <p:pic>
        <p:nvPicPr>
          <p:cNvPr id="3074" name="Picture 2"/>
          <p:cNvPicPr>
            <a:picLocks noChangeAspect="1" noChangeArrowheads="1"/>
          </p:cNvPicPr>
          <p:nvPr/>
        </p:nvPicPr>
        <p:blipFill>
          <a:blip r:embed="rId3" cstate="print"/>
          <a:srcRect l="19048" t="38843" r="56190" b="53719"/>
          <a:stretch>
            <a:fillRect/>
          </a:stretch>
        </p:blipFill>
        <p:spPr bwMode="auto">
          <a:xfrm>
            <a:off x="533400" y="4343400"/>
            <a:ext cx="3962400"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checkerboard(across)">
                                      <p:cBhvr>
                                        <p:cTn id="7" dur="500"/>
                                        <p:tgtEl>
                                          <p:spTgt spid="6">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checkerboard(across)">
                                      <p:cBhvr>
                                        <p:cTn id="10" dur="500"/>
                                        <p:tgtEl>
                                          <p:spTgt spid="6">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animEffect transition="in" filter="checkerboard(across)">
                                      <p:cBhvr>
                                        <p:cTn id="13" dur="500"/>
                                        <p:tgtEl>
                                          <p:spTgt spid="6">
                                            <p:txEl>
                                              <p:pRg st="8" end="8"/>
                                            </p:txEl>
                                          </p:spTgt>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4800600"/>
        </p:xfrm>
        <a:graphic>
          <a:graphicData uri="http://schemas.openxmlformats.org/drawingml/2006/table">
            <a:tbl>
              <a:tblPr firstRow="1" bandRow="1">
                <a:tableStyleId>{5C22544A-7EE6-4342-B048-85BDC9FD1C3A}</a:tableStyleId>
              </a:tblPr>
              <a:tblGrid>
                <a:gridCol w="1600199"/>
                <a:gridCol w="1691641"/>
                <a:gridCol w="1645920"/>
                <a:gridCol w="1645920"/>
                <a:gridCol w="1645920"/>
              </a:tblGrid>
              <a:tr h="370840">
                <a:tc>
                  <a:txBody>
                    <a:bodyPr/>
                    <a:lstStyle/>
                    <a:p>
                      <a:endParaRPr lang="en-US" sz="1400" dirty="0"/>
                    </a:p>
                  </a:txBody>
                  <a:tcPr marL="91439" marR="91439"/>
                </a:tc>
                <a:tc>
                  <a:txBody>
                    <a:bodyPr/>
                    <a:lstStyle/>
                    <a:p>
                      <a:r>
                        <a:rPr lang="en-US" sz="1400" dirty="0" smtClean="0"/>
                        <a:t>Application State</a:t>
                      </a:r>
                      <a:endParaRPr lang="en-US" sz="1400" dirty="0"/>
                    </a:p>
                  </a:txBody>
                  <a:tcPr marL="91439" marR="91439"/>
                </a:tc>
                <a:tc>
                  <a:txBody>
                    <a:bodyPr/>
                    <a:lstStyle/>
                    <a:p>
                      <a:r>
                        <a:rPr lang="en-US" sz="1400" dirty="0" smtClean="0"/>
                        <a:t>Cache</a:t>
                      </a:r>
                      <a:endParaRPr lang="en-US" sz="1400" dirty="0"/>
                    </a:p>
                  </a:txBody>
                  <a:tcPr marL="91439" marR="91439"/>
                </a:tc>
                <a:tc>
                  <a:txBody>
                    <a:bodyPr/>
                    <a:lstStyle/>
                    <a:p>
                      <a:r>
                        <a:rPr lang="en-US" sz="1400" dirty="0" smtClean="0"/>
                        <a:t>ViewState</a:t>
                      </a:r>
                      <a:endParaRPr lang="en-US" sz="1400" dirty="0"/>
                    </a:p>
                  </a:txBody>
                  <a:tcPr marL="91439" marR="91439"/>
                </a:tc>
                <a:tc>
                  <a:txBody>
                    <a:bodyPr/>
                    <a:lstStyle/>
                    <a:p>
                      <a:r>
                        <a:rPr lang="en-US" sz="1400" dirty="0" smtClean="0"/>
                        <a:t>Session</a:t>
                      </a:r>
                      <a:endParaRPr lang="en-US" sz="1400" dirty="0"/>
                    </a:p>
                  </a:txBody>
                  <a:tcPr marL="91439" marR="91439"/>
                </a:tc>
              </a:tr>
              <a:tr h="370840">
                <a:tc>
                  <a:txBody>
                    <a:bodyPr/>
                    <a:lstStyle/>
                    <a:p>
                      <a:r>
                        <a:rPr lang="en-US" sz="1400" dirty="0" smtClean="0"/>
                        <a:t>Duration</a:t>
                      </a:r>
                      <a:endParaRPr lang="en-US" sz="1400" dirty="0"/>
                    </a:p>
                  </a:txBody>
                  <a:tcPr marL="91439" marR="91439"/>
                </a:tc>
                <a:tc>
                  <a:txBody>
                    <a:bodyPr/>
                    <a:lstStyle/>
                    <a:p>
                      <a:r>
                        <a:rPr lang="en-US" sz="1400" dirty="0" smtClean="0"/>
                        <a:t>Lifetime of</a:t>
                      </a:r>
                      <a:r>
                        <a:rPr lang="en-US" sz="1400" baseline="0" dirty="0" smtClean="0"/>
                        <a:t> IIS process</a:t>
                      </a:r>
                      <a:endParaRPr lang="en-US" sz="1400" dirty="0"/>
                    </a:p>
                  </a:txBody>
                  <a:tcPr marL="91439" marR="9143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Lifetime of</a:t>
                      </a:r>
                      <a:r>
                        <a:rPr lang="en-US" sz="1400" baseline="0" dirty="0" smtClean="0"/>
                        <a:t> IIS process</a:t>
                      </a:r>
                      <a:endParaRPr lang="en-US" sz="1400" dirty="0" smtClean="0"/>
                    </a:p>
                    <a:p>
                      <a:endParaRPr lang="en-US" sz="1400" dirty="0"/>
                    </a:p>
                  </a:txBody>
                  <a:tcPr marL="91439" marR="91439"/>
                </a:tc>
                <a:tc>
                  <a:txBody>
                    <a:bodyPr/>
                    <a:lstStyle/>
                    <a:p>
                      <a:r>
                        <a:rPr lang="en-US" sz="1400" dirty="0" smtClean="0"/>
                        <a:t>Lifetime of Page</a:t>
                      </a:r>
                      <a:r>
                        <a:rPr lang="en-US" sz="1400" baseline="0" dirty="0" smtClean="0"/>
                        <a:t> (stored in a hidden input parameter in the html or session state)</a:t>
                      </a:r>
                      <a:endParaRPr lang="en-US" sz="1400" dirty="0"/>
                    </a:p>
                  </a:txBody>
                  <a:tcPr marL="91439" marR="91439"/>
                </a:tc>
                <a:tc>
                  <a:txBody>
                    <a:bodyPr/>
                    <a:lstStyle/>
                    <a:p>
                      <a:r>
                        <a:rPr lang="en-US" sz="1400" dirty="0" smtClean="0"/>
                        <a:t>Lifetime of Session (default is 20 minutes)</a:t>
                      </a:r>
                      <a:endParaRPr lang="en-US" sz="1400" dirty="0"/>
                    </a:p>
                  </a:txBody>
                  <a:tcPr marL="91439" marR="91439"/>
                </a:tc>
              </a:tr>
              <a:tr h="370840">
                <a:tc>
                  <a:txBody>
                    <a:bodyPr/>
                    <a:lstStyle/>
                    <a:p>
                      <a:r>
                        <a:rPr lang="en-US" sz="1400" dirty="0" smtClean="0"/>
                        <a:t>Usage</a:t>
                      </a:r>
                      <a:endParaRPr lang="en-US" sz="1400" dirty="0"/>
                    </a:p>
                  </a:txBody>
                  <a:tcPr marL="91439" marR="91439"/>
                </a:tc>
                <a:tc>
                  <a:txBody>
                    <a:bodyPr/>
                    <a:lstStyle/>
                    <a:p>
                      <a:r>
                        <a:rPr lang="en-US" sz="1400" dirty="0" smtClean="0"/>
                        <a:t>Stores application wide</a:t>
                      </a:r>
                      <a:r>
                        <a:rPr lang="en-US" sz="1400" baseline="0" dirty="0" smtClean="0"/>
                        <a:t> settings. Implemented for backward compatibility, use of cache recommended</a:t>
                      </a:r>
                      <a:endParaRPr lang="en-US" sz="1400" dirty="0"/>
                    </a:p>
                  </a:txBody>
                  <a:tcPr marL="91439" marR="91439"/>
                </a:tc>
                <a:tc>
                  <a:txBody>
                    <a:bodyPr/>
                    <a:lstStyle/>
                    <a:p>
                      <a:r>
                        <a:rPr lang="en-US" sz="1400" dirty="0" smtClean="0"/>
                        <a:t>Can be used to store anything. Best option to store application wide settings</a:t>
                      </a:r>
                      <a:endParaRPr lang="en-US" sz="1400" dirty="0"/>
                    </a:p>
                  </a:txBody>
                  <a:tcPr marL="91439" marR="91439"/>
                </a:tc>
                <a:tc>
                  <a:txBody>
                    <a:bodyPr/>
                    <a:lstStyle/>
                    <a:p>
                      <a:r>
                        <a:rPr lang="en-US" sz="1400" dirty="0" smtClean="0"/>
                        <a:t>Stores data related</a:t>
                      </a:r>
                      <a:r>
                        <a:rPr lang="en-US" sz="1400" baseline="0" dirty="0" smtClean="0"/>
                        <a:t> to the page, have to be carefully managed so that it does not become </a:t>
                      </a:r>
                      <a:r>
                        <a:rPr lang="en-US" sz="1400" baseline="0" dirty="0" err="1" smtClean="0"/>
                        <a:t>unmanagable</a:t>
                      </a:r>
                      <a:endParaRPr lang="en-US" sz="1400" dirty="0"/>
                    </a:p>
                  </a:txBody>
                  <a:tcPr marL="91439" marR="91439"/>
                </a:tc>
                <a:tc>
                  <a:txBody>
                    <a:bodyPr/>
                    <a:lstStyle/>
                    <a:p>
                      <a:r>
                        <a:rPr lang="en-US" sz="1400" dirty="0" smtClean="0"/>
                        <a:t>Stores</a:t>
                      </a:r>
                      <a:r>
                        <a:rPr lang="en-US" sz="1400" baseline="0" dirty="0" smtClean="0"/>
                        <a:t> data related to the session, fastest performance of the lot</a:t>
                      </a:r>
                      <a:endParaRPr lang="en-US" sz="1400" dirty="0"/>
                    </a:p>
                  </a:txBody>
                  <a:tcPr marL="91439" marR="91439"/>
                </a:tc>
              </a:tr>
              <a:tr h="370840">
                <a:tc>
                  <a:txBody>
                    <a:bodyPr/>
                    <a:lstStyle/>
                    <a:p>
                      <a:r>
                        <a:rPr lang="en-US" sz="1400" dirty="0" smtClean="0"/>
                        <a:t>Dependencies</a:t>
                      </a:r>
                      <a:endParaRPr lang="en-US" sz="1400" dirty="0"/>
                    </a:p>
                  </a:txBody>
                  <a:tcPr marL="91439" marR="91439"/>
                </a:tc>
                <a:tc>
                  <a:txBody>
                    <a:bodyPr/>
                    <a:lstStyle/>
                    <a:p>
                      <a:r>
                        <a:rPr lang="en-US" sz="1400" dirty="0" smtClean="0"/>
                        <a:t>None</a:t>
                      </a:r>
                      <a:endParaRPr lang="en-US" sz="1400" dirty="0"/>
                    </a:p>
                  </a:txBody>
                  <a:tcPr marL="91439" marR="91439"/>
                </a:tc>
                <a:tc>
                  <a:txBody>
                    <a:bodyPr/>
                    <a:lstStyle/>
                    <a:p>
                      <a:r>
                        <a:rPr lang="en-US" sz="1400" dirty="0" smtClean="0"/>
                        <a:t>Other Cache</a:t>
                      </a:r>
                      <a:r>
                        <a:rPr lang="en-US" sz="1400" baseline="0" dirty="0" smtClean="0"/>
                        <a:t> Items, File</a:t>
                      </a:r>
                      <a:endParaRPr lang="en-US" sz="1400" dirty="0"/>
                    </a:p>
                  </a:txBody>
                  <a:tcPr marL="91439" marR="91439"/>
                </a:tc>
                <a:tc>
                  <a:txBody>
                    <a:bodyPr/>
                    <a:lstStyle/>
                    <a:p>
                      <a:r>
                        <a:rPr lang="en-US" sz="1400" dirty="0" smtClean="0"/>
                        <a:t>None</a:t>
                      </a:r>
                      <a:endParaRPr lang="en-US" sz="1400" dirty="0"/>
                    </a:p>
                  </a:txBody>
                  <a:tcPr marL="91439" marR="91439"/>
                </a:tc>
                <a:tc>
                  <a:txBody>
                    <a:bodyPr/>
                    <a:lstStyle/>
                    <a:p>
                      <a:r>
                        <a:rPr lang="en-US" sz="1400" dirty="0" smtClean="0"/>
                        <a:t>None</a:t>
                      </a:r>
                      <a:endParaRPr lang="en-US" sz="1400" dirty="0"/>
                    </a:p>
                  </a:txBody>
                  <a:tcPr marL="91439" marR="91439"/>
                </a:tc>
              </a:tr>
              <a:tr h="370840">
                <a:tc>
                  <a:txBody>
                    <a:bodyPr/>
                    <a:lstStyle/>
                    <a:p>
                      <a:r>
                        <a:rPr lang="en-US" sz="1400" dirty="0" smtClean="0"/>
                        <a:t>Expirations</a:t>
                      </a:r>
                      <a:endParaRPr lang="en-US" sz="1400" dirty="0"/>
                    </a:p>
                  </a:txBody>
                  <a:tcPr marL="91439" marR="91439"/>
                </a:tc>
                <a:tc>
                  <a:txBody>
                    <a:bodyPr/>
                    <a:lstStyle/>
                    <a:p>
                      <a:r>
                        <a:rPr lang="en-US" sz="1400" dirty="0" smtClean="0"/>
                        <a:t>None</a:t>
                      </a:r>
                      <a:endParaRPr lang="en-US" sz="1400" dirty="0"/>
                    </a:p>
                  </a:txBody>
                  <a:tcPr marL="91439" marR="91439"/>
                </a:tc>
                <a:tc>
                  <a:txBody>
                    <a:bodyPr/>
                    <a:lstStyle/>
                    <a:p>
                      <a:r>
                        <a:rPr lang="en-US" sz="1400" dirty="0" smtClean="0"/>
                        <a:t>Absolute, Sliding</a:t>
                      </a:r>
                      <a:endParaRPr lang="en-US" sz="1400" dirty="0"/>
                    </a:p>
                  </a:txBody>
                  <a:tcPr marL="91439" marR="91439"/>
                </a:tc>
                <a:tc>
                  <a:txBody>
                    <a:bodyPr/>
                    <a:lstStyle/>
                    <a:p>
                      <a:r>
                        <a:rPr lang="en-US" sz="1400" dirty="0" smtClean="0"/>
                        <a:t>None</a:t>
                      </a:r>
                      <a:endParaRPr lang="en-US" sz="1400" dirty="0"/>
                    </a:p>
                  </a:txBody>
                  <a:tcPr marL="91439" marR="91439"/>
                </a:tc>
                <a:tc>
                  <a:txBody>
                    <a:bodyPr/>
                    <a:lstStyle/>
                    <a:p>
                      <a:r>
                        <a:rPr lang="en-US" sz="1400" dirty="0" smtClean="0"/>
                        <a:t>None</a:t>
                      </a:r>
                      <a:endParaRPr lang="en-US" sz="1400" dirty="0"/>
                    </a:p>
                  </a:txBody>
                  <a:tcPr marL="91439" marR="91439"/>
                </a:tc>
              </a:tr>
              <a:tr h="370840">
                <a:tc>
                  <a:txBody>
                    <a:bodyPr/>
                    <a:lstStyle/>
                    <a:p>
                      <a:endParaRPr lang="en-US" sz="1400" dirty="0"/>
                    </a:p>
                  </a:txBody>
                  <a:tcPr marL="91439" marR="91439"/>
                </a:tc>
                <a:tc>
                  <a:txBody>
                    <a:bodyPr/>
                    <a:lstStyle/>
                    <a:p>
                      <a:endParaRPr lang="en-US" sz="1400"/>
                    </a:p>
                  </a:txBody>
                  <a:tcPr marL="91439" marR="91439"/>
                </a:tc>
                <a:tc>
                  <a:txBody>
                    <a:bodyPr/>
                    <a:lstStyle/>
                    <a:p>
                      <a:endParaRPr lang="en-US" sz="1400"/>
                    </a:p>
                  </a:txBody>
                  <a:tcPr marL="91439" marR="91439"/>
                </a:tc>
                <a:tc>
                  <a:txBody>
                    <a:bodyPr/>
                    <a:lstStyle/>
                    <a:p>
                      <a:endParaRPr lang="en-US" sz="1400"/>
                    </a:p>
                  </a:txBody>
                  <a:tcPr marL="91439" marR="91439"/>
                </a:tc>
                <a:tc>
                  <a:txBody>
                    <a:bodyPr/>
                    <a:lstStyle/>
                    <a:p>
                      <a:endParaRPr lang="en-US" sz="1400" dirty="0"/>
                    </a:p>
                  </a:txBody>
                  <a:tcPr marL="91439" marR="91439"/>
                </a:tc>
              </a:tr>
            </a:tbl>
          </a:graphicData>
        </a:graphic>
      </p:graphicFrame>
      <p:sp>
        <p:nvSpPr>
          <p:cNvPr id="2" name="Title 1"/>
          <p:cNvSpPr>
            <a:spLocks noGrp="1"/>
          </p:cNvSpPr>
          <p:nvPr>
            <p:ph type="title"/>
          </p:nvPr>
        </p:nvSpPr>
        <p:spPr/>
        <p:txBody>
          <a:bodyPr>
            <a:normAutofit fontScale="90000"/>
          </a:bodyPr>
          <a:lstStyle/>
          <a:p>
            <a:r>
              <a:rPr lang="en-US" dirty="0" smtClean="0"/>
              <a:t>#5: Performance Programming – Web Apps Performance</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a:pPr>
            <a:r>
              <a:rPr lang="en-US" b="1" dirty="0" smtClean="0"/>
              <a:t>Expression Trees</a:t>
            </a:r>
          </a:p>
          <a:p>
            <a:pPr marL="514350" indent="-514350">
              <a:buNone/>
            </a:pPr>
            <a:endParaRPr lang="en-US" b="1" dirty="0" smtClean="0"/>
          </a:p>
          <a:p>
            <a:pPr>
              <a:buNone/>
            </a:pPr>
            <a:r>
              <a:rPr lang="en-US" dirty="0" smtClean="0"/>
              <a:t>	Other than using LINQ like statements for SQL, you can also use them in daily normal coding. So instead of doing a for loop to find for a specific item, you can use LINQ to do it for you</a:t>
            </a:r>
          </a:p>
        </p:txBody>
      </p:sp>
      <p:sp>
        <p:nvSpPr>
          <p:cNvPr id="2" name="Title 1"/>
          <p:cNvSpPr>
            <a:spLocks noGrp="1"/>
          </p:cNvSpPr>
          <p:nvPr>
            <p:ph type="title"/>
          </p:nvPr>
        </p:nvSpPr>
        <p:spPr/>
        <p:txBody>
          <a:bodyPr>
            <a:normAutofit fontScale="90000"/>
          </a:bodyPr>
          <a:lstStyle/>
          <a:p>
            <a:r>
              <a:rPr lang="en-US" dirty="0" smtClean="0"/>
              <a:t>#5: Performance Programming – Syntactic sugar</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514350">
              <a:buNone/>
            </a:pPr>
            <a:r>
              <a:rPr lang="en-US" b="1" dirty="0" smtClean="0"/>
              <a:t>The sample code tries to find a specific item in the list and display the total number of items inside. After that it sorts the list and list the items in order</a:t>
            </a:r>
            <a:endParaRPr lang="en-US" sz="1400" b="1" dirty="0" smtClean="0"/>
          </a:p>
        </p:txBody>
      </p:sp>
      <p:sp>
        <p:nvSpPr>
          <p:cNvPr id="2" name="Title 1"/>
          <p:cNvSpPr>
            <a:spLocks noGrp="1"/>
          </p:cNvSpPr>
          <p:nvPr>
            <p:ph type="title"/>
          </p:nvPr>
        </p:nvSpPr>
        <p:spPr/>
        <p:txBody>
          <a:bodyPr>
            <a:normAutofit fontScale="90000"/>
          </a:bodyPr>
          <a:lstStyle/>
          <a:p>
            <a:r>
              <a:rPr lang="en-US" dirty="0" smtClean="0"/>
              <a:t>#5: Performance Programming – Expression Trees</a:t>
            </a:r>
            <a:endParaRPr lang="en-US" dirty="0"/>
          </a:p>
        </p:txBody>
      </p:sp>
      <p:pic>
        <p:nvPicPr>
          <p:cNvPr id="80898" name="Picture 2"/>
          <p:cNvPicPr>
            <a:picLocks noChangeAspect="1" noChangeArrowheads="1"/>
          </p:cNvPicPr>
          <p:nvPr/>
        </p:nvPicPr>
        <p:blipFill>
          <a:blip r:embed="rId3" cstate="print"/>
          <a:srcRect l="2201" t="27772" r="68638" b="49832"/>
          <a:stretch>
            <a:fillRect/>
          </a:stretch>
        </p:blipFill>
        <p:spPr bwMode="auto">
          <a:xfrm>
            <a:off x="381000" y="4114800"/>
            <a:ext cx="4038600" cy="1905000"/>
          </a:xfrm>
          <a:prstGeom prst="rect">
            <a:avLst/>
          </a:prstGeom>
          <a:noFill/>
          <a:ln w="9525">
            <a:noFill/>
            <a:miter lim="800000"/>
            <a:headEnd/>
            <a:tailEnd/>
          </a:ln>
        </p:spPr>
      </p:pic>
      <p:grpSp>
        <p:nvGrpSpPr>
          <p:cNvPr id="10" name="Group 9"/>
          <p:cNvGrpSpPr/>
          <p:nvPr/>
        </p:nvGrpSpPr>
        <p:grpSpPr>
          <a:xfrm>
            <a:off x="4495800" y="4114800"/>
            <a:ext cx="4267200" cy="2057400"/>
            <a:chOff x="4495800" y="4114800"/>
            <a:chExt cx="4267200" cy="2057400"/>
          </a:xfrm>
        </p:grpSpPr>
        <p:pic>
          <p:nvPicPr>
            <p:cNvPr id="80900" name="Picture 4"/>
            <p:cNvPicPr>
              <a:picLocks noChangeAspect="1" noChangeArrowheads="1"/>
            </p:cNvPicPr>
            <p:nvPr/>
          </p:nvPicPr>
          <p:blipFill>
            <a:blip r:embed="rId4" cstate="print"/>
            <a:srcRect l="8735" t="33875" r="61554" b="42833"/>
            <a:stretch>
              <a:fillRect/>
            </a:stretch>
          </p:blipFill>
          <p:spPr bwMode="auto">
            <a:xfrm>
              <a:off x="4648200" y="4114800"/>
              <a:ext cx="4114800" cy="1981200"/>
            </a:xfrm>
            <a:prstGeom prst="rect">
              <a:avLst/>
            </a:prstGeom>
            <a:noFill/>
            <a:ln w="9525">
              <a:noFill/>
              <a:miter lim="800000"/>
              <a:headEnd/>
              <a:tailEnd/>
            </a:ln>
          </p:spPr>
        </p:pic>
        <p:sp>
          <p:nvSpPr>
            <p:cNvPr id="8" name="Oval 7"/>
            <p:cNvSpPr/>
            <p:nvPr/>
          </p:nvSpPr>
          <p:spPr>
            <a:xfrm>
              <a:off x="4648200" y="4114800"/>
              <a:ext cx="4114800" cy="762000"/>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495800" y="5791200"/>
              <a:ext cx="1447800" cy="381000"/>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80898"/>
                                        </p:tgtEl>
                                        <p:attrNameLst>
                                          <p:attrName>style.visibility</p:attrName>
                                        </p:attrNameLst>
                                      </p:cBhvr>
                                      <p:to>
                                        <p:strVal val="visible"/>
                                      </p:to>
                                    </p:set>
                                    <p:animEffect transition="in" filter="blinds(horizontal)">
                                      <p:cBhvr>
                                        <p:cTn id="10" dur="500"/>
                                        <p:tgtEl>
                                          <p:spTgt spid="80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a:buNone/>
            </a:pPr>
            <a:r>
              <a:rPr lang="en-US" dirty="0" smtClean="0"/>
              <a:t>Previously I mentioned that LINQ is slow. This is because at every run the compiler needs to figure out what the expression means and generate the appropriate code</a:t>
            </a:r>
          </a:p>
          <a:p>
            <a:pPr>
              <a:buNone/>
            </a:pPr>
            <a:r>
              <a:rPr lang="en-US" sz="1800" b="1" dirty="0" smtClean="0">
                <a:solidFill>
                  <a:schemeClr val="accent6">
                    <a:lumMod val="40000"/>
                    <a:lumOff val="60000"/>
                  </a:schemeClr>
                </a:solidFill>
              </a:rPr>
              <a:t>from U in </a:t>
            </a:r>
            <a:r>
              <a:rPr lang="en-US" sz="1800" b="1" dirty="0" err="1" smtClean="0">
                <a:solidFill>
                  <a:schemeClr val="accent6">
                    <a:lumMod val="40000"/>
                    <a:lumOff val="60000"/>
                  </a:schemeClr>
                </a:solidFill>
              </a:rPr>
              <a:t>dc.Users</a:t>
            </a:r>
            <a:r>
              <a:rPr lang="en-US" sz="1800" b="1" dirty="0" smtClean="0">
                <a:solidFill>
                  <a:schemeClr val="accent6">
                    <a:lumMod val="40000"/>
                    <a:lumOff val="60000"/>
                  </a:schemeClr>
                </a:solidFill>
              </a:rPr>
              <a:t>  where </a:t>
            </a:r>
            <a:r>
              <a:rPr lang="en-US" sz="1800" b="1" dirty="0" err="1" smtClean="0">
                <a:solidFill>
                  <a:schemeClr val="accent6">
                    <a:lumMod val="40000"/>
                    <a:lumOff val="60000"/>
                  </a:schemeClr>
                </a:solidFill>
              </a:rPr>
              <a:t>U.UserID</a:t>
            </a:r>
            <a:r>
              <a:rPr lang="en-US" sz="1800" b="1" dirty="0" smtClean="0">
                <a:solidFill>
                  <a:schemeClr val="accent6">
                    <a:lumMod val="40000"/>
                    <a:lumOff val="60000"/>
                  </a:schemeClr>
                </a:solidFill>
              </a:rPr>
              <a:t> == </a:t>
            </a:r>
            <a:r>
              <a:rPr lang="en-US" sz="1800" b="1" dirty="0" err="1" smtClean="0">
                <a:solidFill>
                  <a:schemeClr val="accent6">
                    <a:lumMod val="40000"/>
                    <a:lumOff val="60000"/>
                  </a:schemeClr>
                </a:solidFill>
              </a:rPr>
              <a:t>userid</a:t>
            </a:r>
            <a:r>
              <a:rPr lang="en-US" sz="1800" b="1" dirty="0" smtClean="0">
                <a:solidFill>
                  <a:schemeClr val="accent6">
                    <a:lumMod val="40000"/>
                    <a:lumOff val="60000"/>
                  </a:schemeClr>
                </a:solidFill>
              </a:rPr>
              <a:t>  select U</a:t>
            </a:r>
          </a:p>
          <a:p>
            <a:pPr>
              <a:buNone/>
            </a:pPr>
            <a:r>
              <a:rPr lang="en-US" sz="1800" b="1" dirty="0" smtClean="0">
                <a:solidFill>
                  <a:schemeClr val="accent6">
                    <a:lumMod val="40000"/>
                    <a:lumOff val="60000"/>
                  </a:schemeClr>
                </a:solidFill>
              </a:rPr>
              <a:t> </a:t>
            </a:r>
          </a:p>
          <a:p>
            <a:pPr marL="0">
              <a:buNone/>
            </a:pPr>
            <a:r>
              <a:rPr lang="en-US" dirty="0" smtClean="0"/>
              <a:t>To solve this issue, you can create a compiled LINQ reference and call the function instead (think delegates)</a:t>
            </a:r>
          </a:p>
          <a:p>
            <a:pPr marL="0">
              <a:buNone/>
            </a:pPr>
            <a:r>
              <a:rPr lang="en-US" sz="1800" b="1" dirty="0" smtClean="0">
                <a:solidFill>
                  <a:schemeClr val="accent6">
                    <a:lumMod val="40000"/>
                    <a:lumOff val="60000"/>
                  </a:schemeClr>
                </a:solidFill>
              </a:rPr>
              <a:t>public static </a:t>
            </a:r>
            <a:r>
              <a:rPr lang="en-US" sz="1800" b="1" dirty="0" err="1" smtClean="0">
                <a:solidFill>
                  <a:schemeClr val="accent6">
                    <a:lumMod val="40000"/>
                    <a:lumOff val="60000"/>
                  </a:schemeClr>
                </a:solidFill>
              </a:rPr>
              <a:t>Func</a:t>
            </a:r>
            <a:r>
              <a:rPr lang="en-US" sz="1800" b="1" dirty="0" smtClean="0">
                <a:solidFill>
                  <a:schemeClr val="accent6">
                    <a:lumMod val="40000"/>
                    <a:lumOff val="60000"/>
                  </a:schemeClr>
                </a:solidFill>
              </a:rPr>
              <a:t>&lt;</a:t>
            </a:r>
            <a:r>
              <a:rPr lang="en-US" sz="1800" b="1" dirty="0" err="1" smtClean="0">
                <a:solidFill>
                  <a:schemeClr val="accent6">
                    <a:lumMod val="40000"/>
                    <a:lumOff val="60000"/>
                  </a:schemeClr>
                </a:solidFill>
              </a:rPr>
              <a:t>DataContext</a:t>
            </a:r>
            <a:r>
              <a:rPr lang="en-US" sz="1800" b="1" dirty="0" smtClean="0">
                <a:solidFill>
                  <a:schemeClr val="accent6">
                    <a:lumMod val="40000"/>
                    <a:lumOff val="60000"/>
                  </a:schemeClr>
                </a:solidFill>
              </a:rPr>
              <a:t>, string, </a:t>
            </a:r>
            <a:r>
              <a:rPr lang="en-US" sz="1800" b="1" dirty="0" err="1" smtClean="0">
                <a:solidFill>
                  <a:schemeClr val="accent6">
                    <a:lumMod val="40000"/>
                    <a:lumOff val="60000"/>
                  </a:schemeClr>
                </a:solidFill>
              </a:rPr>
              <a:t>IQueryable</a:t>
            </a:r>
            <a:r>
              <a:rPr lang="en-US" sz="1800" b="1" dirty="0" smtClean="0">
                <a:solidFill>
                  <a:schemeClr val="accent6">
                    <a:lumMod val="40000"/>
                    <a:lumOff val="60000"/>
                  </a:schemeClr>
                </a:solidFill>
              </a:rPr>
              <a:t>&lt;Address&gt;&gt; </a:t>
            </a:r>
            <a:r>
              <a:rPr lang="en-US" sz="1800" b="1" dirty="0" err="1" smtClean="0">
                <a:solidFill>
                  <a:schemeClr val="accent6">
                    <a:lumMod val="40000"/>
                    <a:lumOff val="60000"/>
                  </a:schemeClr>
                </a:solidFill>
              </a:rPr>
              <a:t>CQ_GetAddressRecord</a:t>
            </a:r>
            <a:r>
              <a:rPr lang="en-US" sz="1800" b="1" dirty="0" smtClean="0">
                <a:solidFill>
                  <a:schemeClr val="accent6">
                    <a:lumMod val="40000"/>
                    <a:lumOff val="60000"/>
                  </a:schemeClr>
                </a:solidFill>
              </a:rPr>
              <a:t> = </a:t>
            </a:r>
            <a:r>
              <a:rPr lang="en-US" sz="1800" b="1" dirty="0" err="1" smtClean="0">
                <a:solidFill>
                  <a:schemeClr val="accent6">
                    <a:lumMod val="40000"/>
                    <a:lumOff val="60000"/>
                  </a:schemeClr>
                </a:solidFill>
              </a:rPr>
              <a:t>CompiledQuery.Compile</a:t>
            </a:r>
            <a:r>
              <a:rPr lang="en-US" sz="1800" b="1" dirty="0" smtClean="0">
                <a:solidFill>
                  <a:schemeClr val="accent6">
                    <a:lumMod val="40000"/>
                    <a:lumOff val="60000"/>
                  </a:schemeClr>
                </a:solidFill>
              </a:rPr>
              <a:t>&lt;</a:t>
            </a:r>
            <a:r>
              <a:rPr lang="en-US" sz="1800" b="1" dirty="0" err="1" smtClean="0">
                <a:solidFill>
                  <a:schemeClr val="accent6">
                    <a:lumMod val="40000"/>
                    <a:lumOff val="60000"/>
                  </a:schemeClr>
                </a:solidFill>
              </a:rPr>
              <a:t>DataContext</a:t>
            </a:r>
            <a:r>
              <a:rPr lang="en-US" sz="1800" b="1" dirty="0" smtClean="0">
                <a:solidFill>
                  <a:schemeClr val="accent6">
                    <a:lumMod val="40000"/>
                    <a:lumOff val="60000"/>
                  </a:schemeClr>
                </a:solidFill>
              </a:rPr>
              <a:t>, string, </a:t>
            </a:r>
            <a:r>
              <a:rPr lang="en-US" sz="1800" b="1" dirty="0" err="1" smtClean="0">
                <a:solidFill>
                  <a:schemeClr val="accent6">
                    <a:lumMod val="40000"/>
                    <a:lumOff val="60000"/>
                  </a:schemeClr>
                </a:solidFill>
              </a:rPr>
              <a:t>IQueryable</a:t>
            </a:r>
            <a:r>
              <a:rPr lang="en-US" sz="1800" b="1" dirty="0" smtClean="0">
                <a:solidFill>
                  <a:schemeClr val="accent6">
                    <a:lumMod val="40000"/>
                    <a:lumOff val="60000"/>
                  </a:schemeClr>
                </a:solidFill>
              </a:rPr>
              <a:t>&lt;Address&gt;&gt;((dc, Address) =&gt;</a:t>
            </a:r>
          </a:p>
          <a:p>
            <a:pPr>
              <a:buNone/>
            </a:pPr>
            <a:r>
              <a:rPr lang="en-US" sz="1800" b="1" dirty="0" smtClean="0">
                <a:solidFill>
                  <a:schemeClr val="accent6">
                    <a:lumMod val="40000"/>
                    <a:lumOff val="60000"/>
                  </a:schemeClr>
                </a:solidFill>
              </a:rPr>
              <a:t>         from U in </a:t>
            </a:r>
            <a:r>
              <a:rPr lang="en-US" sz="1800" b="1" dirty="0" err="1" smtClean="0">
                <a:solidFill>
                  <a:schemeClr val="accent6">
                    <a:lumMod val="40000"/>
                    <a:lumOff val="60000"/>
                  </a:schemeClr>
                </a:solidFill>
              </a:rPr>
              <a:t>dc.Addresses</a:t>
            </a:r>
            <a:endParaRPr lang="en-US" sz="1800" b="1" dirty="0" smtClean="0">
              <a:solidFill>
                <a:schemeClr val="accent6">
                  <a:lumMod val="40000"/>
                  <a:lumOff val="60000"/>
                </a:schemeClr>
              </a:solidFill>
            </a:endParaRPr>
          </a:p>
          <a:p>
            <a:pPr>
              <a:buNone/>
            </a:pPr>
            <a:r>
              <a:rPr lang="en-US" sz="1800" b="1" dirty="0" smtClean="0">
                <a:solidFill>
                  <a:schemeClr val="accent6">
                    <a:lumMod val="40000"/>
                    <a:lumOff val="60000"/>
                  </a:schemeClr>
                </a:solidFill>
              </a:rPr>
              <a:t>         where </a:t>
            </a:r>
            <a:r>
              <a:rPr lang="en-US" sz="1800" b="1" dirty="0" err="1" smtClean="0">
                <a:solidFill>
                  <a:schemeClr val="accent6">
                    <a:lumMod val="40000"/>
                    <a:lumOff val="60000"/>
                  </a:schemeClr>
                </a:solidFill>
              </a:rPr>
              <a:t>U.Address</a:t>
            </a:r>
            <a:r>
              <a:rPr lang="en-US" sz="1800" b="1" dirty="0" smtClean="0">
                <a:solidFill>
                  <a:schemeClr val="accent6">
                    <a:lumMod val="40000"/>
                    <a:lumOff val="60000"/>
                  </a:schemeClr>
                </a:solidFill>
              </a:rPr>
              <a:t> == Address</a:t>
            </a:r>
          </a:p>
          <a:p>
            <a:pPr>
              <a:buNone/>
            </a:pPr>
            <a:r>
              <a:rPr lang="en-US" sz="1800" b="1" dirty="0" smtClean="0">
                <a:solidFill>
                  <a:schemeClr val="accent6">
                    <a:lumMod val="40000"/>
                    <a:lumOff val="60000"/>
                  </a:schemeClr>
                </a:solidFill>
              </a:rPr>
              <a:t>         select U</a:t>
            </a:r>
          </a:p>
          <a:p>
            <a:pPr>
              <a:buNone/>
            </a:pPr>
            <a:r>
              <a:rPr lang="en-US" sz="1800" b="1" dirty="0" smtClean="0">
                <a:solidFill>
                  <a:schemeClr val="accent6">
                    <a:lumMod val="40000"/>
                    <a:lumOff val="60000"/>
                  </a:schemeClr>
                </a:solidFill>
              </a:rPr>
              <a:t>     );</a:t>
            </a:r>
          </a:p>
        </p:txBody>
      </p:sp>
      <p:sp>
        <p:nvSpPr>
          <p:cNvPr id="2" name="Title 1"/>
          <p:cNvSpPr>
            <a:spLocks noGrp="1"/>
          </p:cNvSpPr>
          <p:nvPr>
            <p:ph type="title"/>
          </p:nvPr>
        </p:nvSpPr>
        <p:spPr/>
        <p:txBody>
          <a:bodyPr>
            <a:normAutofit fontScale="90000"/>
          </a:bodyPr>
          <a:lstStyle/>
          <a:p>
            <a:r>
              <a:rPr lang="en-US" dirty="0" smtClean="0"/>
              <a:t>#5: Performance Programming – Compiled LINQ</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a:buNone/>
            </a:pPr>
            <a:r>
              <a:rPr lang="en-US" sz="1800" b="1" dirty="0" smtClean="0">
                <a:solidFill>
                  <a:schemeClr val="accent6">
                    <a:lumMod val="40000"/>
                    <a:lumOff val="60000"/>
                  </a:schemeClr>
                </a:solidFill>
              </a:rPr>
              <a:t>This page shows a sample of a compiled query and binding the resulting data to a </a:t>
            </a:r>
            <a:r>
              <a:rPr lang="en-US" sz="1800" b="1" dirty="0" err="1" smtClean="0">
                <a:solidFill>
                  <a:schemeClr val="accent6">
                    <a:lumMod val="40000"/>
                    <a:lumOff val="60000"/>
                  </a:schemeClr>
                </a:solidFill>
              </a:rPr>
              <a:t>gridview</a:t>
            </a:r>
            <a:endParaRPr lang="en-US" sz="1800" b="1" dirty="0" smtClean="0">
              <a:solidFill>
                <a:schemeClr val="accent6">
                  <a:lumMod val="40000"/>
                  <a:lumOff val="60000"/>
                </a:schemeClr>
              </a:solidFill>
            </a:endParaRPr>
          </a:p>
          <a:p>
            <a:pPr marL="0">
              <a:buNone/>
            </a:pPr>
            <a:r>
              <a:rPr lang="en-US" sz="1800" b="1" dirty="0" smtClean="0">
                <a:solidFill>
                  <a:schemeClr val="accent6">
                    <a:lumMod val="40000"/>
                    <a:lumOff val="60000"/>
                  </a:schemeClr>
                </a:solidFill>
                <a:hlinkClick r:id="rId3"/>
              </a:rPr>
              <a:t>http://localhost:12345/Chapter5/compiledlinq.aspx</a:t>
            </a:r>
            <a:r>
              <a:rPr lang="en-US" sz="1800" b="1" dirty="0" smtClean="0">
                <a:solidFill>
                  <a:schemeClr val="accent6">
                    <a:lumMod val="40000"/>
                    <a:lumOff val="60000"/>
                  </a:schemeClr>
                </a:solidFill>
              </a:rPr>
              <a:t> </a:t>
            </a:r>
          </a:p>
          <a:p>
            <a:pPr marL="0">
              <a:buNone/>
            </a:pPr>
            <a:r>
              <a:rPr lang="en-US" sz="1800" b="1" dirty="0" smtClean="0">
                <a:solidFill>
                  <a:schemeClr val="accent6">
                    <a:lumMod val="40000"/>
                    <a:lumOff val="60000"/>
                  </a:schemeClr>
                </a:solidFill>
              </a:rPr>
              <a:t> </a:t>
            </a:r>
          </a:p>
          <a:p>
            <a:pPr marL="0">
              <a:buNone/>
            </a:pPr>
            <a:r>
              <a:rPr lang="en-US" sz="1800" b="1" dirty="0" smtClean="0">
                <a:solidFill>
                  <a:schemeClr val="accent6">
                    <a:lumMod val="40000"/>
                    <a:lumOff val="60000"/>
                  </a:schemeClr>
                </a:solidFill>
              </a:rPr>
              <a:t>One of the important things to note is that compiled </a:t>
            </a:r>
            <a:r>
              <a:rPr lang="en-US" sz="1800" b="1" dirty="0" err="1" smtClean="0">
                <a:solidFill>
                  <a:schemeClr val="accent6">
                    <a:lumMod val="40000"/>
                    <a:lumOff val="60000"/>
                  </a:schemeClr>
                </a:solidFill>
              </a:rPr>
              <a:t>linq</a:t>
            </a:r>
            <a:r>
              <a:rPr lang="en-US" sz="1800" b="1" dirty="0" smtClean="0">
                <a:solidFill>
                  <a:schemeClr val="accent6">
                    <a:lumMod val="40000"/>
                    <a:lumOff val="60000"/>
                  </a:schemeClr>
                </a:solidFill>
              </a:rPr>
              <a:t> returns a </a:t>
            </a:r>
            <a:r>
              <a:rPr lang="en-US" sz="1800" b="1" dirty="0" smtClean="0">
                <a:solidFill>
                  <a:srgbClr val="FF0000"/>
                </a:solidFill>
              </a:rPr>
              <a:t>READONLY</a:t>
            </a:r>
            <a:r>
              <a:rPr lang="en-US" sz="1800" b="1" dirty="0" smtClean="0">
                <a:solidFill>
                  <a:schemeClr val="accent6">
                    <a:lumMod val="40000"/>
                    <a:lumOff val="60000"/>
                  </a:schemeClr>
                </a:solidFill>
              </a:rPr>
              <a:t> result, you do not have the ability to edit and save the changes</a:t>
            </a:r>
          </a:p>
        </p:txBody>
      </p:sp>
      <p:sp>
        <p:nvSpPr>
          <p:cNvPr id="2" name="Title 1"/>
          <p:cNvSpPr>
            <a:spLocks noGrp="1"/>
          </p:cNvSpPr>
          <p:nvPr>
            <p:ph type="title"/>
          </p:nvPr>
        </p:nvSpPr>
        <p:spPr/>
        <p:txBody>
          <a:bodyPr>
            <a:normAutofit fontScale="90000"/>
          </a:bodyPr>
          <a:lstStyle/>
          <a:p>
            <a:r>
              <a:rPr lang="en-US" dirty="0" smtClean="0"/>
              <a:t>#5: Performance Programming – Compiled LINQ</a:t>
            </a:r>
            <a:endParaRPr lang="en-US" dirty="0"/>
          </a:p>
        </p:txBody>
      </p:sp>
      <p:pic>
        <p:nvPicPr>
          <p:cNvPr id="82946" name="Picture 2"/>
          <p:cNvPicPr>
            <a:picLocks noChangeAspect="1" noChangeArrowheads="1"/>
          </p:cNvPicPr>
          <p:nvPr/>
        </p:nvPicPr>
        <p:blipFill>
          <a:blip r:embed="rId4" cstate="print"/>
          <a:srcRect l="4402" t="24188" r="35626" b="41769"/>
          <a:stretch>
            <a:fillRect/>
          </a:stretch>
        </p:blipFill>
        <p:spPr bwMode="auto">
          <a:xfrm>
            <a:off x="457200" y="3657600"/>
            <a:ext cx="83058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#5: Lab</a:t>
            </a:r>
            <a:endParaRPr lang="en-US" dirty="0"/>
          </a:p>
        </p:txBody>
      </p:sp>
    </p:spTree>
    <p:extLst>
      <p:ext uri="{BB962C8B-B14F-4D97-AF65-F5344CB8AC3E}">
        <p14:creationId xmlns:p14="http://schemas.microsoft.com/office/powerpoint/2010/main" val="34806123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b="1" dirty="0" smtClean="0"/>
              <a:t>Extensions</a:t>
            </a:r>
          </a:p>
          <a:p>
            <a:pPr marL="514350" indent="-514350">
              <a:buNone/>
            </a:pPr>
            <a:endParaRPr lang="en-US" b="1" dirty="0" smtClean="0"/>
          </a:p>
          <a:p>
            <a:pPr>
              <a:buNone/>
            </a:pPr>
            <a:r>
              <a:rPr lang="en-US" dirty="0" smtClean="0"/>
              <a:t>	There are always times when we want to add a new function to an existing class which we do not have the code, and it is troublesome to create a new class just to add in this new function. What you can do is use extensions to add functions to existing classes.</a:t>
            </a:r>
          </a:p>
          <a:p>
            <a:pPr>
              <a:buNone/>
            </a:pPr>
            <a:endParaRPr lang="en-US" dirty="0" smtClean="0"/>
          </a:p>
          <a:p>
            <a:pPr>
              <a:buNone/>
            </a:pPr>
            <a:r>
              <a:rPr lang="en-US" dirty="0" smtClean="0"/>
              <a:t>	</a:t>
            </a:r>
            <a:r>
              <a:rPr lang="en-US" dirty="0" err="1" smtClean="0"/>
              <a:t>e.g</a:t>
            </a:r>
            <a:r>
              <a:rPr lang="en-US" dirty="0" smtClean="0"/>
              <a:t> to add a Clear function to the </a:t>
            </a:r>
            <a:r>
              <a:rPr lang="en-US" dirty="0" err="1" smtClean="0"/>
              <a:t>StringBuilder</a:t>
            </a:r>
            <a:r>
              <a:rPr lang="en-US" dirty="0" smtClean="0"/>
              <a:t> class I can use </a:t>
            </a:r>
            <a:r>
              <a:rPr lang="en-US" dirty="0" err="1" smtClean="0"/>
              <a:t>thefollowing</a:t>
            </a:r>
            <a:endParaRPr lang="en-US" dirty="0" smtClean="0"/>
          </a:p>
          <a:p>
            <a:pPr>
              <a:buNone/>
            </a:pPr>
            <a:r>
              <a:rPr lang="en-US" sz="2000" b="1" dirty="0" smtClean="0">
                <a:solidFill>
                  <a:schemeClr val="accent6">
                    <a:lumMod val="40000"/>
                    <a:lumOff val="60000"/>
                  </a:schemeClr>
                </a:solidFill>
              </a:rPr>
              <a:t>public static class </a:t>
            </a:r>
            <a:r>
              <a:rPr lang="en-US" sz="2000" b="1" dirty="0" err="1" smtClean="0">
                <a:solidFill>
                  <a:schemeClr val="accent6">
                    <a:lumMod val="40000"/>
                    <a:lumOff val="60000"/>
                  </a:schemeClr>
                </a:solidFill>
              </a:rPr>
              <a:t>StringBuilderExtensions</a:t>
            </a:r>
            <a:r>
              <a:rPr lang="en-US" sz="2000" b="1" dirty="0" smtClean="0">
                <a:solidFill>
                  <a:schemeClr val="accent6">
                    <a:lumMod val="40000"/>
                    <a:lumOff val="60000"/>
                  </a:schemeClr>
                </a:solidFill>
              </a:rPr>
              <a:t>{</a:t>
            </a:r>
          </a:p>
          <a:p>
            <a:pPr>
              <a:buNone/>
            </a:pPr>
            <a:r>
              <a:rPr lang="en-US" sz="2000" b="1" dirty="0" smtClean="0">
                <a:solidFill>
                  <a:schemeClr val="accent6">
                    <a:lumMod val="40000"/>
                    <a:lumOff val="60000"/>
                  </a:schemeClr>
                </a:solidFill>
              </a:rPr>
              <a:t>public static void Clear(this </a:t>
            </a:r>
            <a:r>
              <a:rPr lang="en-US" sz="2000" b="1" dirty="0" err="1" smtClean="0">
                <a:solidFill>
                  <a:schemeClr val="accent6">
                    <a:lumMod val="40000"/>
                    <a:lumOff val="60000"/>
                  </a:schemeClr>
                </a:solidFill>
              </a:rPr>
              <a:t>StringBuilder</a:t>
            </a:r>
            <a:r>
              <a:rPr lang="en-US" sz="2000" b="1" dirty="0" smtClean="0">
                <a:solidFill>
                  <a:schemeClr val="accent6">
                    <a:lumMod val="40000"/>
                    <a:lumOff val="60000"/>
                  </a:schemeClr>
                </a:solidFill>
              </a:rPr>
              <a:t> </a:t>
            </a:r>
            <a:r>
              <a:rPr lang="en-US" sz="2000" b="1" dirty="0" err="1" smtClean="0">
                <a:solidFill>
                  <a:schemeClr val="accent6">
                    <a:lumMod val="40000"/>
                    <a:lumOff val="60000"/>
                  </a:schemeClr>
                </a:solidFill>
              </a:rPr>
              <a:t>sb</a:t>
            </a:r>
            <a:r>
              <a:rPr lang="en-US" sz="2000" b="1" dirty="0" smtClean="0">
                <a:solidFill>
                  <a:schemeClr val="accent6">
                    <a:lumMod val="40000"/>
                    <a:lumOff val="60000"/>
                  </a:schemeClr>
                </a:solidFill>
              </a:rPr>
              <a:t>){</a:t>
            </a:r>
          </a:p>
          <a:p>
            <a:pPr>
              <a:buNone/>
            </a:pPr>
            <a:r>
              <a:rPr lang="en-US" sz="2000" b="1" dirty="0" smtClean="0">
                <a:solidFill>
                  <a:schemeClr val="accent6">
                    <a:lumMod val="40000"/>
                    <a:lumOff val="60000"/>
                  </a:schemeClr>
                </a:solidFill>
              </a:rPr>
              <a:t>   </a:t>
            </a:r>
            <a:r>
              <a:rPr lang="en-US" sz="2000" b="1" dirty="0" err="1" smtClean="0">
                <a:solidFill>
                  <a:schemeClr val="accent6">
                    <a:lumMod val="40000"/>
                    <a:lumOff val="60000"/>
                  </a:schemeClr>
                </a:solidFill>
              </a:rPr>
              <a:t>sb.Remove</a:t>
            </a:r>
            <a:r>
              <a:rPr lang="en-US" sz="2000" b="1" dirty="0" smtClean="0">
                <a:solidFill>
                  <a:schemeClr val="accent6">
                    <a:lumMod val="40000"/>
                    <a:lumOff val="60000"/>
                  </a:schemeClr>
                </a:solidFill>
              </a:rPr>
              <a:t>(0, </a:t>
            </a:r>
            <a:r>
              <a:rPr lang="en-US" sz="2000" b="1" dirty="0" err="1" smtClean="0">
                <a:solidFill>
                  <a:schemeClr val="accent6">
                    <a:lumMod val="40000"/>
                    <a:lumOff val="60000"/>
                  </a:schemeClr>
                </a:solidFill>
              </a:rPr>
              <a:t>sb.Length</a:t>
            </a:r>
            <a:r>
              <a:rPr lang="en-US" sz="2000" b="1" dirty="0" smtClean="0">
                <a:solidFill>
                  <a:schemeClr val="accent6">
                    <a:lumMod val="40000"/>
                    <a:lumOff val="60000"/>
                  </a:schemeClr>
                </a:solidFill>
              </a:rPr>
              <a:t>);</a:t>
            </a:r>
          </a:p>
          <a:p>
            <a:pPr>
              <a:buNone/>
            </a:pPr>
            <a:r>
              <a:rPr lang="en-US" sz="2000" b="1" dirty="0" smtClean="0">
                <a:solidFill>
                  <a:schemeClr val="accent6">
                    <a:lumMod val="40000"/>
                    <a:lumOff val="60000"/>
                  </a:schemeClr>
                </a:solidFill>
              </a:rPr>
              <a:t>}}</a:t>
            </a:r>
          </a:p>
          <a:p>
            <a:pPr marL="514350" indent="-514350">
              <a:buNone/>
            </a:pPr>
            <a:endParaRPr lang="en-US" b="1" dirty="0" smtClean="0"/>
          </a:p>
          <a:p>
            <a:pPr marL="514350" indent="-514350">
              <a:buNone/>
            </a:pPr>
            <a:endParaRPr lang="en-US" dirty="0" smtClean="0"/>
          </a:p>
        </p:txBody>
      </p:sp>
      <p:sp>
        <p:nvSpPr>
          <p:cNvPr id="2" name="Title 1"/>
          <p:cNvSpPr>
            <a:spLocks noGrp="1"/>
          </p:cNvSpPr>
          <p:nvPr>
            <p:ph type="title"/>
          </p:nvPr>
        </p:nvSpPr>
        <p:spPr/>
        <p:txBody>
          <a:bodyPr>
            <a:normAutofit/>
          </a:bodyPr>
          <a:lstStyle/>
          <a:p>
            <a:r>
              <a:rPr lang="en-US" dirty="0" smtClean="0"/>
              <a:t>#6: Extensions</a:t>
            </a:r>
            <a:endParaRPr lang="en-US" dirty="0"/>
          </a:p>
        </p:txBody>
      </p:sp>
      <p:pic>
        <p:nvPicPr>
          <p:cNvPr id="2050" name="Picture 2"/>
          <p:cNvPicPr>
            <a:picLocks noChangeAspect="1" noChangeArrowheads="1"/>
          </p:cNvPicPr>
          <p:nvPr/>
        </p:nvPicPr>
        <p:blipFill>
          <a:blip r:embed="rId2" cstate="print"/>
          <a:srcRect l="11627" t="36842" r="59675" b="47954"/>
          <a:stretch>
            <a:fillRect/>
          </a:stretch>
        </p:blipFill>
        <p:spPr bwMode="auto">
          <a:xfrm>
            <a:off x="5410200" y="4648200"/>
            <a:ext cx="3429000" cy="1447800"/>
          </a:xfrm>
          <a:prstGeom prst="rect">
            <a:avLst/>
          </a:prstGeom>
          <a:noFill/>
          <a:ln w="9525">
            <a:noFill/>
            <a:miter lim="800000"/>
            <a:headEnd/>
            <a:tailEnd/>
          </a:ln>
        </p:spPr>
      </p:pic>
    </p:spTree>
    <p:extLst>
      <p:ext uri="{BB962C8B-B14F-4D97-AF65-F5344CB8AC3E}">
        <p14:creationId xmlns:p14="http://schemas.microsoft.com/office/powerpoint/2010/main" val="3289873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smtClean="0"/>
              <a:t>Day 3</a:t>
            </a:r>
            <a:endParaRPr lang="en-US" dirty="0" smtClean="0"/>
          </a:p>
          <a:p>
            <a:pPr marL="880110" lvl="1" indent="-514350">
              <a:buFont typeface="+mj-lt"/>
              <a:buAutoNum type="arabicPeriod" startAt="5"/>
            </a:pPr>
            <a:r>
              <a:rPr lang="en-US" b="1" dirty="0" smtClean="0"/>
              <a:t>Performance Programming</a:t>
            </a:r>
          </a:p>
          <a:p>
            <a:pPr lvl="2"/>
            <a:r>
              <a:rPr lang="en-US" dirty="0" smtClean="0"/>
              <a:t>Overview of potential loopholes in ASP.NET Development</a:t>
            </a:r>
          </a:p>
          <a:p>
            <a:pPr lvl="2"/>
            <a:r>
              <a:rPr lang="en-US" dirty="0" smtClean="0"/>
              <a:t>Looking at how to program better and faster</a:t>
            </a:r>
          </a:p>
          <a:p>
            <a:pPr lvl="2"/>
            <a:r>
              <a:rPr lang="en-US" dirty="0" smtClean="0"/>
              <a:t>Lab: Optimizing your web application</a:t>
            </a:r>
          </a:p>
          <a:p>
            <a:pPr marL="880110" lvl="1" indent="-514350">
              <a:buFont typeface="+mj-lt"/>
              <a:buAutoNum type="arabicPeriod" startAt="6"/>
            </a:pPr>
            <a:r>
              <a:rPr lang="en-US" b="1" dirty="0"/>
              <a:t>Delegates and Extensions</a:t>
            </a:r>
          </a:p>
          <a:p>
            <a:pPr marL="1117854" lvl="2" indent="-514350">
              <a:buFont typeface="Arial" pitchFamily="34" charset="0"/>
              <a:buChar char="•"/>
            </a:pPr>
            <a:r>
              <a:rPr lang="en-US" dirty="0"/>
              <a:t>What a delegate does</a:t>
            </a:r>
          </a:p>
          <a:p>
            <a:pPr marL="1117854" lvl="2" indent="-514350">
              <a:buFont typeface="Arial" pitchFamily="34" charset="0"/>
              <a:buChar char="•"/>
            </a:pPr>
            <a:r>
              <a:rPr lang="en-US" dirty="0"/>
              <a:t>What are extensions</a:t>
            </a:r>
          </a:p>
          <a:p>
            <a:pPr marL="1117854" lvl="2" indent="-514350">
              <a:buFont typeface="Arial" pitchFamily="34" charset="0"/>
              <a:buChar char="•"/>
            </a:pPr>
            <a:r>
              <a:rPr lang="en-US" dirty="0"/>
              <a:t>Lab: Using delegates and extensions in your code</a:t>
            </a:r>
          </a:p>
          <a:p>
            <a:pPr lvl="2"/>
            <a:endParaRPr lang="en-US" dirty="0" smtClean="0"/>
          </a:p>
          <a:p>
            <a:pPr lvl="2"/>
            <a:endParaRPr lang="en-US" dirty="0" smtClean="0"/>
          </a:p>
          <a:p>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514350">
              <a:buNone/>
            </a:pPr>
            <a:r>
              <a:rPr lang="en-US" dirty="0" smtClean="0"/>
              <a:t>Delegates are references to functions. This is usually used to create dynamic one time use functions (think about </a:t>
            </a:r>
            <a:r>
              <a:rPr lang="en-US" dirty="0" err="1" smtClean="0"/>
              <a:t>list.foreach</a:t>
            </a:r>
            <a:r>
              <a:rPr lang="en-US" dirty="0" smtClean="0"/>
              <a:t>) </a:t>
            </a:r>
          </a:p>
          <a:p>
            <a:pPr marL="0" indent="-514350">
              <a:buNone/>
            </a:pPr>
            <a:endParaRPr lang="en-US" dirty="0" smtClean="0"/>
          </a:p>
          <a:p>
            <a:pPr marL="0" indent="-514350">
              <a:buNone/>
            </a:pPr>
            <a:endParaRPr lang="en-US" dirty="0" smtClean="0"/>
          </a:p>
          <a:p>
            <a:pPr marL="0" indent="-514350">
              <a:buNone/>
            </a:pPr>
            <a:r>
              <a:rPr lang="en-US" dirty="0" smtClean="0"/>
              <a:t>or else provide an easy way to link to a function</a:t>
            </a:r>
          </a:p>
        </p:txBody>
      </p:sp>
      <p:sp>
        <p:nvSpPr>
          <p:cNvPr id="2" name="Title 1"/>
          <p:cNvSpPr>
            <a:spLocks noGrp="1"/>
          </p:cNvSpPr>
          <p:nvPr>
            <p:ph type="title"/>
          </p:nvPr>
        </p:nvSpPr>
        <p:spPr/>
        <p:txBody>
          <a:bodyPr>
            <a:normAutofit/>
          </a:bodyPr>
          <a:lstStyle/>
          <a:p>
            <a:r>
              <a:rPr lang="en-US" dirty="0" smtClean="0"/>
              <a:t>#6 - Delegates</a:t>
            </a:r>
            <a:endParaRPr lang="en-US" dirty="0"/>
          </a:p>
        </p:txBody>
      </p:sp>
      <p:pic>
        <p:nvPicPr>
          <p:cNvPr id="81922" name="Picture 2"/>
          <p:cNvPicPr>
            <a:picLocks noChangeAspect="1" noChangeArrowheads="1"/>
          </p:cNvPicPr>
          <p:nvPr/>
        </p:nvPicPr>
        <p:blipFill>
          <a:blip r:embed="rId2" cstate="print"/>
          <a:srcRect l="6602" t="34043" r="59285" b="42665"/>
          <a:stretch>
            <a:fillRect/>
          </a:stretch>
        </p:blipFill>
        <p:spPr bwMode="auto">
          <a:xfrm>
            <a:off x="533400" y="4419600"/>
            <a:ext cx="4724400" cy="1981200"/>
          </a:xfrm>
          <a:prstGeom prst="rect">
            <a:avLst/>
          </a:prstGeom>
          <a:noFill/>
          <a:ln w="9525">
            <a:noFill/>
            <a:miter lim="800000"/>
            <a:headEnd/>
            <a:tailEnd/>
          </a:ln>
        </p:spPr>
      </p:pic>
      <p:pic>
        <p:nvPicPr>
          <p:cNvPr id="81923" name="Picture 3"/>
          <p:cNvPicPr>
            <a:picLocks noChangeAspect="1" noChangeArrowheads="1"/>
          </p:cNvPicPr>
          <p:nvPr/>
        </p:nvPicPr>
        <p:blipFill>
          <a:blip r:embed="rId3" cstate="print"/>
          <a:srcRect l="13205" t="41209" r="53783" b="56103"/>
          <a:stretch>
            <a:fillRect/>
          </a:stretch>
        </p:blipFill>
        <p:spPr bwMode="auto">
          <a:xfrm>
            <a:off x="609600" y="3276600"/>
            <a:ext cx="4572000" cy="228600"/>
          </a:xfrm>
          <a:prstGeom prst="rect">
            <a:avLst/>
          </a:prstGeom>
          <a:noFill/>
          <a:ln w="9525">
            <a:noFill/>
            <a:miter lim="800000"/>
            <a:headEnd/>
            <a:tailEnd/>
          </a:ln>
        </p:spPr>
      </p:pic>
    </p:spTree>
    <p:extLst>
      <p:ext uri="{BB962C8B-B14F-4D97-AF65-F5344CB8AC3E}">
        <p14:creationId xmlns:p14="http://schemas.microsoft.com/office/powerpoint/2010/main" val="56926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ox(in)">
                                      <p:cBhvr>
                                        <p:cTn id="11" dur="500"/>
                                        <p:tgtEl>
                                          <p:spTgt spid="3">
                                            <p:txEl>
                                              <p:pRg st="3" end="3"/>
                                            </p:txEl>
                                          </p:spTgt>
                                        </p:tgtEl>
                                      </p:cBhvr>
                                    </p:animEffect>
                                  </p:childTnLst>
                                </p:cTn>
                              </p:par>
                            </p:childTnLst>
                          </p:cTn>
                        </p:par>
                        <p:par>
                          <p:cTn id="12" fill="hold">
                            <p:stCondLst>
                              <p:cond delay="500"/>
                            </p:stCondLst>
                            <p:childTnLst>
                              <p:par>
                                <p:cTn id="13" presetID="5" presetClass="entr" presetSubtype="10" fill="hold" nodeType="afterEffect">
                                  <p:stCondLst>
                                    <p:cond delay="0"/>
                                  </p:stCondLst>
                                  <p:childTnLst>
                                    <p:set>
                                      <p:cBhvr>
                                        <p:cTn id="14" dur="1" fill="hold">
                                          <p:stCondLst>
                                            <p:cond delay="0"/>
                                          </p:stCondLst>
                                        </p:cTn>
                                        <p:tgtEl>
                                          <p:spTgt spid="81922"/>
                                        </p:tgtEl>
                                        <p:attrNameLst>
                                          <p:attrName>style.visibility</p:attrName>
                                        </p:attrNameLst>
                                      </p:cBhvr>
                                      <p:to>
                                        <p:strVal val="visible"/>
                                      </p:to>
                                    </p:set>
                                    <p:animEffect transition="in" filter="checkerboard(across)">
                                      <p:cBhvr>
                                        <p:cTn id="15"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Putting it </a:t>
            </a:r>
            <a:r>
              <a:rPr lang="en-US" smtClean="0"/>
              <a:t>all together</a:t>
            </a:r>
            <a:endParaRPr lang="en-US" dirty="0"/>
          </a:p>
        </p:txBody>
      </p:sp>
      <p:sp>
        <p:nvSpPr>
          <p:cNvPr id="3" name="Title 2"/>
          <p:cNvSpPr>
            <a:spLocks noGrp="1"/>
          </p:cNvSpPr>
          <p:nvPr>
            <p:ph type="title"/>
          </p:nvPr>
        </p:nvSpPr>
        <p:spPr/>
        <p:txBody>
          <a:bodyPr/>
          <a:lstStyle/>
          <a:p>
            <a:r>
              <a:rPr lang="en-US" dirty="0" smtClean="0"/>
              <a:t>#6: Lab</a:t>
            </a:r>
            <a:endParaRPr lang="en-US" dirty="0"/>
          </a:p>
        </p:txBody>
      </p:sp>
    </p:spTree>
    <p:extLst>
      <p:ext uri="{BB962C8B-B14F-4D97-AF65-F5344CB8AC3E}">
        <p14:creationId xmlns:p14="http://schemas.microsoft.com/office/powerpoint/2010/main" val="16991291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Parallel Programming is..</a:t>
            </a:r>
            <a:endParaRPr lang="en-US" dirty="0"/>
          </a:p>
        </p:txBody>
      </p:sp>
      <p:sp>
        <p:nvSpPr>
          <p:cNvPr id="3" name="Title 2"/>
          <p:cNvSpPr>
            <a:spLocks noGrp="1"/>
          </p:cNvSpPr>
          <p:nvPr>
            <p:ph type="title"/>
          </p:nvPr>
        </p:nvSpPr>
        <p:spPr/>
        <p:txBody>
          <a:bodyPr>
            <a:normAutofit fontScale="90000"/>
          </a:bodyPr>
          <a:lstStyle/>
          <a:p>
            <a:r>
              <a:rPr lang="en-US" dirty="0" smtClean="0"/>
              <a:t>#6 – Parallel Programming - What is it all about?</a:t>
            </a:r>
            <a:endParaRPr lang="en-US" dirty="0"/>
          </a:p>
        </p:txBody>
      </p:sp>
    </p:spTree>
    <p:extLst>
      <p:ext uri="{BB962C8B-B14F-4D97-AF65-F5344CB8AC3E}">
        <p14:creationId xmlns:p14="http://schemas.microsoft.com/office/powerpoint/2010/main" val="2762991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#6: Parallel Programming – When do we use it?</a:t>
            </a:r>
            <a:endParaRPr lang="en-US" dirty="0"/>
          </a:p>
        </p:txBody>
      </p:sp>
    </p:spTree>
    <p:extLst>
      <p:ext uri="{BB962C8B-B14F-4D97-AF65-F5344CB8AC3E}">
        <p14:creationId xmlns:p14="http://schemas.microsoft.com/office/powerpoint/2010/main" val="1451958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ASP.NET Forum: </a:t>
            </a:r>
            <a:r>
              <a:rPr lang="en-US" dirty="0" smtClean="0">
                <a:hlinkClick r:id="rId2"/>
              </a:rPr>
              <a:t>http://forums.asp.net/</a:t>
            </a:r>
            <a:endParaRPr lang="en-US" dirty="0" smtClean="0"/>
          </a:p>
          <a:p>
            <a:r>
              <a:rPr lang="en-US" dirty="0" smtClean="0"/>
              <a:t>ASP.NET Website: </a:t>
            </a:r>
            <a:r>
              <a:rPr lang="en-US" dirty="0" smtClean="0">
                <a:hlinkClick r:id="rId3"/>
              </a:rPr>
              <a:t>http://www.asp.net/</a:t>
            </a:r>
            <a:r>
              <a:rPr lang="en-US" dirty="0" smtClean="0"/>
              <a:t> </a:t>
            </a:r>
          </a:p>
          <a:p>
            <a:endParaRPr lang="en-US" dirty="0"/>
          </a:p>
        </p:txBody>
      </p:sp>
      <p:sp>
        <p:nvSpPr>
          <p:cNvPr id="3" name="Title 2"/>
          <p:cNvSpPr>
            <a:spLocks noGrp="1"/>
          </p:cNvSpPr>
          <p:nvPr>
            <p:ph type="title"/>
          </p:nvPr>
        </p:nvSpPr>
        <p:spPr/>
        <p:txBody>
          <a:bodyPr/>
          <a:lstStyle/>
          <a:p>
            <a:r>
              <a:rPr lang="en-US" dirty="0" smtClean="0"/>
              <a:t>Useful Resources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Ajax (shorthand for </a:t>
            </a:r>
            <a:r>
              <a:rPr lang="en-US" b="1" dirty="0" smtClean="0">
                <a:solidFill>
                  <a:srgbClr val="FF0000"/>
                </a:solidFill>
              </a:rPr>
              <a:t>A</a:t>
            </a:r>
            <a:r>
              <a:rPr lang="en-US" dirty="0" smtClean="0"/>
              <a:t>synchronous </a:t>
            </a:r>
            <a:r>
              <a:rPr lang="en-US" b="1" dirty="0" err="1" smtClean="0">
                <a:solidFill>
                  <a:srgbClr val="FF0000"/>
                </a:solidFill>
              </a:rPr>
              <a:t>J</a:t>
            </a:r>
            <a:r>
              <a:rPr lang="en-US" dirty="0" err="1" smtClean="0"/>
              <a:t>avascript</a:t>
            </a:r>
            <a:r>
              <a:rPr lang="en-US" dirty="0" smtClean="0"/>
              <a:t> </a:t>
            </a:r>
            <a:r>
              <a:rPr lang="en-US" b="1" dirty="0" smtClean="0">
                <a:solidFill>
                  <a:srgbClr val="FF0000"/>
                </a:solidFill>
              </a:rPr>
              <a:t>a</a:t>
            </a:r>
            <a:r>
              <a:rPr lang="en-US" dirty="0" smtClean="0"/>
              <a:t>nd </a:t>
            </a:r>
            <a:r>
              <a:rPr lang="en-US" b="1" dirty="0" smtClean="0">
                <a:solidFill>
                  <a:srgbClr val="FF0000"/>
                </a:solidFill>
              </a:rPr>
              <a:t>X</a:t>
            </a:r>
            <a:r>
              <a:rPr lang="en-US" dirty="0" smtClean="0"/>
              <a:t>ML) allows web applications to retrieve data from the web server in the background without disrupting the user when they are using the application.</a:t>
            </a:r>
          </a:p>
          <a:p>
            <a:pPr>
              <a:buNone/>
            </a:pPr>
            <a:endParaRPr lang="en-US" dirty="0" smtClean="0"/>
          </a:p>
        </p:txBody>
      </p:sp>
      <p:sp>
        <p:nvSpPr>
          <p:cNvPr id="2" name="Title 1"/>
          <p:cNvSpPr>
            <a:spLocks noGrp="1"/>
          </p:cNvSpPr>
          <p:nvPr>
            <p:ph type="title"/>
          </p:nvPr>
        </p:nvSpPr>
        <p:spPr/>
        <p:txBody>
          <a:bodyPr>
            <a:normAutofit fontScale="90000"/>
          </a:bodyPr>
          <a:lstStyle/>
          <a:p>
            <a:r>
              <a:rPr lang="en-US" dirty="0" smtClean="0"/>
              <a:t>#1: Enabling Ajax in your web application – What is Ajax?</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8456</TotalTime>
  <Words>3491</Words>
  <Application>Microsoft Office PowerPoint</Application>
  <PresentationFormat>On-screen Show (4:3)</PresentationFormat>
  <Paragraphs>675</Paragraphs>
  <Slides>73</Slides>
  <Notes>30</Notes>
  <HiddenSlides>3</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Concourse</vt:lpstr>
      <vt:lpstr>Developing Advanced Microsoft ASP.NET Web Applications (C# 4)</vt:lpstr>
      <vt:lpstr>Overview</vt:lpstr>
      <vt:lpstr>Overview</vt:lpstr>
      <vt:lpstr>Questions and Answers for .NET</vt:lpstr>
      <vt:lpstr>Outline</vt:lpstr>
      <vt:lpstr>Outline</vt:lpstr>
      <vt:lpstr>Outline</vt:lpstr>
      <vt:lpstr>Useful Resources</vt:lpstr>
      <vt:lpstr>#1: Enabling Ajax in your web application – What is Ajax?</vt:lpstr>
      <vt:lpstr>#1: Enabling Ajax in your web application – Overview of ASP.NET Ajax Controls</vt:lpstr>
      <vt:lpstr>#1: Enabling Ajax in your web application – What is Ajax?</vt:lpstr>
      <vt:lpstr>#1: Enabling Ajax in your web application – jQuery</vt:lpstr>
      <vt:lpstr>#1: Enabling Ajax in your web application – jQuery</vt:lpstr>
      <vt:lpstr>#1: Enabling Ajax in your web application – Comparison</vt:lpstr>
      <vt:lpstr>#1: Enabling Ajax in your web application - jQuery</vt:lpstr>
      <vt:lpstr>#1: Lab: Introducing Ajax to your web application</vt:lpstr>
      <vt:lpstr>#2: Ajax Control Toolkit</vt:lpstr>
      <vt:lpstr>#2: Ajax Control Toolkit</vt:lpstr>
      <vt:lpstr>#2: Lab: Introducing Ajax Control Toolkit controls to your web application</vt:lpstr>
      <vt:lpstr>Day 1: Summary</vt:lpstr>
      <vt:lpstr>Developing Advanced Microsoft ASP.NET Web Applications (C#)</vt:lpstr>
      <vt:lpstr>Outline</vt:lpstr>
      <vt:lpstr>#3: Generics and Custom Controls</vt:lpstr>
      <vt:lpstr>#3: Generics</vt:lpstr>
      <vt:lpstr>#3: Generics</vt:lpstr>
      <vt:lpstr>#3: Generics– Definition and Usage</vt:lpstr>
      <vt:lpstr>#3: Generics– Definition and Usage</vt:lpstr>
      <vt:lpstr>#3: Generics– Definition and Usage</vt:lpstr>
      <vt:lpstr>#3: Generics</vt:lpstr>
      <vt:lpstr>#3: Custom Controls</vt:lpstr>
      <vt:lpstr>#3: Custom Controls - Properties</vt:lpstr>
      <vt:lpstr>#3: Custom Controls - Rendering</vt:lpstr>
      <vt:lpstr>#3: Custom Controls – Custom Events</vt:lpstr>
      <vt:lpstr>#3: Lab: Generics and Custom Controls</vt:lpstr>
      <vt:lpstr>#4: LINQ to SQL</vt:lpstr>
      <vt:lpstr>#4: LINQ to SQL</vt:lpstr>
      <vt:lpstr>#4: LINQ to SQL – What does it do exactly</vt:lpstr>
      <vt:lpstr>#4: LINQ to SQL – What does it do exactly</vt:lpstr>
      <vt:lpstr>#4: LINQ to SQL – What does it do exactly</vt:lpstr>
      <vt:lpstr>#4: LINQ to SQL – Creating LINQ to SQL Relation</vt:lpstr>
      <vt:lpstr>#4: LINQ to SQL - Caveats</vt:lpstr>
      <vt:lpstr>#4: Lab – Creating a data aware web application</vt:lpstr>
      <vt:lpstr>Developing Advanced Microsoft ASP.NET Web Applications (C#)</vt:lpstr>
      <vt:lpstr>Outline</vt:lpstr>
      <vt:lpstr>#5: Performance Programming – Resource Utilization</vt:lpstr>
      <vt:lpstr>#5: Performance Programming – Resource Utilization</vt:lpstr>
      <vt:lpstr>#5: Performance Programming – Resource Utilization</vt:lpstr>
      <vt:lpstr>#5: Performance Programming – Resource Utilization</vt:lpstr>
      <vt:lpstr>#5: Performance Programming – Resource Utilization</vt:lpstr>
      <vt:lpstr>#5: Performance Programming - Performance</vt:lpstr>
      <vt:lpstr>#5: Performance Programming - Performance</vt:lpstr>
      <vt:lpstr>#5: Performance Programming - Performance</vt:lpstr>
      <vt:lpstr>#5: Performance Programming – Resource Utilization</vt:lpstr>
      <vt:lpstr>#5: Performance Programming - Performance</vt:lpstr>
      <vt:lpstr>#5: Performance Programming - Performance</vt:lpstr>
      <vt:lpstr>#5: Performance Programming – Web Apps Performance</vt:lpstr>
      <vt:lpstr>#5: Performance Programming – Web Apps Performance</vt:lpstr>
      <vt:lpstr>#5: Performance Programming – Web Apps Performance</vt:lpstr>
      <vt:lpstr>#5: Performance Programming – Web Apps Performance</vt:lpstr>
      <vt:lpstr>#5: Performance Programming – Web Apps Performance</vt:lpstr>
      <vt:lpstr>#5: Performance Programming – Web Apps Performance</vt:lpstr>
      <vt:lpstr>#5: Performance Programming – Web Apps Performance</vt:lpstr>
      <vt:lpstr>#5: Performance Programming – Web Apps Performance</vt:lpstr>
      <vt:lpstr>#5: Performance Programming – Syntactic sugar</vt:lpstr>
      <vt:lpstr>#5: Performance Programming – Expression Trees</vt:lpstr>
      <vt:lpstr>#5: Performance Programming – Compiled LINQ</vt:lpstr>
      <vt:lpstr>#5: Performance Programming – Compiled LINQ</vt:lpstr>
      <vt:lpstr>#5: Lab</vt:lpstr>
      <vt:lpstr>#6: Extensions</vt:lpstr>
      <vt:lpstr>#6 - Delegates</vt:lpstr>
      <vt:lpstr>#6: Lab</vt:lpstr>
      <vt:lpstr>#6 – Parallel Programming - What is it all about?</vt:lpstr>
      <vt:lpstr>#6: Parallel Programming – When do we use 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Advanced Microsoft ASP.NET Web Applications (C#)</dc:title>
  <dc:creator>Jeffery Tay</dc:creator>
  <cp:lastModifiedBy>Jeffery Tay</cp:lastModifiedBy>
  <cp:revision>222</cp:revision>
  <dcterms:created xsi:type="dcterms:W3CDTF">2009-12-24T03:14:51Z</dcterms:created>
  <dcterms:modified xsi:type="dcterms:W3CDTF">2011-11-09T02:39:56Z</dcterms:modified>
</cp:coreProperties>
</file>