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8" r:id="rId12"/>
    <p:sldId id="266" r:id="rId13"/>
    <p:sldId id="274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852D-FA41-463E-9D30-25CAAFC62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B809B-B5D6-4C78-B3DF-BCB9D17A9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DF84-1B33-462A-8B26-E8342EFE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6C20-C41A-4A80-824A-3B65D43A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1F69-3627-47E8-9407-BC991A06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F979-46BE-4785-B1F9-736ACDF0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F4236-6B4C-4B93-A0AC-EF959CD6B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CE72-3C12-4DA2-B7B2-33814A62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4D04-41EB-4AC1-88DA-2C86CBA7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477A-B9A9-4439-8672-94F2AB47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A594C-6A15-4A0A-8A4A-B96011244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BF5E-1CAC-46EF-B04D-3348E0ADE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07B0-1E7C-40CC-988F-535F7B25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DB22-C27E-4A5C-8A5D-E16F0464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190C-058F-434C-B379-BAD82CA6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0290-0B7C-456E-B767-501E8634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514B-DB84-4D9E-9E3A-7229E1CA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8FBD-F8D1-4122-A398-B553FFB9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D376-E8DE-41DC-9278-746100EB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3C48-3C34-4B46-8C1E-0934711F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CFCB-AB84-4C5F-910E-91538971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3274-1254-4BBC-A498-356AA4414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A279-8759-4718-9A37-1737BE72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B215-3484-41CB-A83D-7CD3E668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DC5E-3299-4584-822D-B5C1BEA8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369F-EB79-4123-BB5B-3899B1E3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18CD-EB2F-446E-A2FE-41C4CF81F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0177B-AC67-466A-B0A2-F59464BE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98C4C-8F18-48B2-A3D7-76B535B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C14E-235D-4357-916A-085F37BA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977C-0A69-4147-A633-8795DAF2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5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4AA9-7CE0-4CBA-8D75-9E8C169B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6949-6CE6-43E8-92D0-7BBB22AE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97CE9-8A1B-40AE-8DCB-0BD30E8B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D3689-76F0-44EF-8668-0AB30BEB9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090F8-595D-4C94-AE79-B05790C0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78818-1086-4B08-8736-350EAD3F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806FD-AF1D-4341-9A69-64966F17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E0369-A896-4263-A2F7-A5AD173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DED-D834-427D-BFE3-EC2319BF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64812-65FC-4A8C-848C-8A81EA0C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AB4A7-4F69-4399-B5C2-89FE2AF0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1AF14-0788-4600-8C73-82C9241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9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75202-FB11-4FF6-98D8-D287E1CF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A5277-389A-467E-848B-BD3C23CE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2619E-52FD-489D-BEEE-B3331482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9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4BC2-4306-4FD6-AEDA-2B8FA934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A878-B1CE-4930-8097-B7CABD90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6ED2C-1743-44DC-A823-88A3B5968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BC2F-51AC-4671-910F-C5D7A5BD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03799-DA52-4DEA-8772-9C43C43A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62D2C-8E1D-4054-A550-F8879BF8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0D19-4FB8-4F82-BCE8-3F6C6604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33307-C5BD-4E29-85BC-235EB6D20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E7648-D0F2-45F2-B45F-A04821B97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E3291-CA64-4A5D-94B0-CD947837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8283-177A-45FF-A7EB-231D785C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C59F8-D245-4C24-B66B-3E13B1BC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7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0BE5C-EBAF-4A1A-B328-C6A5E510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CAC15-8687-4C3B-B5F3-B1386512A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6598-FD5C-40E8-A9F8-6BA7EB052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7AAA4-A347-41C1-B51E-4B9C7A9FA61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A9D5-DBD4-4AB9-8710-767729682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D88E-726D-4A95-943D-7A2E2B07B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27BB-C8B2-4207-8C50-BCB1856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B085-6C76-46EB-B4F7-D28AD03C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297"/>
            <a:ext cx="9144000" cy="86508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urostile" panose="020B0504020202050204" pitchFamily="34" charset="0"/>
              </a:rPr>
              <a:t>Vanderbilt Recruiting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65226-BFD6-4DDA-9621-CB549381F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9383"/>
            <a:ext cx="9144000" cy="4193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rostile" panose="020B0504020202050204" pitchFamily="34" charset="0"/>
              </a:rPr>
              <a:t>Logan King – Graduate Recruiting Assistant</a:t>
            </a:r>
          </a:p>
        </p:txBody>
      </p:sp>
    </p:spTree>
    <p:extLst>
      <p:ext uri="{BB962C8B-B14F-4D97-AF65-F5344CB8AC3E}">
        <p14:creationId xmlns:p14="http://schemas.microsoft.com/office/powerpoint/2010/main" val="294268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urostile" panose="020B0504020202050204" pitchFamily="34" charset="0"/>
              </a:rPr>
              <a:t>Vanderbilt Recruiting –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Eurostile" panose="020B0504020202050204" pitchFamily="34" charset="0"/>
              </a:rPr>
              <a:t>Distance shows no clear growth/decline over time, average of about 443 miles</a:t>
            </a:r>
          </a:p>
          <a:p>
            <a:r>
              <a:rPr lang="en-US" sz="3600" dirty="0">
                <a:latin typeface="Eurostile" panose="020B0504020202050204" pitchFamily="34" charset="0"/>
              </a:rPr>
              <a:t>Rating and positional findings from national recruiting distance analysis also hold true for Vanderbilt</a:t>
            </a:r>
          </a:p>
          <a:p>
            <a:endParaRPr lang="en-US" dirty="0">
              <a:latin typeface="Eurostile" panose="020B0504020202050204" pitchFamily="34" charset="0"/>
            </a:endParaRP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F5C5C-3CE3-41BD-ADEF-8F100CA1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84" y="1396607"/>
            <a:ext cx="3825865" cy="2361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7BDC79-D4B1-4906-9B7E-7A3C55B05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683" y="3755368"/>
            <a:ext cx="3825866" cy="23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Eurostile" panose="020B0504020202050204" pitchFamily="34" charset="0"/>
              </a:rPr>
              <a:t>Vanderbilt Recruiting – Successes &amp;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rostile" panose="020B0504020202050204" pitchFamily="34" charset="0"/>
              </a:rPr>
              <a:t>Methodology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Success – meets one or more of three conditions (available for all years 2002-2020)</a:t>
            </a:r>
          </a:p>
          <a:p>
            <a:pPr lvl="2"/>
            <a:r>
              <a:rPr lang="en-US" dirty="0">
                <a:latin typeface="Eurostile" panose="020B0504020202050204" pitchFamily="34" charset="0"/>
              </a:rPr>
              <a:t>Drafted to the NFL</a:t>
            </a:r>
          </a:p>
          <a:p>
            <a:pPr lvl="2"/>
            <a:r>
              <a:rPr lang="en-US" dirty="0">
                <a:latin typeface="Eurostile" panose="020B0504020202050204" pitchFamily="34" charset="0"/>
              </a:rPr>
              <a:t>Appearing in an NFL game</a:t>
            </a:r>
          </a:p>
          <a:p>
            <a:pPr lvl="2"/>
            <a:r>
              <a:rPr lang="en-US" dirty="0">
                <a:latin typeface="Eurostile" panose="020B0504020202050204" pitchFamily="34" charset="0"/>
              </a:rPr>
              <a:t>Selected to the All-SEC team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Failure – meets one or more of two conditions: </a:t>
            </a:r>
          </a:p>
          <a:p>
            <a:pPr lvl="2"/>
            <a:r>
              <a:rPr lang="en-US" dirty="0">
                <a:latin typeface="Eurostile" panose="020B0504020202050204" pitchFamily="34" charset="0"/>
              </a:rPr>
              <a:t>Roster Failure: defined as having been on Vanderbilt's roster for less than three years</a:t>
            </a:r>
          </a:p>
          <a:p>
            <a:pPr lvl="2"/>
            <a:r>
              <a:rPr lang="en-US" dirty="0">
                <a:latin typeface="Eurostile" panose="020B0504020202050204" pitchFamily="34" charset="0"/>
              </a:rPr>
              <a:t>Snaps Failure: defined as not having achieved 50% (10% for fullbacks) of snaps on given position’s side of the ball in a single season over the course of a player's career</a:t>
            </a:r>
          </a:p>
          <a:p>
            <a:pPr lvl="3"/>
            <a:r>
              <a:rPr lang="en-US" dirty="0">
                <a:latin typeface="Eurostile" panose="020B0504020202050204" pitchFamily="34" charset="0"/>
              </a:rPr>
              <a:t>Recruiting classes starting from 2018 onwards are not subject to the Snaps Failure condition, as their careers have not been completed</a:t>
            </a:r>
          </a:p>
          <a:p>
            <a:pPr lvl="3"/>
            <a:r>
              <a:rPr lang="en-US" dirty="0">
                <a:latin typeface="Eurostile" panose="020B0504020202050204" pitchFamily="34" charset="0"/>
              </a:rPr>
              <a:t>Due to a lack of data availability, specialists (K, P, LS) are not subject to the snaps failure condition)</a:t>
            </a:r>
          </a:p>
          <a:p>
            <a:pPr lvl="1"/>
            <a:endParaRPr lang="en-US" dirty="0">
              <a:latin typeface="Eurostile" panose="020B0504020202050204" pitchFamily="34" charset="0"/>
            </a:endParaRPr>
          </a:p>
          <a:p>
            <a:pPr lvl="1"/>
            <a:endParaRPr lang="en-US" dirty="0">
              <a:latin typeface="Eurostile" panose="020B0504020202050204" pitchFamily="34" charset="0"/>
            </a:endParaRP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85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Eurostile" panose="020B0504020202050204" pitchFamily="34" charset="0"/>
              </a:rPr>
              <a:t>Vanderbilt Recruiting – Successes &amp;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692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Eurostile" panose="020B0504020202050204" pitchFamily="34" charset="0"/>
              </a:rPr>
              <a:t>45 successes since 2002 recruiting class</a:t>
            </a:r>
          </a:p>
          <a:p>
            <a:r>
              <a:rPr lang="en-US" dirty="0">
                <a:latin typeface="Eurostile" panose="020B0504020202050204" pitchFamily="34" charset="0"/>
              </a:rPr>
              <a:t>From 2009 - 2019: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231 Total Recruits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30 Successes (13%)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79 Failures (34%)</a:t>
            </a:r>
          </a:p>
          <a:p>
            <a:r>
              <a:rPr lang="en-US" dirty="0">
                <a:latin typeface="Eurostile" panose="020B0504020202050204" pitchFamily="34" charset="0"/>
              </a:rPr>
              <a:t>Recruit rating, distance, and Predicted GPA do not appear to be indicators of success or failure</a:t>
            </a:r>
          </a:p>
          <a:p>
            <a:r>
              <a:rPr lang="en-US" dirty="0">
                <a:latin typeface="Eurostile" panose="020B0504020202050204" pitchFamily="34" charset="0"/>
              </a:rPr>
              <a:t>Measurables appear to matter for ATH, TE, DL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No reliable indicator of statistical significance due to limited samples</a:t>
            </a: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53B51-4312-4B53-B785-802CA7D3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08" y="1933888"/>
            <a:ext cx="3349961" cy="2067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60FDD2-2707-4F6E-AE95-BFA450C88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127" y="1933888"/>
            <a:ext cx="3349962" cy="2067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C1EDA1-757B-49AB-BD80-A8D64C9B3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080" y="4001292"/>
            <a:ext cx="3349962" cy="20674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0CDE5B-0C64-445C-846F-3A4F73B8C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169" y="4001292"/>
            <a:ext cx="3349960" cy="20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7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Eurostile" panose="020B0504020202050204" pitchFamily="34" charset="0"/>
              </a:rPr>
              <a:t>Vanderbilt Recruiting – 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81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Eurostile" panose="020B0504020202050204" pitchFamily="34" charset="0"/>
              </a:rPr>
              <a:t>Like before, by clustering the Vanderbilt HS commit classes we can see groups of similar states</a:t>
            </a:r>
          </a:p>
          <a:p>
            <a:r>
              <a:rPr lang="en-US" dirty="0">
                <a:latin typeface="Eurostile" panose="020B0504020202050204" pitchFamily="34" charset="0"/>
              </a:rPr>
              <a:t>Clusters are determined by commit count, success percent, failure percent, most recent year, and number of distinct years</a:t>
            </a:r>
          </a:p>
          <a:p>
            <a:r>
              <a:rPr lang="en-US" dirty="0">
                <a:latin typeface="Eurostile" panose="020B0504020202050204" pitchFamily="34" charset="0"/>
              </a:rPr>
              <a:t>Group characteristics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1: Significantly high commit count and distinct years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2: Middle of the road numbers, towards lower end of commit count, success, and distinct years, comparatively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3: Significantly high failure rate and significantly low most recent year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4: Significantly high success percent</a:t>
            </a:r>
          </a:p>
          <a:p>
            <a:pPr lvl="1"/>
            <a:endParaRPr lang="en-US" dirty="0">
              <a:latin typeface="Eurostile" panose="020B0504020202050204" pitchFamily="34" charset="0"/>
            </a:endParaRP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325A9C-9053-4DF4-9FB3-4309C6D06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56" y="1467626"/>
            <a:ext cx="4577487" cy="2824963"/>
          </a:xfrm>
          <a:prstGeom prst="rect">
            <a:avLst/>
          </a:prstGeom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BF60D53-75A7-499A-9FCE-0A72DAA94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56516"/>
              </p:ext>
            </p:extLst>
          </p:nvPr>
        </p:nvGraphicFramePr>
        <p:xfrm>
          <a:off x="6096000" y="4292589"/>
          <a:ext cx="540702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6567">
                  <a:extLst>
                    <a:ext uri="{9D8B030D-6E8A-4147-A177-3AD203B41FA5}">
                      <a16:colId xmlns:a16="http://schemas.microsoft.com/office/drawing/2014/main" val="143070647"/>
                    </a:ext>
                  </a:extLst>
                </a:gridCol>
                <a:gridCol w="986092">
                  <a:extLst>
                    <a:ext uri="{9D8B030D-6E8A-4147-A177-3AD203B41FA5}">
                      <a16:colId xmlns:a16="http://schemas.microsoft.com/office/drawing/2014/main" val="1001294516"/>
                    </a:ext>
                  </a:extLst>
                </a:gridCol>
                <a:gridCol w="986092">
                  <a:extLst>
                    <a:ext uri="{9D8B030D-6E8A-4147-A177-3AD203B41FA5}">
                      <a16:colId xmlns:a16="http://schemas.microsoft.com/office/drawing/2014/main" val="1673092183"/>
                    </a:ext>
                  </a:extLst>
                </a:gridCol>
                <a:gridCol w="986092">
                  <a:extLst>
                    <a:ext uri="{9D8B030D-6E8A-4147-A177-3AD203B41FA5}">
                      <a16:colId xmlns:a16="http://schemas.microsoft.com/office/drawing/2014/main" val="2526874175"/>
                    </a:ext>
                  </a:extLst>
                </a:gridCol>
                <a:gridCol w="986092">
                  <a:extLst>
                    <a:ext uri="{9D8B030D-6E8A-4147-A177-3AD203B41FA5}">
                      <a16:colId xmlns:a16="http://schemas.microsoft.com/office/drawing/2014/main" val="2222297764"/>
                    </a:ext>
                  </a:extLst>
                </a:gridCol>
                <a:gridCol w="986092">
                  <a:extLst>
                    <a:ext uri="{9D8B030D-6E8A-4147-A177-3AD203B41FA5}">
                      <a16:colId xmlns:a16="http://schemas.microsoft.com/office/drawing/2014/main" val="425058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Eurostile" panose="020B0504020202050204" pitchFamily="34" charset="0"/>
                        </a:rPr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Eurostile" panose="020B0504020202050204" pitchFamily="34" charset="0"/>
                        </a:rPr>
                        <a:t>Commit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Eurostile" panose="020B0504020202050204" pitchFamily="34" charset="0"/>
                        </a:rPr>
                        <a:t>Success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Eurostile" panose="020B0504020202050204" pitchFamily="34" charset="0"/>
                        </a:rPr>
                        <a:t>Failure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Eurostile" panose="020B0504020202050204" pitchFamily="34" charset="0"/>
                        </a:rPr>
                        <a:t>Most Recent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Eurostile" panose="020B0504020202050204" pitchFamily="34" charset="0"/>
                        </a:rPr>
                        <a:t>Distinct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3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93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07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77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24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3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urostile" panose="020B050402020205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rostile" panose="020B0504020202050204" pitchFamily="34" charset="0"/>
              </a:rPr>
              <a:t>Individual metrics did not produce any findings regarding success or failure in recruiting, however a combination of metrics paints a better picture as to where these outcomes may be more or less likely to occur</a:t>
            </a:r>
          </a:p>
          <a:p>
            <a:r>
              <a:rPr lang="en-US" dirty="0">
                <a:latin typeface="Eurostile" panose="020B0504020202050204" pitchFamily="34" charset="0"/>
              </a:rPr>
              <a:t>States to target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Continue to maintain focus on GA, TN, FL, AL, TX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Increase focus on OH, LA, PA, IL, VA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May be worth pursuing CA, NC, MS, NJ, SC, DC, IN</a:t>
            </a:r>
          </a:p>
          <a:p>
            <a:pPr lvl="2"/>
            <a:r>
              <a:rPr lang="en-US" dirty="0">
                <a:latin typeface="Eurostile" panose="020B0504020202050204" pitchFamily="34" charset="0"/>
              </a:rPr>
              <a:t>Each comes with caveats to be aware of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Avoid OK, AZ, MD, CO, MI, UT, KY, HI, AR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Recommendations may be altered with future research into metro areas</a:t>
            </a:r>
          </a:p>
          <a:p>
            <a:endParaRPr lang="en-US" dirty="0">
              <a:latin typeface="Eurostile" panose="020B0504020202050204" pitchFamily="34" charset="0"/>
            </a:endParaRPr>
          </a:p>
          <a:p>
            <a:endParaRPr lang="en-US" dirty="0">
              <a:latin typeface="Eurostile" panose="020B0504020202050204" pitchFamily="34" charset="0"/>
            </a:endParaRP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659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urostile" panose="020B0504020202050204" pitchFamily="34" charset="0"/>
              </a:rPr>
              <a:t>Future Areas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rostile" panose="020B0504020202050204" pitchFamily="34" charset="0"/>
              </a:rPr>
              <a:t>Metro area analysis</a:t>
            </a:r>
          </a:p>
          <a:p>
            <a:r>
              <a:rPr lang="en-US" dirty="0">
                <a:latin typeface="Eurostile" panose="020B0504020202050204" pitchFamily="34" charset="0"/>
              </a:rPr>
              <a:t>Analysis of all NFL talent</a:t>
            </a:r>
          </a:p>
          <a:p>
            <a:r>
              <a:rPr lang="en-US" dirty="0">
                <a:latin typeface="Eurostile" panose="020B0504020202050204" pitchFamily="34" charset="0"/>
              </a:rPr>
              <a:t>Offer analysis</a:t>
            </a:r>
          </a:p>
          <a:p>
            <a:r>
              <a:rPr lang="en-US" dirty="0">
                <a:latin typeface="Eurostile" panose="020B0504020202050204" pitchFamily="34" charset="0"/>
              </a:rPr>
              <a:t>Commitment predictor</a:t>
            </a:r>
          </a:p>
          <a:p>
            <a:r>
              <a:rPr lang="en-US" dirty="0">
                <a:latin typeface="Eurostile" panose="020B0504020202050204" pitchFamily="34" charset="0"/>
              </a:rPr>
              <a:t>Addition of metrics such as speed, athleticism rating, etc.</a:t>
            </a: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97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urostile" panose="020B050402020205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rostile" panose="020B0504020202050204" pitchFamily="34" charset="0"/>
              </a:rPr>
              <a:t>National Recruiting Analysis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Overall Counts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Ratings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Distance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Cluster Analysis</a:t>
            </a:r>
          </a:p>
          <a:p>
            <a:r>
              <a:rPr lang="en-US" dirty="0">
                <a:latin typeface="Eurostile" panose="020B0504020202050204" pitchFamily="34" charset="0"/>
              </a:rPr>
              <a:t>Vanderbilt Recruiting Analysis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Overall Counts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Rankings &amp; Ratings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Distance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Successes &amp; Failures</a:t>
            </a:r>
          </a:p>
          <a:p>
            <a:pPr lvl="1"/>
            <a:r>
              <a:rPr lang="en-US" dirty="0">
                <a:latin typeface="Eurostile" panose="020B0504020202050204" pitchFamily="34" charset="0"/>
              </a:rPr>
              <a:t>Cluster Analysis</a:t>
            </a:r>
          </a:p>
          <a:p>
            <a:r>
              <a:rPr lang="en-US" dirty="0">
                <a:latin typeface="Eurostile" panose="020B0504020202050204" pitchFamily="34" charset="0"/>
              </a:rPr>
              <a:t>Recommendations</a:t>
            </a:r>
          </a:p>
          <a:p>
            <a:r>
              <a:rPr lang="en-US" dirty="0">
                <a:latin typeface="Eurostile" panose="020B0504020202050204" pitchFamily="34" charset="0"/>
              </a:rPr>
              <a:t>Future Research</a:t>
            </a:r>
          </a:p>
          <a:p>
            <a:endParaRPr lang="en-US" dirty="0">
              <a:latin typeface="Eurostile" panose="020B0504020202050204" pitchFamily="34" charset="0"/>
            </a:endParaRP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67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urostile" panose="020B0504020202050204" pitchFamily="34" charset="0"/>
              </a:rPr>
              <a:t>National Recruiting – Overall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47735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Eurostile" panose="020B0504020202050204" pitchFamily="34" charset="0"/>
              </a:rPr>
              <a:t>56,442 high school recruits ranked by 247 from 2002-2020</a:t>
            </a:r>
          </a:p>
          <a:p>
            <a:r>
              <a:rPr lang="en-US" sz="2400">
                <a:latin typeface="Eurostile" panose="020B0504020202050204" pitchFamily="34" charset="0"/>
              </a:rPr>
              <a:t>Top states in terms of producing recruits: Texas, Florida, California, Georgia, Ohio</a:t>
            </a:r>
          </a:p>
          <a:p>
            <a:r>
              <a:rPr lang="en-US" sz="2400">
                <a:latin typeface="Eurostile" panose="020B0504020202050204" pitchFamily="34" charset="0"/>
              </a:rPr>
              <a:t>Top cities in terms of producing recruits: Los Angeles, Dallas, Miami, Houston, Phoenix</a:t>
            </a:r>
          </a:p>
          <a:p>
            <a:r>
              <a:rPr lang="en-US" sz="2400">
                <a:latin typeface="Eurostile" panose="020B0504020202050204" pitchFamily="34" charset="0"/>
              </a:rPr>
              <a:t>Recruit counts have been increasing over observed period</a:t>
            </a:r>
          </a:p>
          <a:p>
            <a:r>
              <a:rPr lang="en-US" sz="2400">
                <a:latin typeface="Eurostile" panose="020B0504020202050204" pitchFamily="34" charset="0"/>
              </a:rPr>
              <a:t>No significant difference in recruit count growth by state year-to-year</a:t>
            </a:r>
            <a:endParaRPr lang="en-US">
              <a:latin typeface="Eurostile" panose="020B0504020202050204" pitchFamily="34" charset="0"/>
            </a:endParaRPr>
          </a:p>
          <a:p>
            <a:endParaRPr lang="en-US" dirty="0">
              <a:latin typeface="Eurostile" panose="020B0504020202050204" pitchFamily="34" charset="0"/>
            </a:endParaRP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10A4F-08B5-4A8B-9BC0-6F8CB4C0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829" y="1673313"/>
            <a:ext cx="3527065" cy="2176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27C4A-0C05-4E8F-AEE5-BD5B7C88E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828" y="3850016"/>
            <a:ext cx="3527065" cy="217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5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urostile" panose="020B0504020202050204" pitchFamily="34" charset="0"/>
              </a:rPr>
              <a:t>National Recruiting - Ratings</a:t>
            </a:r>
            <a:endParaRPr lang="en-US" dirty="0">
              <a:latin typeface="Eurostile" panose="020B05040202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278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800">
                <a:latin typeface="Eurostile" panose="020B0504020202050204" pitchFamily="34" charset="0"/>
              </a:rPr>
              <a:t>Recruit rating does not vary significantly across states</a:t>
            </a:r>
          </a:p>
          <a:p>
            <a:r>
              <a:rPr lang="en-US" sz="2800">
                <a:latin typeface="Eurostile" panose="020B0504020202050204" pitchFamily="34" charset="0"/>
              </a:rPr>
              <a:t>Recruit rating by position does not vary significantly across states</a:t>
            </a:r>
          </a:p>
          <a:p>
            <a:r>
              <a:rPr lang="en-US" sz="2800">
                <a:latin typeface="Eurostile" panose="020B0504020202050204" pitchFamily="34" charset="0"/>
              </a:rPr>
              <a:t>Blue chip production highly correlated to overall counts</a:t>
            </a:r>
          </a:p>
          <a:p>
            <a:r>
              <a:rPr lang="en-US">
                <a:latin typeface="Eurostile" panose="020B0504020202050204" pitchFamily="34" charset="0"/>
              </a:rPr>
              <a:t>No state inherently better at producing higher percentage of blue chips, some are noticeably worse</a:t>
            </a:r>
          </a:p>
          <a:p>
            <a:pPr lvl="1"/>
            <a:r>
              <a:rPr lang="en-US">
                <a:latin typeface="Eurostile" panose="020B0504020202050204" pitchFamily="34" charset="0"/>
              </a:rPr>
              <a:t>Avoid AK, ID, ME, MT, ND, NH, RI, SD, VT, WY</a:t>
            </a:r>
          </a:p>
          <a:p>
            <a:endParaRPr lang="en-US" dirty="0">
              <a:latin typeface="Eurostile" panose="020B0504020202050204" pitchFamily="34" charset="0"/>
            </a:endParaRP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08E95-EC6C-4711-91C6-5C298B5D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54" y="3975092"/>
            <a:ext cx="3834245" cy="2366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DE76A-AC4A-43B1-95B4-550DFE2D4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753" y="1608815"/>
            <a:ext cx="3834245" cy="23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3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urostile" panose="020B0504020202050204" pitchFamily="34" charset="0"/>
              </a:rPr>
              <a:t>National Recruiting -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sz="3200">
                <a:latin typeface="Eurostile" panose="020B0504020202050204" pitchFamily="34" charset="0"/>
              </a:rPr>
              <a:t>Distance that recruits travel has been increasing over time</a:t>
            </a:r>
          </a:p>
          <a:p>
            <a:r>
              <a:rPr lang="en-US" sz="3200">
                <a:latin typeface="Eurostile" panose="020B0504020202050204" pitchFamily="34" charset="0"/>
              </a:rPr>
              <a:t>No correlation between recruit rating and distance</a:t>
            </a:r>
          </a:p>
          <a:p>
            <a:r>
              <a:rPr lang="en-US" sz="3200">
                <a:latin typeface="Eurostile" panose="020B0504020202050204" pitchFamily="34" charset="0"/>
              </a:rPr>
              <a:t>No correlation between state recruit density and distance</a:t>
            </a:r>
          </a:p>
          <a:p>
            <a:r>
              <a:rPr lang="en-US" sz="3200">
                <a:latin typeface="Eurostile" panose="020B0504020202050204" pitchFamily="34" charset="0"/>
              </a:rPr>
              <a:t>No position group is more likely to travel a greater distance</a:t>
            </a:r>
          </a:p>
          <a:p>
            <a:endParaRPr lang="en-US" dirty="0">
              <a:latin typeface="Eurostile" panose="020B0504020202050204" pitchFamily="34" charset="0"/>
            </a:endParaRP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33044A-DBEF-434B-AFD0-7AFC4175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17" y="1475386"/>
            <a:ext cx="4092907" cy="25259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987AC7-2115-47B3-A4FC-54A86B572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16" y="4001294"/>
            <a:ext cx="4092907" cy="252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9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urostile" panose="020B0504020202050204" pitchFamily="34" charset="0"/>
              </a:rPr>
              <a:t>National Recruiting – Cluster Analysis</a:t>
            </a:r>
            <a:endParaRPr lang="en-US" dirty="0">
              <a:latin typeface="Eurostile" panose="020B05040202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660" cy="4351338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latin typeface="Eurostile" panose="020B0504020202050204" pitchFamily="34" charset="0"/>
              </a:rPr>
              <a:t>By clustering the FBS HS commit classes, we can see groups of similar states</a:t>
            </a:r>
          </a:p>
          <a:p>
            <a:r>
              <a:rPr lang="en-US">
                <a:latin typeface="Eurostile" panose="020B0504020202050204" pitchFamily="34" charset="0"/>
              </a:rPr>
              <a:t>Clusters are determined by commit count, average commit rating, and average commit distance traveled</a:t>
            </a:r>
          </a:p>
          <a:p>
            <a:r>
              <a:rPr lang="en-US">
                <a:latin typeface="Eurostile" panose="020B0504020202050204" pitchFamily="34" charset="0"/>
              </a:rPr>
              <a:t>States which are considered outliers were omitted</a:t>
            </a:r>
          </a:p>
          <a:p>
            <a:r>
              <a:rPr lang="en-US">
                <a:latin typeface="Eurostile" panose="020B0504020202050204" pitchFamily="34" charset="0"/>
              </a:rPr>
              <a:t>Group characteristics</a:t>
            </a:r>
          </a:p>
          <a:p>
            <a:pPr lvl="1"/>
            <a:r>
              <a:rPr lang="en-US">
                <a:latin typeface="Eurostile" panose="020B0504020202050204" pitchFamily="34" charset="0"/>
              </a:rPr>
              <a:t>1: Significantly high distance traveled</a:t>
            </a:r>
          </a:p>
          <a:p>
            <a:pPr lvl="1"/>
            <a:r>
              <a:rPr lang="en-US">
                <a:latin typeface="Eurostile" panose="020B0504020202050204" pitchFamily="34" charset="0"/>
              </a:rPr>
              <a:t>2: Negative coefficients for all</a:t>
            </a:r>
          </a:p>
          <a:p>
            <a:pPr lvl="1"/>
            <a:r>
              <a:rPr lang="en-US">
                <a:latin typeface="Eurostile" panose="020B0504020202050204" pitchFamily="34" charset="0"/>
              </a:rPr>
              <a:t>3: Highest rating among clusters</a:t>
            </a:r>
          </a:p>
          <a:p>
            <a:pPr lvl="1"/>
            <a:r>
              <a:rPr lang="en-US">
                <a:latin typeface="Eurostile" panose="020B0504020202050204" pitchFamily="34" charset="0"/>
              </a:rPr>
              <a:t>4: Significantly high commit counts</a:t>
            </a:r>
          </a:p>
          <a:p>
            <a:endParaRPr lang="en-US" dirty="0">
              <a:latin typeface="Eurostile" panose="020B0504020202050204" pitchFamily="34" charset="0"/>
            </a:endParaRP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2BF0DC-6027-44F4-9B96-91397CFEF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02523"/>
              </p:ext>
            </p:extLst>
          </p:nvPr>
        </p:nvGraphicFramePr>
        <p:xfrm>
          <a:off x="5988800" y="4204325"/>
          <a:ext cx="5365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133">
                  <a:extLst>
                    <a:ext uri="{9D8B030D-6E8A-4147-A177-3AD203B41FA5}">
                      <a16:colId xmlns:a16="http://schemas.microsoft.com/office/drawing/2014/main" val="143070647"/>
                    </a:ext>
                  </a:extLst>
                </a:gridCol>
                <a:gridCol w="1559289">
                  <a:extLst>
                    <a:ext uri="{9D8B030D-6E8A-4147-A177-3AD203B41FA5}">
                      <a16:colId xmlns:a16="http://schemas.microsoft.com/office/drawing/2014/main" val="1001294516"/>
                    </a:ext>
                  </a:extLst>
                </a:gridCol>
                <a:gridCol w="1559289">
                  <a:extLst>
                    <a:ext uri="{9D8B030D-6E8A-4147-A177-3AD203B41FA5}">
                      <a16:colId xmlns:a16="http://schemas.microsoft.com/office/drawing/2014/main" val="1673092183"/>
                    </a:ext>
                  </a:extLst>
                </a:gridCol>
                <a:gridCol w="1559289">
                  <a:extLst>
                    <a:ext uri="{9D8B030D-6E8A-4147-A177-3AD203B41FA5}">
                      <a16:colId xmlns:a16="http://schemas.microsoft.com/office/drawing/2014/main" val="2526874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Group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Commit Count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Avg Rating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Avg Distance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3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-0.6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0.8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2.0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93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-0.7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-0.7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-0.3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07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-0.2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77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1.6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-0.1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-0.6</a:t>
                      </a:r>
                      <a:endParaRPr lang="en-US" sz="1400" dirty="0">
                        <a:latin typeface="Eurostile" panose="020B050402020205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24309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E808763-6303-4F73-8C96-E061D8C8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32" y="1510413"/>
            <a:ext cx="4365136" cy="26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3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urostile" panose="020B0504020202050204" pitchFamily="34" charset="0"/>
              </a:rPr>
              <a:t>National Recruiting – Cluster Analysis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98"/>
            <a:ext cx="2330669" cy="4822929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Eurostile" panose="020B0504020202050204" pitchFamily="34" charset="0"/>
              </a:rPr>
              <a:t>When subsetting from 2009-2019, DE, ND, NH, RI, SD, are no longer outliers. NM and WI are now classified as outliers and are removed.</a:t>
            </a:r>
          </a:p>
          <a:p>
            <a:r>
              <a:rPr lang="en-US" sz="1600" dirty="0">
                <a:latin typeface="Eurostile" panose="020B0504020202050204" pitchFamily="34" charset="0"/>
              </a:rPr>
              <a:t>The groups remain similar</a:t>
            </a:r>
          </a:p>
          <a:p>
            <a:r>
              <a:rPr lang="en-US" sz="1600" dirty="0">
                <a:latin typeface="Eurostile" panose="020B0504020202050204" pitchFamily="34" charset="0"/>
              </a:rPr>
              <a:t>Group characteristics</a:t>
            </a:r>
          </a:p>
          <a:p>
            <a:pPr lvl="1"/>
            <a:r>
              <a:rPr lang="en-US" sz="1400" dirty="0">
                <a:latin typeface="Eurostile" panose="020B0504020202050204" pitchFamily="34" charset="0"/>
              </a:rPr>
              <a:t>1: Significantly high distance traveled</a:t>
            </a:r>
          </a:p>
          <a:p>
            <a:pPr lvl="1"/>
            <a:r>
              <a:rPr lang="en-US" sz="1400" dirty="0">
                <a:latin typeface="Eurostile" panose="020B0504020202050204" pitchFamily="34" charset="0"/>
              </a:rPr>
              <a:t>2: Significantly high commit count</a:t>
            </a:r>
          </a:p>
          <a:p>
            <a:pPr lvl="1"/>
            <a:r>
              <a:rPr lang="en-US" sz="1400" dirty="0">
                <a:latin typeface="Eurostile" panose="020B0504020202050204" pitchFamily="34" charset="0"/>
              </a:rPr>
              <a:t>3: Lowest average rating among clusters</a:t>
            </a:r>
          </a:p>
          <a:p>
            <a:pPr lvl="1"/>
            <a:r>
              <a:rPr lang="en-US" sz="1400" dirty="0">
                <a:latin typeface="Eurostile" panose="020B0504020202050204" pitchFamily="34" charset="0"/>
              </a:rPr>
              <a:t>4: Middle of the road, high average rating</a:t>
            </a:r>
          </a:p>
          <a:p>
            <a:pPr lvl="1"/>
            <a:r>
              <a:rPr lang="en-US" sz="1400" dirty="0">
                <a:latin typeface="Eurostile" panose="020B0504020202050204" pitchFamily="34" charset="0"/>
              </a:rPr>
              <a:t>5: Significantly high average rating, high average distance and low commit count</a:t>
            </a: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2BF0DC-6027-44F4-9B96-91397CFEF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31346"/>
              </p:ext>
            </p:extLst>
          </p:nvPr>
        </p:nvGraphicFramePr>
        <p:xfrm>
          <a:off x="3289120" y="1427480"/>
          <a:ext cx="3915384" cy="200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318">
                  <a:extLst>
                    <a:ext uri="{9D8B030D-6E8A-4147-A177-3AD203B41FA5}">
                      <a16:colId xmlns:a16="http://schemas.microsoft.com/office/drawing/2014/main" val="143070647"/>
                    </a:ext>
                  </a:extLst>
                </a:gridCol>
                <a:gridCol w="954124">
                  <a:extLst>
                    <a:ext uri="{9D8B030D-6E8A-4147-A177-3AD203B41FA5}">
                      <a16:colId xmlns:a16="http://schemas.microsoft.com/office/drawing/2014/main" val="1001294516"/>
                    </a:ext>
                  </a:extLst>
                </a:gridCol>
                <a:gridCol w="1137971">
                  <a:extLst>
                    <a:ext uri="{9D8B030D-6E8A-4147-A177-3AD203B41FA5}">
                      <a16:colId xmlns:a16="http://schemas.microsoft.com/office/drawing/2014/main" val="1673092183"/>
                    </a:ext>
                  </a:extLst>
                </a:gridCol>
                <a:gridCol w="1137971">
                  <a:extLst>
                    <a:ext uri="{9D8B030D-6E8A-4147-A177-3AD203B41FA5}">
                      <a16:colId xmlns:a16="http://schemas.microsoft.com/office/drawing/2014/main" val="2526874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Commit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Avg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Avg 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3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93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07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77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24309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91D36C4-5FEC-44E3-9C06-8D6A8B39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57" y="1428098"/>
            <a:ext cx="3847685" cy="237457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B81DE8-75AB-4F50-9905-BD4E1E71A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57947"/>
              </p:ext>
            </p:extLst>
          </p:nvPr>
        </p:nvGraphicFramePr>
        <p:xfrm>
          <a:off x="3289120" y="3802669"/>
          <a:ext cx="3915384" cy="237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318">
                  <a:extLst>
                    <a:ext uri="{9D8B030D-6E8A-4147-A177-3AD203B41FA5}">
                      <a16:colId xmlns:a16="http://schemas.microsoft.com/office/drawing/2014/main" val="2775064836"/>
                    </a:ext>
                  </a:extLst>
                </a:gridCol>
                <a:gridCol w="954124">
                  <a:extLst>
                    <a:ext uri="{9D8B030D-6E8A-4147-A177-3AD203B41FA5}">
                      <a16:colId xmlns:a16="http://schemas.microsoft.com/office/drawing/2014/main" val="2646119795"/>
                    </a:ext>
                  </a:extLst>
                </a:gridCol>
                <a:gridCol w="1137971">
                  <a:extLst>
                    <a:ext uri="{9D8B030D-6E8A-4147-A177-3AD203B41FA5}">
                      <a16:colId xmlns:a16="http://schemas.microsoft.com/office/drawing/2014/main" val="171871244"/>
                    </a:ext>
                  </a:extLst>
                </a:gridCol>
                <a:gridCol w="1137971">
                  <a:extLst>
                    <a:ext uri="{9D8B030D-6E8A-4147-A177-3AD203B41FA5}">
                      <a16:colId xmlns:a16="http://schemas.microsoft.com/office/drawing/2014/main" val="278778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Commit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Avg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Avg 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85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2.1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46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0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93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0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-0.9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Eurostile" panose="020B0504020202050204" pitchFamily="34" charset="0"/>
                        </a:rPr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39192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82FB576-07D3-40C9-BAA7-4E950441A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756" y="3802669"/>
            <a:ext cx="3847686" cy="23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8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urostile" panose="020B0504020202050204" pitchFamily="34" charset="0"/>
              </a:rPr>
              <a:t>Vanderbilt Recruiting – Overall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Eurostile" panose="020B0504020202050204" pitchFamily="34" charset="0"/>
              </a:rPr>
              <a:t>381 commits ranked by 247 from 2002-2020</a:t>
            </a:r>
          </a:p>
          <a:p>
            <a:r>
              <a:rPr lang="en-US" sz="2800" dirty="0">
                <a:latin typeface="Eurostile" panose="020B0504020202050204" pitchFamily="34" charset="0"/>
              </a:rPr>
              <a:t>Top states for Vanderbilt commits: Georgia, Tennessee, Florida, Alabama, Texas</a:t>
            </a:r>
          </a:p>
          <a:p>
            <a:r>
              <a:rPr lang="en-US" sz="2800" dirty="0">
                <a:latin typeface="Eurostile" panose="020B0504020202050204" pitchFamily="34" charset="0"/>
              </a:rPr>
              <a:t>Top cities for Vanderbilt commits: Atlanta, Nashville, Miami, Birmingham, Memphis</a:t>
            </a:r>
          </a:p>
          <a:p>
            <a:r>
              <a:rPr lang="en-US" dirty="0">
                <a:latin typeface="Eurostile" panose="020B0504020202050204" pitchFamily="34" charset="0"/>
              </a:rPr>
              <a:t>Of non-pipelines, Virginia, Illinois, Louisiana, North Carolina have been most recently productive</a:t>
            </a: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674E29-FB8E-42EF-9429-0F325822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654" y="1558583"/>
            <a:ext cx="3563404" cy="2199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DDAAE4-C0EC-4561-A21C-DED37A53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654" y="3757712"/>
            <a:ext cx="3563405" cy="21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FED5-9736-449F-97F1-2D71464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urostile" panose="020B0504020202050204" pitchFamily="34" charset="0"/>
              </a:rPr>
              <a:t>Vanderbilt Recruiting – Rankings &amp;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E4B8-80E6-4861-85B4-C89A7F1F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rostile" panose="020B0504020202050204" pitchFamily="34" charset="0"/>
              </a:rPr>
              <a:t>Vanderbilt’s average recruiting class ranking is 58 for 2002-2020 (48 since SEC realignment in 2012)</a:t>
            </a:r>
          </a:p>
          <a:p>
            <a:r>
              <a:rPr lang="en-US" dirty="0">
                <a:latin typeface="Eurostile" panose="020B0504020202050204" pitchFamily="34" charset="0"/>
              </a:rPr>
              <a:t>In terms of commit ratings, Arkansas is the only state significantly lower than most others</a:t>
            </a:r>
          </a:p>
          <a:p>
            <a:r>
              <a:rPr lang="en-US" dirty="0">
                <a:latin typeface="Eurostile" panose="020B0504020202050204" pitchFamily="34" charset="0"/>
              </a:rPr>
              <a:t>Vanderbilt has had 18 blue-chip commits from 2002-2020, none have been 5-stars</a:t>
            </a:r>
          </a:p>
          <a:p>
            <a:endParaRPr lang="en-US" dirty="0">
              <a:latin typeface="Eurostile" panose="020B0504020202050204" pitchFamily="34" charset="0"/>
            </a:endParaRPr>
          </a:p>
        </p:txBody>
      </p:sp>
      <p:pic>
        <p:nvPicPr>
          <p:cNvPr id="1026" name="Picture 2" descr="Vanderbilt Commodores - Wikipedia">
            <a:extLst>
              <a:ext uri="{FF2B5EF4-FFF2-40B4-BE49-F238E27FC236}">
                <a16:creationId xmlns:a16="http://schemas.microsoft.com/office/drawing/2014/main" id="{131A177A-4336-4CFC-A1FB-BBFE22FC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5824738"/>
            <a:ext cx="1060768" cy="1033262"/>
          </a:xfrm>
          <a:prstGeom prst="rect">
            <a:avLst/>
          </a:prstGeom>
          <a:noFill/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3A0C659-6BA4-4ED8-926C-21BB73612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01210"/>
              </p:ext>
            </p:extLst>
          </p:nvPr>
        </p:nvGraphicFramePr>
        <p:xfrm>
          <a:off x="6431388" y="4521117"/>
          <a:ext cx="2293512" cy="1894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6756">
                  <a:extLst>
                    <a:ext uri="{9D8B030D-6E8A-4147-A177-3AD203B41FA5}">
                      <a16:colId xmlns:a16="http://schemas.microsoft.com/office/drawing/2014/main" val="302930348"/>
                    </a:ext>
                  </a:extLst>
                </a:gridCol>
                <a:gridCol w="1146756">
                  <a:extLst>
                    <a:ext uri="{9D8B030D-6E8A-4147-A177-3AD203B41FA5}">
                      <a16:colId xmlns:a16="http://schemas.microsoft.com/office/drawing/2014/main" val="345263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Blue Chip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65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40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97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AL, FL, KY, MS, PA, 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6327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3D1984-C75F-43BB-A94B-4CB58B0B9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13713"/>
              </p:ext>
            </p:extLst>
          </p:nvPr>
        </p:nvGraphicFramePr>
        <p:xfrm>
          <a:off x="8837720" y="4521117"/>
          <a:ext cx="2293512" cy="1894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6756">
                  <a:extLst>
                    <a:ext uri="{9D8B030D-6E8A-4147-A177-3AD203B41FA5}">
                      <a16:colId xmlns:a16="http://schemas.microsoft.com/office/drawing/2014/main" val="2342132166"/>
                    </a:ext>
                  </a:extLst>
                </a:gridCol>
                <a:gridCol w="1146756">
                  <a:extLst>
                    <a:ext uri="{9D8B030D-6E8A-4147-A177-3AD203B41FA5}">
                      <a16:colId xmlns:a16="http://schemas.microsoft.com/office/drawing/2014/main" val="3587164282"/>
                    </a:ext>
                  </a:extLst>
                </a:gridCol>
              </a:tblGrid>
              <a:tr h="3789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Blue Chip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70398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595236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DL, LB, WR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45593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RB, 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62309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QB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Eurostile" panose="020B050402020205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2586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89FB851-1755-4C26-AA16-11CC8A3D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88" y="1475532"/>
            <a:ext cx="4699844" cy="29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4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6838</TotalTime>
  <Words>1146</Words>
  <Application>Microsoft Office PowerPoint</Application>
  <PresentationFormat>Widescreen</PresentationFormat>
  <Paragraphs>220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Eurostile</vt:lpstr>
      <vt:lpstr>Office Theme</vt:lpstr>
      <vt:lpstr>Vanderbilt Recruiting Study</vt:lpstr>
      <vt:lpstr>Outline</vt:lpstr>
      <vt:lpstr>National Recruiting – Overall Counts</vt:lpstr>
      <vt:lpstr>National Recruiting - Ratings</vt:lpstr>
      <vt:lpstr>National Recruiting - Distance</vt:lpstr>
      <vt:lpstr>National Recruiting – Cluster Analysis</vt:lpstr>
      <vt:lpstr>National Recruiting – Cluster Analysis Comparison</vt:lpstr>
      <vt:lpstr>Vanderbilt Recruiting – Overall Counts</vt:lpstr>
      <vt:lpstr>Vanderbilt Recruiting – Rankings &amp; Ratings</vt:lpstr>
      <vt:lpstr>Vanderbilt Recruiting – Distance</vt:lpstr>
      <vt:lpstr>Vanderbilt Recruiting – Successes &amp; Failures</vt:lpstr>
      <vt:lpstr>Vanderbilt Recruiting – Successes &amp; Failures</vt:lpstr>
      <vt:lpstr>Vanderbilt Recruiting – Cluster Analysis</vt:lpstr>
      <vt:lpstr>Recommendations</vt:lpstr>
      <vt:lpstr>Future Areas of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 Recruiting Study</dc:title>
  <dc:creator>Logan King</dc:creator>
  <cp:lastModifiedBy>Logan King</cp:lastModifiedBy>
  <cp:revision>74</cp:revision>
  <dcterms:created xsi:type="dcterms:W3CDTF">2021-02-22T17:26:52Z</dcterms:created>
  <dcterms:modified xsi:type="dcterms:W3CDTF">2021-03-09T15:18:10Z</dcterms:modified>
</cp:coreProperties>
</file>