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Montserrat"/>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907038-B641-4AB4-8A57-E60E8F35CDC6}">
  <a:tblStyle styleId="{10907038-B641-4AB4-8A57-E60E8F35CD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4.xml"/><Relationship Id="rId42" Type="http://schemas.openxmlformats.org/officeDocument/2006/relationships/font" Target="fonts/Lato-regular.fntdata"/><Relationship Id="rId41" Type="http://schemas.openxmlformats.org/officeDocument/2006/relationships/font" Target="fonts/Montserrat-boldItalic.fntdata"/><Relationship Id="rId22" Type="http://schemas.openxmlformats.org/officeDocument/2006/relationships/slide" Target="slides/slide16.xml"/><Relationship Id="rId44" Type="http://schemas.openxmlformats.org/officeDocument/2006/relationships/font" Target="fonts/Lato-italic.fntdata"/><Relationship Id="rId21" Type="http://schemas.openxmlformats.org/officeDocument/2006/relationships/slide" Target="slides/slide15.xml"/><Relationship Id="rId43" Type="http://schemas.openxmlformats.org/officeDocument/2006/relationships/font" Target="fonts/La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Montserrat-bold.fntdata"/><Relationship Id="rId16" Type="http://schemas.openxmlformats.org/officeDocument/2006/relationships/slide" Target="slides/slide10.xml"/><Relationship Id="rId38" Type="http://schemas.openxmlformats.org/officeDocument/2006/relationships/font" Target="fonts/Montserra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be4122154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be4122154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Real-time analytics</a:t>
            </a:r>
            <a:endParaRPr/>
          </a:p>
          <a:p>
            <a:pPr indent="-298450" lvl="1" marL="914400" rtl="0" algn="l">
              <a:spcBef>
                <a:spcPts val="0"/>
              </a:spcBef>
              <a:spcAft>
                <a:spcPts val="0"/>
              </a:spcAft>
              <a:buSzPts val="1100"/>
              <a:buChar char="○"/>
            </a:pPr>
            <a:r>
              <a:rPr lang="en"/>
              <a:t>Key business, operational and customer experience metrics</a:t>
            </a:r>
            <a:endParaRPr/>
          </a:p>
          <a:p>
            <a:pPr indent="-298450" lvl="1" marL="914400" rtl="0" algn="l">
              <a:spcBef>
                <a:spcPts val="0"/>
              </a:spcBef>
              <a:spcAft>
                <a:spcPts val="0"/>
              </a:spcAft>
              <a:buSzPts val="1100"/>
              <a:buChar char="○"/>
            </a:pPr>
            <a:r>
              <a:rPr lang="en"/>
              <a:t>Refresh dashboard content</a:t>
            </a:r>
            <a:endParaRPr/>
          </a:p>
          <a:p>
            <a:pPr indent="-298450" lvl="0" marL="457200" rtl="0" algn="l">
              <a:spcBef>
                <a:spcPts val="0"/>
              </a:spcBef>
              <a:spcAft>
                <a:spcPts val="0"/>
              </a:spcAft>
              <a:buSzPts val="1100"/>
              <a:buChar char="●"/>
            </a:pPr>
            <a:r>
              <a:rPr lang="en"/>
              <a:t>Streaming ETL applications</a:t>
            </a:r>
            <a:endParaRPr/>
          </a:p>
          <a:p>
            <a:pPr indent="-298450" lvl="1" marL="914400" rtl="0" algn="l">
              <a:spcBef>
                <a:spcPts val="0"/>
              </a:spcBef>
              <a:spcAft>
                <a:spcPts val="0"/>
              </a:spcAft>
              <a:buSzPts val="1100"/>
              <a:buChar char="○"/>
            </a:pPr>
            <a:r>
              <a:rPr lang="en"/>
              <a:t>Transform, aggregate, filter streaming data</a:t>
            </a:r>
            <a:endParaRPr/>
          </a:p>
          <a:p>
            <a:pPr indent="-298450" lvl="1" marL="914400" rtl="0" algn="l">
              <a:spcBef>
                <a:spcPts val="0"/>
              </a:spcBef>
              <a:spcAft>
                <a:spcPts val="0"/>
              </a:spcAft>
              <a:buSzPts val="1100"/>
              <a:buChar char="○"/>
            </a:pPr>
            <a:r>
              <a:rPr lang="en"/>
              <a:t>IoT and log analysis</a:t>
            </a:r>
            <a:endParaRPr/>
          </a:p>
          <a:p>
            <a:pPr indent="-298450" lvl="0" marL="457200" rtl="0" algn="l">
              <a:spcBef>
                <a:spcPts val="0"/>
              </a:spcBef>
              <a:spcAft>
                <a:spcPts val="0"/>
              </a:spcAft>
              <a:buSzPts val="1100"/>
              <a:buChar char="●"/>
            </a:pPr>
            <a:r>
              <a:rPr lang="en"/>
              <a:t>Stateful event processing</a:t>
            </a:r>
            <a:endParaRPr/>
          </a:p>
          <a:p>
            <a:pPr indent="-298450" lvl="1" marL="914400" rtl="0" algn="l">
              <a:spcBef>
                <a:spcPts val="0"/>
              </a:spcBef>
              <a:spcAft>
                <a:spcPts val="0"/>
              </a:spcAft>
              <a:buSzPts val="1100"/>
              <a:buChar char="○"/>
            </a:pPr>
            <a:r>
              <a:rPr lang="en"/>
              <a:t>Trigger conditions and external actions</a:t>
            </a:r>
            <a:endParaRPr/>
          </a:p>
          <a:p>
            <a:pPr indent="-298450" lvl="1" marL="914400" rtl="0" algn="l">
              <a:spcBef>
                <a:spcPts val="0"/>
              </a:spcBef>
              <a:spcAft>
                <a:spcPts val="0"/>
              </a:spcAft>
              <a:buSzPts val="1100"/>
              <a:buChar char="○"/>
            </a:pPr>
            <a:r>
              <a:rPr lang="en"/>
              <a:t>Patterns and anomaly detection</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be4122154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be4122154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be4122154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be4122154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Integrate with</a:t>
            </a:r>
            <a:endParaRPr/>
          </a:p>
          <a:p>
            <a:pPr indent="-298450" lvl="0" marL="457200" rtl="0" algn="l">
              <a:spcBef>
                <a:spcPts val="0"/>
              </a:spcBef>
              <a:spcAft>
                <a:spcPts val="0"/>
              </a:spcAft>
              <a:buSzPts val="1100"/>
              <a:buChar char="●"/>
            </a:pPr>
            <a:r>
              <a:rPr lang="en"/>
              <a:t>YARN</a:t>
            </a:r>
            <a:endParaRPr/>
          </a:p>
          <a:p>
            <a:pPr indent="-298450" lvl="0" marL="457200" rtl="0" algn="l">
              <a:spcBef>
                <a:spcPts val="0"/>
              </a:spcBef>
              <a:spcAft>
                <a:spcPts val="0"/>
              </a:spcAft>
              <a:buSzPts val="1100"/>
              <a:buChar char="●"/>
            </a:pPr>
            <a:r>
              <a:rPr lang="en"/>
              <a:t>Mesos</a:t>
            </a:r>
            <a:endParaRPr/>
          </a:p>
          <a:p>
            <a:pPr indent="-298450" lvl="0" marL="457200" rtl="0" algn="l">
              <a:spcBef>
                <a:spcPts val="0"/>
              </a:spcBef>
              <a:spcAft>
                <a:spcPts val="0"/>
              </a:spcAft>
              <a:buSzPts val="1100"/>
              <a:buChar char="●"/>
            </a:pPr>
            <a:r>
              <a:rPr lang="en"/>
              <a:t>K8s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c8281aa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c8281aa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be4122154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be4122154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Stateful Stream Processing</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Flink API 最底层的抽象为有状态实时流处理</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允许在应用程序中自由地处理来自单流或多流的事</a:t>
            </a:r>
            <a:r>
              <a:rPr lang="en" sz="1050">
                <a:solidFill>
                  <a:schemeClr val="dk1"/>
                </a:solidFill>
                <a:highlight>
                  <a:srgbClr val="FFFFFF"/>
                </a:highlight>
              </a:rPr>
              <a:t>件(</a:t>
            </a:r>
            <a:r>
              <a:rPr lang="en" sz="1050">
                <a:solidFill>
                  <a:schemeClr val="dk1"/>
                </a:solidFill>
                <a:highlight>
                  <a:srgbClr val="FFFFFF"/>
                </a:highlight>
              </a:rPr>
              <a:t>数据), 并提供具有全局一致性和容错保障的</a:t>
            </a:r>
            <a:r>
              <a:rPr i="1" lang="en" sz="1050">
                <a:solidFill>
                  <a:schemeClr val="dk1"/>
                </a:solidFill>
                <a:highlight>
                  <a:srgbClr val="FFFFFF"/>
                </a:highlight>
              </a:rPr>
              <a:t>状态</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可以在此层抽象中注册事件时间(event time)和处理时间(processing time)回调方法，从而允许程序可以实现复杂计算。</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DataStream/DataSet API</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Flink API 第二层抽象是 Core APIs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提供的Fluent API为数据处理提供了通用的模块组件，例如各种形式的用户自定义transformations, joins, aggregations, windows和state操作等</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Table API</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Flink API 第三层抽象是 Table API</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以表为中心的声明式编程API</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在流式数据场景下，它可以表示一张正在动态改变的表</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提供了类似于关系模型中的操作，比如 select、project、join、group-by 和 aggregate 等</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Table API 程序在执行之前还会使用优化器中的优化规则对用户编写的表达式进行优化</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SQL</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Flink API 最顶层抽象是 SQL</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这层抽象在语义和程序表达式上都类似于 </a:t>
            </a:r>
            <a:r>
              <a:rPr i="1" lang="en" sz="1050">
                <a:solidFill>
                  <a:schemeClr val="dk1"/>
                </a:solidFill>
                <a:highlight>
                  <a:srgbClr val="FFFFFF"/>
                </a:highlight>
              </a:rPr>
              <a:t>Table API</a:t>
            </a:r>
            <a:r>
              <a:rPr lang="en" sz="1050">
                <a:solidFill>
                  <a:schemeClr val="dk1"/>
                </a:solidFill>
                <a:highlight>
                  <a:srgbClr val="FFFFFF"/>
                </a:highlight>
              </a:rPr>
              <a:t>，但是其程序实现都是 SQL 查询表达式</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类型映射比较复杂，对于复杂类型，可能需要自定义UDF</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不适合业务逻辑复杂的场景</a:t>
            </a:r>
            <a:endParaRPr sz="1050">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d33eb834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d33eb834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be4122154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3be4122154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be4122154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3be4122154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可伸缩</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3be4122154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3be4122154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Optional: </a:t>
            </a:r>
            <a:r>
              <a:rPr lang="en"/>
              <a:t>Slot sharing </a:t>
            </a:r>
            <a:r>
              <a:rPr lang="en"/>
              <a:t>可以让资源更充分利用，只要subtasks来自同一作业</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3be412215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3be412215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什么是状态</a:t>
            </a:r>
            <a:endParaRPr/>
          </a:p>
          <a:p>
            <a:pPr indent="0" lvl="0" marL="0" rtl="0" algn="l">
              <a:spcBef>
                <a:spcPts val="0"/>
              </a:spcBef>
              <a:spcAft>
                <a:spcPts val="0"/>
              </a:spcAft>
              <a:buNone/>
            </a:pPr>
            <a:r>
              <a:rPr lang="en"/>
              <a:t>只需要单个event的信息就能做处理的属于无状态处理，需要基于记录下来的很多event的信息才能做处理的属于有状态处理</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例如用户信用卡消费时，基于消费事件对用户信用卡积分做累加，新来的事件仅包含当前消费的积分，累计的积分就是状态</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State Backends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HashMapStateBackend</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in memory, fast</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limit by memory size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EmbeddedRocksDBStateBackend</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in disk, serialize/deserialize when read/write, slower</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limit by disk size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support incrementally snapshot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be412215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be412215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小调查：</a:t>
            </a:r>
            <a:endParaRPr/>
          </a:p>
          <a:p>
            <a:pPr indent="-298450" lvl="0" marL="457200" rtl="0" algn="l">
              <a:spcBef>
                <a:spcPts val="0"/>
              </a:spcBef>
              <a:spcAft>
                <a:spcPts val="0"/>
              </a:spcAft>
              <a:buSzPts val="1100"/>
              <a:buAutoNum type="arabicPeriod"/>
            </a:pPr>
            <a:r>
              <a:rPr lang="en"/>
              <a:t>有多少人做过流数据平台相关的项目？</a:t>
            </a:r>
            <a:endParaRPr/>
          </a:p>
          <a:p>
            <a:pPr indent="-298450" lvl="0" marL="457200" rtl="0" algn="l">
              <a:spcBef>
                <a:spcPts val="0"/>
              </a:spcBef>
              <a:spcAft>
                <a:spcPts val="0"/>
              </a:spcAft>
              <a:buSzPts val="1100"/>
              <a:buAutoNum type="arabicPeriod"/>
            </a:pPr>
            <a:r>
              <a:rPr lang="en"/>
              <a:t>有多少人在项目中用过Flink？</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3be412215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3be412215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当流处理应用程序发生错误的时候，结果可能会产生丢失或者重复。Flink 根据你为应用程序和集群的配置，可以产生以下结果</a:t>
            </a:r>
            <a:endParaRPr/>
          </a:p>
          <a:p>
            <a:pPr indent="-298450" lvl="0" marL="457200" rtl="0" algn="l">
              <a:spcBef>
                <a:spcPts val="0"/>
              </a:spcBef>
              <a:spcAft>
                <a:spcPts val="0"/>
              </a:spcAft>
              <a:buSzPts val="1100"/>
              <a:buChar char="●"/>
            </a:pPr>
            <a:r>
              <a:rPr lang="en"/>
              <a:t>Flink 不会从快照中进行恢复(at most once)</a:t>
            </a:r>
            <a:endParaRPr/>
          </a:p>
          <a:p>
            <a:pPr indent="-298450" lvl="0" marL="457200" rtl="0" algn="l">
              <a:spcBef>
                <a:spcPts val="0"/>
              </a:spcBef>
              <a:spcAft>
                <a:spcPts val="0"/>
              </a:spcAft>
              <a:buSzPts val="1100"/>
              <a:buChar char="●"/>
            </a:pPr>
            <a:r>
              <a:rPr lang="en"/>
              <a:t>没有任何丢失，但是你可能会得到重复冗余的结果(at least once)</a:t>
            </a:r>
            <a:endParaRPr/>
          </a:p>
          <a:p>
            <a:pPr indent="-298450" lvl="0" marL="457200" rtl="0" algn="l">
              <a:spcBef>
                <a:spcPts val="0"/>
              </a:spcBef>
              <a:spcAft>
                <a:spcPts val="0"/>
              </a:spcAft>
              <a:buSzPts val="1100"/>
              <a:buChar char="●"/>
            </a:pPr>
            <a:r>
              <a:rPr lang="en"/>
              <a:t>没有丢失或冗余重复(exactly once)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Flink的容错基于stream replay和checkpointing来实现</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chemeClr val="dk1"/>
                </a:solidFill>
                <a:highlight>
                  <a:srgbClr val="FFFFFF"/>
                </a:highlight>
              </a:rPr>
              <a:t>EmbeddedRocksDBStateBackend 是目前唯一支持增量 CheckPoint 的 State Backend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Exactly once</a:t>
            </a:r>
            <a:endParaRPr/>
          </a:p>
          <a:p>
            <a:pPr indent="-298450" lvl="0" marL="457200" rtl="0" algn="l">
              <a:spcBef>
                <a:spcPts val="0"/>
              </a:spcBef>
              <a:spcAft>
                <a:spcPts val="0"/>
              </a:spcAft>
              <a:buSzPts val="1100"/>
              <a:buChar char="●"/>
            </a:pPr>
            <a:r>
              <a:rPr lang="en"/>
              <a:t>Processing</a:t>
            </a:r>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Flink 通过回退和重新发送 source 数据流从故障中恢复，当理想情况被描述为精确一次时，这并不意味着每个事件都将被精确一次处理。相反，这意味着每一个事件都会影响 Flink 管理的状态精确一次</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End to end</a:t>
            </a:r>
            <a:endParaRPr sz="1050">
              <a:solidFill>
                <a:schemeClr val="dk1"/>
              </a:solidFill>
              <a:highlight>
                <a:srgbClr val="FFFFFF"/>
              </a:highlight>
            </a:endParaRPr>
          </a:p>
          <a:p>
            <a:pPr indent="-295275" lvl="1" marL="914400" rtl="0" algn="l">
              <a:spcBef>
                <a:spcPts val="0"/>
              </a:spcBef>
              <a:spcAft>
                <a:spcPts val="0"/>
              </a:spcAft>
              <a:buClr>
                <a:schemeClr val="dk1"/>
              </a:buClr>
              <a:buSzPts val="1050"/>
              <a:buChar char="○"/>
            </a:pPr>
            <a:r>
              <a:rPr lang="en" sz="1050">
                <a:solidFill>
                  <a:schemeClr val="dk1"/>
                </a:solidFill>
                <a:highlight>
                  <a:srgbClr val="FFFFFF"/>
                </a:highlight>
              </a:rPr>
              <a:t>为了实现端到端的精确一次，以便 sources 中的每个事件都仅精确一次对 sinks 生效，必须满足：</a:t>
            </a:r>
            <a:endParaRPr sz="1050">
              <a:solidFill>
                <a:schemeClr val="dk1"/>
              </a:solidFill>
              <a:highlight>
                <a:srgbClr val="FFFFFF"/>
              </a:highlight>
            </a:endParaRPr>
          </a:p>
          <a:p>
            <a:pPr indent="-295275" lvl="2" marL="1371600" rtl="0" algn="l">
              <a:spcBef>
                <a:spcPts val="0"/>
              </a:spcBef>
              <a:spcAft>
                <a:spcPts val="0"/>
              </a:spcAft>
              <a:buClr>
                <a:schemeClr val="dk1"/>
              </a:buClr>
              <a:buSzPts val="1050"/>
              <a:buChar char="■"/>
            </a:pPr>
            <a:r>
              <a:rPr lang="en" sz="1050">
                <a:solidFill>
                  <a:schemeClr val="dk1"/>
                </a:solidFill>
                <a:highlight>
                  <a:srgbClr val="FFFFFF"/>
                </a:highlight>
              </a:rPr>
              <a:t>你的sources必须是可重放的</a:t>
            </a:r>
            <a:endParaRPr sz="1050">
              <a:solidFill>
                <a:schemeClr val="dk1"/>
              </a:solidFill>
              <a:highlight>
                <a:srgbClr val="FFFFFF"/>
              </a:highlight>
            </a:endParaRPr>
          </a:p>
          <a:p>
            <a:pPr indent="-295275" lvl="2" marL="1371600" rtl="0" algn="l">
              <a:spcBef>
                <a:spcPts val="0"/>
              </a:spcBef>
              <a:spcAft>
                <a:spcPts val="0"/>
              </a:spcAft>
              <a:buClr>
                <a:schemeClr val="dk1"/>
              </a:buClr>
              <a:buSzPts val="1050"/>
              <a:buChar char="■"/>
            </a:pPr>
            <a:r>
              <a:rPr lang="en" sz="1050">
                <a:solidFill>
                  <a:schemeClr val="dk1"/>
                </a:solidFill>
                <a:highlight>
                  <a:srgbClr val="FFFFFF"/>
                </a:highlight>
              </a:rPr>
              <a:t>你的sinks必须是事务性的(或幂等的)</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ca8111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3ca8111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be4122154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be4122154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be4122154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3be4122154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be4122154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be4122154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be4122154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3be4122154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be4122154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3be4122154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3be4122154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3be4122154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Monitor</a:t>
            </a:r>
            <a:endParaRPr/>
          </a:p>
          <a:p>
            <a:pPr indent="-298450" lvl="0" marL="457200" rtl="0" algn="l">
              <a:spcBef>
                <a:spcPts val="0"/>
              </a:spcBef>
              <a:spcAft>
                <a:spcPts val="0"/>
              </a:spcAft>
              <a:buSzPts val="1100"/>
              <a:buChar char="●"/>
            </a:pPr>
            <a:r>
              <a:rPr lang="en"/>
              <a:t>Cloudwatch integration for key Flink and customer metrics</a:t>
            </a:r>
            <a:endParaRPr/>
          </a:p>
          <a:p>
            <a:pPr indent="-298450" lvl="0" marL="457200" rtl="0" algn="l">
              <a:spcBef>
                <a:spcPts val="0"/>
              </a:spcBef>
              <a:spcAft>
                <a:spcPts val="0"/>
              </a:spcAft>
              <a:buSzPts val="1100"/>
              <a:buChar char="●"/>
            </a:pPr>
            <a:r>
              <a:rPr lang="en"/>
              <a:t>Cloudwatch logs integration for Flink application logs</a:t>
            </a:r>
            <a:endParaRPr/>
          </a:p>
          <a:p>
            <a:pPr indent="0" lvl="0" marL="0" rtl="0" algn="l">
              <a:spcBef>
                <a:spcPts val="0"/>
              </a:spcBef>
              <a:spcAft>
                <a:spcPts val="0"/>
              </a:spcAft>
              <a:buNone/>
            </a:pPr>
            <a:r>
              <a:rPr lang="en"/>
              <a:t>Auto scale</a:t>
            </a:r>
            <a:endParaRPr/>
          </a:p>
          <a:p>
            <a:pPr indent="-298450" lvl="0" marL="457200" rtl="0" algn="l">
              <a:spcBef>
                <a:spcPts val="0"/>
              </a:spcBef>
              <a:spcAft>
                <a:spcPts val="0"/>
              </a:spcAft>
              <a:buSzPts val="1100"/>
              <a:buChar char="●"/>
            </a:pPr>
            <a:r>
              <a:rPr lang="en"/>
              <a:t>Scale out when CPU usage remains above 75% for 15 minutes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3ca8111a7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3ca8111a7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3ca8111a7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3ca8111a7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be412215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be412215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be4122154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3be4122154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3be4122154_1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3be4122154_1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be412215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be412215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be412215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be412215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be4122154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be4122154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be412215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be412215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例如</a:t>
            </a:r>
            <a:endParaRPr/>
          </a:p>
          <a:p>
            <a:pPr indent="0" lvl="0" marL="0" rtl="0" algn="l">
              <a:spcBef>
                <a:spcPts val="0"/>
              </a:spcBef>
              <a:spcAft>
                <a:spcPts val="0"/>
              </a:spcAft>
              <a:buNone/>
            </a:pPr>
            <a:r>
              <a:rPr lang="en"/>
              <a:t>Kafka</a:t>
            </a:r>
            <a:endParaRPr/>
          </a:p>
          <a:p>
            <a:pPr indent="0" lvl="0" marL="0" rtl="0" algn="l">
              <a:spcBef>
                <a:spcPts val="0"/>
              </a:spcBef>
              <a:spcAft>
                <a:spcPts val="0"/>
              </a:spcAft>
              <a:buNone/>
            </a:pPr>
            <a:r>
              <a:rPr lang="en"/>
              <a:t>AWS Kinesis Data Stream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be4122154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be4122154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处理保证</a:t>
            </a:r>
            <a:endParaRPr/>
          </a:p>
          <a:p>
            <a:pPr indent="-298450" lvl="0" marL="457200" rtl="0" algn="l">
              <a:spcBef>
                <a:spcPts val="0"/>
              </a:spcBef>
              <a:spcAft>
                <a:spcPts val="0"/>
              </a:spcAft>
              <a:buSzPts val="1100"/>
              <a:buChar char="●"/>
            </a:pPr>
            <a:r>
              <a:rPr lang="en"/>
              <a:t>最多一次 - 如果发生故障则可能不处理 - 可能导致数据丢失</a:t>
            </a:r>
            <a:endParaRPr/>
          </a:p>
          <a:p>
            <a:pPr indent="-298450" lvl="0" marL="457200" rtl="0" algn="l">
              <a:spcBef>
                <a:spcPts val="0"/>
              </a:spcBef>
              <a:spcAft>
                <a:spcPts val="0"/>
              </a:spcAft>
              <a:buSzPts val="1100"/>
              <a:buChar char="●"/>
            </a:pPr>
            <a:r>
              <a:rPr lang="en"/>
              <a:t>最少一次 - 即使发生故障也至少处理一次 - 不会丢失数据，但可能导致数据重复处理</a:t>
            </a:r>
            <a:endParaRPr/>
          </a:p>
          <a:p>
            <a:pPr indent="-298450" lvl="0" marL="457200" rtl="0" algn="l">
              <a:spcBef>
                <a:spcPts val="0"/>
              </a:spcBef>
              <a:spcAft>
                <a:spcPts val="0"/>
              </a:spcAft>
              <a:buSzPts val="1100"/>
              <a:buChar char="●"/>
            </a:pPr>
            <a:r>
              <a:rPr lang="en"/>
              <a:t>精确一次 - 即使发生故障也保证只处理一次 - 不会丢失数据也不会重复处理，理想选择</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容错 - 发生故障时，应该能从错误中恢复，并且恢复后能接着最近一次成功的位置继续处理</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状态管理 - 事件本身是离散无状态的，如果处理事件时不仅需要当前事件的信息，还需要基于之前某些相关事件的信息，则需要引入状态</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时间处理</a:t>
            </a:r>
            <a:endParaRPr/>
          </a:p>
          <a:p>
            <a:pPr indent="-298450" lvl="0" marL="457200" rtl="0" algn="l">
              <a:spcBef>
                <a:spcPts val="0"/>
              </a:spcBef>
              <a:spcAft>
                <a:spcPts val="0"/>
              </a:spcAft>
              <a:buSzPts val="1100"/>
              <a:buChar char="●"/>
            </a:pPr>
            <a:r>
              <a:rPr lang="en"/>
              <a:t>摄取时间/处理时间/事件时间</a:t>
            </a:r>
            <a:endParaRPr/>
          </a:p>
          <a:p>
            <a:pPr indent="-298450" lvl="0" marL="457200" rtl="0" algn="l">
              <a:spcBef>
                <a:spcPts val="0"/>
              </a:spcBef>
              <a:spcAft>
                <a:spcPts val="0"/>
              </a:spcAft>
              <a:buSzPts val="1100"/>
              <a:buChar char="●"/>
            </a:pPr>
            <a:r>
              <a:rPr lang="en"/>
              <a:t>时间窗口</a:t>
            </a:r>
            <a:endParaRPr/>
          </a:p>
          <a:p>
            <a:pPr indent="-298450" lvl="0" marL="457200" rtl="0" algn="l">
              <a:spcBef>
                <a:spcPts val="0"/>
              </a:spcBef>
              <a:spcAft>
                <a:spcPts val="0"/>
              </a:spcAft>
              <a:buSzPts val="1100"/>
              <a:buChar char="●"/>
            </a:pPr>
            <a:r>
              <a:rPr lang="en"/>
              <a:t>乱序事件</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be4122154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be4122154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6.png"/><Relationship Id="rId6" Type="http://schemas.openxmlformats.org/officeDocument/2006/relationships/image" Target="../media/image4.png"/><Relationship Id="rId7"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0.png"/><Relationship Id="rId11" Type="http://schemas.openxmlformats.org/officeDocument/2006/relationships/image" Target="../media/image2.png"/><Relationship Id="rId10" Type="http://schemas.openxmlformats.org/officeDocument/2006/relationships/image" Target="../media/image11.png"/><Relationship Id="rId12" Type="http://schemas.openxmlformats.org/officeDocument/2006/relationships/image" Target="../media/image7.png"/><Relationship Id="rId9"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1.png"/><Relationship Id="rId7" Type="http://schemas.openxmlformats.org/officeDocument/2006/relationships/image" Target="../media/image13.png"/><Relationship Id="rId8"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Flink框架介绍及在流数据处理中的应用</a:t>
            </a:r>
            <a:endParaRPr>
              <a:latin typeface="Lato"/>
              <a:ea typeface="Lato"/>
              <a:cs typeface="Lato"/>
              <a:sym typeface="Lato"/>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Thoughtworks</a:t>
            </a:r>
            <a:r>
              <a:rPr lang="en"/>
              <a:t> - Liu Yi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p:nvPr/>
        </p:nvSpPr>
        <p:spPr>
          <a:xfrm>
            <a:off x="6161825" y="3784350"/>
            <a:ext cx="2316600" cy="10752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6161825" y="2115925"/>
            <a:ext cx="2316600" cy="141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6161825" y="719900"/>
            <a:ext cx="2316600" cy="11415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3668150" y="719900"/>
            <a:ext cx="2316600" cy="173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3693938" y="2651400"/>
            <a:ext cx="2316600" cy="22257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1229825" y="3129150"/>
            <a:ext cx="2261400" cy="17304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1229825" y="719900"/>
            <a:ext cx="2261400" cy="17304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txBox="1"/>
          <p:nvPr/>
        </p:nvSpPr>
        <p:spPr>
          <a:xfrm>
            <a:off x="1285475" y="817400"/>
            <a:ext cx="2205600" cy="153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交通工具、工业设备和农业机械上的传感器将数据发送到流处理应用程序。该应用程序再监控性能，提前检测任何潜在缺陷，自动订购备用部件，从而防止设备停机</a:t>
            </a:r>
            <a:endParaRPr sz="1300">
              <a:solidFill>
                <a:schemeClr val="lt1"/>
              </a:solidFill>
              <a:latin typeface="Lato"/>
              <a:ea typeface="Lato"/>
              <a:cs typeface="Lato"/>
              <a:sym typeface="Lato"/>
            </a:endParaRPr>
          </a:p>
        </p:txBody>
      </p:sp>
      <p:sp>
        <p:nvSpPr>
          <p:cNvPr id="193" name="Google Shape;193;p22"/>
          <p:cNvSpPr txBox="1"/>
          <p:nvPr/>
        </p:nvSpPr>
        <p:spPr>
          <a:xfrm>
            <a:off x="6181300" y="2170225"/>
            <a:ext cx="2175300" cy="13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房地产网站使用流数据管道整合房产广告，政府房产销售数据，房产拍卖数据，生成房产市场供需关系，价格波动等相关洞见的报告</a:t>
            </a:r>
            <a:endParaRPr sz="1300">
              <a:solidFill>
                <a:schemeClr val="lt1"/>
              </a:solidFill>
              <a:latin typeface="Lato"/>
              <a:ea typeface="Lato"/>
              <a:cs typeface="Lato"/>
              <a:sym typeface="Lato"/>
            </a:endParaRPr>
          </a:p>
        </p:txBody>
      </p:sp>
      <p:sp>
        <p:nvSpPr>
          <p:cNvPr id="194" name="Google Shape;194;p22"/>
          <p:cNvSpPr txBox="1"/>
          <p:nvPr/>
        </p:nvSpPr>
        <p:spPr>
          <a:xfrm>
            <a:off x="6225100" y="719900"/>
            <a:ext cx="21753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金融机构实时跟踪股市波动，计算风险价值，然后根据股票价格变动自动重新平衡投资组合</a:t>
            </a:r>
            <a:endParaRPr sz="1300">
              <a:solidFill>
                <a:schemeClr val="lt1"/>
              </a:solidFill>
              <a:latin typeface="Lato"/>
              <a:ea typeface="Lato"/>
              <a:cs typeface="Lato"/>
              <a:sym typeface="Lato"/>
            </a:endParaRPr>
          </a:p>
        </p:txBody>
      </p:sp>
      <p:sp>
        <p:nvSpPr>
          <p:cNvPr id="195" name="Google Shape;195;p22"/>
          <p:cNvSpPr txBox="1"/>
          <p:nvPr/>
        </p:nvSpPr>
        <p:spPr>
          <a:xfrm>
            <a:off x="6213250" y="3915350"/>
            <a:ext cx="21753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电商网站在促销活动期间基于销售数据进行实时分析，生成实时业务数据大屏</a:t>
            </a:r>
            <a:endParaRPr sz="1300">
              <a:solidFill>
                <a:schemeClr val="lt1"/>
              </a:solidFill>
              <a:latin typeface="Lato"/>
              <a:ea typeface="Lato"/>
              <a:cs typeface="Lato"/>
              <a:sym typeface="Lato"/>
            </a:endParaRPr>
          </a:p>
        </p:txBody>
      </p:sp>
      <p:sp>
        <p:nvSpPr>
          <p:cNvPr id="196" name="Google Shape;196;p22"/>
          <p:cNvSpPr txBox="1"/>
          <p:nvPr/>
        </p:nvSpPr>
        <p:spPr>
          <a:xfrm>
            <a:off x="3755213" y="733650"/>
            <a:ext cx="2175300" cy="176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媒体出版商对数十亿的在线内容点击流记录进行流处理，利用有关用户的人口统计信息汇总和丰富数据，并优化网站上的内容投放，从而实现关联性并为受众提供更佳的体验</a:t>
            </a:r>
            <a:endParaRPr sz="1300">
              <a:solidFill>
                <a:schemeClr val="lt1"/>
              </a:solidFill>
              <a:latin typeface="Lato"/>
              <a:ea typeface="Lato"/>
              <a:cs typeface="Lato"/>
              <a:sym typeface="Lato"/>
            </a:endParaRPr>
          </a:p>
        </p:txBody>
      </p:sp>
      <p:sp>
        <p:nvSpPr>
          <p:cNvPr id="197" name="Google Shape;197;p22"/>
          <p:cNvSpPr txBox="1"/>
          <p:nvPr/>
        </p:nvSpPr>
        <p:spPr>
          <a:xfrm>
            <a:off x="1285475" y="3111600"/>
            <a:ext cx="2175300" cy="176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一家网络游戏公司收集关于玩家与游戏间互动的流数据，并将这些数据提供给游戏平台，然后再对这些数据进行实时分析，并提供各种激励措施和动态体验来吸引玩家</a:t>
            </a:r>
            <a:endParaRPr sz="1300">
              <a:solidFill>
                <a:schemeClr val="lt1"/>
              </a:solidFill>
              <a:latin typeface="Lato"/>
              <a:ea typeface="Lato"/>
              <a:cs typeface="Lato"/>
              <a:sym typeface="Lato"/>
            </a:endParaRPr>
          </a:p>
        </p:txBody>
      </p:sp>
      <p:sp>
        <p:nvSpPr>
          <p:cNvPr id="198" name="Google Shape;198;p22"/>
          <p:cNvSpPr txBox="1"/>
          <p:nvPr/>
        </p:nvSpPr>
        <p:spPr>
          <a:xfrm>
            <a:off x="3781000" y="2651400"/>
            <a:ext cx="2175300" cy="222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太阳能发电公司必须维持可满足客户需求的发电量，否则就要支付罚金。该公司实施了一个流数据应用程序，用以监控电力系统中的所有电池板，并实时调度服务，从而最大限度缩短了每个电池板的低产能期，也因此减少了相关的罚款支出</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Apache Flink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Apache Flink</a:t>
            </a:r>
            <a:endParaRPr>
              <a:latin typeface="Lato"/>
              <a:ea typeface="Lato"/>
              <a:cs typeface="Lato"/>
              <a:sym typeface="Lato"/>
            </a:endParaRPr>
          </a:p>
        </p:txBody>
      </p:sp>
      <p:sp>
        <p:nvSpPr>
          <p:cNvPr id="209" name="Google Shape;209;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t>Flink</a:t>
            </a:r>
            <a:r>
              <a:rPr lang="en" sz="1800"/>
              <a:t>是一个在</a:t>
            </a:r>
            <a:r>
              <a:rPr b="1" i="1" lang="en" sz="1800"/>
              <a:t>有界数据流</a:t>
            </a:r>
            <a:r>
              <a:rPr lang="en" sz="1800"/>
              <a:t>和</a:t>
            </a:r>
            <a:r>
              <a:rPr b="1" i="1" lang="en" sz="1800"/>
              <a:t>无界数据流</a:t>
            </a:r>
            <a:r>
              <a:rPr lang="en" sz="1800"/>
              <a:t>上进行</a:t>
            </a:r>
            <a:r>
              <a:rPr b="1" i="1" lang="en" sz="1800"/>
              <a:t>有状态计算</a:t>
            </a:r>
            <a:r>
              <a:rPr lang="en" sz="1800"/>
              <a:t>的</a:t>
            </a:r>
            <a:r>
              <a:rPr b="1" i="1" lang="en" sz="1800"/>
              <a:t>分布式</a:t>
            </a:r>
            <a:r>
              <a:rPr lang="en" sz="1800"/>
              <a:t>开源框架</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 sz="1800"/>
              <a:t>Flink 设计旨在所有常见的集群环境中运行，以任意规模和内存级速度执行计算</a:t>
            </a:r>
            <a:endParaRPr sz="1800"/>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Why Flink</a:t>
            </a:r>
            <a:endParaRPr>
              <a:latin typeface="Lato"/>
              <a:ea typeface="Lato"/>
              <a:cs typeface="Lato"/>
              <a:sym typeface="Lato"/>
            </a:endParaRPr>
          </a:p>
        </p:txBody>
      </p:sp>
      <p:pic>
        <p:nvPicPr>
          <p:cNvPr id="215" name="Google Shape;215;p25"/>
          <p:cNvPicPr preferRelativeResize="0"/>
          <p:nvPr/>
        </p:nvPicPr>
        <p:blipFill>
          <a:blip r:embed="rId3">
            <a:alphaModFix/>
          </a:blip>
          <a:stretch>
            <a:fillRect/>
          </a:stretch>
        </p:blipFill>
        <p:spPr>
          <a:xfrm>
            <a:off x="410163" y="1699925"/>
            <a:ext cx="954700" cy="843625"/>
          </a:xfrm>
          <a:prstGeom prst="rect">
            <a:avLst/>
          </a:prstGeom>
          <a:noFill/>
          <a:ln>
            <a:noFill/>
          </a:ln>
        </p:spPr>
      </p:pic>
      <p:pic>
        <p:nvPicPr>
          <p:cNvPr id="216" name="Google Shape;216;p25"/>
          <p:cNvPicPr preferRelativeResize="0"/>
          <p:nvPr/>
        </p:nvPicPr>
        <p:blipFill>
          <a:blip r:embed="rId4">
            <a:alphaModFix/>
          </a:blip>
          <a:stretch>
            <a:fillRect/>
          </a:stretch>
        </p:blipFill>
        <p:spPr>
          <a:xfrm>
            <a:off x="2245562" y="1699925"/>
            <a:ext cx="954700" cy="843625"/>
          </a:xfrm>
          <a:prstGeom prst="rect">
            <a:avLst/>
          </a:prstGeom>
          <a:noFill/>
          <a:ln>
            <a:noFill/>
          </a:ln>
        </p:spPr>
      </p:pic>
      <p:pic>
        <p:nvPicPr>
          <p:cNvPr id="217" name="Google Shape;217;p25"/>
          <p:cNvPicPr preferRelativeResize="0"/>
          <p:nvPr/>
        </p:nvPicPr>
        <p:blipFill>
          <a:blip r:embed="rId5">
            <a:alphaModFix/>
          </a:blip>
          <a:stretch>
            <a:fillRect/>
          </a:stretch>
        </p:blipFill>
        <p:spPr>
          <a:xfrm>
            <a:off x="4080963" y="1699925"/>
            <a:ext cx="954700" cy="843625"/>
          </a:xfrm>
          <a:prstGeom prst="rect">
            <a:avLst/>
          </a:prstGeom>
          <a:noFill/>
          <a:ln>
            <a:noFill/>
          </a:ln>
        </p:spPr>
      </p:pic>
      <p:pic>
        <p:nvPicPr>
          <p:cNvPr id="218" name="Google Shape;218;p25"/>
          <p:cNvPicPr preferRelativeResize="0"/>
          <p:nvPr/>
        </p:nvPicPr>
        <p:blipFill>
          <a:blip r:embed="rId6">
            <a:alphaModFix/>
          </a:blip>
          <a:stretch>
            <a:fillRect/>
          </a:stretch>
        </p:blipFill>
        <p:spPr>
          <a:xfrm>
            <a:off x="5916363" y="1699926"/>
            <a:ext cx="954700" cy="843625"/>
          </a:xfrm>
          <a:prstGeom prst="rect">
            <a:avLst/>
          </a:prstGeom>
          <a:noFill/>
          <a:ln>
            <a:noFill/>
          </a:ln>
        </p:spPr>
      </p:pic>
      <p:pic>
        <p:nvPicPr>
          <p:cNvPr id="219" name="Google Shape;219;p25"/>
          <p:cNvPicPr preferRelativeResize="0"/>
          <p:nvPr/>
        </p:nvPicPr>
        <p:blipFill>
          <a:blip r:embed="rId7">
            <a:alphaModFix/>
          </a:blip>
          <a:stretch>
            <a:fillRect/>
          </a:stretch>
        </p:blipFill>
        <p:spPr>
          <a:xfrm>
            <a:off x="7751763" y="1699925"/>
            <a:ext cx="954700" cy="843625"/>
          </a:xfrm>
          <a:prstGeom prst="rect">
            <a:avLst/>
          </a:prstGeom>
          <a:noFill/>
          <a:ln>
            <a:noFill/>
          </a:ln>
        </p:spPr>
      </p:pic>
      <p:sp>
        <p:nvSpPr>
          <p:cNvPr id="220" name="Google Shape;220;p25"/>
          <p:cNvSpPr txBox="1"/>
          <p:nvPr/>
        </p:nvSpPr>
        <p:spPr>
          <a:xfrm>
            <a:off x="135713" y="2723400"/>
            <a:ext cx="150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Lato"/>
                <a:ea typeface="Lato"/>
                <a:cs typeface="Lato"/>
                <a:sym typeface="Lato"/>
              </a:rPr>
              <a:t>多样性的用法</a:t>
            </a:r>
            <a:endParaRPr>
              <a:solidFill>
                <a:schemeClr val="accent2"/>
              </a:solidFill>
              <a:latin typeface="Lato"/>
              <a:ea typeface="Lato"/>
              <a:cs typeface="Lato"/>
              <a:sym typeface="Lato"/>
            </a:endParaRPr>
          </a:p>
        </p:txBody>
      </p:sp>
      <p:sp>
        <p:nvSpPr>
          <p:cNvPr id="221" name="Google Shape;221;p25"/>
          <p:cNvSpPr txBox="1"/>
          <p:nvPr/>
        </p:nvSpPr>
        <p:spPr>
          <a:xfrm>
            <a:off x="1971113" y="2723400"/>
            <a:ext cx="150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Lato"/>
                <a:ea typeface="Lato"/>
                <a:cs typeface="Lato"/>
                <a:sym typeface="Lato"/>
              </a:rPr>
              <a:t>丰富的API</a:t>
            </a:r>
            <a:endParaRPr>
              <a:solidFill>
                <a:schemeClr val="accent2"/>
              </a:solidFill>
              <a:latin typeface="Lato"/>
              <a:ea typeface="Lato"/>
              <a:cs typeface="Lato"/>
              <a:sym typeface="Lato"/>
            </a:endParaRPr>
          </a:p>
        </p:txBody>
      </p:sp>
      <p:sp>
        <p:nvSpPr>
          <p:cNvPr id="222" name="Google Shape;222;p25"/>
          <p:cNvSpPr txBox="1"/>
          <p:nvPr/>
        </p:nvSpPr>
        <p:spPr>
          <a:xfrm>
            <a:off x="3806513" y="2723400"/>
            <a:ext cx="150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Lato"/>
                <a:ea typeface="Lato"/>
                <a:cs typeface="Lato"/>
                <a:sym typeface="Lato"/>
              </a:rPr>
              <a:t>处理保证</a:t>
            </a:r>
            <a:endParaRPr>
              <a:solidFill>
                <a:schemeClr val="accent2"/>
              </a:solidFill>
              <a:latin typeface="Lato"/>
              <a:ea typeface="Lato"/>
              <a:cs typeface="Lato"/>
              <a:sym typeface="Lato"/>
            </a:endParaRPr>
          </a:p>
        </p:txBody>
      </p:sp>
      <p:sp>
        <p:nvSpPr>
          <p:cNvPr id="223" name="Google Shape;223;p25"/>
          <p:cNvSpPr txBox="1"/>
          <p:nvPr/>
        </p:nvSpPr>
        <p:spPr>
          <a:xfrm>
            <a:off x="5625788" y="2723400"/>
            <a:ext cx="150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Lato"/>
                <a:ea typeface="Lato"/>
                <a:cs typeface="Lato"/>
                <a:sym typeface="Lato"/>
              </a:rPr>
              <a:t>可伸缩架构</a:t>
            </a:r>
            <a:endParaRPr>
              <a:solidFill>
                <a:schemeClr val="accent2"/>
              </a:solidFill>
              <a:latin typeface="Lato"/>
              <a:ea typeface="Lato"/>
              <a:cs typeface="Lato"/>
              <a:sym typeface="Lato"/>
            </a:endParaRPr>
          </a:p>
        </p:txBody>
      </p:sp>
      <p:sp>
        <p:nvSpPr>
          <p:cNvPr id="224" name="Google Shape;224;p25"/>
          <p:cNvSpPr txBox="1"/>
          <p:nvPr/>
        </p:nvSpPr>
        <p:spPr>
          <a:xfrm>
            <a:off x="7477313" y="2723400"/>
            <a:ext cx="150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Lato"/>
                <a:ea typeface="Lato"/>
                <a:cs typeface="Lato"/>
                <a:sym typeface="Lato"/>
              </a:rPr>
              <a:t>社区</a:t>
            </a:r>
            <a:endParaRPr>
              <a:solidFill>
                <a:schemeClr val="accent2"/>
              </a:solidFill>
              <a:latin typeface="Lato"/>
              <a:ea typeface="Lato"/>
              <a:cs typeface="Lato"/>
              <a:sym typeface="Lato"/>
            </a:endParaRPr>
          </a:p>
        </p:txBody>
      </p:sp>
      <p:sp>
        <p:nvSpPr>
          <p:cNvPr id="225" name="Google Shape;225;p25"/>
          <p:cNvSpPr txBox="1"/>
          <p:nvPr/>
        </p:nvSpPr>
        <p:spPr>
          <a:xfrm>
            <a:off x="296238" y="3330075"/>
            <a:ext cx="158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26" name="Google Shape;226;p25"/>
          <p:cNvSpPr txBox="1"/>
          <p:nvPr/>
        </p:nvSpPr>
        <p:spPr>
          <a:xfrm>
            <a:off x="13763" y="3409200"/>
            <a:ext cx="17475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2"/>
              </a:buClr>
              <a:buSzPts val="1300"/>
              <a:buFont typeface="Lato"/>
              <a:buChar char="●"/>
            </a:pPr>
            <a:r>
              <a:rPr lang="en" sz="1300">
                <a:solidFill>
                  <a:schemeClr val="lt2"/>
                </a:solidFill>
                <a:latin typeface="Lato"/>
                <a:ea typeface="Lato"/>
                <a:cs typeface="Lato"/>
                <a:sym typeface="Lato"/>
              </a:rPr>
              <a:t>事件驱动程序</a:t>
            </a:r>
            <a:endParaRPr sz="1300">
              <a:solidFill>
                <a:schemeClr val="lt2"/>
              </a:solidFill>
              <a:latin typeface="Lato"/>
              <a:ea typeface="Lato"/>
              <a:cs typeface="Lato"/>
              <a:sym typeface="Lato"/>
            </a:endParaRPr>
          </a:p>
          <a:p>
            <a:pPr indent="-311150" lvl="0" marL="457200" rtl="0" algn="l">
              <a:spcBef>
                <a:spcPts val="0"/>
              </a:spcBef>
              <a:spcAft>
                <a:spcPts val="0"/>
              </a:spcAft>
              <a:buClr>
                <a:schemeClr val="lt2"/>
              </a:buClr>
              <a:buSzPts val="1300"/>
              <a:buFont typeface="Lato"/>
              <a:buChar char="●"/>
            </a:pPr>
            <a:r>
              <a:rPr lang="en" sz="1300">
                <a:solidFill>
                  <a:schemeClr val="lt2"/>
                </a:solidFill>
                <a:latin typeface="Lato"/>
                <a:ea typeface="Lato"/>
                <a:cs typeface="Lato"/>
                <a:sym typeface="Lato"/>
              </a:rPr>
              <a:t>流分析 &amp; ETL</a:t>
            </a:r>
            <a:endParaRPr sz="1300">
              <a:solidFill>
                <a:schemeClr val="lt2"/>
              </a:solidFill>
              <a:latin typeface="Lato"/>
              <a:ea typeface="Lato"/>
              <a:cs typeface="Lato"/>
              <a:sym typeface="Lato"/>
            </a:endParaRPr>
          </a:p>
          <a:p>
            <a:pPr indent="-311150" lvl="0" marL="457200" rtl="0" algn="l">
              <a:spcBef>
                <a:spcPts val="0"/>
              </a:spcBef>
              <a:spcAft>
                <a:spcPts val="0"/>
              </a:spcAft>
              <a:buClr>
                <a:schemeClr val="lt2"/>
              </a:buClr>
              <a:buSzPts val="1300"/>
              <a:buFont typeface="Lato"/>
              <a:buChar char="●"/>
            </a:pPr>
            <a:r>
              <a:rPr lang="en" sz="1300">
                <a:solidFill>
                  <a:schemeClr val="lt2"/>
                </a:solidFill>
                <a:latin typeface="Lato"/>
                <a:ea typeface="Lato"/>
                <a:cs typeface="Lato"/>
                <a:sym typeface="Lato"/>
              </a:rPr>
              <a:t>批分析</a:t>
            </a:r>
            <a:endParaRPr sz="1300">
              <a:solidFill>
                <a:schemeClr val="lt2"/>
              </a:solidFill>
              <a:latin typeface="Lato"/>
              <a:ea typeface="Lato"/>
              <a:cs typeface="Lato"/>
              <a:sym typeface="Lato"/>
            </a:endParaRPr>
          </a:p>
        </p:txBody>
      </p:sp>
      <p:sp>
        <p:nvSpPr>
          <p:cNvPr id="227" name="Google Shape;227;p25"/>
          <p:cNvSpPr txBox="1"/>
          <p:nvPr/>
        </p:nvSpPr>
        <p:spPr>
          <a:xfrm>
            <a:off x="1761263" y="3409200"/>
            <a:ext cx="2060700" cy="985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2"/>
              </a:buClr>
              <a:buSzPts val="1300"/>
              <a:buFont typeface="Lato"/>
              <a:buChar char="●"/>
            </a:pPr>
            <a:r>
              <a:rPr lang="en" sz="1300">
                <a:solidFill>
                  <a:schemeClr val="lt2"/>
                </a:solidFill>
                <a:latin typeface="Lato"/>
                <a:ea typeface="Lato"/>
                <a:cs typeface="Lato"/>
                <a:sym typeface="Lato"/>
              </a:rPr>
              <a:t>SQL</a:t>
            </a:r>
            <a:endParaRPr sz="1300">
              <a:solidFill>
                <a:schemeClr val="lt2"/>
              </a:solidFill>
              <a:latin typeface="Lato"/>
              <a:ea typeface="Lato"/>
              <a:cs typeface="Lato"/>
              <a:sym typeface="Lato"/>
            </a:endParaRPr>
          </a:p>
          <a:p>
            <a:pPr indent="-311150" lvl="0" marL="457200" rtl="0" algn="l">
              <a:spcBef>
                <a:spcPts val="0"/>
              </a:spcBef>
              <a:spcAft>
                <a:spcPts val="0"/>
              </a:spcAft>
              <a:buClr>
                <a:schemeClr val="lt2"/>
              </a:buClr>
              <a:buSzPts val="1300"/>
              <a:buFont typeface="Lato"/>
              <a:buChar char="●"/>
            </a:pPr>
            <a:r>
              <a:rPr lang="en" sz="1300">
                <a:solidFill>
                  <a:schemeClr val="lt2"/>
                </a:solidFill>
                <a:latin typeface="Lato"/>
                <a:ea typeface="Lato"/>
                <a:cs typeface="Lato"/>
                <a:sym typeface="Lato"/>
              </a:rPr>
              <a:t>Table API</a:t>
            </a:r>
            <a:endParaRPr sz="1300">
              <a:solidFill>
                <a:schemeClr val="lt2"/>
              </a:solidFill>
              <a:latin typeface="Lato"/>
              <a:ea typeface="Lato"/>
              <a:cs typeface="Lato"/>
              <a:sym typeface="Lato"/>
            </a:endParaRPr>
          </a:p>
          <a:p>
            <a:pPr indent="-311150" lvl="0" marL="457200" rtl="0" algn="l">
              <a:spcBef>
                <a:spcPts val="0"/>
              </a:spcBef>
              <a:spcAft>
                <a:spcPts val="0"/>
              </a:spcAft>
              <a:buClr>
                <a:schemeClr val="lt2"/>
              </a:buClr>
              <a:buSzPts val="1300"/>
              <a:buFont typeface="Lato"/>
              <a:buChar char="●"/>
            </a:pPr>
            <a:r>
              <a:rPr lang="en" sz="1300">
                <a:solidFill>
                  <a:schemeClr val="lt2"/>
                </a:solidFill>
                <a:latin typeface="Lato"/>
                <a:ea typeface="Lato"/>
                <a:cs typeface="Lato"/>
                <a:sym typeface="Lato"/>
              </a:rPr>
              <a:t>DataStream API</a:t>
            </a:r>
            <a:endParaRPr sz="1300">
              <a:solidFill>
                <a:schemeClr val="lt2"/>
              </a:solidFill>
              <a:latin typeface="Lato"/>
              <a:ea typeface="Lato"/>
              <a:cs typeface="Lato"/>
              <a:sym typeface="Lato"/>
            </a:endParaRPr>
          </a:p>
          <a:p>
            <a:pPr indent="-311150" lvl="0" marL="457200" rtl="0" algn="l">
              <a:spcBef>
                <a:spcPts val="0"/>
              </a:spcBef>
              <a:spcAft>
                <a:spcPts val="0"/>
              </a:spcAft>
              <a:buClr>
                <a:schemeClr val="lt2"/>
              </a:buClr>
              <a:buSzPts val="1300"/>
              <a:buFont typeface="Lato"/>
              <a:buChar char="●"/>
            </a:pPr>
            <a:r>
              <a:rPr lang="en" sz="1300">
                <a:solidFill>
                  <a:schemeClr val="lt2"/>
                </a:solidFill>
                <a:latin typeface="Lato"/>
                <a:ea typeface="Lato"/>
                <a:cs typeface="Lato"/>
                <a:sym typeface="Lato"/>
              </a:rPr>
              <a:t>Stateful Functions</a:t>
            </a:r>
            <a:endParaRPr sz="1300">
              <a:solidFill>
                <a:schemeClr val="lt2"/>
              </a:solidFill>
              <a:latin typeface="Lato"/>
              <a:ea typeface="Lato"/>
              <a:cs typeface="Lato"/>
              <a:sym typeface="Lato"/>
            </a:endParaRPr>
          </a:p>
        </p:txBody>
      </p:sp>
      <p:sp>
        <p:nvSpPr>
          <p:cNvPr id="228" name="Google Shape;228;p25"/>
          <p:cNvSpPr txBox="1"/>
          <p:nvPr/>
        </p:nvSpPr>
        <p:spPr>
          <a:xfrm>
            <a:off x="3684563" y="3409200"/>
            <a:ext cx="17475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2"/>
              </a:buClr>
              <a:buSzPts val="1300"/>
              <a:buFont typeface="Lato"/>
              <a:buChar char="●"/>
            </a:pPr>
            <a:r>
              <a:rPr lang="en" sz="1300">
                <a:solidFill>
                  <a:schemeClr val="lt2"/>
                </a:solidFill>
                <a:latin typeface="Lato"/>
                <a:ea typeface="Lato"/>
                <a:cs typeface="Lato"/>
                <a:sym typeface="Lato"/>
              </a:rPr>
              <a:t>精确一次的状态处理</a:t>
            </a:r>
            <a:endParaRPr sz="1300">
              <a:solidFill>
                <a:schemeClr val="lt2"/>
              </a:solidFill>
              <a:latin typeface="Lato"/>
              <a:ea typeface="Lato"/>
              <a:cs typeface="Lato"/>
              <a:sym typeface="Lato"/>
            </a:endParaRPr>
          </a:p>
          <a:p>
            <a:pPr indent="-311150" lvl="0" marL="457200" rtl="0" algn="l">
              <a:spcBef>
                <a:spcPts val="0"/>
              </a:spcBef>
              <a:spcAft>
                <a:spcPts val="0"/>
              </a:spcAft>
              <a:buClr>
                <a:schemeClr val="lt2"/>
              </a:buClr>
              <a:buSzPts val="1300"/>
              <a:buFont typeface="Lato"/>
              <a:buChar char="●"/>
            </a:pPr>
            <a:r>
              <a:rPr lang="en" sz="1300">
                <a:solidFill>
                  <a:schemeClr val="lt2"/>
                </a:solidFill>
                <a:latin typeface="Lato"/>
                <a:ea typeface="Lato"/>
                <a:cs typeface="Lato"/>
                <a:sym typeface="Lato"/>
              </a:rPr>
              <a:t>基于事件时间的处理</a:t>
            </a:r>
            <a:endParaRPr sz="1300">
              <a:solidFill>
                <a:schemeClr val="lt2"/>
              </a:solidFill>
              <a:latin typeface="Lato"/>
              <a:ea typeface="Lato"/>
              <a:cs typeface="Lato"/>
              <a:sym typeface="Lato"/>
            </a:endParaRPr>
          </a:p>
          <a:p>
            <a:pPr indent="-311150" lvl="0" marL="457200" rtl="0" algn="l">
              <a:spcBef>
                <a:spcPts val="0"/>
              </a:spcBef>
              <a:spcAft>
                <a:spcPts val="0"/>
              </a:spcAft>
              <a:buClr>
                <a:schemeClr val="lt2"/>
              </a:buClr>
              <a:buSzPts val="1300"/>
              <a:buFont typeface="Lato"/>
              <a:buChar char="●"/>
            </a:pPr>
            <a:r>
              <a:rPr lang="en" sz="1300">
                <a:solidFill>
                  <a:schemeClr val="lt2"/>
                </a:solidFill>
                <a:latin typeface="Lato"/>
                <a:ea typeface="Lato"/>
                <a:cs typeface="Lato"/>
                <a:sym typeface="Lato"/>
              </a:rPr>
              <a:t>迟到数据的处理</a:t>
            </a:r>
            <a:endParaRPr sz="1300">
              <a:solidFill>
                <a:schemeClr val="lt2"/>
              </a:solidFill>
              <a:latin typeface="Lato"/>
              <a:ea typeface="Lato"/>
              <a:cs typeface="Lato"/>
              <a:sym typeface="Lato"/>
            </a:endParaRPr>
          </a:p>
        </p:txBody>
      </p:sp>
      <p:sp>
        <p:nvSpPr>
          <p:cNvPr id="229" name="Google Shape;229;p25"/>
          <p:cNvSpPr txBox="1"/>
          <p:nvPr/>
        </p:nvSpPr>
        <p:spPr>
          <a:xfrm>
            <a:off x="5503838" y="3409200"/>
            <a:ext cx="1747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Lato"/>
              <a:buChar char="●"/>
            </a:pPr>
            <a:r>
              <a:rPr lang="en">
                <a:solidFill>
                  <a:schemeClr val="lt2"/>
                </a:solidFill>
                <a:latin typeface="Lato"/>
                <a:ea typeface="Lato"/>
                <a:cs typeface="Lato"/>
                <a:sym typeface="Lato"/>
              </a:rPr>
              <a:t>适应于期望的流量</a:t>
            </a:r>
            <a:endParaRPr>
              <a:solidFill>
                <a:schemeClr val="lt2"/>
              </a:solidFill>
              <a:latin typeface="Lato"/>
              <a:ea typeface="Lato"/>
              <a:cs typeface="Lato"/>
              <a:sym typeface="Lato"/>
            </a:endParaRPr>
          </a:p>
          <a:p>
            <a:pPr indent="-317500" lvl="0" marL="457200" rtl="0" algn="l">
              <a:spcBef>
                <a:spcPts val="0"/>
              </a:spcBef>
              <a:spcAft>
                <a:spcPts val="0"/>
              </a:spcAft>
              <a:buClr>
                <a:schemeClr val="lt2"/>
              </a:buClr>
              <a:buSzPts val="1400"/>
              <a:buFont typeface="Lato"/>
              <a:buChar char="●"/>
            </a:pPr>
            <a:r>
              <a:rPr lang="en">
                <a:solidFill>
                  <a:schemeClr val="lt2"/>
                </a:solidFill>
                <a:latin typeface="Lato"/>
                <a:ea typeface="Lato"/>
                <a:cs typeface="Lato"/>
                <a:sym typeface="Lato"/>
              </a:rPr>
              <a:t>支持TB级别的状态</a:t>
            </a:r>
            <a:endParaRPr>
              <a:solidFill>
                <a:schemeClr val="lt2"/>
              </a:solidFill>
              <a:latin typeface="Lato"/>
              <a:ea typeface="Lato"/>
              <a:cs typeface="Lato"/>
              <a:sym typeface="Lato"/>
            </a:endParaRPr>
          </a:p>
        </p:txBody>
      </p:sp>
      <p:sp>
        <p:nvSpPr>
          <p:cNvPr id="230" name="Google Shape;230;p25"/>
          <p:cNvSpPr txBox="1"/>
          <p:nvPr/>
        </p:nvSpPr>
        <p:spPr>
          <a:xfrm>
            <a:off x="7279538" y="3409200"/>
            <a:ext cx="1850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Lato"/>
              <a:buChar char="●"/>
            </a:pPr>
            <a:r>
              <a:rPr lang="en">
                <a:solidFill>
                  <a:schemeClr val="lt2"/>
                </a:solidFill>
                <a:latin typeface="Lato"/>
                <a:ea typeface="Lato"/>
                <a:cs typeface="Lato"/>
                <a:sym typeface="Lato"/>
              </a:rPr>
              <a:t>活跃的开源社区</a:t>
            </a:r>
            <a:endParaRPr>
              <a:solidFill>
                <a:schemeClr val="lt2"/>
              </a:solidFill>
              <a:latin typeface="Lato"/>
              <a:ea typeface="Lato"/>
              <a:cs typeface="Lato"/>
              <a:sym typeface="Lato"/>
            </a:endParaRPr>
          </a:p>
          <a:p>
            <a:pPr indent="-317500" lvl="0" marL="457200" rtl="0" algn="l">
              <a:spcBef>
                <a:spcPts val="0"/>
              </a:spcBef>
              <a:spcAft>
                <a:spcPts val="0"/>
              </a:spcAft>
              <a:buClr>
                <a:schemeClr val="lt2"/>
              </a:buClr>
              <a:buSzPts val="1400"/>
              <a:buFont typeface="Lato"/>
              <a:buChar char="●"/>
            </a:pPr>
            <a:r>
              <a:rPr lang="en">
                <a:solidFill>
                  <a:schemeClr val="lt2"/>
                </a:solidFill>
                <a:latin typeface="Lato"/>
                <a:ea typeface="Lato"/>
                <a:cs typeface="Lato"/>
                <a:sym typeface="Lato"/>
              </a:rPr>
              <a:t>各种connector支持</a:t>
            </a:r>
            <a:endParaRPr>
              <a:solidFill>
                <a:schemeClr val="lt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Flink API</a:t>
            </a:r>
            <a:endParaRPr>
              <a:latin typeface="Lato"/>
              <a:ea typeface="Lato"/>
              <a:cs typeface="Lato"/>
              <a:sym typeface="Lato"/>
            </a:endParaRPr>
          </a:p>
        </p:txBody>
      </p:sp>
      <p:sp>
        <p:nvSpPr>
          <p:cNvPr id="236" name="Google Shape;236;p26"/>
          <p:cNvSpPr/>
          <p:nvPr/>
        </p:nvSpPr>
        <p:spPr>
          <a:xfrm>
            <a:off x="1171050" y="1351975"/>
            <a:ext cx="7085100" cy="3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 name="Google Shape;237;p26"/>
          <p:cNvPicPr preferRelativeResize="0"/>
          <p:nvPr/>
        </p:nvPicPr>
        <p:blipFill>
          <a:blip r:embed="rId3">
            <a:alphaModFix/>
          </a:blip>
          <a:stretch>
            <a:fillRect/>
          </a:stretch>
        </p:blipFill>
        <p:spPr>
          <a:xfrm>
            <a:off x="1316388" y="1538324"/>
            <a:ext cx="6794424" cy="2860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Demo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Flink</a:t>
            </a:r>
            <a:r>
              <a:rPr lang="en">
                <a:latin typeface="Lato"/>
                <a:ea typeface="Lato"/>
                <a:cs typeface="Lato"/>
                <a:sym typeface="Lato"/>
              </a:rPr>
              <a:t>集群</a:t>
            </a:r>
            <a:endParaRPr>
              <a:latin typeface="Lato"/>
              <a:ea typeface="Lato"/>
              <a:cs typeface="Lato"/>
              <a:sym typeface="Lato"/>
            </a:endParaRPr>
          </a:p>
        </p:txBody>
      </p:sp>
      <p:sp>
        <p:nvSpPr>
          <p:cNvPr id="248" name="Google Shape;248;p28"/>
          <p:cNvSpPr/>
          <p:nvPr/>
        </p:nvSpPr>
        <p:spPr>
          <a:xfrm>
            <a:off x="1418075" y="937375"/>
            <a:ext cx="6387300" cy="411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9" name="Google Shape;249;p28"/>
          <p:cNvPicPr preferRelativeResize="0"/>
          <p:nvPr/>
        </p:nvPicPr>
        <p:blipFill>
          <a:blip r:embed="rId3">
            <a:alphaModFix/>
          </a:blip>
          <a:stretch>
            <a:fillRect/>
          </a:stretch>
        </p:blipFill>
        <p:spPr>
          <a:xfrm>
            <a:off x="1909550" y="1077550"/>
            <a:ext cx="5324877" cy="3835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Task</a:t>
            </a:r>
            <a:endParaRPr>
              <a:latin typeface="Lato"/>
              <a:ea typeface="Lato"/>
              <a:cs typeface="Lato"/>
              <a:sym typeface="Lato"/>
            </a:endParaRPr>
          </a:p>
        </p:txBody>
      </p:sp>
      <p:sp>
        <p:nvSpPr>
          <p:cNvPr id="255" name="Google Shape;255;p29"/>
          <p:cNvSpPr/>
          <p:nvPr/>
        </p:nvSpPr>
        <p:spPr>
          <a:xfrm>
            <a:off x="1321200" y="1110325"/>
            <a:ext cx="6501600" cy="385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6" name="Google Shape;256;p29"/>
          <p:cNvPicPr preferRelativeResize="0"/>
          <p:nvPr/>
        </p:nvPicPr>
        <p:blipFill>
          <a:blip r:embed="rId3">
            <a:alphaModFix/>
          </a:blip>
          <a:stretch>
            <a:fillRect/>
          </a:stretch>
        </p:blipFill>
        <p:spPr>
          <a:xfrm>
            <a:off x="2064413" y="1307849"/>
            <a:ext cx="5015174" cy="3456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资源分配</a:t>
            </a:r>
            <a:endParaRPr>
              <a:latin typeface="Lato"/>
              <a:ea typeface="Lato"/>
              <a:cs typeface="Lato"/>
              <a:sym typeface="Lato"/>
            </a:endParaRPr>
          </a:p>
        </p:txBody>
      </p:sp>
      <p:sp>
        <p:nvSpPr>
          <p:cNvPr id="262" name="Google Shape;262;p30"/>
          <p:cNvSpPr/>
          <p:nvPr/>
        </p:nvSpPr>
        <p:spPr>
          <a:xfrm>
            <a:off x="968388" y="1586325"/>
            <a:ext cx="7697100" cy="287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30"/>
          <p:cNvPicPr preferRelativeResize="0"/>
          <p:nvPr/>
        </p:nvPicPr>
        <p:blipFill>
          <a:blip r:embed="rId3">
            <a:alphaModFix/>
          </a:blip>
          <a:stretch>
            <a:fillRect/>
          </a:stretch>
        </p:blipFill>
        <p:spPr>
          <a:xfrm>
            <a:off x="1194750" y="1871675"/>
            <a:ext cx="7244375" cy="2307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状态处理</a:t>
            </a:r>
            <a:endParaRPr>
              <a:latin typeface="Lato"/>
              <a:ea typeface="Lato"/>
              <a:cs typeface="Lato"/>
              <a:sym typeface="Lato"/>
            </a:endParaRPr>
          </a:p>
        </p:txBody>
      </p:sp>
      <p:sp>
        <p:nvSpPr>
          <p:cNvPr id="269" name="Google Shape;269;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什么是状态</a:t>
            </a:r>
            <a:endParaRPr sz="1800"/>
          </a:p>
          <a:p>
            <a:pPr indent="-342900" lvl="0" marL="457200" rtl="0" algn="l">
              <a:spcBef>
                <a:spcPts val="0"/>
              </a:spcBef>
              <a:spcAft>
                <a:spcPts val="0"/>
              </a:spcAft>
              <a:buSzPts val="1800"/>
              <a:buChar char="●"/>
            </a:pPr>
            <a:r>
              <a:rPr lang="en" sz="1800"/>
              <a:t>State Backends</a:t>
            </a:r>
            <a:endParaRPr sz="1800"/>
          </a:p>
          <a:p>
            <a:pPr indent="-342900" lvl="1" marL="914400" rtl="0" algn="l">
              <a:spcBef>
                <a:spcPts val="0"/>
              </a:spcBef>
              <a:spcAft>
                <a:spcPts val="0"/>
              </a:spcAft>
              <a:buSzPts val="1800"/>
              <a:buChar char="○"/>
            </a:pPr>
            <a:r>
              <a:rPr lang="en" sz="1800"/>
              <a:t>HashMapStateBackend</a:t>
            </a:r>
            <a:endParaRPr sz="1800"/>
          </a:p>
          <a:p>
            <a:pPr indent="-342900" lvl="1" marL="914400" rtl="0" algn="l">
              <a:spcBef>
                <a:spcPts val="0"/>
              </a:spcBef>
              <a:spcAft>
                <a:spcPts val="0"/>
              </a:spcAft>
              <a:buSzPts val="1800"/>
              <a:buChar char="○"/>
            </a:pPr>
            <a:r>
              <a:rPr lang="en" sz="1800"/>
              <a:t>EmbeddedRocksDBStateBackend</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Agenda</a:t>
            </a:r>
            <a:endParaRPr>
              <a:latin typeface="Lato"/>
              <a:ea typeface="Lato"/>
              <a:cs typeface="Lato"/>
              <a:sym typeface="Lato"/>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流数据特性</a:t>
            </a:r>
            <a:endParaRPr sz="1800"/>
          </a:p>
          <a:p>
            <a:pPr indent="-342900" lvl="0" marL="457200" rtl="0" algn="l">
              <a:spcBef>
                <a:spcPts val="0"/>
              </a:spcBef>
              <a:spcAft>
                <a:spcPts val="0"/>
              </a:spcAft>
              <a:buSzPts val="1800"/>
              <a:buChar char="●"/>
            </a:pPr>
            <a:r>
              <a:rPr lang="en" sz="1800"/>
              <a:t>流数据应用要点</a:t>
            </a:r>
            <a:endParaRPr sz="1800"/>
          </a:p>
          <a:p>
            <a:pPr indent="-342900" lvl="0" marL="457200" rtl="0" algn="l">
              <a:spcBef>
                <a:spcPts val="0"/>
              </a:spcBef>
              <a:spcAft>
                <a:spcPts val="0"/>
              </a:spcAft>
              <a:buSzPts val="1800"/>
              <a:buChar char="●"/>
            </a:pPr>
            <a:r>
              <a:rPr lang="en" sz="1800"/>
              <a:t>流数据处理典型用例</a:t>
            </a:r>
            <a:endParaRPr sz="1800"/>
          </a:p>
          <a:p>
            <a:pPr indent="-342900" lvl="0" marL="457200" rtl="0" algn="l">
              <a:spcBef>
                <a:spcPts val="0"/>
              </a:spcBef>
              <a:spcAft>
                <a:spcPts val="0"/>
              </a:spcAft>
              <a:buSzPts val="1800"/>
              <a:buChar char="●"/>
            </a:pPr>
            <a:r>
              <a:rPr lang="en" sz="1800"/>
              <a:t>Flink简介</a:t>
            </a:r>
            <a:endParaRPr sz="1800"/>
          </a:p>
          <a:p>
            <a:pPr indent="-342900" lvl="0" marL="457200" rtl="0" algn="l">
              <a:spcBef>
                <a:spcPts val="0"/>
              </a:spcBef>
              <a:spcAft>
                <a:spcPts val="0"/>
              </a:spcAft>
              <a:buSzPts val="1800"/>
              <a:buChar char="●"/>
            </a:pPr>
            <a:r>
              <a:rPr lang="en" sz="1800"/>
              <a:t>Flink特性</a:t>
            </a:r>
            <a:endParaRPr sz="1800"/>
          </a:p>
          <a:p>
            <a:pPr indent="-342900" lvl="0" marL="457200" rtl="0" algn="l">
              <a:spcBef>
                <a:spcPts val="0"/>
              </a:spcBef>
              <a:spcAft>
                <a:spcPts val="0"/>
              </a:spcAft>
              <a:buSzPts val="1800"/>
              <a:buChar char="●"/>
            </a:pPr>
            <a:r>
              <a:rPr lang="en" sz="1800"/>
              <a:t>Flink demo</a:t>
            </a:r>
            <a:endParaRPr sz="1800"/>
          </a:p>
          <a:p>
            <a:pPr indent="-342900" lvl="0" marL="457200" rtl="0" algn="l">
              <a:spcBef>
                <a:spcPts val="0"/>
              </a:spcBef>
              <a:spcAft>
                <a:spcPts val="0"/>
              </a:spcAft>
              <a:buSzPts val="1800"/>
              <a:buChar char="●"/>
            </a:pPr>
            <a:r>
              <a:rPr lang="en" sz="1800"/>
              <a:t>Flink on AWS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容错</a:t>
            </a:r>
            <a:endParaRPr>
              <a:latin typeface="Lato"/>
              <a:ea typeface="Lato"/>
              <a:cs typeface="Lato"/>
              <a:sym typeface="Lato"/>
            </a:endParaRPr>
          </a:p>
        </p:txBody>
      </p:sp>
      <p:sp>
        <p:nvSpPr>
          <p:cNvPr id="275" name="Google Shape;275;p32"/>
          <p:cNvSpPr txBox="1"/>
          <p:nvPr>
            <p:ph idx="1" type="body"/>
          </p:nvPr>
        </p:nvSpPr>
        <p:spPr>
          <a:xfrm>
            <a:off x="769125" y="1972550"/>
            <a:ext cx="3118800" cy="248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Checkpoint</a:t>
            </a:r>
            <a:endParaRPr sz="1800"/>
          </a:p>
          <a:p>
            <a:pPr indent="-342900" lvl="0" marL="457200" rtl="0" algn="l">
              <a:spcBef>
                <a:spcPts val="0"/>
              </a:spcBef>
              <a:spcAft>
                <a:spcPts val="0"/>
              </a:spcAft>
              <a:buSzPts val="1800"/>
              <a:buChar char="●"/>
            </a:pPr>
            <a:r>
              <a:rPr lang="en" sz="1800"/>
              <a:t>Exactly once guarantees</a:t>
            </a:r>
            <a:endParaRPr sz="1800"/>
          </a:p>
        </p:txBody>
      </p:sp>
      <p:sp>
        <p:nvSpPr>
          <p:cNvPr id="276" name="Google Shape;276;p32"/>
          <p:cNvSpPr/>
          <p:nvPr/>
        </p:nvSpPr>
        <p:spPr>
          <a:xfrm>
            <a:off x="3965800" y="1460100"/>
            <a:ext cx="4818900" cy="222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 name="Google Shape;277;p32"/>
          <p:cNvPicPr preferRelativeResize="0"/>
          <p:nvPr/>
        </p:nvPicPr>
        <p:blipFill>
          <a:blip r:embed="rId3">
            <a:alphaModFix/>
          </a:blip>
          <a:stretch>
            <a:fillRect/>
          </a:stretch>
        </p:blipFill>
        <p:spPr>
          <a:xfrm>
            <a:off x="4230023" y="1795900"/>
            <a:ext cx="4290451" cy="1551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R</a:t>
            </a:r>
            <a:r>
              <a:rPr lang="en">
                <a:latin typeface="Lato"/>
                <a:ea typeface="Lato"/>
                <a:cs typeface="Lato"/>
                <a:sym typeface="Lato"/>
              </a:rPr>
              <a:t>esult Guarantees</a:t>
            </a:r>
            <a:endParaRPr>
              <a:latin typeface="Lato"/>
              <a:ea typeface="Lato"/>
              <a:cs typeface="Lato"/>
              <a:sym typeface="Lato"/>
            </a:endParaRPr>
          </a:p>
        </p:txBody>
      </p:sp>
      <p:graphicFrame>
        <p:nvGraphicFramePr>
          <p:cNvPr id="283" name="Google Shape;283;p33"/>
          <p:cNvGraphicFramePr/>
          <p:nvPr/>
        </p:nvGraphicFramePr>
        <p:xfrm>
          <a:off x="1240438" y="1453475"/>
          <a:ext cx="3000000" cy="3000000"/>
        </p:xfrm>
        <a:graphic>
          <a:graphicData uri="http://schemas.openxmlformats.org/drawingml/2006/table">
            <a:tbl>
              <a:tblPr>
                <a:noFill/>
                <a:tableStyleId>{10907038-B641-4AB4-8A57-E60E8F35CDC6}</a:tableStyleId>
              </a:tblPr>
              <a:tblGrid>
                <a:gridCol w="1151675"/>
                <a:gridCol w="1328375"/>
                <a:gridCol w="975025"/>
              </a:tblGrid>
              <a:tr h="371725">
                <a:tc>
                  <a:txBody>
                    <a:bodyPr/>
                    <a:lstStyle/>
                    <a:p>
                      <a:pPr indent="0" lvl="0" marL="0" rtl="0" algn="ctr">
                        <a:spcBef>
                          <a:spcPts val="0"/>
                        </a:spcBef>
                        <a:spcAft>
                          <a:spcPts val="0"/>
                        </a:spcAft>
                        <a:buNone/>
                      </a:pPr>
                      <a:r>
                        <a:rPr lang="en">
                          <a:solidFill>
                            <a:schemeClr val="lt1"/>
                          </a:solidFill>
                        </a:rPr>
                        <a:t>Source</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Guarantees</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Notes</a:t>
                      </a:r>
                      <a:endParaRPr>
                        <a:solidFill>
                          <a:schemeClr val="lt1"/>
                        </a:solidFill>
                      </a:endParaRPr>
                    </a:p>
                  </a:txBody>
                  <a:tcPr marT="91425" marB="91425" marR="91425" marL="91425"/>
                </a:tc>
              </a:tr>
              <a:tr h="371725">
                <a:tc>
                  <a:txBody>
                    <a:bodyPr/>
                    <a:lstStyle/>
                    <a:p>
                      <a:pPr indent="0" lvl="0" marL="0" rtl="0" algn="l">
                        <a:spcBef>
                          <a:spcPts val="0"/>
                        </a:spcBef>
                        <a:spcAft>
                          <a:spcPts val="0"/>
                        </a:spcAft>
                        <a:buNone/>
                      </a:pPr>
                      <a:r>
                        <a:rPr lang="en" sz="800">
                          <a:solidFill>
                            <a:schemeClr val="lt1"/>
                          </a:solidFill>
                        </a:rPr>
                        <a:t>Kafka Consumer</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 sz="800">
                          <a:solidFill>
                            <a:schemeClr val="lt1"/>
                          </a:solidFill>
                        </a:rPr>
                        <a:t>Exactly once</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t/>
                      </a:r>
                      <a:endParaRPr sz="800">
                        <a:solidFill>
                          <a:schemeClr val="lt1"/>
                        </a:solidFill>
                      </a:endParaRPr>
                    </a:p>
                  </a:txBody>
                  <a:tcPr marT="91425" marB="91425" marR="91425" marL="91425"/>
                </a:tc>
              </a:tr>
              <a:tr h="371725">
                <a:tc>
                  <a:txBody>
                    <a:bodyPr/>
                    <a:lstStyle/>
                    <a:p>
                      <a:pPr indent="0" lvl="0" marL="0" rtl="0" algn="l">
                        <a:spcBef>
                          <a:spcPts val="0"/>
                        </a:spcBef>
                        <a:spcAft>
                          <a:spcPts val="0"/>
                        </a:spcAft>
                        <a:buNone/>
                      </a:pPr>
                      <a:r>
                        <a:rPr lang="en" sz="800">
                          <a:solidFill>
                            <a:schemeClr val="lt1"/>
                          </a:solidFill>
                        </a:rPr>
                        <a:t>AWS Kinesis Stream</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 sz="800">
                          <a:solidFill>
                            <a:schemeClr val="lt1"/>
                          </a:solidFill>
                        </a:rPr>
                        <a:t>Exactly once</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t/>
                      </a:r>
                      <a:endParaRPr sz="800">
                        <a:solidFill>
                          <a:schemeClr val="lt1"/>
                        </a:solidFill>
                      </a:endParaRPr>
                    </a:p>
                  </a:txBody>
                  <a:tcPr marT="91425" marB="91425" marR="91425" marL="91425"/>
                </a:tc>
              </a:tr>
              <a:tr h="371725">
                <a:tc>
                  <a:txBody>
                    <a:bodyPr/>
                    <a:lstStyle/>
                    <a:p>
                      <a:pPr indent="0" lvl="0" marL="0" rtl="0" algn="l">
                        <a:spcBef>
                          <a:spcPts val="0"/>
                        </a:spcBef>
                        <a:spcAft>
                          <a:spcPts val="0"/>
                        </a:spcAft>
                        <a:buNone/>
                      </a:pPr>
                      <a:r>
                        <a:rPr lang="en" sz="800">
                          <a:solidFill>
                            <a:schemeClr val="lt1"/>
                          </a:solidFill>
                        </a:rPr>
                        <a:t>RabbitMQ</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 sz="800">
                          <a:solidFill>
                            <a:schemeClr val="lt1"/>
                          </a:solidFill>
                        </a:rPr>
                        <a:t>At most once(0.1.0) Exactly once(1.0)</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t/>
                      </a:r>
                      <a:endParaRPr sz="800">
                        <a:solidFill>
                          <a:schemeClr val="lt1"/>
                        </a:solidFill>
                      </a:endParaRPr>
                    </a:p>
                  </a:txBody>
                  <a:tcPr marT="91425" marB="91425" marR="91425" marL="91425"/>
                </a:tc>
              </a:tr>
              <a:tr h="371725">
                <a:tc>
                  <a:txBody>
                    <a:bodyPr/>
                    <a:lstStyle/>
                    <a:p>
                      <a:pPr indent="0" lvl="0" marL="0" rtl="0" algn="l">
                        <a:spcBef>
                          <a:spcPts val="0"/>
                        </a:spcBef>
                        <a:spcAft>
                          <a:spcPts val="0"/>
                        </a:spcAft>
                        <a:buNone/>
                      </a:pPr>
                      <a:r>
                        <a:rPr lang="en" sz="800">
                          <a:solidFill>
                            <a:schemeClr val="lt1"/>
                          </a:solidFill>
                        </a:rPr>
                        <a:t>Twitter API</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 sz="800">
                          <a:solidFill>
                            <a:schemeClr val="lt1"/>
                          </a:solidFill>
                        </a:rPr>
                        <a:t>At most once</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t/>
                      </a:r>
                      <a:endParaRPr sz="800">
                        <a:solidFill>
                          <a:schemeClr val="lt1"/>
                        </a:solidFill>
                      </a:endParaRPr>
                    </a:p>
                  </a:txBody>
                  <a:tcPr marT="91425" marB="91425" marR="91425" marL="91425"/>
                </a:tc>
              </a:tr>
              <a:tr h="371725">
                <a:tc>
                  <a:txBody>
                    <a:bodyPr/>
                    <a:lstStyle/>
                    <a:p>
                      <a:pPr indent="0" lvl="0" marL="0" rtl="0" algn="l">
                        <a:spcBef>
                          <a:spcPts val="0"/>
                        </a:spcBef>
                        <a:spcAft>
                          <a:spcPts val="0"/>
                        </a:spcAft>
                        <a:buNone/>
                      </a:pPr>
                      <a:r>
                        <a:rPr lang="en" sz="800">
                          <a:solidFill>
                            <a:schemeClr val="lt1"/>
                          </a:solidFill>
                        </a:rPr>
                        <a:t>Google PubSub</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 sz="800">
                          <a:solidFill>
                            <a:schemeClr val="lt1"/>
                          </a:solidFill>
                        </a:rPr>
                        <a:t>At least once</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t/>
                      </a:r>
                      <a:endParaRPr sz="800">
                        <a:solidFill>
                          <a:schemeClr val="lt1"/>
                        </a:solidFill>
                      </a:endParaRPr>
                    </a:p>
                  </a:txBody>
                  <a:tcPr marT="91425" marB="91425" marR="91425" marL="91425"/>
                </a:tc>
              </a:tr>
              <a:tr h="371725">
                <a:tc>
                  <a:txBody>
                    <a:bodyPr/>
                    <a:lstStyle/>
                    <a:p>
                      <a:pPr indent="0" lvl="0" marL="0" rtl="0" algn="l">
                        <a:spcBef>
                          <a:spcPts val="0"/>
                        </a:spcBef>
                        <a:spcAft>
                          <a:spcPts val="0"/>
                        </a:spcAft>
                        <a:buNone/>
                      </a:pPr>
                      <a:r>
                        <a:rPr lang="en" sz="800">
                          <a:solidFill>
                            <a:schemeClr val="lt1"/>
                          </a:solidFill>
                        </a:rPr>
                        <a:t>Collections</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 sz="800">
                          <a:solidFill>
                            <a:schemeClr val="lt1"/>
                          </a:solidFill>
                        </a:rPr>
                        <a:t>Exactly once</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t/>
                      </a:r>
                      <a:endParaRPr sz="800">
                        <a:solidFill>
                          <a:schemeClr val="lt1"/>
                        </a:solidFill>
                      </a:endParaRPr>
                    </a:p>
                  </a:txBody>
                  <a:tcPr marT="91425" marB="91425" marR="91425" marL="91425"/>
                </a:tc>
              </a:tr>
              <a:tr h="371725">
                <a:tc>
                  <a:txBody>
                    <a:bodyPr/>
                    <a:lstStyle/>
                    <a:p>
                      <a:pPr indent="0" lvl="0" marL="0" rtl="0" algn="l">
                        <a:spcBef>
                          <a:spcPts val="0"/>
                        </a:spcBef>
                        <a:spcAft>
                          <a:spcPts val="0"/>
                        </a:spcAft>
                        <a:buNone/>
                      </a:pPr>
                      <a:r>
                        <a:rPr lang="en" sz="800">
                          <a:solidFill>
                            <a:schemeClr val="lt1"/>
                          </a:solidFill>
                        </a:rPr>
                        <a:t>Files</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 sz="800">
                          <a:solidFill>
                            <a:schemeClr val="lt1"/>
                          </a:solidFill>
                        </a:rPr>
                        <a:t>Exactly once</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t/>
                      </a:r>
                      <a:endParaRPr sz="800">
                        <a:solidFill>
                          <a:schemeClr val="lt1"/>
                        </a:solidFill>
                      </a:endParaRPr>
                    </a:p>
                  </a:txBody>
                  <a:tcPr marT="91425" marB="91425" marR="91425" marL="91425"/>
                </a:tc>
              </a:tr>
              <a:tr h="371725">
                <a:tc>
                  <a:txBody>
                    <a:bodyPr/>
                    <a:lstStyle/>
                    <a:p>
                      <a:pPr indent="0" lvl="0" marL="0" rtl="0" algn="l">
                        <a:spcBef>
                          <a:spcPts val="0"/>
                        </a:spcBef>
                        <a:spcAft>
                          <a:spcPts val="0"/>
                        </a:spcAft>
                        <a:buNone/>
                      </a:pPr>
                      <a:r>
                        <a:rPr lang="en" sz="800">
                          <a:solidFill>
                            <a:schemeClr val="lt1"/>
                          </a:solidFill>
                        </a:rPr>
                        <a:t>Sockets</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 sz="800">
                          <a:solidFill>
                            <a:schemeClr val="lt1"/>
                          </a:solidFill>
                        </a:rPr>
                        <a:t>At most once</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t/>
                      </a:r>
                      <a:endParaRPr sz="800">
                        <a:solidFill>
                          <a:schemeClr val="lt1"/>
                        </a:solidFill>
                      </a:endParaRPr>
                    </a:p>
                  </a:txBody>
                  <a:tcPr marT="91425" marB="91425" marR="91425" marL="91425"/>
                </a:tc>
              </a:tr>
            </a:tbl>
          </a:graphicData>
        </a:graphic>
      </p:graphicFrame>
      <p:graphicFrame>
        <p:nvGraphicFramePr>
          <p:cNvPr id="284" name="Google Shape;284;p33"/>
          <p:cNvGraphicFramePr/>
          <p:nvPr/>
        </p:nvGraphicFramePr>
        <p:xfrm>
          <a:off x="4791400" y="1453475"/>
          <a:ext cx="3000000" cy="3000000"/>
        </p:xfrm>
        <a:graphic>
          <a:graphicData uri="http://schemas.openxmlformats.org/drawingml/2006/table">
            <a:tbl>
              <a:tblPr>
                <a:noFill/>
                <a:tableStyleId>{10907038-B641-4AB4-8A57-E60E8F35CDC6}</a:tableStyleId>
              </a:tblPr>
              <a:tblGrid>
                <a:gridCol w="1228625"/>
                <a:gridCol w="1404075"/>
                <a:gridCol w="1053125"/>
              </a:tblGrid>
              <a:tr h="374450">
                <a:tc>
                  <a:txBody>
                    <a:bodyPr/>
                    <a:lstStyle/>
                    <a:p>
                      <a:pPr indent="0" lvl="0" marL="0" rtl="0" algn="l">
                        <a:spcBef>
                          <a:spcPts val="0"/>
                        </a:spcBef>
                        <a:spcAft>
                          <a:spcPts val="0"/>
                        </a:spcAft>
                        <a:buNone/>
                      </a:pPr>
                      <a:r>
                        <a:rPr lang="en">
                          <a:solidFill>
                            <a:schemeClr val="lt1"/>
                          </a:solidFill>
                        </a:rPr>
                        <a:t>Sink</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Guarantees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Notes</a:t>
                      </a:r>
                      <a:endParaRPr>
                        <a:solidFill>
                          <a:schemeClr val="lt1"/>
                        </a:solidFill>
                      </a:endParaRPr>
                    </a:p>
                  </a:txBody>
                  <a:tcPr marT="91425" marB="91425" marR="91425" marL="91425"/>
                </a:tc>
              </a:tr>
              <a:tr h="374450">
                <a:tc>
                  <a:txBody>
                    <a:bodyPr/>
                    <a:lstStyle/>
                    <a:p>
                      <a:pPr indent="0" lvl="0" marL="0" rtl="0" algn="l">
                        <a:spcBef>
                          <a:spcPts val="0"/>
                        </a:spcBef>
                        <a:spcAft>
                          <a:spcPts val="0"/>
                        </a:spcAft>
                        <a:buNone/>
                      </a:pPr>
                      <a:r>
                        <a:rPr lang="en" sz="800">
                          <a:solidFill>
                            <a:schemeClr val="lt1"/>
                          </a:solidFill>
                        </a:rPr>
                        <a:t>ElasticSearch</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 sz="800">
                          <a:solidFill>
                            <a:schemeClr val="lt1"/>
                          </a:solidFill>
                        </a:rPr>
                        <a:t>At least once</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t/>
                      </a:r>
                      <a:endParaRPr sz="800">
                        <a:solidFill>
                          <a:schemeClr val="lt1"/>
                        </a:solidFill>
                      </a:endParaRPr>
                    </a:p>
                  </a:txBody>
                  <a:tcPr marT="91425" marB="91425" marR="91425" marL="91425"/>
                </a:tc>
              </a:tr>
              <a:tr h="374450">
                <a:tc>
                  <a:txBody>
                    <a:bodyPr/>
                    <a:lstStyle/>
                    <a:p>
                      <a:pPr indent="0" lvl="0" marL="0" rtl="0" algn="l">
                        <a:spcBef>
                          <a:spcPts val="0"/>
                        </a:spcBef>
                        <a:spcAft>
                          <a:spcPts val="0"/>
                        </a:spcAft>
                        <a:buNone/>
                      </a:pPr>
                      <a:r>
                        <a:rPr lang="en" sz="800">
                          <a:solidFill>
                            <a:schemeClr val="lt1"/>
                          </a:solidFill>
                        </a:rPr>
                        <a:t>Kafka Producer</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 sz="800">
                          <a:solidFill>
                            <a:schemeClr val="lt1"/>
                          </a:solidFill>
                        </a:rPr>
                        <a:t>At least once</a:t>
                      </a:r>
                      <a:endParaRPr sz="800">
                        <a:solidFill>
                          <a:schemeClr val="lt1"/>
                        </a:solidFill>
                      </a:endParaRPr>
                    </a:p>
                    <a:p>
                      <a:pPr indent="0" lvl="0" marL="0" rtl="0" algn="l">
                        <a:spcBef>
                          <a:spcPts val="0"/>
                        </a:spcBef>
                        <a:spcAft>
                          <a:spcPts val="0"/>
                        </a:spcAft>
                        <a:buNone/>
                      </a:pPr>
                      <a:r>
                        <a:rPr lang="en" sz="800">
                          <a:solidFill>
                            <a:schemeClr val="lt1"/>
                          </a:solidFill>
                        </a:rPr>
                        <a:t>Exactly once</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 sz="500">
                          <a:solidFill>
                            <a:schemeClr val="lt1"/>
                          </a:solidFill>
                        </a:rPr>
                        <a:t>Exactly once with </a:t>
                      </a:r>
                      <a:r>
                        <a:rPr lang="en" sz="500">
                          <a:solidFill>
                            <a:schemeClr val="lt1"/>
                          </a:solidFill>
                        </a:rPr>
                        <a:t>transactional</a:t>
                      </a:r>
                      <a:r>
                        <a:rPr lang="en" sz="500">
                          <a:solidFill>
                            <a:schemeClr val="lt1"/>
                          </a:solidFill>
                        </a:rPr>
                        <a:t> producer (0.11+)</a:t>
                      </a:r>
                      <a:endParaRPr sz="500">
                        <a:solidFill>
                          <a:schemeClr val="lt1"/>
                        </a:solidFill>
                      </a:endParaRPr>
                    </a:p>
                  </a:txBody>
                  <a:tcPr marT="91425" marB="91425" marR="91425" marL="91425"/>
                </a:tc>
              </a:tr>
              <a:tr h="374450">
                <a:tc>
                  <a:txBody>
                    <a:bodyPr/>
                    <a:lstStyle/>
                    <a:p>
                      <a:pPr indent="0" lvl="0" marL="0" rtl="0" algn="l">
                        <a:spcBef>
                          <a:spcPts val="0"/>
                        </a:spcBef>
                        <a:spcAft>
                          <a:spcPts val="0"/>
                        </a:spcAft>
                        <a:buNone/>
                      </a:pPr>
                      <a:r>
                        <a:rPr lang="en" sz="800">
                          <a:solidFill>
                            <a:schemeClr val="lt1"/>
                          </a:solidFill>
                        </a:rPr>
                        <a:t>Cassandra sink</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 sz="800">
                          <a:solidFill>
                            <a:schemeClr val="lt1"/>
                          </a:solidFill>
                        </a:rPr>
                        <a:t>At least once</a:t>
                      </a:r>
                      <a:endParaRPr sz="800">
                        <a:solidFill>
                          <a:schemeClr val="lt1"/>
                        </a:solidFill>
                      </a:endParaRPr>
                    </a:p>
                    <a:p>
                      <a:pPr indent="0" lvl="0" marL="0" rtl="0" algn="l">
                        <a:spcBef>
                          <a:spcPts val="0"/>
                        </a:spcBef>
                        <a:spcAft>
                          <a:spcPts val="0"/>
                        </a:spcAft>
                        <a:buNone/>
                      </a:pPr>
                      <a:r>
                        <a:rPr lang="en" sz="800">
                          <a:solidFill>
                            <a:schemeClr val="lt1"/>
                          </a:solidFill>
                        </a:rPr>
                        <a:t>Exactly once</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 sz="700">
                          <a:solidFill>
                            <a:schemeClr val="lt1"/>
                          </a:solidFill>
                        </a:rPr>
                        <a:t>Exactly once only for </a:t>
                      </a:r>
                      <a:r>
                        <a:rPr lang="en" sz="700">
                          <a:solidFill>
                            <a:schemeClr val="lt1"/>
                          </a:solidFill>
                        </a:rPr>
                        <a:t>idempotent </a:t>
                      </a:r>
                      <a:r>
                        <a:rPr lang="en" sz="700">
                          <a:solidFill>
                            <a:schemeClr val="lt1"/>
                          </a:solidFill>
                        </a:rPr>
                        <a:t>updates</a:t>
                      </a:r>
                      <a:endParaRPr sz="700">
                        <a:solidFill>
                          <a:schemeClr val="lt1"/>
                        </a:solidFill>
                      </a:endParaRPr>
                    </a:p>
                  </a:txBody>
                  <a:tcPr marT="91425" marB="91425" marR="91425" marL="91425"/>
                </a:tc>
              </a:tr>
              <a:tr h="374450">
                <a:tc>
                  <a:txBody>
                    <a:bodyPr/>
                    <a:lstStyle/>
                    <a:p>
                      <a:pPr indent="0" lvl="0" marL="0" rtl="0" algn="l">
                        <a:spcBef>
                          <a:spcPts val="0"/>
                        </a:spcBef>
                        <a:spcAft>
                          <a:spcPts val="0"/>
                        </a:spcAft>
                        <a:buNone/>
                      </a:pPr>
                      <a:r>
                        <a:rPr lang="en" sz="800">
                          <a:solidFill>
                            <a:schemeClr val="lt1"/>
                          </a:solidFill>
                        </a:rPr>
                        <a:t>AWS Kinesis Stream</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 sz="800">
                          <a:solidFill>
                            <a:schemeClr val="lt1"/>
                          </a:solidFill>
                        </a:rPr>
                        <a:t>At least once</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t/>
                      </a:r>
                      <a:endParaRPr sz="800">
                        <a:solidFill>
                          <a:schemeClr val="lt1"/>
                        </a:solidFill>
                      </a:endParaRPr>
                    </a:p>
                  </a:txBody>
                  <a:tcPr marT="91425" marB="91425" marR="91425" marL="91425"/>
                </a:tc>
              </a:tr>
              <a:tr h="374450">
                <a:tc>
                  <a:txBody>
                    <a:bodyPr/>
                    <a:lstStyle/>
                    <a:p>
                      <a:pPr indent="0" lvl="0" marL="0" rtl="0" algn="l">
                        <a:spcBef>
                          <a:spcPts val="0"/>
                        </a:spcBef>
                        <a:spcAft>
                          <a:spcPts val="0"/>
                        </a:spcAft>
                        <a:buNone/>
                      </a:pPr>
                      <a:r>
                        <a:rPr lang="en" sz="800">
                          <a:solidFill>
                            <a:schemeClr val="lt1"/>
                          </a:solidFill>
                        </a:rPr>
                        <a:t>File sink</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 sz="800">
                          <a:solidFill>
                            <a:schemeClr val="lt1"/>
                          </a:solidFill>
                        </a:rPr>
                        <a:t>Exactly once</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t/>
                      </a:r>
                      <a:endParaRPr sz="800">
                        <a:solidFill>
                          <a:schemeClr val="lt1"/>
                        </a:solidFill>
                      </a:endParaRPr>
                    </a:p>
                  </a:txBody>
                  <a:tcPr marT="91425" marB="91425" marR="91425" marL="91425"/>
                </a:tc>
              </a:tr>
              <a:tr h="374450">
                <a:tc>
                  <a:txBody>
                    <a:bodyPr/>
                    <a:lstStyle/>
                    <a:p>
                      <a:pPr indent="0" lvl="0" marL="0" rtl="0" algn="l">
                        <a:spcBef>
                          <a:spcPts val="0"/>
                        </a:spcBef>
                        <a:spcAft>
                          <a:spcPts val="0"/>
                        </a:spcAft>
                        <a:buNone/>
                      </a:pPr>
                      <a:r>
                        <a:rPr lang="en" sz="800">
                          <a:solidFill>
                            <a:schemeClr val="lt1"/>
                          </a:solidFill>
                        </a:rPr>
                        <a:t>Socket sink</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 sz="800">
                          <a:solidFill>
                            <a:schemeClr val="lt1"/>
                          </a:solidFill>
                        </a:rPr>
                        <a:t>A</a:t>
                      </a:r>
                      <a:r>
                        <a:rPr lang="en" sz="800">
                          <a:solidFill>
                            <a:schemeClr val="lt1"/>
                          </a:solidFill>
                        </a:rPr>
                        <a:t>t least once</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t/>
                      </a:r>
                      <a:endParaRPr sz="800">
                        <a:solidFill>
                          <a:schemeClr val="lt1"/>
                        </a:solidFill>
                      </a:endParaRPr>
                    </a:p>
                  </a:txBody>
                  <a:tcPr marT="91425" marB="91425" marR="91425" marL="91425"/>
                </a:tc>
              </a:tr>
              <a:tr h="374450">
                <a:tc>
                  <a:txBody>
                    <a:bodyPr/>
                    <a:lstStyle/>
                    <a:p>
                      <a:pPr indent="0" lvl="0" marL="0" rtl="0" algn="l">
                        <a:spcBef>
                          <a:spcPts val="0"/>
                        </a:spcBef>
                        <a:spcAft>
                          <a:spcPts val="0"/>
                        </a:spcAft>
                        <a:buNone/>
                      </a:pPr>
                      <a:r>
                        <a:rPr lang="en" sz="800">
                          <a:solidFill>
                            <a:schemeClr val="lt1"/>
                          </a:solidFill>
                        </a:rPr>
                        <a:t>Standard output</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 sz="800">
                          <a:solidFill>
                            <a:schemeClr val="lt1"/>
                          </a:solidFill>
                        </a:rPr>
                        <a:t>At least once</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t/>
                      </a:r>
                      <a:endParaRPr sz="800">
                        <a:solidFill>
                          <a:schemeClr val="lt1"/>
                        </a:solidFill>
                      </a:endParaRPr>
                    </a:p>
                  </a:txBody>
                  <a:tcPr marT="91425" marB="91425" marR="91425" marL="91425"/>
                </a:tc>
              </a:tr>
              <a:tr h="374450">
                <a:tc>
                  <a:txBody>
                    <a:bodyPr/>
                    <a:lstStyle/>
                    <a:p>
                      <a:pPr indent="0" lvl="0" marL="0" rtl="0" algn="l">
                        <a:spcBef>
                          <a:spcPts val="0"/>
                        </a:spcBef>
                        <a:spcAft>
                          <a:spcPts val="0"/>
                        </a:spcAft>
                        <a:buNone/>
                      </a:pPr>
                      <a:r>
                        <a:rPr lang="en" sz="800">
                          <a:solidFill>
                            <a:schemeClr val="lt1"/>
                          </a:solidFill>
                        </a:rPr>
                        <a:t>Redis sink</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rPr lang="en" sz="800">
                          <a:solidFill>
                            <a:schemeClr val="lt1"/>
                          </a:solidFill>
                        </a:rPr>
                        <a:t>At least once</a:t>
                      </a:r>
                      <a:endParaRPr sz="800">
                        <a:solidFill>
                          <a:schemeClr val="lt1"/>
                        </a:solidFill>
                      </a:endParaRPr>
                    </a:p>
                  </a:txBody>
                  <a:tcPr marT="91425" marB="91425" marR="91425" marL="91425"/>
                </a:tc>
                <a:tc>
                  <a:txBody>
                    <a:bodyPr/>
                    <a:lstStyle/>
                    <a:p>
                      <a:pPr indent="0" lvl="0" marL="0" rtl="0" algn="l">
                        <a:spcBef>
                          <a:spcPts val="0"/>
                        </a:spcBef>
                        <a:spcAft>
                          <a:spcPts val="0"/>
                        </a:spcAft>
                        <a:buNone/>
                      </a:pPr>
                      <a:r>
                        <a:t/>
                      </a:r>
                      <a:endParaRPr sz="800">
                        <a:solidFill>
                          <a:schemeClr val="lt1"/>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时间处理</a:t>
            </a:r>
            <a:endParaRPr>
              <a:latin typeface="Lato"/>
              <a:ea typeface="Lato"/>
              <a:cs typeface="Lato"/>
              <a:sym typeface="Lato"/>
            </a:endParaRPr>
          </a:p>
        </p:txBody>
      </p:sp>
      <p:sp>
        <p:nvSpPr>
          <p:cNvPr id="290" name="Google Shape;290;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Event Time and Processing Time</a:t>
            </a:r>
            <a:endParaRPr sz="1800"/>
          </a:p>
          <a:p>
            <a:pPr indent="-342900" lvl="0" marL="457200" rtl="0" algn="l">
              <a:spcBef>
                <a:spcPts val="0"/>
              </a:spcBef>
              <a:spcAft>
                <a:spcPts val="0"/>
              </a:spcAft>
              <a:buSzPts val="1800"/>
              <a:buChar char="●"/>
            </a:pPr>
            <a:r>
              <a:rPr lang="en" sz="1800"/>
              <a:t>Event Time and Watermarks</a:t>
            </a:r>
            <a:endParaRPr sz="1800"/>
          </a:p>
          <a:p>
            <a:pPr indent="-342900" lvl="0" marL="457200" rtl="0" algn="l">
              <a:spcBef>
                <a:spcPts val="0"/>
              </a:spcBef>
              <a:spcAft>
                <a:spcPts val="0"/>
              </a:spcAft>
              <a:buSzPts val="1800"/>
              <a:buChar char="●"/>
            </a:pPr>
            <a:r>
              <a:rPr lang="en" sz="1800"/>
              <a:t>Lateness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Connectors</a:t>
            </a:r>
            <a:endParaRPr>
              <a:latin typeface="Lato"/>
              <a:ea typeface="Lato"/>
              <a:cs typeface="Lato"/>
              <a:sym typeface="Lato"/>
            </a:endParaRPr>
          </a:p>
        </p:txBody>
      </p:sp>
      <p:pic>
        <p:nvPicPr>
          <p:cNvPr id="296" name="Google Shape;296;p35"/>
          <p:cNvPicPr preferRelativeResize="0"/>
          <p:nvPr/>
        </p:nvPicPr>
        <p:blipFill>
          <a:blip r:embed="rId3">
            <a:alphaModFix/>
          </a:blip>
          <a:stretch>
            <a:fillRect/>
          </a:stretch>
        </p:blipFill>
        <p:spPr>
          <a:xfrm>
            <a:off x="2757475" y="1406040"/>
            <a:ext cx="1604601" cy="802300"/>
          </a:xfrm>
          <a:prstGeom prst="rect">
            <a:avLst/>
          </a:prstGeom>
          <a:noFill/>
          <a:ln>
            <a:noFill/>
          </a:ln>
        </p:spPr>
      </p:pic>
      <p:pic>
        <p:nvPicPr>
          <p:cNvPr id="297" name="Google Shape;297;p35"/>
          <p:cNvPicPr preferRelativeResize="0"/>
          <p:nvPr/>
        </p:nvPicPr>
        <p:blipFill>
          <a:blip r:embed="rId4">
            <a:alphaModFix/>
          </a:blip>
          <a:stretch>
            <a:fillRect/>
          </a:stretch>
        </p:blipFill>
        <p:spPr>
          <a:xfrm>
            <a:off x="1454000" y="1865338"/>
            <a:ext cx="802300" cy="802300"/>
          </a:xfrm>
          <a:prstGeom prst="rect">
            <a:avLst/>
          </a:prstGeom>
          <a:noFill/>
          <a:ln>
            <a:noFill/>
          </a:ln>
        </p:spPr>
      </p:pic>
      <p:pic>
        <p:nvPicPr>
          <p:cNvPr id="298" name="Google Shape;298;p35"/>
          <p:cNvPicPr preferRelativeResize="0"/>
          <p:nvPr/>
        </p:nvPicPr>
        <p:blipFill>
          <a:blip r:embed="rId5">
            <a:alphaModFix/>
          </a:blip>
          <a:stretch>
            <a:fillRect/>
          </a:stretch>
        </p:blipFill>
        <p:spPr>
          <a:xfrm>
            <a:off x="4863250" y="1766414"/>
            <a:ext cx="1525450" cy="762725"/>
          </a:xfrm>
          <a:prstGeom prst="rect">
            <a:avLst/>
          </a:prstGeom>
          <a:noFill/>
          <a:ln>
            <a:noFill/>
          </a:ln>
        </p:spPr>
      </p:pic>
      <p:pic>
        <p:nvPicPr>
          <p:cNvPr id="299" name="Google Shape;299;p35"/>
          <p:cNvPicPr preferRelativeResize="0"/>
          <p:nvPr/>
        </p:nvPicPr>
        <p:blipFill>
          <a:blip r:embed="rId6">
            <a:alphaModFix/>
          </a:blip>
          <a:stretch>
            <a:fillRect/>
          </a:stretch>
        </p:blipFill>
        <p:spPr>
          <a:xfrm>
            <a:off x="6828675" y="1425825"/>
            <a:ext cx="1464240" cy="762725"/>
          </a:xfrm>
          <a:prstGeom prst="rect">
            <a:avLst/>
          </a:prstGeom>
          <a:noFill/>
          <a:ln>
            <a:noFill/>
          </a:ln>
        </p:spPr>
      </p:pic>
      <p:pic>
        <p:nvPicPr>
          <p:cNvPr id="300" name="Google Shape;300;p35"/>
          <p:cNvPicPr preferRelativeResize="0"/>
          <p:nvPr/>
        </p:nvPicPr>
        <p:blipFill>
          <a:blip r:embed="rId7">
            <a:alphaModFix/>
          </a:blip>
          <a:stretch>
            <a:fillRect/>
          </a:stretch>
        </p:blipFill>
        <p:spPr>
          <a:xfrm>
            <a:off x="1836475" y="3469950"/>
            <a:ext cx="802300" cy="802300"/>
          </a:xfrm>
          <a:prstGeom prst="rect">
            <a:avLst/>
          </a:prstGeom>
          <a:noFill/>
          <a:ln>
            <a:noFill/>
          </a:ln>
        </p:spPr>
      </p:pic>
      <p:pic>
        <p:nvPicPr>
          <p:cNvPr id="301" name="Google Shape;301;p35"/>
          <p:cNvPicPr preferRelativeResize="0"/>
          <p:nvPr/>
        </p:nvPicPr>
        <p:blipFill>
          <a:blip r:embed="rId8">
            <a:alphaModFix/>
          </a:blip>
          <a:stretch>
            <a:fillRect/>
          </a:stretch>
        </p:blipFill>
        <p:spPr>
          <a:xfrm>
            <a:off x="3011375" y="2667652"/>
            <a:ext cx="802300" cy="802300"/>
          </a:xfrm>
          <a:prstGeom prst="rect">
            <a:avLst/>
          </a:prstGeom>
          <a:noFill/>
          <a:ln>
            <a:noFill/>
          </a:ln>
        </p:spPr>
      </p:pic>
      <p:pic>
        <p:nvPicPr>
          <p:cNvPr id="302" name="Google Shape;302;p35"/>
          <p:cNvPicPr preferRelativeResize="0"/>
          <p:nvPr/>
        </p:nvPicPr>
        <p:blipFill>
          <a:blip r:embed="rId9">
            <a:alphaModFix/>
          </a:blip>
          <a:stretch>
            <a:fillRect/>
          </a:stretch>
        </p:blipFill>
        <p:spPr>
          <a:xfrm>
            <a:off x="4572000" y="2890427"/>
            <a:ext cx="1010898" cy="802300"/>
          </a:xfrm>
          <a:prstGeom prst="rect">
            <a:avLst/>
          </a:prstGeom>
          <a:noFill/>
          <a:ln>
            <a:noFill/>
          </a:ln>
        </p:spPr>
      </p:pic>
      <p:pic>
        <p:nvPicPr>
          <p:cNvPr id="303" name="Google Shape;303;p35"/>
          <p:cNvPicPr preferRelativeResize="0"/>
          <p:nvPr/>
        </p:nvPicPr>
        <p:blipFill>
          <a:blip r:embed="rId10">
            <a:alphaModFix/>
          </a:blip>
          <a:stretch>
            <a:fillRect/>
          </a:stretch>
        </p:blipFill>
        <p:spPr>
          <a:xfrm>
            <a:off x="6288450" y="2864050"/>
            <a:ext cx="1719215" cy="802300"/>
          </a:xfrm>
          <a:prstGeom prst="rect">
            <a:avLst/>
          </a:prstGeom>
          <a:noFill/>
          <a:ln>
            <a:noFill/>
          </a:ln>
        </p:spPr>
      </p:pic>
      <p:pic>
        <p:nvPicPr>
          <p:cNvPr id="304" name="Google Shape;304;p35"/>
          <p:cNvPicPr preferRelativeResize="0"/>
          <p:nvPr/>
        </p:nvPicPr>
        <p:blipFill>
          <a:blip r:embed="rId11">
            <a:alphaModFix/>
          </a:blip>
          <a:stretch>
            <a:fillRect/>
          </a:stretch>
        </p:blipFill>
        <p:spPr>
          <a:xfrm>
            <a:off x="3308743" y="4054000"/>
            <a:ext cx="1308296" cy="802300"/>
          </a:xfrm>
          <a:prstGeom prst="rect">
            <a:avLst/>
          </a:prstGeom>
          <a:noFill/>
          <a:ln>
            <a:noFill/>
          </a:ln>
        </p:spPr>
      </p:pic>
      <p:pic>
        <p:nvPicPr>
          <p:cNvPr id="305" name="Google Shape;305;p35"/>
          <p:cNvPicPr preferRelativeResize="0"/>
          <p:nvPr/>
        </p:nvPicPr>
        <p:blipFill>
          <a:blip r:embed="rId12">
            <a:alphaModFix/>
          </a:blip>
          <a:stretch>
            <a:fillRect/>
          </a:stretch>
        </p:blipFill>
        <p:spPr>
          <a:xfrm>
            <a:off x="6137048" y="4053993"/>
            <a:ext cx="802300" cy="80231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Demo time</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Flink部署</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运行方式</a:t>
            </a:r>
            <a:endParaRPr>
              <a:latin typeface="Lato"/>
              <a:ea typeface="Lato"/>
              <a:cs typeface="Lato"/>
              <a:sym typeface="Lato"/>
            </a:endParaRPr>
          </a:p>
        </p:txBody>
      </p:sp>
      <p:sp>
        <p:nvSpPr>
          <p:cNvPr id="321" name="Google Shape;321;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本地</a:t>
            </a:r>
            <a:endParaRPr sz="1800"/>
          </a:p>
          <a:p>
            <a:pPr indent="-342900" lvl="0" marL="457200" rtl="0" algn="l">
              <a:spcBef>
                <a:spcPts val="0"/>
              </a:spcBef>
              <a:spcAft>
                <a:spcPts val="0"/>
              </a:spcAft>
              <a:buSzPts val="1800"/>
              <a:buChar char="●"/>
            </a:pPr>
            <a:r>
              <a:rPr lang="en" sz="1800"/>
              <a:t>Standalone</a:t>
            </a:r>
            <a:endParaRPr sz="1800"/>
          </a:p>
          <a:p>
            <a:pPr indent="-342900" lvl="0" marL="457200" rtl="0" algn="l">
              <a:spcBef>
                <a:spcPts val="0"/>
              </a:spcBef>
              <a:spcAft>
                <a:spcPts val="0"/>
              </a:spcAft>
              <a:buSzPts val="1800"/>
              <a:buChar char="●"/>
            </a:pPr>
            <a:r>
              <a:rPr lang="en" sz="1800"/>
              <a:t>集群</a:t>
            </a:r>
            <a:endParaRPr sz="1800"/>
          </a:p>
          <a:p>
            <a:pPr indent="-342900" lvl="1" marL="914400" rtl="0" algn="l">
              <a:spcBef>
                <a:spcPts val="0"/>
              </a:spcBef>
              <a:spcAft>
                <a:spcPts val="0"/>
              </a:spcAft>
              <a:buSzPts val="1800"/>
              <a:buChar char="○"/>
            </a:pPr>
            <a:r>
              <a:rPr lang="en" sz="1800"/>
              <a:t>YARN</a:t>
            </a:r>
            <a:endParaRPr sz="1800"/>
          </a:p>
          <a:p>
            <a:pPr indent="-342900" lvl="1" marL="914400" rtl="0" algn="l">
              <a:spcBef>
                <a:spcPts val="0"/>
              </a:spcBef>
              <a:spcAft>
                <a:spcPts val="0"/>
              </a:spcAft>
              <a:buSzPts val="1800"/>
              <a:buChar char="○"/>
            </a:pPr>
            <a:r>
              <a:rPr lang="en" sz="1800"/>
              <a:t>Mesos</a:t>
            </a:r>
            <a:endParaRPr sz="1800"/>
          </a:p>
          <a:p>
            <a:pPr indent="-342900" lvl="1" marL="914400" rtl="0" algn="l">
              <a:spcBef>
                <a:spcPts val="0"/>
              </a:spcBef>
              <a:spcAft>
                <a:spcPts val="0"/>
              </a:spcAft>
              <a:buSzPts val="1800"/>
              <a:buChar char="○"/>
            </a:pPr>
            <a:r>
              <a:rPr lang="en" sz="1800"/>
              <a:t>K8s</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AWS Kinesis Data Analytics</a:t>
            </a:r>
            <a:endParaRPr>
              <a:latin typeface="Lato"/>
              <a:ea typeface="Lato"/>
              <a:cs typeface="Lato"/>
              <a:sym typeface="Lato"/>
            </a:endParaRPr>
          </a:p>
        </p:txBody>
      </p:sp>
      <p:sp>
        <p:nvSpPr>
          <p:cNvPr id="327" name="Google Shape;327;p3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全托管服务</a:t>
            </a:r>
            <a:endParaRPr sz="1800"/>
          </a:p>
          <a:p>
            <a:pPr indent="-342900" lvl="0" marL="457200" rtl="0" algn="l">
              <a:spcBef>
                <a:spcPts val="0"/>
              </a:spcBef>
              <a:spcAft>
                <a:spcPts val="0"/>
              </a:spcAft>
              <a:buSzPts val="1800"/>
              <a:buChar char="●"/>
            </a:pPr>
            <a:r>
              <a:rPr lang="en" sz="1800"/>
              <a:t>亚秒级延迟</a:t>
            </a:r>
            <a:endParaRPr sz="1800"/>
          </a:p>
          <a:p>
            <a:pPr indent="-342900" lvl="0" marL="457200" rtl="0" algn="l">
              <a:spcBef>
                <a:spcPts val="0"/>
              </a:spcBef>
              <a:spcAft>
                <a:spcPts val="0"/>
              </a:spcAft>
              <a:buSzPts val="1800"/>
              <a:buChar char="●"/>
            </a:pPr>
            <a:r>
              <a:rPr lang="en" sz="1800"/>
              <a:t>监控</a:t>
            </a:r>
            <a:endParaRPr sz="1800"/>
          </a:p>
          <a:p>
            <a:pPr indent="-342900" lvl="0" marL="457200" rtl="0" algn="l">
              <a:spcBef>
                <a:spcPts val="0"/>
              </a:spcBef>
              <a:spcAft>
                <a:spcPts val="0"/>
              </a:spcAft>
              <a:buSzPts val="1800"/>
              <a:buChar char="●"/>
            </a:pPr>
            <a:r>
              <a:rPr lang="en" sz="1800"/>
              <a:t>高可用</a:t>
            </a:r>
            <a:endParaRPr sz="1800"/>
          </a:p>
          <a:p>
            <a:pPr indent="-342900" lvl="0" marL="457200" rtl="0" algn="l">
              <a:spcBef>
                <a:spcPts val="0"/>
              </a:spcBef>
              <a:spcAft>
                <a:spcPts val="0"/>
              </a:spcAft>
              <a:buSzPts val="1800"/>
              <a:buChar char="●"/>
            </a:pPr>
            <a:r>
              <a:rPr lang="en" sz="1800"/>
              <a:t>自动伸缩(CPU based)</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1" name="Shape 331"/>
        <p:cNvGrpSpPr/>
        <p:nvPr/>
      </p:nvGrpSpPr>
      <p:grpSpPr>
        <a:xfrm>
          <a:off x="0" y="0"/>
          <a:ext cx="0" cy="0"/>
          <a:chOff x="0" y="0"/>
          <a:chExt cx="0" cy="0"/>
        </a:xfrm>
      </p:grpSpPr>
      <p:sp>
        <p:nvSpPr>
          <p:cNvPr id="332" name="Google Shape;332;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基础设施管理级别</a:t>
            </a:r>
            <a:endParaRPr>
              <a:latin typeface="Lato"/>
              <a:ea typeface="Lato"/>
              <a:cs typeface="Lato"/>
              <a:sym typeface="Lato"/>
            </a:endParaRPr>
          </a:p>
        </p:txBody>
      </p:sp>
      <p:sp>
        <p:nvSpPr>
          <p:cNvPr id="333" name="Google Shape;333;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4" name="Google Shape;334;p40"/>
          <p:cNvPicPr preferRelativeResize="0"/>
          <p:nvPr/>
        </p:nvPicPr>
        <p:blipFill>
          <a:blip r:embed="rId3">
            <a:alphaModFix/>
          </a:blip>
          <a:stretch>
            <a:fillRect/>
          </a:stretch>
        </p:blipFill>
        <p:spPr>
          <a:xfrm>
            <a:off x="1056475" y="1567550"/>
            <a:ext cx="7520947" cy="2911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Tips</a:t>
            </a:r>
            <a:endParaRPr>
              <a:latin typeface="Lato"/>
              <a:ea typeface="Lato"/>
              <a:cs typeface="Lato"/>
              <a:sym typeface="Lato"/>
            </a:endParaRPr>
          </a:p>
        </p:txBody>
      </p:sp>
      <p:sp>
        <p:nvSpPr>
          <p:cNvPr id="340" name="Google Shape;340;p4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给</a:t>
            </a:r>
            <a:r>
              <a:rPr lang="en"/>
              <a:t>所有Operator设置UUID</a:t>
            </a:r>
            <a:endParaRPr/>
          </a:p>
          <a:p>
            <a:pPr indent="-311150" lvl="0" marL="457200" rtl="0" algn="l">
              <a:spcBef>
                <a:spcPts val="0"/>
              </a:spcBef>
              <a:spcAft>
                <a:spcPts val="0"/>
              </a:spcAft>
              <a:buSzPts val="1300"/>
              <a:buChar char="●"/>
            </a:pPr>
            <a:r>
              <a:rPr lang="en"/>
              <a:t>如果你需要log所有操作，注意它对性能的影响</a:t>
            </a:r>
            <a:endParaRPr/>
          </a:p>
          <a:p>
            <a:pPr indent="-311150" lvl="0" marL="457200" rtl="0" algn="l">
              <a:spcBef>
                <a:spcPts val="0"/>
              </a:spcBef>
              <a:spcAft>
                <a:spcPts val="0"/>
              </a:spcAft>
              <a:buSzPts val="1300"/>
              <a:buChar char="●"/>
            </a:pPr>
            <a:r>
              <a:rPr lang="en"/>
              <a:t>Flink state schema evolution</a:t>
            </a:r>
            <a:r>
              <a:rPr lang="en"/>
              <a:t>目前只支持Avro type和POJO type</a:t>
            </a:r>
            <a:endParaRPr/>
          </a:p>
          <a:p>
            <a:pPr indent="-311150" lvl="0" marL="457200" rtl="0" algn="l">
              <a:spcBef>
                <a:spcPts val="0"/>
              </a:spcBef>
              <a:spcAft>
                <a:spcPts val="0"/>
              </a:spcAft>
              <a:buSzPts val="1300"/>
              <a:buChar char="●"/>
            </a:pPr>
            <a:r>
              <a:rPr lang="en"/>
              <a:t>KDA上部署的flink应用如果enable了auto scale，scale的时候会有down time</a:t>
            </a:r>
            <a:endParaRPr/>
          </a:p>
          <a:p>
            <a:pPr indent="-311150" lvl="0" marL="457200" rtl="0" algn="l">
              <a:spcBef>
                <a:spcPts val="0"/>
              </a:spcBef>
              <a:spcAft>
                <a:spcPts val="0"/>
              </a:spcAft>
              <a:buSzPts val="1300"/>
              <a:buChar char="●"/>
            </a:pPr>
            <a:r>
              <a:rPr lang="en"/>
              <a:t>善用Flink Dashboard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流数据是什么？</a:t>
            </a:r>
            <a:endParaRPr sz="1400">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Q &amp; A</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Thank you</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流数据特性</a:t>
            </a:r>
            <a:endParaRPr>
              <a:latin typeface="Lato"/>
              <a:ea typeface="Lato"/>
              <a:cs typeface="Lato"/>
              <a:sym typeface="Lato"/>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t>由数据源持续产生，随时间延续而无限增长的动态数据集合，是持续流动的实时信息</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 sz="1800"/>
              <a:t>特点</a:t>
            </a:r>
            <a:endParaRPr sz="1800"/>
          </a:p>
          <a:p>
            <a:pPr indent="-342900" lvl="0" marL="457200" rtl="0" algn="l">
              <a:lnSpc>
                <a:spcPct val="100000"/>
              </a:lnSpc>
              <a:spcBef>
                <a:spcPts val="0"/>
              </a:spcBef>
              <a:spcAft>
                <a:spcPts val="0"/>
              </a:spcAft>
              <a:buSzPts val="1800"/>
              <a:buFont typeface="Lato"/>
              <a:buChar char="●"/>
            </a:pPr>
            <a:r>
              <a:rPr lang="en" sz="1800"/>
              <a:t>没有边界，持续产生</a:t>
            </a:r>
            <a:endParaRPr sz="1800"/>
          </a:p>
          <a:p>
            <a:pPr indent="-342900" lvl="0" marL="457200" rtl="0" algn="l">
              <a:lnSpc>
                <a:spcPct val="100000"/>
              </a:lnSpc>
              <a:spcBef>
                <a:spcPts val="0"/>
              </a:spcBef>
              <a:spcAft>
                <a:spcPts val="0"/>
              </a:spcAft>
              <a:buSzPts val="1800"/>
              <a:buFont typeface="Lato"/>
              <a:buChar char="●"/>
            </a:pPr>
            <a:r>
              <a:rPr lang="en" sz="1800"/>
              <a:t>可能产生速度很快，数据规模很大</a:t>
            </a:r>
            <a:endParaRPr sz="1800"/>
          </a:p>
          <a:p>
            <a:pPr indent="-342900" lvl="0" marL="457200" rtl="0" algn="l">
              <a:lnSpc>
                <a:spcPct val="100000"/>
              </a:lnSpc>
              <a:spcBef>
                <a:spcPts val="0"/>
              </a:spcBef>
              <a:spcAft>
                <a:spcPts val="0"/>
              </a:spcAft>
              <a:buSzPts val="1800"/>
              <a:buFont typeface="Lato"/>
              <a:buChar char="●"/>
            </a:pPr>
            <a:r>
              <a:rPr lang="en" sz="1800"/>
              <a:t>实时性</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流数据应用的要点</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数据采集</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数据存储</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数据处理</a:t>
            </a:r>
            <a:endParaRPr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数据采集</a:t>
            </a:r>
            <a:endParaRPr>
              <a:latin typeface="Lato"/>
              <a:ea typeface="Lato"/>
              <a:cs typeface="Lato"/>
              <a:sym typeface="Lato"/>
            </a:endParaRPr>
          </a:p>
        </p:txBody>
      </p:sp>
      <p:sp>
        <p:nvSpPr>
          <p:cNvPr id="163" name="Google Shape;163;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从已有数据流 - 天然集成</a:t>
            </a:r>
            <a:endParaRPr sz="1800"/>
          </a:p>
          <a:p>
            <a:pPr indent="-342900" lvl="0" marL="457200" rtl="0" algn="l">
              <a:spcBef>
                <a:spcPts val="0"/>
              </a:spcBef>
              <a:spcAft>
                <a:spcPts val="0"/>
              </a:spcAft>
              <a:buSzPts val="1800"/>
              <a:buChar char="●"/>
            </a:pPr>
            <a:r>
              <a:rPr lang="en" sz="1800"/>
              <a:t>从数据湖 - 构建数据采集系统</a:t>
            </a:r>
            <a:endParaRPr sz="1800"/>
          </a:p>
          <a:p>
            <a:pPr indent="-342900" lvl="0" marL="457200" rtl="0" algn="l">
              <a:spcBef>
                <a:spcPts val="0"/>
              </a:spcBef>
              <a:spcAft>
                <a:spcPts val="0"/>
              </a:spcAft>
              <a:buSzPts val="1800"/>
              <a:buChar char="●"/>
            </a:pPr>
            <a:r>
              <a:rPr lang="en" sz="1800"/>
              <a:t>从OLTP系统</a:t>
            </a:r>
            <a:endParaRPr sz="1800"/>
          </a:p>
          <a:p>
            <a:pPr indent="-342900" lvl="1" marL="914400" rtl="0" algn="l">
              <a:spcBef>
                <a:spcPts val="0"/>
              </a:spcBef>
              <a:spcAft>
                <a:spcPts val="0"/>
              </a:spcAft>
              <a:buSzPts val="1800"/>
              <a:buChar char="○"/>
            </a:pPr>
            <a:r>
              <a:rPr lang="en" sz="1800"/>
              <a:t>事务脚本</a:t>
            </a:r>
            <a:endParaRPr sz="1800"/>
          </a:p>
          <a:p>
            <a:pPr indent="-342900" lvl="2" marL="1371600" rtl="0" algn="l">
              <a:spcBef>
                <a:spcPts val="0"/>
              </a:spcBef>
              <a:spcAft>
                <a:spcPts val="0"/>
              </a:spcAft>
              <a:buSzPts val="1800"/>
              <a:buChar char="■"/>
            </a:pPr>
            <a:r>
              <a:rPr lang="en" sz="1800"/>
              <a:t>数据库 - </a:t>
            </a:r>
            <a:r>
              <a:rPr lang="en" sz="1800"/>
              <a:t>基于CDC或</a:t>
            </a:r>
            <a:r>
              <a:rPr lang="en" sz="1800"/>
              <a:t>构建数据采集系统</a:t>
            </a:r>
            <a:endParaRPr sz="1800"/>
          </a:p>
          <a:p>
            <a:pPr indent="-342900" lvl="2" marL="1371600" rtl="0" algn="l">
              <a:spcBef>
                <a:spcPts val="0"/>
              </a:spcBef>
              <a:spcAft>
                <a:spcPts val="0"/>
              </a:spcAft>
              <a:buSzPts val="1800"/>
              <a:buChar char="■"/>
            </a:pPr>
            <a:r>
              <a:rPr lang="en" sz="1800"/>
              <a:t>API - 构建数据采集系统</a:t>
            </a:r>
            <a:endParaRPr sz="1800"/>
          </a:p>
          <a:p>
            <a:pPr indent="-342900" lvl="1" marL="914400" rtl="0" algn="l">
              <a:spcBef>
                <a:spcPts val="0"/>
              </a:spcBef>
              <a:spcAft>
                <a:spcPts val="0"/>
              </a:spcAft>
              <a:buSzPts val="1800"/>
              <a:buChar char="○"/>
            </a:pPr>
            <a:r>
              <a:rPr lang="en" sz="1800"/>
              <a:t>事件驱动 - 采集事件或直接集成event store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数据存储</a:t>
            </a:r>
            <a:endParaRPr>
              <a:latin typeface="Lato"/>
              <a:ea typeface="Lato"/>
              <a:cs typeface="Lato"/>
              <a:sym typeface="Lato"/>
            </a:endParaRPr>
          </a:p>
        </p:txBody>
      </p:sp>
      <p:sp>
        <p:nvSpPr>
          <p:cNvPr id="169" name="Google Shape;169;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要求</a:t>
            </a:r>
            <a:endParaRPr sz="1800"/>
          </a:p>
          <a:p>
            <a:pPr indent="-342900" lvl="0" marL="457200" rtl="0" algn="l">
              <a:spcBef>
                <a:spcPts val="1200"/>
              </a:spcBef>
              <a:spcAft>
                <a:spcPts val="0"/>
              </a:spcAft>
              <a:buSzPts val="1800"/>
              <a:buChar char="●"/>
            </a:pPr>
            <a:r>
              <a:rPr lang="en" sz="1800"/>
              <a:t>顺序性</a:t>
            </a:r>
            <a:endParaRPr sz="1800"/>
          </a:p>
          <a:p>
            <a:pPr indent="-342900" lvl="0" marL="457200" rtl="0" algn="l">
              <a:spcBef>
                <a:spcPts val="0"/>
              </a:spcBef>
              <a:spcAft>
                <a:spcPts val="0"/>
              </a:spcAft>
              <a:buSzPts val="1800"/>
              <a:buChar char="●"/>
            </a:pPr>
            <a:r>
              <a:rPr lang="en" sz="1800"/>
              <a:t>一致性</a:t>
            </a:r>
            <a:endParaRPr sz="1800"/>
          </a:p>
          <a:p>
            <a:pPr indent="-342900" lvl="0" marL="457200" rtl="0" algn="l">
              <a:spcBef>
                <a:spcPts val="0"/>
              </a:spcBef>
              <a:spcAft>
                <a:spcPts val="0"/>
              </a:spcAft>
              <a:buSzPts val="1800"/>
              <a:buChar char="●"/>
            </a:pPr>
            <a:r>
              <a:rPr lang="en" sz="1800"/>
              <a:t>性能</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rPr lang="en" sz="1800"/>
              <a:t>以快速，便宜且可重复的方式读取和写入大型数据流，</a:t>
            </a:r>
            <a:r>
              <a:rPr lang="en" sz="1800"/>
              <a:t>为流数据处理系统做数据接入时重点考虑</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数据处理</a:t>
            </a:r>
            <a:endParaRPr>
              <a:latin typeface="Lato"/>
              <a:ea typeface="Lato"/>
              <a:cs typeface="Lato"/>
              <a:sym typeface="Lato"/>
            </a:endParaRPr>
          </a:p>
        </p:txBody>
      </p:sp>
      <p:sp>
        <p:nvSpPr>
          <p:cNvPr id="175" name="Google Shape;175;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sz="1800"/>
              <a:t>处理保证</a:t>
            </a:r>
            <a:endParaRPr sz="1800"/>
          </a:p>
          <a:p>
            <a:pPr indent="-334327" lvl="1" marL="914400" rtl="0" algn="l">
              <a:spcBef>
                <a:spcPts val="0"/>
              </a:spcBef>
              <a:spcAft>
                <a:spcPts val="0"/>
              </a:spcAft>
              <a:buSzPct val="100000"/>
              <a:buChar char="○"/>
            </a:pPr>
            <a:r>
              <a:rPr lang="en" sz="1800"/>
              <a:t>最多一次</a:t>
            </a:r>
            <a:endParaRPr sz="1800"/>
          </a:p>
          <a:p>
            <a:pPr indent="-334327" lvl="1" marL="914400" rtl="0" algn="l">
              <a:spcBef>
                <a:spcPts val="0"/>
              </a:spcBef>
              <a:spcAft>
                <a:spcPts val="0"/>
              </a:spcAft>
              <a:buSzPct val="100000"/>
              <a:buChar char="○"/>
            </a:pPr>
            <a:r>
              <a:rPr lang="en" sz="1800"/>
              <a:t>最少一次</a:t>
            </a:r>
            <a:endParaRPr sz="1800"/>
          </a:p>
          <a:p>
            <a:pPr indent="-334327" lvl="1" marL="914400" rtl="0" algn="l">
              <a:spcBef>
                <a:spcPts val="0"/>
              </a:spcBef>
              <a:spcAft>
                <a:spcPts val="0"/>
              </a:spcAft>
              <a:buSzPct val="100000"/>
              <a:buChar char="○"/>
            </a:pPr>
            <a:r>
              <a:rPr lang="en" sz="1800"/>
              <a:t>精确一次</a:t>
            </a:r>
            <a:endParaRPr sz="1800"/>
          </a:p>
          <a:p>
            <a:pPr indent="-334327" lvl="0" marL="457200" rtl="0" algn="l">
              <a:spcBef>
                <a:spcPts val="0"/>
              </a:spcBef>
              <a:spcAft>
                <a:spcPts val="0"/>
              </a:spcAft>
              <a:buSzPct val="100000"/>
              <a:buChar char="●"/>
            </a:pPr>
            <a:r>
              <a:rPr lang="en" sz="1800"/>
              <a:t>容错</a:t>
            </a:r>
            <a:endParaRPr sz="1800"/>
          </a:p>
          <a:p>
            <a:pPr indent="-334327" lvl="0" marL="457200" rtl="0" algn="l">
              <a:spcBef>
                <a:spcPts val="0"/>
              </a:spcBef>
              <a:spcAft>
                <a:spcPts val="0"/>
              </a:spcAft>
              <a:buSzPct val="100000"/>
              <a:buChar char="●"/>
            </a:pPr>
            <a:r>
              <a:rPr lang="en" sz="1800"/>
              <a:t>状态管理</a:t>
            </a:r>
            <a:endParaRPr sz="1800"/>
          </a:p>
          <a:p>
            <a:pPr indent="-334327" lvl="0" marL="457200" rtl="0" algn="l">
              <a:spcBef>
                <a:spcPts val="0"/>
              </a:spcBef>
              <a:spcAft>
                <a:spcPts val="0"/>
              </a:spcAft>
              <a:buSzPct val="100000"/>
              <a:buChar char="●"/>
            </a:pPr>
            <a:r>
              <a:rPr lang="en" sz="1800"/>
              <a:t>性能</a:t>
            </a:r>
            <a:endParaRPr sz="1800"/>
          </a:p>
          <a:p>
            <a:pPr indent="-334327" lvl="1" marL="914400" rtl="0" algn="l">
              <a:spcBef>
                <a:spcPts val="0"/>
              </a:spcBef>
              <a:spcAft>
                <a:spcPts val="0"/>
              </a:spcAft>
              <a:buSzPct val="100000"/>
              <a:buChar char="○"/>
            </a:pPr>
            <a:r>
              <a:rPr lang="en" sz="1800"/>
              <a:t>延迟</a:t>
            </a:r>
            <a:endParaRPr sz="1800"/>
          </a:p>
          <a:p>
            <a:pPr indent="-334327" lvl="1" marL="914400" rtl="0" algn="l">
              <a:spcBef>
                <a:spcPts val="0"/>
              </a:spcBef>
              <a:spcAft>
                <a:spcPts val="0"/>
              </a:spcAft>
              <a:buSzPct val="100000"/>
              <a:buChar char="○"/>
            </a:pPr>
            <a:r>
              <a:rPr lang="en" sz="1800"/>
              <a:t>吞吐量</a:t>
            </a:r>
            <a:endParaRPr sz="1800"/>
          </a:p>
          <a:p>
            <a:pPr indent="-334327" lvl="1" marL="914400" rtl="0" algn="l">
              <a:spcBef>
                <a:spcPts val="0"/>
              </a:spcBef>
              <a:spcAft>
                <a:spcPts val="0"/>
              </a:spcAft>
              <a:buSzPct val="100000"/>
              <a:buChar char="○"/>
            </a:pPr>
            <a:r>
              <a:rPr lang="en" sz="1800"/>
              <a:t>自动伸缩</a:t>
            </a:r>
            <a:endParaRPr sz="1800"/>
          </a:p>
          <a:p>
            <a:pPr indent="-334327" lvl="0" marL="457200" rtl="0" algn="l">
              <a:spcBef>
                <a:spcPts val="0"/>
              </a:spcBef>
              <a:spcAft>
                <a:spcPts val="0"/>
              </a:spcAft>
              <a:buSzPct val="100000"/>
              <a:buChar char="●"/>
            </a:pPr>
            <a:r>
              <a:rPr lang="en" sz="1800"/>
              <a:t>时间处理</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流数据处理典型用例</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