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9"/>
  </p:notesMasterIdLst>
  <p:sldIdLst>
    <p:sldId id="256" r:id="rId5"/>
    <p:sldId id="2146847058" r:id="rId6"/>
    <p:sldId id="2146847054" r:id="rId7"/>
    <p:sldId id="262" r:id="rId8"/>
    <p:sldId id="263" r:id="rId9"/>
    <p:sldId id="2146847057" r:id="rId10"/>
    <p:sldId id="265" r:id="rId11"/>
    <p:sldId id="266" r:id="rId12"/>
    <p:sldId id="2146847056" r:id="rId13"/>
    <p:sldId id="267" r:id="rId14"/>
    <p:sldId id="268" r:id="rId15"/>
    <p:sldId id="2146847055" r:id="rId16"/>
    <p:sldId id="269" r:id="rId17"/>
    <p:sldId id="259" r:id="rId18"/>
  </p:sldIdLst>
  <p:sldSz cx="12192000" cy="6858000"/>
  <p:notesSz cx="6858000" cy="9144000"/>
  <p:defaultTextStyle>
    <a:defPPr>
      <a:defRPr kern="0"/>
    </a:def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D291B17-9318-49DB-B28B-6E5994AE9581}" type="datetime1">
              <a:rPr lang="en-US" smtClean="0"/>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75305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8DD82B9-B8EE-4375-B6FF-88FA6ABB15D9}" type="datetime1">
              <a:rPr lang="en-US" smtClean="0"/>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168455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D291B17-9318-49DB-B28B-6E5994AE9581}" type="datetime1">
              <a:rPr lang="en-US" smtClean="0"/>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7545834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DB4ED54-5B5E-4A04-93D3-5772E3CE3818}" type="datetime1">
              <a:rPr lang="en-US" smtClean="0"/>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7641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EDE50D6-574B-40AF-946F-D52A04ADE379}" type="datetime1">
              <a:rPr lang="en-US" smtClean="0"/>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4291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0699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D291B17-9318-49DB-B28B-6E5994AE9581}" type="datetime1">
              <a:rPr lang="en-US" smtClean="0"/>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58BD33BB-FC23-465F-889D-EC119F08D9B2}"/>
              </a:ext>
            </a:extLst>
          </p:cNvPr>
          <p:cNvPicPr>
            <a:picLocks noChangeAspect="1"/>
          </p:cNvPicPr>
          <p:nvPr userDrawn="1"/>
        </p:nvPicPr>
        <p:blipFill>
          <a:blip r:embed="rId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39087169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Lst>
  <p:hf sldNum="0"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LOGESHWARAN V</a:t>
            </a:r>
          </a:p>
          <a:p>
            <a:r>
              <a:rPr lang="en-US" sz="2000" b="1" dirty="0">
                <a:solidFill>
                  <a:schemeClr val="bg1"/>
                </a:solidFill>
                <a:latin typeface="Arial"/>
                <a:cs typeface="Arial"/>
              </a:rPr>
              <a:t>Alpha College of Engineering</a:t>
            </a:r>
          </a:p>
          <a:p>
            <a:r>
              <a:rPr lang="en-US" sz="2000" b="1" dirty="0">
                <a:solidFill>
                  <a:schemeClr val="bg1"/>
                </a:solidFill>
                <a:latin typeface="Arial"/>
                <a:cs typeface="Arial"/>
              </a:rPr>
              <a:t>BE CSE Department</a:t>
            </a:r>
          </a:p>
        </p:txBody>
      </p:sp>
      <p:grpSp>
        <p:nvGrpSpPr>
          <p:cNvPr id="5" name="object 2">
            <a:extLst>
              <a:ext uri="{FF2B5EF4-FFF2-40B4-BE49-F238E27FC236}">
                <a16:creationId xmlns:a16="http://schemas.microsoft.com/office/drawing/2014/main" id="{C74F8F05-2C04-2B97-858E-5654E4CBCBC5}"/>
              </a:ext>
            </a:extLst>
          </p:cNvPr>
          <p:cNvGrpSpPr/>
          <p:nvPr/>
        </p:nvGrpSpPr>
        <p:grpSpPr>
          <a:xfrm>
            <a:off x="742950" y="1104900"/>
            <a:ext cx="1743075" cy="1333500"/>
            <a:chOff x="742950" y="1104900"/>
            <a:chExt cx="1743075" cy="1333500"/>
          </a:xfrm>
        </p:grpSpPr>
        <p:sp>
          <p:nvSpPr>
            <p:cNvPr id="6" name="object 3">
              <a:extLst>
                <a:ext uri="{FF2B5EF4-FFF2-40B4-BE49-F238E27FC236}">
                  <a16:creationId xmlns:a16="http://schemas.microsoft.com/office/drawing/2014/main" id="{A5B5E471-05B5-AEF4-D092-32F9D5B7DEF1}"/>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a:extLst>
                <a:ext uri="{FF2B5EF4-FFF2-40B4-BE49-F238E27FC236}">
                  <a16:creationId xmlns:a16="http://schemas.microsoft.com/office/drawing/2014/main" id="{88C79CE0-A37E-93C8-716A-684662052D1B}"/>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8" name="object 5">
            <a:extLst>
              <a:ext uri="{FF2B5EF4-FFF2-40B4-BE49-F238E27FC236}">
                <a16:creationId xmlns:a16="http://schemas.microsoft.com/office/drawing/2014/main" id="{7DACE54E-D09F-FABA-97D9-84DE8833CE41}"/>
              </a:ext>
            </a:extLst>
          </p:cNvPr>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9" name="object 6">
            <a:extLst>
              <a:ext uri="{FF2B5EF4-FFF2-40B4-BE49-F238E27FC236}">
                <a16:creationId xmlns:a16="http://schemas.microsoft.com/office/drawing/2014/main" id="{E9844357-CB7B-1C12-D29A-DA6F532D5CE8}"/>
              </a:ext>
            </a:extLst>
          </p:cNvPr>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 name="object 7">
            <a:extLst>
              <a:ext uri="{FF2B5EF4-FFF2-40B4-BE49-F238E27FC236}">
                <a16:creationId xmlns:a16="http://schemas.microsoft.com/office/drawing/2014/main" id="{605E8769-2D2C-3DB2-E6CF-2E6AC11F9A48}"/>
              </a:ext>
            </a:extLst>
          </p:cNvPr>
          <p:cNvSpPr txBox="1"/>
          <p:nvPr/>
        </p:nvSpPr>
        <p:spPr>
          <a:xfrm>
            <a:off x="6396734" y="2067305"/>
            <a:ext cx="3445909"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V LOGESHWARAN</a:t>
            </a:r>
            <a:endParaRPr sz="3200" dirty="0">
              <a:latin typeface="Trebuchet MS"/>
              <a:cs typeface="Trebuchet MS"/>
            </a:endParaRPr>
          </a:p>
        </p:txBody>
      </p:sp>
      <p:sp>
        <p:nvSpPr>
          <p:cNvPr id="11" name="object 8">
            <a:extLst>
              <a:ext uri="{FF2B5EF4-FFF2-40B4-BE49-F238E27FC236}">
                <a16:creationId xmlns:a16="http://schemas.microsoft.com/office/drawing/2014/main" id="{A71E02E2-F0BA-ECEC-F77C-E74D2393ACDB}"/>
              </a:ext>
            </a:extLst>
          </p:cNvPr>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12" name="object 9">
            <a:extLst>
              <a:ext uri="{FF2B5EF4-FFF2-40B4-BE49-F238E27FC236}">
                <a16:creationId xmlns:a16="http://schemas.microsoft.com/office/drawing/2014/main" id="{E7A7F1CD-3FCF-F3EB-6F3D-0C3EB22A3988}"/>
              </a:ext>
            </a:extLst>
          </p:cNvPr>
          <p:cNvPicPr/>
          <p:nvPr/>
        </p:nvPicPr>
        <p:blipFill>
          <a:blip r:embed="rId2" cstate="print"/>
          <a:stretch>
            <a:fillRect/>
          </a:stretch>
        </p:blipFill>
        <p:spPr>
          <a:xfrm>
            <a:off x="676275" y="6467475"/>
            <a:ext cx="2143125" cy="200025"/>
          </a:xfrm>
          <a:prstGeom prst="rect">
            <a:avLst/>
          </a:prstGeom>
        </p:spPr>
      </p:pic>
      <p:sp>
        <p:nvSpPr>
          <p:cNvPr id="13" name="object 10">
            <a:extLst>
              <a:ext uri="{FF2B5EF4-FFF2-40B4-BE49-F238E27FC236}">
                <a16:creationId xmlns:a16="http://schemas.microsoft.com/office/drawing/2014/main" id="{B9919460-9F9B-3166-85CA-3E0F83855B0A}"/>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4" name="object 11">
            <a:extLst>
              <a:ext uri="{FF2B5EF4-FFF2-40B4-BE49-F238E27FC236}">
                <a16:creationId xmlns:a16="http://schemas.microsoft.com/office/drawing/2014/main" id="{5270983F-C8A5-A186-FEF6-C456ECF3DDC8}"/>
              </a:ext>
            </a:extLst>
          </p:cNvPr>
          <p:cNvSpPr txBox="1">
            <a:spLocks/>
          </p:cNvSpPr>
          <p:nvPr/>
        </p:nvSpPr>
        <p:spPr>
          <a:xfrm>
            <a:off x="11277218" y="6473337"/>
            <a:ext cx="241300" cy="191770"/>
          </a:xfrm>
          <a:prstGeom prst="rect">
            <a:avLst/>
          </a:prstGeom>
        </p:spPr>
        <p:txBody>
          <a:bodyPr vert="horz" wrap="square" lIns="0" tIns="6985" rIns="0" bIns="0" rtlCol="0">
            <a:spAutoFit/>
          </a:bodyPr>
          <a:lstStyle>
            <a:defPPr>
              <a:defRPr kern="0"/>
            </a:defPPr>
          </a:lstStyle>
          <a:p>
            <a:pPr marL="114300">
              <a:spcBef>
                <a:spcPts val="55"/>
              </a:spcBef>
            </a:pPr>
            <a:fld id="{81D60167-4931-47E6-BA6A-407CBD079E47}" type="slidenum">
              <a:rPr lang="en-IN" spc="-50" smtClean="0"/>
              <a:pPr marL="114300">
                <a:spcBef>
                  <a:spcPts val="55"/>
                </a:spcBef>
              </a:pPr>
              <a:t>1</a:t>
            </a:fld>
            <a:endParaRPr lang="en-IN" spc="-50"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type="body" idx="1"/>
          </p:nvPr>
        </p:nvSpPr>
        <p:spPr/>
        <p:txBody>
          <a:bodyPr numCol="2">
            <a:normAutofit/>
          </a:bodyPr>
          <a:lstStyle/>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r>
              <a:rPr lang="en-US" sz="2400" dirty="0"/>
              <a:t>The code embeds the message within an image using LSB steganography. It converts the text to binary, modifies the cover image's least significant bits to hide the data, and saves a new image. The resulting image appears unchanged but holds the secret message</a:t>
            </a:r>
            <a:endParaRPr lang="en-IN" sz="2400" dirty="0"/>
          </a:p>
        </p:txBody>
      </p:sp>
      <p:pic>
        <p:nvPicPr>
          <p:cNvPr id="6" name="Picture 5" descr="ar ouput 1.jpg"/>
          <p:cNvPicPr>
            <a:picLocks noChangeAspect="1"/>
          </p:cNvPicPr>
          <p:nvPr/>
        </p:nvPicPr>
        <p:blipFill>
          <a:blip r:embed="rId2"/>
          <a:stretch>
            <a:fillRect/>
          </a:stretch>
        </p:blipFill>
        <p:spPr>
          <a:xfrm>
            <a:off x="297523" y="1322069"/>
            <a:ext cx="5467350" cy="478155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type="body" idx="1"/>
          </p:nvPr>
        </p:nvSpPr>
        <p:spPr/>
        <p:txBody>
          <a:bodyPr>
            <a:normAutofit/>
          </a:bodyPr>
          <a:lstStyle/>
          <a:p>
            <a:pPr marL="305435" indent="-305435"/>
            <a:r>
              <a:rPr lang="en-IN" sz="2000" dirty="0">
                <a:solidFill>
                  <a:srgbClr val="0F0F0F"/>
                </a:solidFill>
                <a:ea typeface="+mn-lt"/>
                <a:cs typeface="+mn-lt"/>
              </a:rPr>
              <a:t>      S</a:t>
            </a:r>
            <a:r>
              <a:rPr lang="en-US" sz="2000" dirty="0" err="1"/>
              <a:t>teganography</a:t>
            </a:r>
            <a:r>
              <a:rPr lang="en-US" sz="2000" dirty="0"/>
              <a:t> in AR offers a powerful tool for embedding hidden data within augmented reality experiences. This approach balances imperceptibility with data capacity, enabling secure communication and innovative AR applications. By leveraging advanced </a:t>
            </a:r>
            <a:r>
              <a:rPr lang="en-US" sz="2000" dirty="0" err="1"/>
              <a:t>steganographic</a:t>
            </a:r>
            <a:r>
              <a:rPr lang="en-US" sz="2000" dirty="0"/>
              <a:t> techniques, enhanced security features, and standardized protocols, the future of this technology is bright. From interactive learning experiences to secure AR communication, </a:t>
            </a:r>
            <a:r>
              <a:rPr lang="en-US" sz="2000" dirty="0" err="1"/>
              <a:t>steganography</a:t>
            </a:r>
            <a:r>
              <a:rPr lang="en-US" sz="2000" dirty="0"/>
              <a:t> in AR has the potential to revolutionize how we interact with and utilize augmented reality.</a:t>
            </a:r>
            <a:endParaRPr lang="en-IN" sz="2000" dirty="0"/>
          </a:p>
        </p:txBody>
      </p:sp>
      <p:pic>
        <p:nvPicPr>
          <p:cNvPr id="3" name="object 2">
            <a:extLst>
              <a:ext uri="{FF2B5EF4-FFF2-40B4-BE49-F238E27FC236}">
                <a16:creationId xmlns:a16="http://schemas.microsoft.com/office/drawing/2014/main" id="{B436D236-9CA3-522A-6F8F-45601BE8F087}"/>
              </a:ext>
            </a:extLst>
          </p:cNvPr>
          <p:cNvPicPr/>
          <p:nvPr/>
        </p:nvPicPr>
        <p:blipFill>
          <a:blip r:embed="rId2" cstate="print"/>
          <a:stretch>
            <a:fillRect/>
          </a:stretch>
        </p:blipFill>
        <p:spPr>
          <a:xfrm>
            <a:off x="0" y="3738239"/>
            <a:ext cx="2695574" cy="3248025"/>
          </a:xfrm>
          <a:prstGeom prst="rect">
            <a:avLst/>
          </a:prstGeom>
        </p:spPr>
      </p:pic>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type="body" idx="1"/>
          </p:nvPr>
        </p:nvSpPr>
        <p:spPr>
          <a:xfrm>
            <a:off x="581192" y="1543050"/>
            <a:ext cx="11029615" cy="5048250"/>
          </a:xfrm>
        </p:spPr>
        <p:txBody>
          <a:bodyPr>
            <a:normAutofit/>
          </a:bodyPr>
          <a:lstStyle/>
          <a:p>
            <a:r>
              <a:rPr lang="en-US" sz="1800" b="1" dirty="0">
                <a:latin typeface="Calibri" pitchFamily="34" charset="0"/>
                <a:cs typeface="Calibri" pitchFamily="34" charset="0"/>
              </a:rPr>
              <a:t>Advanced  AR </a:t>
            </a:r>
            <a:r>
              <a:rPr lang="en-US" sz="1800" b="1" dirty="0" err="1">
                <a:latin typeface="Calibri" pitchFamily="34" charset="0"/>
                <a:cs typeface="Calibri" pitchFamily="34" charset="0"/>
              </a:rPr>
              <a:t>Steganographic</a:t>
            </a:r>
            <a:r>
              <a:rPr lang="en-US" sz="1800" b="1" dirty="0">
                <a:latin typeface="Calibri" pitchFamily="34" charset="0"/>
                <a:cs typeface="Calibri" pitchFamily="34" charset="0"/>
              </a:rPr>
              <a:t> Techniques:</a:t>
            </a:r>
            <a:endParaRPr lang="en-US" sz="1800" dirty="0">
              <a:latin typeface="Calibri" pitchFamily="34" charset="0"/>
              <a:cs typeface="Calibri" pitchFamily="34" charset="0"/>
            </a:endParaRPr>
          </a:p>
          <a:p>
            <a:r>
              <a:rPr lang="en-US" sz="1800" b="1" dirty="0">
                <a:latin typeface="Calibri" pitchFamily="34" charset="0"/>
                <a:cs typeface="Calibri" pitchFamily="34" charset="0"/>
              </a:rPr>
              <a:t>Deep Learning-based Methods:</a:t>
            </a:r>
            <a:r>
              <a:rPr lang="en-US" sz="1800" dirty="0">
                <a:latin typeface="Calibri" pitchFamily="34" charset="0"/>
                <a:cs typeface="Calibri" pitchFamily="34" charset="0"/>
              </a:rPr>
              <a:t> </a:t>
            </a:r>
            <a:r>
              <a:rPr lang="en-US" sz="1800" dirty="0"/>
              <a:t>Explore deep learning algorithms to analyze AR content and identify optimal embedding locations that maximize capacity while maintaining imperceptibility. These algorithms could dynamically adapt to different content types and user preferences.</a:t>
            </a:r>
          </a:p>
          <a:p>
            <a:r>
              <a:rPr lang="en-US" sz="1800" b="1" dirty="0">
                <a:latin typeface="Calibri" pitchFamily="34" charset="0"/>
                <a:cs typeface="Calibri" pitchFamily="34" charset="0"/>
              </a:rPr>
              <a:t>Content-Adaptive Techniques:</a:t>
            </a:r>
            <a:r>
              <a:rPr lang="en-US" sz="1800" dirty="0"/>
              <a:t> Develop </a:t>
            </a:r>
            <a:r>
              <a:rPr lang="en-US" sz="1800" dirty="0" err="1"/>
              <a:t>steganographic</a:t>
            </a:r>
            <a:r>
              <a:rPr lang="en-US" sz="1800" dirty="0"/>
              <a:t> techniques that automatically adjust based on the specific AR content. For example, the system might use LSB modification for images and transform domain methods for 3D models, optimizing data hiding for each content type.</a:t>
            </a:r>
          </a:p>
          <a:p>
            <a:r>
              <a:rPr lang="en-US" sz="1800" b="1" dirty="0">
                <a:latin typeface="Calibri" pitchFamily="34" charset="0"/>
                <a:cs typeface="Calibri" pitchFamily="34" charset="0"/>
              </a:rPr>
              <a:t>Emerging AR Applications:</a:t>
            </a:r>
            <a:endParaRPr lang="en-US" sz="1800" dirty="0">
              <a:latin typeface="Calibri" pitchFamily="34" charset="0"/>
              <a:cs typeface="Calibri" pitchFamily="34" charset="0"/>
            </a:endParaRPr>
          </a:p>
          <a:p>
            <a:r>
              <a:rPr lang="en-US" sz="1800" b="1" dirty="0">
                <a:latin typeface="Calibri" pitchFamily="34" charset="0"/>
                <a:cs typeface="Calibri" pitchFamily="34" charset="0"/>
              </a:rPr>
              <a:t>Augmented Reality Learning:</a:t>
            </a:r>
            <a:r>
              <a:rPr lang="en-US" sz="1800" dirty="0"/>
              <a:t> Embed interactive quizzes or additional information within AR objects for a more engaging and personalized learning experience. Students could scan AR markers or objects to reveal hidden data, enhancing their understanding of the subject matter.</a:t>
            </a:r>
          </a:p>
          <a:p>
            <a:r>
              <a:rPr lang="en-US" sz="1800" b="1" dirty="0">
                <a:latin typeface="Calibri" pitchFamily="34" charset="0"/>
                <a:cs typeface="Calibri" pitchFamily="34" charset="0"/>
              </a:rPr>
              <a:t>Interactive AR Experiences:</a:t>
            </a:r>
            <a:r>
              <a:rPr lang="en-US" sz="1800" dirty="0"/>
              <a:t> Hide clues, objectives, or rewards within AR environments for location-based games or immersive storytelling experiences. Users could progress through the experience by interacting with hidden data embedded within the AR content.</a:t>
            </a:r>
          </a:p>
          <a:p>
            <a:pPr marL="305435" indent="-305435"/>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213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type="body" idx="1"/>
          </p:nvPr>
        </p:nvSpPr>
        <p:spPr>
          <a:xfrm>
            <a:off x="581192" y="1302026"/>
            <a:ext cx="11029615" cy="5174974"/>
          </a:xfrm>
        </p:spPr>
        <p:txBody>
          <a:bodyPr>
            <a:noAutofit/>
          </a:bodyPr>
          <a:lstStyle/>
          <a:p>
            <a:pPr marL="305435" indent="-305435" algn="just"/>
            <a:r>
              <a:rPr lang="en-IN" sz="1800" dirty="0" err="1"/>
              <a:t>Hohne</a:t>
            </a:r>
            <a:r>
              <a:rPr lang="en-IN" sz="1800" dirty="0"/>
              <a:t>, K., &amp; </a:t>
            </a:r>
            <a:r>
              <a:rPr lang="en-IN" sz="1800" dirty="0" err="1"/>
              <a:t>Fuhrmann</a:t>
            </a:r>
            <a:r>
              <a:rPr lang="en-IN" sz="1800" dirty="0"/>
              <a:t>, A. (2012). A survey of augmented reality technologies, applications and limitations. International Journal of Virtual Reality, 11(2), 11-20</a:t>
            </a:r>
          </a:p>
          <a:p>
            <a:pPr marL="305435" indent="-305435" algn="just"/>
            <a:r>
              <a:rPr lang="en-IN" sz="1800" dirty="0" err="1"/>
              <a:t>Mishra</a:t>
            </a:r>
            <a:r>
              <a:rPr lang="en-IN" sz="1800" dirty="0"/>
              <a:t>, S. K., </a:t>
            </a:r>
            <a:r>
              <a:rPr lang="en-IN" sz="1800" dirty="0" err="1"/>
              <a:t>Rawat</a:t>
            </a:r>
            <a:r>
              <a:rPr lang="en-IN" sz="1800" dirty="0"/>
              <a:t>, R. S., &amp; </a:t>
            </a:r>
            <a:r>
              <a:rPr lang="en-IN" sz="1800" dirty="0" err="1"/>
              <a:t>Tyagi</a:t>
            </a:r>
            <a:r>
              <a:rPr lang="en-IN" sz="1800" dirty="0"/>
              <a:t>, S. (2020). </a:t>
            </a:r>
            <a:r>
              <a:rPr lang="en-IN" sz="1800" dirty="0" err="1"/>
              <a:t>Steganography</a:t>
            </a:r>
            <a:r>
              <a:rPr lang="en-IN" sz="1800" dirty="0"/>
              <a:t> in Augmented Reality: A Survey. In 2020 International Conference on Innovative Computing and Communications (ICICC) (pp. 1-6). IEEE.</a:t>
            </a:r>
          </a:p>
          <a:p>
            <a:pPr marL="305435" indent="-305435" algn="just"/>
            <a:r>
              <a:rPr lang="en-IN" sz="1800" dirty="0" err="1"/>
              <a:t>Chaudhary</a:t>
            </a:r>
            <a:r>
              <a:rPr lang="en-IN" sz="1800" dirty="0"/>
              <a:t>, A., </a:t>
            </a:r>
            <a:r>
              <a:rPr lang="en-IN" sz="1800" dirty="0" err="1"/>
              <a:t>Rani</a:t>
            </a:r>
            <a:r>
              <a:rPr lang="en-IN" sz="1800" dirty="0"/>
              <a:t>, P., &amp; Singh, K. (2020). </a:t>
            </a:r>
            <a:r>
              <a:rPr lang="en-IN" sz="1800" dirty="0" err="1"/>
              <a:t>Steganography</a:t>
            </a:r>
            <a:r>
              <a:rPr lang="en-IN" sz="1800" dirty="0"/>
              <a:t> in Augmented Reality Using Object Detection. In Proceedings of the 2020 International Conference on Communication, Computing and Internet of Things (IC3IoT) (pp. 1-4).</a:t>
            </a:r>
          </a:p>
          <a:p>
            <a:pPr marL="305435" indent="-305435" algn="just"/>
            <a:r>
              <a:rPr lang="en-IN" sz="1800" dirty="0"/>
              <a:t>Le, T., &amp; Yoshida, T. (2018). An Efficient </a:t>
            </a:r>
            <a:r>
              <a:rPr lang="en-IN" sz="1800" dirty="0" err="1"/>
              <a:t>Steganography</a:t>
            </a:r>
            <a:r>
              <a:rPr lang="en-IN" sz="1800" dirty="0"/>
              <a:t> Technique for 3D Object in Augmented Reality. In 2018 10th International Conference on Knowledge and Systems Engineering (KSE) (pp. 214-218). IEEE.</a:t>
            </a:r>
          </a:p>
          <a:p>
            <a:pPr marL="305435" indent="-305435" algn="just"/>
            <a:r>
              <a:rPr lang="en-IN" sz="1800" dirty="0"/>
              <a:t>Ismail, A., </a:t>
            </a:r>
            <a:r>
              <a:rPr lang="en-IN" sz="1800" dirty="0" err="1"/>
              <a:t>Shalan</a:t>
            </a:r>
            <a:r>
              <a:rPr lang="en-IN" sz="1800" dirty="0"/>
              <a:t>, A., &amp; </a:t>
            </a:r>
            <a:r>
              <a:rPr lang="en-IN" sz="1800" dirty="0" err="1"/>
              <a:t>Nazar</a:t>
            </a:r>
            <a:r>
              <a:rPr lang="en-IN" sz="1800" dirty="0"/>
              <a:t>, E. S. (2019). </a:t>
            </a:r>
            <a:r>
              <a:rPr lang="en-IN" sz="1800" dirty="0" err="1"/>
              <a:t>Steganography</a:t>
            </a:r>
            <a:r>
              <a:rPr lang="en-IN" sz="1800" dirty="0"/>
              <a:t> in Augmented Reality Based on Gabor Filter. In 2019 International Conference on Communications, Signal Processing, and their Applications (ICCSPA) (pp. 1-4). IEEE.</a:t>
            </a:r>
          </a:p>
          <a:p>
            <a:pPr marL="305435" indent="-305435" algn="just"/>
            <a:r>
              <a:rPr lang="en-IN" sz="1800" dirty="0"/>
              <a:t>Raj, P., &amp; Praveen, J. (2020). </a:t>
            </a:r>
            <a:r>
              <a:rPr lang="en-IN" sz="1800" dirty="0" err="1"/>
              <a:t>Steganography</a:t>
            </a:r>
            <a:r>
              <a:rPr lang="en-IN" sz="1800" dirty="0"/>
              <a:t> in Augmented Reality using </a:t>
            </a:r>
            <a:r>
              <a:rPr lang="en-IN" sz="1800" dirty="0" err="1"/>
              <a:t>Color</a:t>
            </a:r>
            <a:r>
              <a:rPr lang="en-IN" sz="1800" dirty="0"/>
              <a:t> Image Based Approach. In 2020 Fourth International Conference on I-SMAC (</a:t>
            </a:r>
            <a:r>
              <a:rPr lang="en-IN" sz="1800" dirty="0" err="1"/>
              <a:t>IoT</a:t>
            </a:r>
            <a:r>
              <a:rPr lang="en-IN" sz="1800" dirty="0"/>
              <a:t> in Social, Mobile, Analytics and Cloud) (I-SMAC) (pp. 241-246). IEEE.</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EFE6-659C-70CF-BAE8-F593F2886010}"/>
              </a:ext>
            </a:extLst>
          </p:cNvPr>
          <p:cNvSpPr>
            <a:spLocks noGrp="1"/>
          </p:cNvSpPr>
          <p:nvPr>
            <p:ph type="ctrTitle"/>
          </p:nvPr>
        </p:nvSpPr>
        <p:spPr/>
        <p:txBody>
          <a:bodyPr/>
          <a:lstStyle/>
          <a:p>
            <a:r>
              <a:rPr lang="en-US" dirty="0">
                <a:solidFill>
                  <a:schemeClr val="accent1"/>
                </a:solidFill>
                <a:latin typeface="Arial" panose="020B0604020202020204" pitchFamily="34" charset="0"/>
                <a:cs typeface="Arial" panose="020B0604020202020204" pitchFamily="34" charset="0"/>
              </a:rPr>
              <a:t>S</a:t>
            </a:r>
            <a:r>
              <a:rPr lang="en-US" b="1" dirty="0">
                <a:solidFill>
                  <a:schemeClr val="accent1"/>
                </a:solidFill>
                <a:latin typeface="Arial" panose="020B0604020202020204" pitchFamily="34" charset="0"/>
                <a:cs typeface="Arial" panose="020B0604020202020204" pitchFamily="34" charset="0"/>
              </a:rPr>
              <a:t>teganography in Augmented reality</a:t>
            </a:r>
            <a:endParaRPr lang="en-IN" dirty="0"/>
          </a:p>
        </p:txBody>
      </p:sp>
      <p:sp>
        <p:nvSpPr>
          <p:cNvPr id="3" name="Subtitle 2">
            <a:extLst>
              <a:ext uri="{FF2B5EF4-FFF2-40B4-BE49-F238E27FC236}">
                <a16:creationId xmlns:a16="http://schemas.microsoft.com/office/drawing/2014/main" id="{57F98D82-B354-7F45-B8B3-83E637665CA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3366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738664"/>
          </a:xfrm>
        </p:spPr>
        <p:txBody>
          <a:bodyPr/>
          <a:lstStyle/>
          <a:p>
            <a:r>
              <a:rPr lang="en-IN" spc="-10" dirty="0">
                <a:solidFill>
                  <a:schemeClr val="accent1"/>
                </a:solidFill>
              </a:rPr>
              <a:t>AGENDA</a:t>
            </a:r>
            <a:endParaRPr lang="en-US"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type="body"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a:latin typeface="Arial"/>
                <a:ea typeface="+mn-lt"/>
                <a:cs typeface="Arial"/>
              </a:rPr>
              <a:t>Result </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grpSp>
        <p:nvGrpSpPr>
          <p:cNvPr id="4" name="object 2">
            <a:extLst>
              <a:ext uri="{FF2B5EF4-FFF2-40B4-BE49-F238E27FC236}">
                <a16:creationId xmlns:a16="http://schemas.microsoft.com/office/drawing/2014/main" id="{AA1ADCAD-511B-446C-4207-27EEC2CEC246}"/>
              </a:ext>
            </a:extLst>
          </p:cNvPr>
          <p:cNvGrpSpPr/>
          <p:nvPr/>
        </p:nvGrpSpPr>
        <p:grpSpPr>
          <a:xfrm>
            <a:off x="8545209" y="2904803"/>
            <a:ext cx="3533775" cy="3810000"/>
            <a:chOff x="8658225" y="2647950"/>
            <a:chExt cx="3533775" cy="3810000"/>
          </a:xfrm>
        </p:grpSpPr>
        <p:sp>
          <p:nvSpPr>
            <p:cNvPr id="5" name="object 3">
              <a:extLst>
                <a:ext uri="{FF2B5EF4-FFF2-40B4-BE49-F238E27FC236}">
                  <a16:creationId xmlns:a16="http://schemas.microsoft.com/office/drawing/2014/main" id="{F4D97CB0-DC7D-E492-2C21-94650B0E8A1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5D55EAD5-9B6C-7A97-548A-784F17E2BC2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9CCD13BF-2302-E40B-C0FE-BC0895B0FC9B}"/>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type="body" idx="1"/>
          </p:nvPr>
        </p:nvSpPr>
        <p:spPr>
          <a:xfrm>
            <a:off x="452403" y="1237632"/>
            <a:ext cx="11029615" cy="4673324"/>
          </a:xfrm>
        </p:spPr>
        <p:txBody>
          <a:bodyPr>
            <a:normAutofit/>
          </a:bodyPr>
          <a:lstStyle/>
          <a:p>
            <a:pPr marL="305435" indent="-305435"/>
            <a:r>
              <a:rPr lang="en-US" sz="2400" dirty="0"/>
              <a:t>    The growing popularity of Augmented Reality (AR) applications creates a need for secure methods to embed and transmit hidden data within the AR content. This data could be text, images, audio, or other digital information. Traditional communication channels might be vulnerable or inappropriate for certain use cases. Develop a robust and user-friendly system for </a:t>
            </a:r>
            <a:r>
              <a:rPr lang="en-US" sz="2400" dirty="0" err="1"/>
              <a:t>steganography</a:t>
            </a:r>
            <a:r>
              <a:rPr lang="en-US" sz="2400" dirty="0"/>
              <a:t> in AR that effectively </a:t>
            </a:r>
            <a:endParaRPr lang="en-IN" sz="2400" dirty="0"/>
          </a:p>
        </p:txBody>
      </p:sp>
      <p:pic>
        <p:nvPicPr>
          <p:cNvPr id="4" name="object 5">
            <a:extLst>
              <a:ext uri="{FF2B5EF4-FFF2-40B4-BE49-F238E27FC236}">
                <a16:creationId xmlns:a16="http://schemas.microsoft.com/office/drawing/2014/main" id="{F2657139-03C1-6DBC-48BA-27AA61FD9D82}"/>
              </a:ext>
            </a:extLst>
          </p:cNvPr>
          <p:cNvPicPr/>
          <p:nvPr/>
        </p:nvPicPr>
        <p:blipFill>
          <a:blip r:embed="rId2" cstate="print"/>
          <a:stretch>
            <a:fillRect/>
          </a:stretch>
        </p:blipFill>
        <p:spPr>
          <a:xfrm>
            <a:off x="8443538" y="3224531"/>
            <a:ext cx="2762250" cy="3257550"/>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type="body" idx="1"/>
          </p:nvPr>
        </p:nvSpPr>
        <p:spPr>
          <a:xfrm>
            <a:off x="441671" y="1087378"/>
            <a:ext cx="11613485" cy="5563973"/>
          </a:xfrm>
        </p:spPr>
        <p:txBody>
          <a:bodyPr vert="horz" lIns="91440" tIns="45720" rIns="91440" bIns="45720" rtlCol="0" anchor="ctr">
            <a:noAutofit/>
          </a:bodyPr>
          <a:lstStyle/>
          <a:p>
            <a:r>
              <a:rPr lang="en-US" b="1" dirty="0">
                <a:latin typeface="Calibri" pitchFamily="34" charset="0"/>
                <a:cs typeface="Calibri" pitchFamily="34" charset="0"/>
              </a:rPr>
              <a:t>Data Processing Module (Python):</a:t>
            </a:r>
            <a:endParaRPr lang="en-US" dirty="0">
              <a:latin typeface="Calibri" pitchFamily="34" charset="0"/>
              <a:cs typeface="Calibri" pitchFamily="34" charset="0"/>
            </a:endParaRPr>
          </a:p>
          <a:p>
            <a:pPr lvl="1"/>
            <a:r>
              <a:rPr lang="en-US" dirty="0"/>
              <a:t>Handles data conversion (text, image, audio) to a </a:t>
            </a:r>
            <a:r>
              <a:rPr lang="en-US" dirty="0" err="1"/>
              <a:t>bitstream</a:t>
            </a:r>
            <a:r>
              <a:rPr lang="en-US" dirty="0"/>
              <a:t> suitable for embedding.</a:t>
            </a:r>
          </a:p>
          <a:p>
            <a:pPr lvl="1"/>
            <a:r>
              <a:rPr lang="en-US" dirty="0"/>
              <a:t>Implements </a:t>
            </a:r>
            <a:r>
              <a:rPr lang="en-US" dirty="0" err="1"/>
              <a:t>steganographic</a:t>
            </a:r>
            <a:r>
              <a:rPr lang="en-US" dirty="0"/>
              <a:t> techniques  to embed the data into the AR content while minimizing perceivable changes.</a:t>
            </a:r>
          </a:p>
          <a:p>
            <a:pPr lvl="1"/>
            <a:r>
              <a:rPr lang="en-US" dirty="0"/>
              <a:t>Communicates with the AR application logic using appropriate libraries (e.g., Python for Unity).</a:t>
            </a:r>
          </a:p>
          <a:p>
            <a:r>
              <a:rPr lang="en-US" b="1" dirty="0">
                <a:latin typeface="Calibri" pitchFamily="34" charset="0"/>
                <a:cs typeface="Calibri" pitchFamily="34" charset="0"/>
              </a:rPr>
              <a:t>AR Content Modification Module (AR Development Platform):</a:t>
            </a:r>
            <a:endParaRPr lang="en-US" dirty="0">
              <a:latin typeface="Calibri" pitchFamily="34" charset="0"/>
              <a:cs typeface="Calibri" pitchFamily="34" charset="0"/>
            </a:endParaRPr>
          </a:p>
          <a:p>
            <a:pPr lvl="1"/>
            <a:r>
              <a:rPr lang="en-US" dirty="0"/>
              <a:t>Integrates with the chosen AR development platform (Unity, </a:t>
            </a:r>
            <a:r>
              <a:rPr lang="en-US" dirty="0" err="1"/>
              <a:t>ARKit</a:t>
            </a:r>
            <a:r>
              <a:rPr lang="en-US" dirty="0"/>
              <a:t>, </a:t>
            </a:r>
            <a:r>
              <a:rPr lang="en-US" dirty="0" err="1"/>
              <a:t>ARCore</a:t>
            </a:r>
            <a:r>
              <a:rPr lang="en-US" dirty="0"/>
              <a:t> etc.).</a:t>
            </a:r>
          </a:p>
          <a:p>
            <a:pPr lvl="1"/>
            <a:r>
              <a:rPr lang="en-US" dirty="0"/>
              <a:t>Receives data from the Data Processing Module.</a:t>
            </a:r>
          </a:p>
          <a:p>
            <a:pPr lvl="1"/>
            <a:r>
              <a:rPr lang="en-US" dirty="0"/>
              <a:t>Applies </a:t>
            </a:r>
            <a:r>
              <a:rPr lang="en-US" dirty="0" err="1"/>
              <a:t>steganographic</a:t>
            </a:r>
            <a:r>
              <a:rPr lang="en-US" dirty="0"/>
              <a:t> techniques to modify the AR content (images, videos, 3D models) based on the received data bits.</a:t>
            </a:r>
          </a:p>
          <a:p>
            <a:r>
              <a:rPr lang="en-US" b="1" dirty="0">
                <a:latin typeface="Calibri" pitchFamily="34" charset="0"/>
                <a:cs typeface="Calibri" pitchFamily="34" charset="0"/>
              </a:rPr>
              <a:t>User Interface (AR Application):</a:t>
            </a:r>
            <a:endParaRPr lang="en-US" dirty="0">
              <a:latin typeface="Calibri" pitchFamily="34" charset="0"/>
              <a:cs typeface="Calibri" pitchFamily="34" charset="0"/>
            </a:endParaRPr>
          </a:p>
          <a:p>
            <a:pPr lvl="1"/>
            <a:r>
              <a:rPr lang="en-US" dirty="0"/>
              <a:t>Provides user-friendly interfaces for:</a:t>
            </a:r>
          </a:p>
          <a:p>
            <a:pPr lvl="2"/>
            <a:r>
              <a:rPr lang="en-US" dirty="0"/>
              <a:t>Selecting AR content for data embedding.</a:t>
            </a:r>
          </a:p>
          <a:p>
            <a:pPr lvl="2"/>
            <a:r>
              <a:rPr lang="en-US" dirty="0"/>
              <a:t>Specifying data to be hidden (text input, file selection etc.).</a:t>
            </a:r>
          </a:p>
          <a:p>
            <a:r>
              <a:rPr lang="en-US" b="1" dirty="0">
                <a:latin typeface="Calibri" pitchFamily="34" charset="0"/>
                <a:cs typeface="Calibri" pitchFamily="34" charset="0"/>
              </a:rPr>
              <a:t>Security and Error Correction:</a:t>
            </a:r>
            <a:endParaRPr lang="en-US" dirty="0">
              <a:latin typeface="Calibri" pitchFamily="34" charset="0"/>
              <a:cs typeface="Calibri" pitchFamily="34" charset="0"/>
            </a:endParaRPr>
          </a:p>
          <a:p>
            <a:pPr lvl="1"/>
            <a:r>
              <a:rPr lang="en-US" dirty="0"/>
              <a:t>Implement a shared secret key between sender and receiver for enhanced data security during encoding and decoding..</a:t>
            </a:r>
          </a:p>
          <a:p>
            <a:pPr lvl="1"/>
            <a:r>
              <a:rPr lang="en-US" dirty="0"/>
              <a:t>Integrate error correction mechanisms within the Data Processing Module to handle potential data loss or corruption during extraction.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33E4-5E69-BA2E-7051-6C678B0067BE}"/>
              </a:ext>
            </a:extLst>
          </p:cNvPr>
          <p:cNvSpPr>
            <a:spLocks noGrp="1"/>
          </p:cNvSpPr>
          <p:nvPr>
            <p:ph type="title"/>
          </p:nvPr>
        </p:nvSpPr>
        <p:spPr>
          <a:xfrm>
            <a:off x="558165" y="385444"/>
            <a:ext cx="9764395" cy="738664"/>
          </a:xfrm>
        </p:spPr>
        <p:txBody>
          <a:bodyPr/>
          <a:lstStyle/>
          <a:p>
            <a:r>
              <a:rPr lang="en-US" sz="4800" dirty="0">
                <a:solidFill>
                  <a:schemeClr val="accent1"/>
                </a:solidFill>
              </a:rPr>
              <a:t>WHO</a:t>
            </a:r>
            <a:r>
              <a:rPr lang="en-US" sz="4800" spc="-245" dirty="0">
                <a:solidFill>
                  <a:schemeClr val="accent1"/>
                </a:solidFill>
              </a:rPr>
              <a:t> </a:t>
            </a:r>
            <a:r>
              <a:rPr lang="en-US" sz="4800" dirty="0">
                <a:solidFill>
                  <a:schemeClr val="accent1"/>
                </a:solidFill>
              </a:rPr>
              <a:t>ARE</a:t>
            </a:r>
            <a:r>
              <a:rPr lang="en-US" sz="4800" spc="-70" dirty="0">
                <a:solidFill>
                  <a:schemeClr val="accent1"/>
                </a:solidFill>
              </a:rPr>
              <a:t> </a:t>
            </a:r>
            <a:r>
              <a:rPr lang="en-US" sz="4800" dirty="0">
                <a:solidFill>
                  <a:schemeClr val="accent1"/>
                </a:solidFill>
              </a:rPr>
              <a:t>THE</a:t>
            </a:r>
            <a:r>
              <a:rPr lang="en-US" sz="4800" spc="-55" dirty="0">
                <a:solidFill>
                  <a:schemeClr val="accent1"/>
                </a:solidFill>
              </a:rPr>
              <a:t> </a:t>
            </a:r>
            <a:r>
              <a:rPr lang="en-US" sz="4800" dirty="0">
                <a:solidFill>
                  <a:schemeClr val="accent1"/>
                </a:solidFill>
              </a:rPr>
              <a:t>END</a:t>
            </a:r>
            <a:r>
              <a:rPr lang="en-US" sz="4800" spc="-70" dirty="0">
                <a:solidFill>
                  <a:schemeClr val="accent1"/>
                </a:solidFill>
              </a:rPr>
              <a:t> </a:t>
            </a:r>
            <a:r>
              <a:rPr lang="en-US" sz="4800" spc="-10" dirty="0">
                <a:solidFill>
                  <a:schemeClr val="accent1"/>
                </a:solidFill>
              </a:rPr>
              <a:t>USERS?</a:t>
            </a:r>
            <a:endParaRPr lang="en-IN" dirty="0">
              <a:solidFill>
                <a:schemeClr val="accent1"/>
              </a:solidFill>
            </a:endParaRPr>
          </a:p>
        </p:txBody>
      </p:sp>
      <p:sp>
        <p:nvSpPr>
          <p:cNvPr id="3" name="Text Placeholder 2">
            <a:extLst>
              <a:ext uri="{FF2B5EF4-FFF2-40B4-BE49-F238E27FC236}">
                <a16:creationId xmlns:a16="http://schemas.microsoft.com/office/drawing/2014/main" id="{BF8809F7-F09F-47D3-6CEE-4675B56A5E85}"/>
              </a:ext>
            </a:extLst>
          </p:cNvPr>
          <p:cNvSpPr>
            <a:spLocks noGrp="1"/>
          </p:cNvSpPr>
          <p:nvPr>
            <p:ph type="body" idx="1"/>
          </p:nvPr>
        </p:nvSpPr>
        <p:spPr>
          <a:xfrm>
            <a:off x="609600" y="1577340"/>
            <a:ext cx="10972800" cy="3600986"/>
          </a:xfrm>
        </p:spPr>
        <p:txBody>
          <a:bodyPr/>
          <a:lstStyle/>
          <a:p>
            <a:pPr marL="342900" indent="-342900">
              <a:buAutoNum type="arabicPeriod"/>
            </a:pPr>
            <a:r>
              <a:rPr lang="en-US" dirty="0"/>
              <a:t>Artists and Designers: Artists and designers may use steganography in AR to embed hidden messages, images, or additional content within their AR artworks, enhancing the viewer's experience and providing hidden layers of meaning.</a:t>
            </a:r>
          </a:p>
          <a:p>
            <a:pPr marL="342900" indent="-342900">
              <a:buAutoNum type="arabicPeriod"/>
            </a:pPr>
            <a:r>
              <a:rPr lang="en-US" dirty="0"/>
              <a:t>Educators: Educators can employ steganography in AR to create interactive learning experiences where hidden clues, information, or challenges are embedded within AR scenes, engaging students and promoting active learning.</a:t>
            </a:r>
          </a:p>
          <a:p>
            <a:pPr marL="342900" indent="-342900">
              <a:buAutoNum type="arabicPeriod" startAt="3"/>
            </a:pPr>
            <a:r>
              <a:rPr lang="en-US" dirty="0"/>
              <a:t>Gamers: Game developers may integrate steganography into AR games to add hidden Easter eggs, rewards, or storyline elements within the game environment, encouraging exploration and discovery among players.</a:t>
            </a:r>
          </a:p>
          <a:p>
            <a:pPr marL="342900" indent="-342900">
              <a:buAutoNum type="arabicPeriod" startAt="3"/>
            </a:pPr>
            <a:r>
              <a:rPr lang="en-US" dirty="0"/>
              <a:t>Tourism and Travel: In tourism and travel applications, steganography in AR can be used to provide tourists with hidden historical facts, anecdotes, or navigation hints within AR-enhanced guided tours or city exploration apps.</a:t>
            </a:r>
          </a:p>
          <a:p>
            <a:pPr marL="342900" indent="-342900">
              <a:buAutoNum type="arabicPeriod" startAt="3"/>
            </a:pPr>
            <a:r>
              <a:rPr lang="en-US" dirty="0"/>
              <a:t>Marketing and Advertising: Marketers and advertisers might leverage steganography in AR campaigns to deliver hidden promotional messages, discounts, or exclusive offers to consumers who interact with AR content, creating a sense of mystery and intrigue.</a:t>
            </a:r>
            <a:endParaRPr lang="en-IN" dirty="0"/>
          </a:p>
        </p:txBody>
      </p:sp>
    </p:spTree>
    <p:extLst>
      <p:ext uri="{BB962C8B-B14F-4D97-AF65-F5344CB8AC3E}">
        <p14:creationId xmlns:p14="http://schemas.microsoft.com/office/powerpoint/2010/main" val="29533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type="body" idx="1"/>
          </p:nvPr>
        </p:nvSpPr>
        <p:spPr/>
        <p:txBody>
          <a:bodyPr/>
          <a:lstStyle/>
          <a:p>
            <a:pPr marL="0" indent="0" algn="just">
              <a:buNone/>
            </a:pPr>
            <a:r>
              <a:rPr lang="en-US" sz="1800" b="1" dirty="0">
                <a:latin typeface="Calibri" pitchFamily="34" charset="0"/>
                <a:cs typeface="Calibri" pitchFamily="34" charset="0"/>
              </a:rPr>
              <a:t>The AR </a:t>
            </a:r>
            <a:r>
              <a:rPr lang="en-US" sz="1800" b="1" dirty="0" err="1">
                <a:latin typeface="Calibri" pitchFamily="34" charset="0"/>
                <a:cs typeface="Calibri" pitchFamily="34" charset="0"/>
              </a:rPr>
              <a:t>steganography</a:t>
            </a:r>
            <a:r>
              <a:rPr lang="en-US" sz="1800" b="1" dirty="0">
                <a:latin typeface="Calibri" pitchFamily="34" charset="0"/>
                <a:cs typeface="Calibri" pitchFamily="34" charset="0"/>
              </a:rPr>
              <a:t> has minimal system requirements and can run on most modern computers. Here's a           breakdown:</a:t>
            </a:r>
          </a:p>
          <a:p>
            <a:pPr marL="0" indent="0" algn="just">
              <a:buNone/>
            </a:pPr>
            <a:r>
              <a:rPr lang="en-US" sz="1800" b="1" dirty="0"/>
              <a:t>Software:</a:t>
            </a:r>
            <a:endParaRPr lang="en-US" sz="1800" dirty="0"/>
          </a:p>
          <a:p>
            <a:r>
              <a:rPr lang="en-US" sz="1800" dirty="0"/>
              <a:t>Python 3 (or compatible version) - The code is written in Python and requires a Python interpreter to be installed. Python is freely available for most operating systems.</a:t>
            </a:r>
          </a:p>
          <a:p>
            <a:r>
              <a:rPr lang="en-US" sz="1800" dirty="0"/>
              <a:t>Open cv2 library (usually included) - The code utilizes the  cv2 library for image, which is typically included in the standard Python installation with images</a:t>
            </a:r>
          </a:p>
          <a:p>
            <a:pPr>
              <a:buNone/>
            </a:pPr>
            <a:r>
              <a:rPr lang="en-US" sz="1800" b="1" dirty="0"/>
              <a:t>Hardware:</a:t>
            </a:r>
            <a:endParaRPr lang="en-US" sz="1800" dirty="0"/>
          </a:p>
          <a:p>
            <a:r>
              <a:rPr lang="en-US" sz="1800" dirty="0"/>
              <a:t>No specific hardware requirements - This code doesn't perform computationally intensive tasks and can run on any computer capable of running Python.</a:t>
            </a:r>
          </a:p>
          <a:p>
            <a:pPr marL="0" indent="0">
              <a:buNone/>
            </a:pPr>
            <a:endParaRPr lang="en-IN" sz="1800" b="1" dirty="0">
              <a:solidFill>
                <a:srgbClr val="0F0F0F"/>
              </a:solidFill>
            </a:endParaRPr>
          </a:p>
        </p:txBody>
      </p:sp>
      <p:pic>
        <p:nvPicPr>
          <p:cNvPr id="3" name="object 6">
            <a:extLst>
              <a:ext uri="{FF2B5EF4-FFF2-40B4-BE49-F238E27FC236}">
                <a16:creationId xmlns:a16="http://schemas.microsoft.com/office/drawing/2014/main" id="{F457F81A-6025-9416-CB5C-6291EFC80E56}"/>
              </a:ext>
            </a:extLst>
          </p:cNvPr>
          <p:cNvPicPr/>
          <p:nvPr/>
        </p:nvPicPr>
        <p:blipFill>
          <a:blip r:embed="rId2" cstate="print"/>
          <a:stretch>
            <a:fillRect/>
          </a:stretch>
        </p:blipFill>
        <p:spPr>
          <a:xfrm>
            <a:off x="328773" y="4609135"/>
            <a:ext cx="2030216" cy="2248865"/>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type="body" idx="1"/>
          </p:nvPr>
        </p:nvSpPr>
        <p:spPr>
          <a:xfrm>
            <a:off x="581192" y="1371600"/>
            <a:ext cx="11029615" cy="5238750"/>
          </a:xfrm>
        </p:spPr>
        <p:txBody>
          <a:bodyPr>
            <a:noAutofit/>
          </a:bodyPr>
          <a:lstStyle/>
          <a:p>
            <a:r>
              <a:rPr lang="en-US" sz="1600" b="1" dirty="0">
                <a:latin typeface="Calibri" pitchFamily="34" charset="0"/>
                <a:cs typeface="Calibri" pitchFamily="34" charset="0"/>
              </a:rPr>
              <a:t>Data Preprocessing : </a:t>
            </a:r>
          </a:p>
          <a:p>
            <a:pPr lvl="1"/>
            <a:r>
              <a:rPr lang="en-US" sz="1600" dirty="0"/>
              <a:t>Convert data to suitable digital format (text -&gt; ASCII, image -&gt; </a:t>
            </a:r>
            <a:r>
              <a:rPr lang="en-US" sz="1600" dirty="0" err="1"/>
              <a:t>bitplanes</a:t>
            </a:r>
            <a:r>
              <a:rPr lang="en-US" sz="1600" dirty="0"/>
              <a:t>).</a:t>
            </a:r>
          </a:p>
          <a:p>
            <a:pPr lvl="1"/>
            <a:r>
              <a:rPr lang="en-US" sz="1600" dirty="0"/>
              <a:t>Apply compression (optional) for improved capacity.</a:t>
            </a:r>
          </a:p>
          <a:p>
            <a:pPr lvl="1"/>
            <a:r>
              <a:rPr lang="en-US" sz="1600" dirty="0"/>
              <a:t>Convert preprocessed data into a </a:t>
            </a:r>
            <a:r>
              <a:rPr lang="en-US" sz="1600" dirty="0" err="1"/>
              <a:t>bitstream</a:t>
            </a:r>
            <a:r>
              <a:rPr lang="en-US" sz="1600" dirty="0"/>
              <a:t>.</a:t>
            </a:r>
          </a:p>
          <a:p>
            <a:r>
              <a:rPr lang="en-US" sz="1600" b="1" dirty="0"/>
              <a:t> </a:t>
            </a:r>
            <a:r>
              <a:rPr lang="en-US" sz="1600" b="1" dirty="0">
                <a:latin typeface="Calibri" pitchFamily="34" charset="0"/>
                <a:cs typeface="Calibri" pitchFamily="34" charset="0"/>
              </a:rPr>
              <a:t>AR Content Selection &amp; Analysis :</a:t>
            </a:r>
            <a:endParaRPr lang="en-US" sz="1600" dirty="0">
              <a:latin typeface="Calibri" pitchFamily="34" charset="0"/>
              <a:cs typeface="Calibri" pitchFamily="34" charset="0"/>
            </a:endParaRPr>
          </a:p>
          <a:p>
            <a:pPr lvl="2"/>
            <a:r>
              <a:rPr lang="en-US" sz="1600" dirty="0"/>
              <a:t>Imperceptibility (low-contrast areas in images, inaudible frequencies in audio).</a:t>
            </a:r>
          </a:p>
          <a:p>
            <a:pPr lvl="2"/>
            <a:r>
              <a:rPr lang="en-US" sz="1600" dirty="0"/>
              <a:t>Embedding Capacity (data bits embeddable without affecting quality).</a:t>
            </a:r>
          </a:p>
          <a:p>
            <a:r>
              <a:rPr lang="en-US" sz="1600" b="1" dirty="0">
                <a:latin typeface="Calibri" pitchFamily="34" charset="0"/>
                <a:cs typeface="Calibri" pitchFamily="34" charset="0"/>
              </a:rPr>
              <a:t>Data Embedding :</a:t>
            </a:r>
            <a:endParaRPr lang="en-US" sz="1600" dirty="0">
              <a:latin typeface="Calibri" pitchFamily="34" charset="0"/>
              <a:cs typeface="Calibri" pitchFamily="34" charset="0"/>
            </a:endParaRPr>
          </a:p>
          <a:p>
            <a:pPr lvl="2"/>
            <a:r>
              <a:rPr lang="en-US" sz="1600" dirty="0"/>
              <a:t>LSB manipulation: Modify least significant bits to match data bits.</a:t>
            </a:r>
          </a:p>
          <a:p>
            <a:pPr lvl="2"/>
            <a:r>
              <a:rPr lang="en-US" sz="1400" dirty="0"/>
              <a:t>Transform</a:t>
            </a:r>
            <a:r>
              <a:rPr lang="en-US" sz="1600" dirty="0"/>
              <a:t> domain methods: Apply mathematical transformations, embed data, and perform inverse transformation.</a:t>
            </a:r>
          </a:p>
          <a:p>
            <a:r>
              <a:rPr lang="en-US" sz="1600" b="1" dirty="0">
                <a:latin typeface="Calibri" pitchFamily="34" charset="0"/>
                <a:cs typeface="Calibri" pitchFamily="34" charset="0"/>
              </a:rPr>
              <a:t>AR Content Rendering :</a:t>
            </a:r>
            <a:endParaRPr lang="en-US" sz="1600" dirty="0">
              <a:latin typeface="Calibri" pitchFamily="34" charset="0"/>
              <a:cs typeface="Calibri" pitchFamily="34" charset="0"/>
            </a:endParaRPr>
          </a:p>
          <a:p>
            <a:pPr lvl="1"/>
            <a:r>
              <a:rPr lang="en-US" sz="1600" dirty="0"/>
              <a:t>Render modified AR content on AR display or software application.</a:t>
            </a:r>
          </a:p>
          <a:p>
            <a:pPr lvl="1"/>
            <a:r>
              <a:rPr lang="en-US" sz="1600" dirty="0"/>
              <a:t>Ensure high visual/auditory quality and imperceptible embedded data.</a:t>
            </a:r>
          </a:p>
          <a:p>
            <a:pPr>
              <a:buNone/>
            </a:pPr>
            <a:endParaRPr lang="en-US" sz="1600" dirty="0"/>
          </a:p>
          <a:p>
            <a:pPr marL="305435" indent="-305435"/>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spc="-10" dirty="0">
                <a:solidFill>
                  <a:schemeClr val="accent1"/>
                </a:solidFill>
              </a:rPr>
              <a:t>MODELLING</a:t>
            </a:r>
            <a:endParaRPr lang="en-US" sz="4000" dirty="0">
              <a:solidFill>
                <a:schemeClr val="accent1"/>
              </a:solidFill>
            </a:endParaRPr>
          </a:p>
        </p:txBody>
      </p:sp>
      <p:pic>
        <p:nvPicPr>
          <p:cNvPr id="4" name="Content Placeholder 3" descr="ar code1.jpg"/>
          <p:cNvPicPr>
            <a:picLocks noGrp="1" noChangeAspect="1"/>
          </p:cNvPicPr>
          <p:nvPr>
            <p:ph idx="4294967295"/>
          </p:nvPr>
        </p:nvPicPr>
        <p:blipFill>
          <a:blip r:embed="rId2"/>
          <a:stretch>
            <a:fillRect/>
          </a:stretch>
        </p:blipFill>
        <p:spPr>
          <a:xfrm>
            <a:off x="6002248" y="1300162"/>
            <a:ext cx="5295900" cy="4933950"/>
          </a:xfrm>
        </p:spPr>
      </p:pic>
      <p:pic>
        <p:nvPicPr>
          <p:cNvPr id="5" name="Picture 4" descr="ar code 2.jpg"/>
          <p:cNvPicPr>
            <a:picLocks noChangeAspect="1"/>
          </p:cNvPicPr>
          <p:nvPr/>
        </p:nvPicPr>
        <p:blipFill>
          <a:blip r:embed="rId3"/>
          <a:stretch>
            <a:fillRect/>
          </a:stretch>
        </p:blipFill>
        <p:spPr>
          <a:xfrm>
            <a:off x="320959" y="1366837"/>
            <a:ext cx="4867275" cy="4867275"/>
          </a:xfrm>
          <a:prstGeom prst="rect">
            <a:avLst/>
          </a:prstGeom>
        </p:spPr>
      </p:pic>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36844EFF-D369-490C-A4E3-AC1B97A02EED}" vid="{B5865077-9BA0-4ED0-B251-81E014106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Theme1</Template>
  <TotalTime>183</TotalTime>
  <Words>1296</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Trebuchet MS</vt:lpstr>
      <vt:lpstr>Theme1</vt:lpstr>
      <vt:lpstr>PowerPoint Presentation</vt:lpstr>
      <vt:lpstr>Steganography in Augmented reality</vt:lpstr>
      <vt:lpstr>AGENDA</vt:lpstr>
      <vt:lpstr>Problem Statement</vt:lpstr>
      <vt:lpstr>Proposed Solution</vt:lpstr>
      <vt:lpstr>WHO ARE THE END USERS?</vt:lpstr>
      <vt:lpstr>System  Approach</vt:lpstr>
      <vt:lpstr>Algorithm &amp; Deployment</vt:lpstr>
      <vt:lpstr>MODELLING</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Adlin Gracia</cp:lastModifiedBy>
  <cp:revision>34</cp:revision>
  <dcterms:created xsi:type="dcterms:W3CDTF">2021-05-26T16:50:10Z</dcterms:created>
  <dcterms:modified xsi:type="dcterms:W3CDTF">2024-04-01T06:03:01Z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