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7" r:id="rId6"/>
    <p:sldId id="260" r:id="rId7"/>
    <p:sldId id="265" r:id="rId8"/>
    <p:sldId id="266" r:id="rId9"/>
    <p:sldId id="261" r:id="rId10"/>
    <p:sldId id="262" r:id="rId11"/>
    <p:sldId id="263" r:id="rId12"/>
    <p:sldId id="269" r:id="rId13"/>
    <p:sldId id="270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82" autoAdjust="0"/>
  </p:normalViewPr>
  <p:slideViewPr>
    <p:cSldViewPr snapToGrid="0">
      <p:cViewPr varScale="1">
        <p:scale>
          <a:sx n="63" d="100"/>
          <a:sy n="63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5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9F3C7-0C88-4440-BD64-B84DA23F2CB4}" type="doc">
      <dgm:prSet loTypeId="urn:microsoft.com/office/officeart/2011/layout/Picture Frame" loCatId="pictur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81F0E7-619E-4B6C-8F38-0EDE27FC9E6A}">
      <dgm:prSet phldrT="[Text]"/>
      <dgm:spPr/>
      <dgm:t>
        <a:bodyPr/>
        <a:lstStyle/>
        <a:p>
          <a:r>
            <a:rPr lang="en-US" dirty="0" smtClean="0"/>
            <a:t>Natural language Processing</a:t>
          </a:r>
          <a:endParaRPr lang="en-US" dirty="0"/>
        </a:p>
      </dgm:t>
    </dgm:pt>
    <dgm:pt modelId="{F732A339-E050-4746-89A1-A6F030B18656}" type="parTrans" cxnId="{1AB93ED0-87FD-459B-BEA7-0947D13842B1}">
      <dgm:prSet/>
      <dgm:spPr/>
      <dgm:t>
        <a:bodyPr/>
        <a:lstStyle/>
        <a:p>
          <a:endParaRPr lang="en-US"/>
        </a:p>
      </dgm:t>
    </dgm:pt>
    <dgm:pt modelId="{BDBFA26A-7784-4D98-8FEA-3BE588B927F4}" type="sibTrans" cxnId="{1AB93ED0-87FD-459B-BEA7-0947D13842B1}">
      <dgm:prSet/>
      <dgm:spPr/>
      <dgm:t>
        <a:bodyPr/>
        <a:lstStyle/>
        <a:p>
          <a:endParaRPr lang="en-US"/>
        </a:p>
      </dgm:t>
    </dgm:pt>
    <dgm:pt modelId="{CBD8CA21-031F-435C-8B77-452B6A8FD1CB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0299E0E8-48F5-44EF-B930-D56557445655}" type="parTrans" cxnId="{76B2D33D-3109-419F-B2D8-F6793FD8C9FB}">
      <dgm:prSet/>
      <dgm:spPr/>
      <dgm:t>
        <a:bodyPr/>
        <a:lstStyle/>
        <a:p>
          <a:endParaRPr lang="en-US"/>
        </a:p>
      </dgm:t>
    </dgm:pt>
    <dgm:pt modelId="{B1B7E856-915E-4102-AB0D-D6F6328094A5}" type="sibTrans" cxnId="{76B2D33D-3109-419F-B2D8-F6793FD8C9FB}">
      <dgm:prSet/>
      <dgm:spPr/>
      <dgm:t>
        <a:bodyPr/>
        <a:lstStyle/>
        <a:p>
          <a:endParaRPr lang="en-US"/>
        </a:p>
      </dgm:t>
    </dgm:pt>
    <dgm:pt modelId="{68223E94-B125-45E5-A515-473D358C4E27}" type="pres">
      <dgm:prSet presAssocID="{A5D9F3C7-0C88-4440-BD64-B84DA23F2CB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rtl="1"/>
          <a:endParaRPr lang="ar-EG"/>
        </a:p>
      </dgm:t>
    </dgm:pt>
    <dgm:pt modelId="{8D15F435-764D-445C-9D03-2A93B033C64E}" type="pres">
      <dgm:prSet presAssocID="{0881F0E7-619E-4B6C-8F38-0EDE27FC9E6A}" presName="composite" presStyleCnt="0"/>
      <dgm:spPr/>
      <dgm:t>
        <a:bodyPr/>
        <a:lstStyle/>
        <a:p>
          <a:pPr rtl="1"/>
          <a:endParaRPr lang="ar-EG"/>
        </a:p>
      </dgm:t>
    </dgm:pt>
    <dgm:pt modelId="{6CFAAE40-1DFC-436C-A9C8-47B5BB5A1205}" type="pres">
      <dgm:prSet presAssocID="{0881F0E7-619E-4B6C-8F38-0EDE27FC9E6A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A9529A77-AD5C-429C-9651-C67D5ED14C18}" type="pres">
      <dgm:prSet presAssocID="{0881F0E7-619E-4B6C-8F38-0EDE27FC9E6A}" presName="Accent1" presStyleLbl="parChTrans1D1" presStyleIdx="0" presStyleCnt="2"/>
      <dgm:spPr/>
      <dgm:t>
        <a:bodyPr/>
        <a:lstStyle/>
        <a:p>
          <a:pPr rtl="1"/>
          <a:endParaRPr lang="ar-EG"/>
        </a:p>
      </dgm:t>
    </dgm:pt>
    <dgm:pt modelId="{854F055C-8661-4404-A3F4-624850FFC9F5}" type="pres">
      <dgm:prSet presAssocID="{0881F0E7-619E-4B6C-8F38-0EDE27FC9E6A}" presName="Image" presStyleLbl="align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pPr rtl="1"/>
          <a:endParaRPr lang="ar-EG"/>
        </a:p>
      </dgm:t>
    </dgm:pt>
    <dgm:pt modelId="{45B4530E-D548-4F40-ABBF-ADA8A65C80D6}" type="pres">
      <dgm:prSet presAssocID="{BDBFA26A-7784-4D98-8FEA-3BE588B927F4}" presName="sibTrans" presStyleCnt="0"/>
      <dgm:spPr/>
      <dgm:t>
        <a:bodyPr/>
        <a:lstStyle/>
        <a:p>
          <a:pPr rtl="1"/>
          <a:endParaRPr lang="ar-EG"/>
        </a:p>
      </dgm:t>
    </dgm:pt>
    <dgm:pt modelId="{0386F649-DB36-4040-808D-E5C311A269B0}" type="pres">
      <dgm:prSet presAssocID="{CBD8CA21-031F-435C-8B77-452B6A8FD1CB}" presName="composite" presStyleCnt="0"/>
      <dgm:spPr/>
      <dgm:t>
        <a:bodyPr/>
        <a:lstStyle/>
        <a:p>
          <a:pPr rtl="1"/>
          <a:endParaRPr lang="ar-EG"/>
        </a:p>
      </dgm:t>
    </dgm:pt>
    <dgm:pt modelId="{D6F590F0-1725-4531-9E0C-47DAFB055706}" type="pres">
      <dgm:prSet presAssocID="{CBD8CA21-031F-435C-8B77-452B6A8FD1CB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0EFC1-75CE-4EAE-958F-24DCC688F237}" type="pres">
      <dgm:prSet presAssocID="{CBD8CA21-031F-435C-8B77-452B6A8FD1CB}" presName="Accent1" presStyleLbl="parChTrans1D1" presStyleIdx="1" presStyleCnt="2"/>
      <dgm:spPr/>
      <dgm:t>
        <a:bodyPr/>
        <a:lstStyle/>
        <a:p>
          <a:pPr rtl="1"/>
          <a:endParaRPr lang="ar-EG"/>
        </a:p>
      </dgm:t>
    </dgm:pt>
    <dgm:pt modelId="{40E99577-5E9E-4958-92E5-1BBCAA4318A1}" type="pres">
      <dgm:prSet presAssocID="{CBD8CA21-031F-435C-8B77-452B6A8FD1CB}" presName="Image" presStyleLbl="align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rtl="1"/>
          <a:endParaRPr lang="ar-EG"/>
        </a:p>
      </dgm:t>
    </dgm:pt>
  </dgm:ptLst>
  <dgm:cxnLst>
    <dgm:cxn modelId="{76B2D33D-3109-419F-B2D8-F6793FD8C9FB}" srcId="{A5D9F3C7-0C88-4440-BD64-B84DA23F2CB4}" destId="{CBD8CA21-031F-435C-8B77-452B6A8FD1CB}" srcOrd="1" destOrd="0" parTransId="{0299E0E8-48F5-44EF-B930-D56557445655}" sibTransId="{B1B7E856-915E-4102-AB0D-D6F6328094A5}"/>
    <dgm:cxn modelId="{0C0BEFAE-55EA-4DF9-9A0B-5D37AFF93B99}" type="presOf" srcId="{A5D9F3C7-0C88-4440-BD64-B84DA23F2CB4}" destId="{68223E94-B125-45E5-A515-473D358C4E27}" srcOrd="0" destOrd="0" presId="urn:microsoft.com/office/officeart/2011/layout/Picture Frame"/>
    <dgm:cxn modelId="{7FF108A9-4FA1-4526-A543-FC57AAD37672}" type="presOf" srcId="{CBD8CA21-031F-435C-8B77-452B6A8FD1CB}" destId="{D6F590F0-1725-4531-9E0C-47DAFB055706}" srcOrd="0" destOrd="0" presId="urn:microsoft.com/office/officeart/2011/layout/Picture Frame"/>
    <dgm:cxn modelId="{1AB93ED0-87FD-459B-BEA7-0947D13842B1}" srcId="{A5D9F3C7-0C88-4440-BD64-B84DA23F2CB4}" destId="{0881F0E7-619E-4B6C-8F38-0EDE27FC9E6A}" srcOrd="0" destOrd="0" parTransId="{F732A339-E050-4746-89A1-A6F030B18656}" sibTransId="{BDBFA26A-7784-4D98-8FEA-3BE588B927F4}"/>
    <dgm:cxn modelId="{7719A9F6-4E49-4CC7-9537-6F9062D66CFB}" type="presOf" srcId="{0881F0E7-619E-4B6C-8F38-0EDE27FC9E6A}" destId="{6CFAAE40-1DFC-436C-A9C8-47B5BB5A1205}" srcOrd="0" destOrd="0" presId="urn:microsoft.com/office/officeart/2011/layout/Picture Frame"/>
    <dgm:cxn modelId="{01657A71-D712-4930-BDE1-D4C575AB6D37}" type="presParOf" srcId="{68223E94-B125-45E5-A515-473D358C4E27}" destId="{8D15F435-764D-445C-9D03-2A93B033C64E}" srcOrd="0" destOrd="0" presId="urn:microsoft.com/office/officeart/2011/layout/Picture Frame"/>
    <dgm:cxn modelId="{088A6492-DF29-4C53-807A-9107773009F8}" type="presParOf" srcId="{8D15F435-764D-445C-9D03-2A93B033C64E}" destId="{6CFAAE40-1DFC-436C-A9C8-47B5BB5A1205}" srcOrd="0" destOrd="0" presId="urn:microsoft.com/office/officeart/2011/layout/Picture Frame"/>
    <dgm:cxn modelId="{427F1D2E-7164-4C86-AF80-186166107DC9}" type="presParOf" srcId="{8D15F435-764D-445C-9D03-2A93B033C64E}" destId="{A9529A77-AD5C-429C-9651-C67D5ED14C18}" srcOrd="1" destOrd="0" presId="urn:microsoft.com/office/officeart/2011/layout/Picture Frame"/>
    <dgm:cxn modelId="{3BD542DC-0F60-4DB5-8AF7-72B68DBD1402}" type="presParOf" srcId="{8D15F435-764D-445C-9D03-2A93B033C64E}" destId="{854F055C-8661-4404-A3F4-624850FFC9F5}" srcOrd="2" destOrd="0" presId="urn:microsoft.com/office/officeart/2011/layout/Picture Frame"/>
    <dgm:cxn modelId="{3CA9E789-A1D6-42A9-ACCF-4856696D8FF2}" type="presParOf" srcId="{68223E94-B125-45E5-A515-473D358C4E27}" destId="{45B4530E-D548-4F40-ABBF-ADA8A65C80D6}" srcOrd="1" destOrd="0" presId="urn:microsoft.com/office/officeart/2011/layout/Picture Frame"/>
    <dgm:cxn modelId="{19F72749-7D16-4D8D-92B7-4051903D86EF}" type="presParOf" srcId="{68223E94-B125-45E5-A515-473D358C4E27}" destId="{0386F649-DB36-4040-808D-E5C311A269B0}" srcOrd="2" destOrd="0" presId="urn:microsoft.com/office/officeart/2011/layout/Picture Frame"/>
    <dgm:cxn modelId="{E3DFA01A-6047-4B5B-B74E-9533EEC1BD7B}" type="presParOf" srcId="{0386F649-DB36-4040-808D-E5C311A269B0}" destId="{D6F590F0-1725-4531-9E0C-47DAFB055706}" srcOrd="0" destOrd="0" presId="urn:microsoft.com/office/officeart/2011/layout/Picture Frame"/>
    <dgm:cxn modelId="{D0A71A31-CDDB-4436-A5AF-58478E0A9C18}" type="presParOf" srcId="{0386F649-DB36-4040-808D-E5C311A269B0}" destId="{9E90EFC1-75CE-4EAE-958F-24DCC688F237}" srcOrd="1" destOrd="0" presId="urn:microsoft.com/office/officeart/2011/layout/Picture Frame"/>
    <dgm:cxn modelId="{65761226-E7D5-420E-B512-9FC0A02C927F}" type="presParOf" srcId="{0386F649-DB36-4040-808D-E5C311A269B0}" destId="{40E99577-5E9E-4958-92E5-1BBCAA4318A1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23F6C-114A-45F0-96B3-858C46D21D26}" type="doc">
      <dgm:prSet loTypeId="urn:microsoft.com/office/officeart/2011/layout/Picture Frame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06187DC7-F215-429A-86EF-744F95B01A3A}">
      <dgm:prSet phldrT="[Text]"/>
      <dgm:spPr/>
      <dgm:t>
        <a:bodyPr/>
        <a:lstStyle/>
        <a:p>
          <a:pPr rtl="1"/>
          <a:r>
            <a:rPr lang="en-US" dirty="0" smtClean="0"/>
            <a:t>Confusion Matrix</a:t>
          </a:r>
          <a:endParaRPr lang="ar-EG" dirty="0"/>
        </a:p>
      </dgm:t>
    </dgm:pt>
    <dgm:pt modelId="{CE9B94CA-A0AE-4B21-95A2-BC0FA3C5A3EC}" type="parTrans" cxnId="{423DF81D-A321-44BA-8264-9A23EB2FE242}">
      <dgm:prSet/>
      <dgm:spPr/>
      <dgm:t>
        <a:bodyPr/>
        <a:lstStyle/>
        <a:p>
          <a:pPr rtl="1"/>
          <a:endParaRPr lang="ar-EG"/>
        </a:p>
      </dgm:t>
    </dgm:pt>
    <dgm:pt modelId="{2F17C5F4-765E-48DF-ACFC-043B871AC2AA}" type="sibTrans" cxnId="{423DF81D-A321-44BA-8264-9A23EB2FE242}">
      <dgm:prSet/>
      <dgm:spPr/>
      <dgm:t>
        <a:bodyPr/>
        <a:lstStyle/>
        <a:p>
          <a:pPr rtl="1"/>
          <a:endParaRPr lang="ar-EG"/>
        </a:p>
      </dgm:t>
    </dgm:pt>
    <dgm:pt modelId="{AF9D8A6F-A482-45C7-AA6B-5C5154F9383B}">
      <dgm:prSet phldrT="[Text]"/>
      <dgm:spPr/>
      <dgm:t>
        <a:bodyPr/>
        <a:lstStyle/>
        <a:p>
          <a:pPr rtl="1"/>
          <a:r>
            <a:rPr lang="en-US" dirty="0" smtClean="0"/>
            <a:t>K Fold Cross Validation</a:t>
          </a:r>
          <a:endParaRPr lang="ar-EG" dirty="0"/>
        </a:p>
      </dgm:t>
    </dgm:pt>
    <dgm:pt modelId="{7A880FA8-E429-4FE3-B6DF-5D0B9481E480}" type="parTrans" cxnId="{D45DE378-8A8A-4236-A3AC-5B874AB13E54}">
      <dgm:prSet/>
      <dgm:spPr/>
      <dgm:t>
        <a:bodyPr/>
        <a:lstStyle/>
        <a:p>
          <a:pPr rtl="1"/>
          <a:endParaRPr lang="ar-EG"/>
        </a:p>
      </dgm:t>
    </dgm:pt>
    <dgm:pt modelId="{88D9656F-43ED-4455-8C09-08F35CD141AC}" type="sibTrans" cxnId="{D45DE378-8A8A-4236-A3AC-5B874AB13E54}">
      <dgm:prSet/>
      <dgm:spPr/>
      <dgm:t>
        <a:bodyPr/>
        <a:lstStyle/>
        <a:p>
          <a:pPr rtl="1"/>
          <a:endParaRPr lang="ar-EG"/>
        </a:p>
      </dgm:t>
    </dgm:pt>
    <dgm:pt modelId="{4511F00A-189E-423E-928B-43878E07B9AC}" type="pres">
      <dgm:prSet presAssocID="{94223F6C-114A-45F0-96B3-858C46D21D26}" presName="Name0" presStyleCnt="0">
        <dgm:presLayoutVars>
          <dgm:chMax/>
          <dgm:chPref/>
          <dgm:dir/>
        </dgm:presLayoutVars>
      </dgm:prSet>
      <dgm:spPr/>
    </dgm:pt>
    <dgm:pt modelId="{8A232273-B930-4005-9086-EFAD5F6A8103}" type="pres">
      <dgm:prSet presAssocID="{06187DC7-F215-429A-86EF-744F95B01A3A}" presName="composite" presStyleCnt="0"/>
      <dgm:spPr/>
    </dgm:pt>
    <dgm:pt modelId="{F533D5A6-3608-4FE5-B683-CF7E5EDF6936}" type="pres">
      <dgm:prSet presAssocID="{06187DC7-F215-429A-86EF-744F95B01A3A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8BEEEE53-B006-4462-8118-DA1F0EEABF05}" type="pres">
      <dgm:prSet presAssocID="{06187DC7-F215-429A-86EF-744F95B01A3A}" presName="Accent1" presStyleLbl="parChTrans1D1" presStyleIdx="0" presStyleCnt="2"/>
      <dgm:spPr/>
    </dgm:pt>
    <dgm:pt modelId="{7B12B557-B93B-49BF-9294-9C29875D3140}" type="pres">
      <dgm:prSet presAssocID="{06187DC7-F215-429A-86EF-744F95B01A3A}" presName="Image" presStyleLbl="align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0E6EEA81-AC01-46E3-9301-3919162282A4}" type="pres">
      <dgm:prSet presAssocID="{2F17C5F4-765E-48DF-ACFC-043B871AC2AA}" presName="sibTrans" presStyleCnt="0"/>
      <dgm:spPr/>
    </dgm:pt>
    <dgm:pt modelId="{29DA4CE2-AC32-420F-836D-DAB71304283C}" type="pres">
      <dgm:prSet presAssocID="{AF9D8A6F-A482-45C7-AA6B-5C5154F9383B}" presName="composite" presStyleCnt="0"/>
      <dgm:spPr/>
    </dgm:pt>
    <dgm:pt modelId="{F4728578-2F5A-41E5-8435-368B0FA48A3E}" type="pres">
      <dgm:prSet presAssocID="{AF9D8A6F-A482-45C7-AA6B-5C5154F9383B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034B080-2325-46CC-914D-BC1BD715D4B2}" type="pres">
      <dgm:prSet presAssocID="{AF9D8A6F-A482-45C7-AA6B-5C5154F9383B}" presName="Accent1" presStyleLbl="parChTrans1D1" presStyleIdx="1" presStyleCnt="2"/>
      <dgm:spPr/>
    </dgm:pt>
    <dgm:pt modelId="{82D12BF8-FEAB-4C2D-BEAB-3E4FF11CB44C}" type="pres">
      <dgm:prSet presAssocID="{AF9D8A6F-A482-45C7-AA6B-5C5154F9383B}" presName="Image" presStyleLbl="align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</dgm:ptLst>
  <dgm:cxnLst>
    <dgm:cxn modelId="{6C56A6B0-73AC-4DC3-AA96-BDA1BA56210B}" type="presOf" srcId="{06187DC7-F215-429A-86EF-744F95B01A3A}" destId="{F533D5A6-3608-4FE5-B683-CF7E5EDF6936}" srcOrd="0" destOrd="0" presId="urn:microsoft.com/office/officeart/2011/layout/Picture Frame"/>
    <dgm:cxn modelId="{423DF81D-A321-44BA-8264-9A23EB2FE242}" srcId="{94223F6C-114A-45F0-96B3-858C46D21D26}" destId="{06187DC7-F215-429A-86EF-744F95B01A3A}" srcOrd="0" destOrd="0" parTransId="{CE9B94CA-A0AE-4B21-95A2-BC0FA3C5A3EC}" sibTransId="{2F17C5F4-765E-48DF-ACFC-043B871AC2AA}"/>
    <dgm:cxn modelId="{D45DE378-8A8A-4236-A3AC-5B874AB13E54}" srcId="{94223F6C-114A-45F0-96B3-858C46D21D26}" destId="{AF9D8A6F-A482-45C7-AA6B-5C5154F9383B}" srcOrd="1" destOrd="0" parTransId="{7A880FA8-E429-4FE3-B6DF-5D0B9481E480}" sibTransId="{88D9656F-43ED-4455-8C09-08F35CD141AC}"/>
    <dgm:cxn modelId="{08B2D1CC-6765-4612-82CE-CD10C00B6709}" type="presOf" srcId="{AF9D8A6F-A482-45C7-AA6B-5C5154F9383B}" destId="{F4728578-2F5A-41E5-8435-368B0FA48A3E}" srcOrd="0" destOrd="0" presId="urn:microsoft.com/office/officeart/2011/layout/Picture Frame"/>
    <dgm:cxn modelId="{D69EC643-6BCA-41A8-A038-693B2CF74D15}" type="presOf" srcId="{94223F6C-114A-45F0-96B3-858C46D21D26}" destId="{4511F00A-189E-423E-928B-43878E07B9AC}" srcOrd="0" destOrd="0" presId="urn:microsoft.com/office/officeart/2011/layout/Picture Frame"/>
    <dgm:cxn modelId="{07BCDA33-DB59-457B-A2AF-05DF759D13ED}" type="presParOf" srcId="{4511F00A-189E-423E-928B-43878E07B9AC}" destId="{8A232273-B930-4005-9086-EFAD5F6A8103}" srcOrd="0" destOrd="0" presId="urn:microsoft.com/office/officeart/2011/layout/Picture Frame"/>
    <dgm:cxn modelId="{038B09D9-833A-460B-B114-86F686AC1EE8}" type="presParOf" srcId="{8A232273-B930-4005-9086-EFAD5F6A8103}" destId="{F533D5A6-3608-4FE5-B683-CF7E5EDF6936}" srcOrd="0" destOrd="0" presId="urn:microsoft.com/office/officeart/2011/layout/Picture Frame"/>
    <dgm:cxn modelId="{56B57E29-085E-4266-8813-AE55AAFA99A2}" type="presParOf" srcId="{8A232273-B930-4005-9086-EFAD5F6A8103}" destId="{8BEEEE53-B006-4462-8118-DA1F0EEABF05}" srcOrd="1" destOrd="0" presId="urn:microsoft.com/office/officeart/2011/layout/Picture Frame"/>
    <dgm:cxn modelId="{F06B1604-3A50-4296-9938-A7BBC0988040}" type="presParOf" srcId="{8A232273-B930-4005-9086-EFAD5F6A8103}" destId="{7B12B557-B93B-49BF-9294-9C29875D3140}" srcOrd="2" destOrd="0" presId="urn:microsoft.com/office/officeart/2011/layout/Picture Frame"/>
    <dgm:cxn modelId="{76E3FD6D-2E29-4D7B-B56E-1C965D0334D0}" type="presParOf" srcId="{4511F00A-189E-423E-928B-43878E07B9AC}" destId="{0E6EEA81-AC01-46E3-9301-3919162282A4}" srcOrd="1" destOrd="0" presId="urn:microsoft.com/office/officeart/2011/layout/Picture Frame"/>
    <dgm:cxn modelId="{2306D57B-050E-4260-B3E4-B69FCA23A91D}" type="presParOf" srcId="{4511F00A-189E-423E-928B-43878E07B9AC}" destId="{29DA4CE2-AC32-420F-836D-DAB71304283C}" srcOrd="2" destOrd="0" presId="urn:microsoft.com/office/officeart/2011/layout/Picture Frame"/>
    <dgm:cxn modelId="{14BB2A08-A42C-4C6B-BE45-438076F13A12}" type="presParOf" srcId="{29DA4CE2-AC32-420F-836D-DAB71304283C}" destId="{F4728578-2F5A-41E5-8435-368B0FA48A3E}" srcOrd="0" destOrd="0" presId="urn:microsoft.com/office/officeart/2011/layout/Picture Frame"/>
    <dgm:cxn modelId="{29940487-B468-483C-8FA9-EE68836C5F54}" type="presParOf" srcId="{29DA4CE2-AC32-420F-836D-DAB71304283C}" destId="{1034B080-2325-46CC-914D-BC1BD715D4B2}" srcOrd="1" destOrd="0" presId="urn:microsoft.com/office/officeart/2011/layout/Picture Frame"/>
    <dgm:cxn modelId="{AA916C5C-00EB-4E3B-ACBD-22B4881910BE}" type="presParOf" srcId="{29DA4CE2-AC32-420F-836D-DAB71304283C}" destId="{82D12BF8-FEAB-4C2D-BEAB-3E4FF11CB44C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99577-5E9E-4958-92E5-1BBCAA4318A1}">
      <dsp:nvSpPr>
        <dsp:cNvPr id="0" name=""/>
        <dsp:cNvSpPr/>
      </dsp:nvSpPr>
      <dsp:spPr>
        <a:xfrm>
          <a:off x="5513118" y="316520"/>
          <a:ext cx="4083703" cy="2520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F055C-8661-4404-A3F4-624850FFC9F5}">
      <dsp:nvSpPr>
        <dsp:cNvPr id="0" name=""/>
        <dsp:cNvSpPr/>
      </dsp:nvSpPr>
      <dsp:spPr>
        <a:xfrm>
          <a:off x="321691" y="316520"/>
          <a:ext cx="4083703" cy="25208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AAE40-1DFC-436C-A9C8-47B5BB5A1205}">
      <dsp:nvSpPr>
        <dsp:cNvPr id="0" name=""/>
        <dsp:cNvSpPr/>
      </dsp:nvSpPr>
      <dsp:spPr>
        <a:xfrm>
          <a:off x="4378" y="2822625"/>
          <a:ext cx="4075341" cy="43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0" rIns="9525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Natural language Processing</a:t>
          </a:r>
          <a:endParaRPr lang="en-US" sz="2500" kern="1200" dirty="0"/>
        </a:p>
      </dsp:txBody>
      <dsp:txXfrm>
        <a:off x="4378" y="2822625"/>
        <a:ext cx="4075341" cy="431345"/>
      </dsp:txXfrm>
    </dsp:sp>
    <dsp:sp modelId="{A9529A77-AD5C-429C-9651-C67D5ED14C18}">
      <dsp:nvSpPr>
        <dsp:cNvPr id="0" name=""/>
        <dsp:cNvSpPr/>
      </dsp:nvSpPr>
      <dsp:spPr>
        <a:xfrm>
          <a:off x="4378" y="642019"/>
          <a:ext cx="4082382" cy="2622860"/>
        </a:xfrm>
        <a:prstGeom prst="rect">
          <a:avLst/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0F0-1725-4531-9E0C-47DAFB055706}">
      <dsp:nvSpPr>
        <dsp:cNvPr id="0" name=""/>
        <dsp:cNvSpPr/>
      </dsp:nvSpPr>
      <dsp:spPr>
        <a:xfrm>
          <a:off x="5195805" y="2822625"/>
          <a:ext cx="4075341" cy="43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0" rIns="9525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Machine Learning</a:t>
          </a:r>
          <a:endParaRPr lang="en-US" sz="2500" kern="1200" dirty="0"/>
        </a:p>
      </dsp:txBody>
      <dsp:txXfrm>
        <a:off x="5195805" y="2822625"/>
        <a:ext cx="4075341" cy="431345"/>
      </dsp:txXfrm>
    </dsp:sp>
    <dsp:sp modelId="{9E90EFC1-75CE-4EAE-958F-24DCC688F237}">
      <dsp:nvSpPr>
        <dsp:cNvPr id="0" name=""/>
        <dsp:cNvSpPr/>
      </dsp:nvSpPr>
      <dsp:spPr>
        <a:xfrm>
          <a:off x="5195805" y="642019"/>
          <a:ext cx="4082382" cy="2622860"/>
        </a:xfrm>
        <a:prstGeom prst="rect">
          <a:avLst/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12BF8-FEAB-4C2D-BEAB-3E4FF11CB44C}">
      <dsp:nvSpPr>
        <dsp:cNvPr id="0" name=""/>
        <dsp:cNvSpPr/>
      </dsp:nvSpPr>
      <dsp:spPr>
        <a:xfrm>
          <a:off x="5513118" y="316520"/>
          <a:ext cx="4083703" cy="2520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12B557-B93B-49BF-9294-9C29875D3140}">
      <dsp:nvSpPr>
        <dsp:cNvPr id="0" name=""/>
        <dsp:cNvSpPr/>
      </dsp:nvSpPr>
      <dsp:spPr>
        <a:xfrm>
          <a:off x="321691" y="316520"/>
          <a:ext cx="4083703" cy="25208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33D5A6-3608-4FE5-B683-CF7E5EDF6936}">
      <dsp:nvSpPr>
        <dsp:cNvPr id="0" name=""/>
        <dsp:cNvSpPr/>
      </dsp:nvSpPr>
      <dsp:spPr>
        <a:xfrm>
          <a:off x="4378" y="2822625"/>
          <a:ext cx="4075341" cy="43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114300" bIns="0" numCol="1" spcCol="1270" anchor="b" anchorCtr="0">
          <a:noAutofit/>
        </a:bodyPr>
        <a:lstStyle/>
        <a:p>
          <a:pPr lvl="0" algn="l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Confusion Matrix</a:t>
          </a:r>
          <a:endParaRPr lang="ar-EG" sz="3000" kern="1200" dirty="0"/>
        </a:p>
      </dsp:txBody>
      <dsp:txXfrm>
        <a:off x="4378" y="2822625"/>
        <a:ext cx="4075341" cy="431345"/>
      </dsp:txXfrm>
    </dsp:sp>
    <dsp:sp modelId="{8BEEEE53-B006-4462-8118-DA1F0EEABF05}">
      <dsp:nvSpPr>
        <dsp:cNvPr id="0" name=""/>
        <dsp:cNvSpPr/>
      </dsp:nvSpPr>
      <dsp:spPr>
        <a:xfrm>
          <a:off x="4378" y="642019"/>
          <a:ext cx="4082382" cy="2622860"/>
        </a:xfrm>
        <a:prstGeom prst="rect">
          <a:avLst/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28578-2F5A-41E5-8435-368B0FA48A3E}">
      <dsp:nvSpPr>
        <dsp:cNvPr id="0" name=""/>
        <dsp:cNvSpPr/>
      </dsp:nvSpPr>
      <dsp:spPr>
        <a:xfrm>
          <a:off x="5195805" y="2822625"/>
          <a:ext cx="4075341" cy="43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114300" bIns="0" numCol="1" spcCol="1270" anchor="b" anchorCtr="0">
          <a:noAutofit/>
        </a:bodyPr>
        <a:lstStyle/>
        <a:p>
          <a:pPr lvl="0" algn="l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K Fold Cross Validation</a:t>
          </a:r>
          <a:endParaRPr lang="ar-EG" sz="3000" kern="1200" dirty="0"/>
        </a:p>
      </dsp:txBody>
      <dsp:txXfrm>
        <a:off x="5195805" y="2822625"/>
        <a:ext cx="4075341" cy="431345"/>
      </dsp:txXfrm>
    </dsp:sp>
    <dsp:sp modelId="{1034B080-2325-46CC-914D-BC1BD715D4B2}">
      <dsp:nvSpPr>
        <dsp:cNvPr id="0" name=""/>
        <dsp:cNvSpPr/>
      </dsp:nvSpPr>
      <dsp:spPr>
        <a:xfrm>
          <a:off x="5195805" y="642019"/>
          <a:ext cx="4082382" cy="2622860"/>
        </a:xfrm>
        <a:prstGeom prst="rect">
          <a:avLst/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16DEF-07C1-4DC7-A066-AEC6C0DC53C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E366A-F258-4D6B-B4B0-35C7902F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8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NLP</a:t>
            </a:r>
          </a:p>
          <a:p>
            <a:r>
              <a:rPr lang="en-US" dirty="0" smtClean="0"/>
              <a:t>use of semantics to understand the language</a:t>
            </a:r>
          </a:p>
          <a:p>
            <a:r>
              <a:rPr lang="en-US" dirty="0" smtClean="0"/>
              <a:t>uses lexicons, dictionaries, ontologies</a:t>
            </a:r>
          </a:p>
          <a:p>
            <a:r>
              <a:rPr lang="en-US" dirty="0" smtClean="0"/>
              <a:t>Ex: I am Sick. (To understand that the user is not feeling good)</a:t>
            </a:r>
          </a:p>
          <a:p>
            <a:r>
              <a:rPr lang="en-US" b="1" dirty="0" smtClean="0"/>
              <a:t>Machine Learning</a:t>
            </a:r>
          </a:p>
          <a:p>
            <a:r>
              <a:rPr lang="en-US" dirty="0" smtClean="0"/>
              <a:t>Don't have to understand the meaning.</a:t>
            </a:r>
          </a:p>
          <a:p>
            <a:r>
              <a:rPr lang="en-US" dirty="0" smtClean="0"/>
              <a:t>Uses classifiers such as naive Bayes.</a:t>
            </a:r>
          </a:p>
          <a:p>
            <a:r>
              <a:rPr lang="en-US" dirty="0" smtClean="0"/>
              <a:t>Ex: I am sick. (Doesn't have to understand what the user feels,</a:t>
            </a:r>
          </a:p>
          <a:p>
            <a:r>
              <a:rPr lang="en-US" dirty="0" smtClean="0"/>
              <a:t>Just it use words (sick) to check it is related to positive or </a:t>
            </a:r>
            <a:r>
              <a:rPr lang="en-US" dirty="0" err="1" smtClean="0"/>
              <a:t>neagtive</a:t>
            </a:r>
            <a:r>
              <a:rPr lang="en-US" dirty="0" smtClean="0"/>
              <a:t> sets and is it enough to classify the sentence as positive or negative)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E366A-F258-4D6B-B4B0-35C7902FA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E366A-F258-4D6B-B4B0-35C7902FA8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E366A-F258-4D6B-B4B0-35C7902FA8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6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35200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95847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824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7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E13C9E7-EA7C-4365-B579-26A9F9F5BC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0E083C-60BF-4962-9AFF-82D2CDFC64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98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Sentiment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 Movie Reviews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82" y="695740"/>
            <a:ext cx="21431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2006" y="5663821"/>
            <a:ext cx="45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 Mahmoud </a:t>
            </a:r>
            <a:r>
              <a:rPr lang="en-US" dirty="0" err="1" smtClean="0"/>
              <a:t>Boghdady</a:t>
            </a:r>
            <a:r>
              <a:rPr lang="en-US" dirty="0" smtClean="0"/>
              <a:t> Mahmoud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Tokenization</a:t>
            </a:r>
          </a:p>
          <a:p>
            <a:r>
              <a:rPr lang="en-US" sz="2400" dirty="0"/>
              <a:t>Case Conversion</a:t>
            </a:r>
          </a:p>
          <a:p>
            <a:r>
              <a:rPr lang="en-US" sz="2400" dirty="0"/>
              <a:t>Stop words</a:t>
            </a:r>
          </a:p>
          <a:p>
            <a:r>
              <a:rPr lang="en-US" sz="2400" dirty="0"/>
              <a:t>Stemming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58" y="1917898"/>
            <a:ext cx="4429860" cy="4317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002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</a:t>
            </a:r>
            <a:r>
              <a:rPr lang="fr-FR" dirty="0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sentiment (and probably for other text classification </a:t>
            </a:r>
            <a:r>
              <a:rPr lang="en-US" sz="2400" dirty="0" smtClean="0"/>
              <a:t>domains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r>
              <a:rPr lang="en-US" sz="2400" dirty="0" smtClean="0"/>
              <a:t>Word </a:t>
            </a:r>
            <a:r>
              <a:rPr lang="en-US" sz="2400" dirty="0"/>
              <a:t>occurrence may matter more than word </a:t>
            </a:r>
            <a:r>
              <a:rPr lang="en-US" sz="2400" dirty="0" smtClean="0"/>
              <a:t>frequency.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occurrence of the word </a:t>
            </a:r>
            <a:r>
              <a:rPr lang="en-US" sz="2400" i="1" dirty="0"/>
              <a:t>fantastic</a:t>
            </a:r>
            <a:r>
              <a:rPr lang="en-US" sz="2400" dirty="0"/>
              <a:t> tells us a </a:t>
            </a:r>
            <a:r>
              <a:rPr lang="en-US" sz="2400" dirty="0" smtClean="0"/>
              <a:t>lot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fact that it occurs 5 times may not tell us much </a:t>
            </a:r>
            <a:r>
              <a:rPr lang="en-US" sz="2400" dirty="0" smtClean="0"/>
              <a:t>more.</a:t>
            </a:r>
          </a:p>
          <a:p>
            <a:r>
              <a:rPr lang="en-US" sz="2400" dirty="0" smtClean="0"/>
              <a:t>Boolean </a:t>
            </a:r>
            <a:r>
              <a:rPr lang="en-US" sz="2400" dirty="0"/>
              <a:t>Multinomial Na</a:t>
            </a:r>
            <a:r>
              <a:rPr lang="fr-FR" sz="2400" dirty="0"/>
              <a:t>ï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smtClean="0"/>
              <a:t>Bayes</a:t>
            </a:r>
          </a:p>
          <a:p>
            <a:pPr lvl="1"/>
            <a:r>
              <a:rPr lang="en-US" sz="2400" dirty="0" smtClean="0"/>
              <a:t>Clips </a:t>
            </a:r>
            <a:r>
              <a:rPr lang="en-US" sz="2400" dirty="0"/>
              <a:t>all the word counts in each document at 1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089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72707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34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92240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Total number of correct matches vs total number of correct miss-matches.</a:t>
            </a:r>
          </a:p>
          <a:p>
            <a:r>
              <a:rPr lang="en-US" sz="2400" dirty="0" smtClean="0"/>
              <a:t>A table that </a:t>
            </a:r>
            <a:r>
              <a:rPr lang="en-US" sz="2400" dirty="0"/>
              <a:t>reports the number of </a:t>
            </a:r>
            <a:r>
              <a:rPr lang="en-US" sz="2400" i="1" dirty="0"/>
              <a:t>false positives</a:t>
            </a:r>
            <a:r>
              <a:rPr lang="en-US" sz="2400" dirty="0"/>
              <a:t>, </a:t>
            </a:r>
            <a:r>
              <a:rPr lang="en-US" sz="2400" i="1" dirty="0"/>
              <a:t>false negatives</a:t>
            </a:r>
            <a:r>
              <a:rPr lang="en-US" sz="2400" dirty="0"/>
              <a:t>, </a:t>
            </a:r>
            <a:r>
              <a:rPr lang="en-US" sz="2400" i="1" dirty="0"/>
              <a:t>true positives</a:t>
            </a:r>
            <a:r>
              <a:rPr lang="en-US" sz="2400" dirty="0"/>
              <a:t>, and </a:t>
            </a:r>
            <a:r>
              <a:rPr lang="en-US" sz="2400" i="1" dirty="0"/>
              <a:t>true negatives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Accuracy ≈ 64 %</a:t>
            </a:r>
            <a:endParaRPr lang="ar-E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60" y="2171700"/>
            <a:ext cx="4191000" cy="4008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6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78880" cy="3581400"/>
          </a:xfrm>
        </p:spPr>
        <p:txBody>
          <a:bodyPr>
            <a:noAutofit/>
          </a:bodyPr>
          <a:lstStyle/>
          <a:p>
            <a:r>
              <a:rPr lang="en-US" sz="2400" dirty="0"/>
              <a:t>Break up data into 10 folds</a:t>
            </a:r>
          </a:p>
          <a:p>
            <a:pPr lvl="1"/>
            <a:r>
              <a:rPr lang="en-US" sz="2400" dirty="0"/>
              <a:t>(Equal positive and negative inside each fold?)</a:t>
            </a:r>
          </a:p>
          <a:p>
            <a:r>
              <a:rPr lang="en-US" sz="2400" dirty="0"/>
              <a:t>For each fold</a:t>
            </a:r>
          </a:p>
          <a:p>
            <a:pPr lvl="1"/>
            <a:r>
              <a:rPr lang="en-US" sz="2400" dirty="0"/>
              <a:t>Choose the fold as a temporary test set</a:t>
            </a:r>
          </a:p>
          <a:p>
            <a:pPr lvl="1"/>
            <a:r>
              <a:rPr lang="en-US" sz="2400" dirty="0"/>
              <a:t>Train on 9 folds, compute performance on the test fold</a:t>
            </a:r>
          </a:p>
          <a:p>
            <a:r>
              <a:rPr lang="en-US" sz="2400" dirty="0"/>
              <a:t>Report average performance of the 10 </a:t>
            </a:r>
            <a:r>
              <a:rPr lang="en-US" sz="2400" dirty="0" smtClean="0"/>
              <a:t>runs</a:t>
            </a:r>
          </a:p>
          <a:p>
            <a:r>
              <a:rPr lang="en-US" sz="2400" dirty="0"/>
              <a:t>Accuracy ≈ </a:t>
            </a:r>
            <a:r>
              <a:rPr lang="en-US" sz="2400" dirty="0" smtClean="0"/>
              <a:t>60 </a:t>
            </a:r>
            <a:r>
              <a:rPr lang="en-US" sz="2400" dirty="0"/>
              <a:t>%</a:t>
            </a:r>
            <a:endParaRPr lang="ar-EG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1973764"/>
            <a:ext cx="3710940" cy="4205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638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Sentiment Analysis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Questions</a:t>
            </a:r>
            <a:endParaRPr lang="en-US" sz="4800" dirty="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240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unbelievably disappointing </a:t>
            </a:r>
          </a:p>
          <a:p>
            <a:r>
              <a:rPr lang="en-US" sz="2400" dirty="0"/>
              <a:t>Full of zany characters and richly applied satire, and some great plot twists</a:t>
            </a:r>
          </a:p>
          <a:p>
            <a:r>
              <a:rPr lang="en-US" sz="2400" dirty="0"/>
              <a:t> this is the greatest screwball comedy ever filmed</a:t>
            </a:r>
          </a:p>
          <a:p>
            <a:r>
              <a:rPr lang="en-US" sz="2400" dirty="0"/>
              <a:t> It was pathetic. The worst part about it was the boxing scenes.</a:t>
            </a:r>
          </a:p>
          <a:p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1" y="4157447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2" y="2764809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1" y="2269794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1" y="3548131"/>
            <a:ext cx="591828" cy="53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28" y="4905375"/>
            <a:ext cx="3352800" cy="1362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018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45681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873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286000"/>
            <a:ext cx="7076364" cy="3581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ＭＳ Ｐゴシック" pitchFamily="-65" charset="-128"/>
              </a:rPr>
              <a:t>Is </a:t>
            </a:r>
            <a:r>
              <a:rPr lang="en-US" sz="2400" dirty="0">
                <a:cs typeface="ＭＳ Ｐゴシック" pitchFamily="-65" charset="-128"/>
              </a:rPr>
              <a:t>this review positive or negative</a:t>
            </a:r>
            <a:r>
              <a:rPr lang="en-US" sz="2400" dirty="0" smtClean="0">
                <a:cs typeface="ＭＳ Ｐゴシック" pitchFamily="-65" charset="-128"/>
              </a:rPr>
              <a:t>? (Classification).</a:t>
            </a:r>
          </a:p>
          <a:p>
            <a:r>
              <a:rPr lang="en-US" sz="2400" dirty="0" smtClean="0">
                <a:cs typeface="ＭＳ Ｐゴシック" pitchFamily="-65" charset="-128"/>
              </a:rPr>
              <a:t>Can we recommend this movie or not ?</a:t>
            </a:r>
            <a:endParaRPr lang="en-US" sz="2400" dirty="0">
              <a:cs typeface="ＭＳ Ｐゴシック" pitchFamily="-65" charset="-128"/>
            </a:endParaRPr>
          </a:p>
          <a:p>
            <a:r>
              <a:rPr lang="en-US" sz="2400" dirty="0" smtClean="0"/>
              <a:t>Movies’ review can help to predict new movies reviews which has high impact on its success.</a:t>
            </a:r>
          </a:p>
          <a:p>
            <a:r>
              <a:rPr lang="en-US" sz="2400" dirty="0" smtClean="0"/>
              <a:t>Increasing the attitude (target) increases the complexity.</a:t>
            </a:r>
          </a:p>
          <a:p>
            <a:r>
              <a:rPr lang="en-US" sz="2400" dirty="0" smtClean="0"/>
              <a:t>With huge data it’s not applicable to assign a human to classify the reviews.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99" y="2809733"/>
            <a:ext cx="3192297" cy="3400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277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labels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877570"/>
            <a:ext cx="9034463" cy="4056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909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829300" cy="3581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matrix is a great movie. It’s better than any other movie I have seen.</a:t>
            </a:r>
          </a:p>
          <a:p>
            <a:endParaRPr lang="en-US" sz="2400" b="1" dirty="0"/>
          </a:p>
          <a:p>
            <a:r>
              <a:rPr lang="en-US" sz="2400" dirty="0" smtClean="0"/>
              <a:t>Great (</a:t>
            </a:r>
            <a:r>
              <a:rPr lang="en-US" sz="2400" dirty="0"/>
              <a:t>positive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Better (</a:t>
            </a:r>
            <a:r>
              <a:rPr lang="en-US" sz="2400" dirty="0"/>
              <a:t>positive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2 positive</a:t>
            </a:r>
          </a:p>
          <a:p>
            <a:r>
              <a:rPr lang="en-US" sz="2400" dirty="0" smtClean="0"/>
              <a:t>0 negative</a:t>
            </a:r>
          </a:p>
          <a:p>
            <a:endParaRPr lang="en-US" sz="2400" dirty="0"/>
          </a:p>
          <a:p>
            <a:r>
              <a:rPr lang="en-US" sz="2400" dirty="0" smtClean="0"/>
              <a:t>We conclude that the review is positive.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127" y="1096654"/>
            <a:ext cx="3422073" cy="5056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75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4150" y="1428750"/>
            <a:ext cx="5019675" cy="48170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2286000"/>
            <a:ext cx="516255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Words that keep repeating per positive reviews.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words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428750"/>
            <a:ext cx="5019675" cy="48170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2286000"/>
            <a:ext cx="516255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Words that keep repeating per </a:t>
            </a:r>
            <a:r>
              <a:rPr lang="en-US" sz="2400" b="1" dirty="0" smtClean="0"/>
              <a:t>negative reviews.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916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061960" cy="3581400"/>
          </a:xfrm>
        </p:spPr>
        <p:txBody>
          <a:bodyPr>
            <a:noAutofit/>
          </a:bodyPr>
          <a:lstStyle/>
          <a:p>
            <a:r>
              <a:rPr lang="en-US" sz="2400" dirty="0"/>
              <a:t>The dataset is comprised of tab-separated files with phrases from the Rotten Tomatoes dataset. </a:t>
            </a:r>
            <a:endParaRPr lang="en-US" sz="2400" dirty="0" smtClean="0"/>
          </a:p>
          <a:p>
            <a:r>
              <a:rPr lang="en-US" sz="2400" dirty="0" smtClean="0"/>
              <a:t>156060 of available reviews, 80 -20 % split has  been used for the train/test.</a:t>
            </a:r>
          </a:p>
          <a:p>
            <a:pPr fontAlgn="base"/>
            <a:r>
              <a:rPr lang="en-US" sz="2400" dirty="0"/>
              <a:t>The sentiment labels </a:t>
            </a:r>
            <a:r>
              <a:rPr lang="en-US" sz="2400" dirty="0" smtClean="0"/>
              <a:t>are:</a:t>
            </a:r>
          </a:p>
          <a:p>
            <a:pPr lvl="1" fontAlgn="base"/>
            <a:r>
              <a:rPr lang="en-US" sz="2400" dirty="0" smtClean="0"/>
              <a:t>0 – negative</a:t>
            </a:r>
          </a:p>
          <a:p>
            <a:pPr lvl="1" fontAlgn="base"/>
            <a:r>
              <a:rPr lang="en-US" sz="2400" dirty="0" smtClean="0"/>
              <a:t>1 </a:t>
            </a:r>
            <a:r>
              <a:rPr lang="en-US" sz="2400" dirty="0"/>
              <a:t>- somewhat </a:t>
            </a:r>
            <a:r>
              <a:rPr lang="en-US" sz="2400" dirty="0" smtClean="0"/>
              <a:t>negative</a:t>
            </a:r>
          </a:p>
          <a:p>
            <a:pPr lvl="1" fontAlgn="base"/>
            <a:r>
              <a:rPr lang="en-US" sz="2400" dirty="0" smtClean="0"/>
              <a:t>2 – neutral</a:t>
            </a:r>
          </a:p>
          <a:p>
            <a:pPr lvl="1" fontAlgn="base"/>
            <a:r>
              <a:rPr lang="en-US" sz="2400" dirty="0" smtClean="0"/>
              <a:t>3 </a:t>
            </a:r>
            <a:r>
              <a:rPr lang="en-US" sz="2400" dirty="0"/>
              <a:t>- somewhat </a:t>
            </a:r>
            <a:r>
              <a:rPr lang="en-US" sz="2400" dirty="0" smtClean="0"/>
              <a:t>positive</a:t>
            </a:r>
          </a:p>
          <a:p>
            <a:pPr lvl="1" fontAlgn="base"/>
            <a:r>
              <a:rPr lang="en-US" sz="2400" dirty="0" smtClean="0"/>
              <a:t>4 </a:t>
            </a:r>
            <a:r>
              <a:rPr lang="en-US" sz="2400" dirty="0"/>
              <a:t>- positive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1" y="3481389"/>
            <a:ext cx="2767012" cy="27670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22419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314</TotalTime>
  <Words>443</Words>
  <Application>Microsoft Office PowerPoint</Application>
  <PresentationFormat>Widescreen</PresentationFormat>
  <Paragraphs>83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Calibri (Headings)</vt:lpstr>
      <vt:lpstr>Franklin Gothic Book</vt:lpstr>
      <vt:lpstr>Lucida Sans</vt:lpstr>
      <vt:lpstr>Tahoma</vt:lpstr>
      <vt:lpstr>Times</vt:lpstr>
      <vt:lpstr>Crop</vt:lpstr>
      <vt:lpstr> Sentiment Analysis</vt:lpstr>
      <vt:lpstr>Positive or negative movie review?</vt:lpstr>
      <vt:lpstr>Approaches</vt:lpstr>
      <vt:lpstr>The Problem</vt:lpstr>
      <vt:lpstr>Target labels</vt:lpstr>
      <vt:lpstr>Example</vt:lpstr>
      <vt:lpstr>Positive words</vt:lpstr>
      <vt:lpstr>Negative words</vt:lpstr>
      <vt:lpstr>Datasets</vt:lpstr>
      <vt:lpstr>Preprocessing</vt:lpstr>
      <vt:lpstr>Multinomial Naïve Bayes</vt:lpstr>
      <vt:lpstr>Evaluation</vt:lpstr>
      <vt:lpstr>Confusion Matrix</vt:lpstr>
      <vt:lpstr>k-Fold Cross-Validation</vt:lpstr>
      <vt:lpstr>Sentiment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Sentiment Analysis</dc:title>
  <dc:creator>Windows User</dc:creator>
  <cp:lastModifiedBy>Windows User</cp:lastModifiedBy>
  <cp:revision>104</cp:revision>
  <dcterms:created xsi:type="dcterms:W3CDTF">2018-02-20T11:15:33Z</dcterms:created>
  <dcterms:modified xsi:type="dcterms:W3CDTF">2018-02-20T20:20:42Z</dcterms:modified>
</cp:coreProperties>
</file>