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 b="def" i="def"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 b="def" i="def"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cap="all" sz="72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4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191B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cap="all" sz="7200">
                <a:solidFill>
                  <a:srgbClr val="EFEDE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256020" y="685801"/>
            <a:ext cx="5212080" cy="5175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723899" y="2856343"/>
            <a:ext cx="3855722" cy="301105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pPr>
          </a:p>
        </p:txBody>
      </p:sp>
      <p:sp>
        <p:nvSpPr>
          <p:cNvPr id="81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Picture Placeholder 2"/>
          <p:cNvSpPr/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b="0" baseline="0" cap="none" i="0" spc="0" strike="noStrike" sz="2000" u="none"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xfrm>
            <a:off x="1991327" y="1775731"/>
            <a:ext cx="8361231" cy="2098227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/>
            <a:r>
              <a:t>apartment price prediction model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2679906" y="3956279"/>
            <a:ext cx="6831673" cy="1086238"/>
          </a:xfrm>
          <a:prstGeom prst="rect">
            <a:avLst/>
          </a:prstGeom>
        </p:spPr>
        <p:txBody>
          <a:bodyPr/>
          <a:lstStyle/>
          <a:p>
            <a:pPr/>
            <a:r>
              <a:t>Data Science Model</a:t>
            </a:r>
          </a:p>
        </p:txBody>
      </p:sp>
      <p:sp>
        <p:nvSpPr>
          <p:cNvPr id="105" name="TextBox 6"/>
          <p:cNvSpPr txBox="1"/>
          <p:nvPr/>
        </p:nvSpPr>
        <p:spPr>
          <a:xfrm>
            <a:off x="2402005" y="5663820"/>
            <a:ext cx="4531057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By:  Mahmoud Boghdady Mahmoud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bathrooms</a:t>
            </a:r>
          </a:p>
          <a:p>
            <a:pPr lvl="1">
              <a:spcBef>
                <a:spcPts val="500"/>
              </a:spcBef>
              <a:defRPr i="1"/>
            </a:pPr>
            <a:r>
              <a:t>1:12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Number of bathrooms per apartment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Outliers and missing values to be handled</a:t>
            </a:r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851" y="2952394"/>
            <a:ext cx="4349695" cy="312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500"/>
              </a:spcBef>
              <a:defRPr i="1"/>
            </a:lvl2pPr>
            <a:lvl3pPr marL="1371600" indent="-384047">
              <a:spcBef>
                <a:spcPts val="500"/>
              </a:spcBef>
              <a:defRPr sz="1800"/>
            </a:lvl3pPr>
          </a:lstStyle>
          <a:p>
            <a:pPr/>
            <a:r>
              <a:t>building</a:t>
            </a:r>
          </a:p>
          <a:p>
            <a:pPr lvl="1"/>
            <a:r>
              <a:t>Identifier</a:t>
            </a:r>
          </a:p>
          <a:p>
            <a:pPr lvl="2"/>
            <a:r>
              <a:t>Apartment number</a:t>
            </a: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851" y="3068471"/>
            <a:ext cx="4349695" cy="2892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</a:t>
            </a:r>
          </a:p>
        </p:txBody>
      </p:sp>
      <p:sp>
        <p:nvSpPr>
          <p:cNvPr id="157" name="Content Placeholder 2"/>
          <p:cNvSpPr txBox="1"/>
          <p:nvPr>
            <p:ph type="body" sz="half" idx="1"/>
          </p:nvPr>
        </p:nvSpPr>
        <p:spPr>
          <a:xfrm>
            <a:off x="1371599" y="2286000"/>
            <a:ext cx="5848760" cy="35814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Removing flag column 'building'</a:t>
            </a:r>
          </a:p>
          <a:p>
            <a:pPr>
              <a:defRPr sz="2400"/>
            </a:pPr>
            <a:r>
              <a:t>Taking care of missing data (mean)</a:t>
            </a:r>
          </a:p>
          <a:p>
            <a:pPr>
              <a:defRPr sz="2400"/>
            </a:pPr>
            <a:r>
              <a:t>Removing outliers</a:t>
            </a:r>
          </a:p>
          <a:p>
            <a:pPr>
              <a:defRPr sz="2400"/>
            </a:pPr>
            <a:r>
              <a:t>Removing illogical values </a:t>
            </a:r>
          </a:p>
          <a:p>
            <a:pPr lvl="1">
              <a:spcBef>
                <a:spcPts val="500"/>
              </a:spcBef>
              <a:defRPr i="1" sz="2400"/>
            </a:pPr>
            <a:r>
              <a:t> price &lt;= 0 and size &lt;=0</a:t>
            </a:r>
          </a:p>
          <a:p>
            <a:pPr lvl="1">
              <a:spcBef>
                <a:spcPts val="500"/>
              </a:spcBef>
              <a:defRPr i="1" sz="2400"/>
            </a:pPr>
            <a:r>
              <a:t>bedrooms can = 0 (based on business)</a:t>
            </a:r>
          </a:p>
          <a:p>
            <a:pPr lvl="2" marL="1371600" indent="-384047">
              <a:spcBef>
                <a:spcPts val="500"/>
              </a:spcBef>
              <a:defRPr sz="2200"/>
            </a:pPr>
            <a:r>
              <a:t>Ex, Studios apartments</a:t>
            </a:r>
          </a:p>
        </p:txBody>
      </p:sp>
      <p:grpSp>
        <p:nvGrpSpPr>
          <p:cNvPr id="160" name="Picture 3"/>
          <p:cNvGrpSpPr/>
          <p:nvPr/>
        </p:nvGrpSpPr>
        <p:grpSpPr>
          <a:xfrm>
            <a:off x="7220357" y="1917897"/>
            <a:ext cx="4429861" cy="4317605"/>
            <a:chOff x="0" y="0"/>
            <a:chExt cx="4429859" cy="4317603"/>
          </a:xfrm>
        </p:grpSpPr>
        <p:sp>
          <p:nvSpPr>
            <p:cNvPr id="158" name="Shape"/>
            <p:cNvSpPr/>
            <p:nvPr/>
          </p:nvSpPr>
          <p:spPr>
            <a:xfrm>
              <a:off x="0" y="0"/>
              <a:ext cx="4429860" cy="431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810" y="0"/>
                    <a:pt x="1809" y="0"/>
                  </a:cubicBezTo>
                  <a:lnTo>
                    <a:pt x="19791" y="0"/>
                  </a:lnTo>
                  <a:lnTo>
                    <a:pt x="19791" y="0"/>
                  </a:lnTo>
                  <a:cubicBezTo>
                    <a:pt x="20790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790" y="21600"/>
                    <a:pt x="19791" y="21600"/>
                  </a:cubicBezTo>
                  <a:lnTo>
                    <a:pt x="1809" y="21600"/>
                  </a:lnTo>
                  <a:lnTo>
                    <a:pt x="1809" y="21600"/>
                  </a:lnTo>
                  <a:cubicBezTo>
                    <a:pt x="810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9" name="image13.png" descr="image1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429860" cy="431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9" y="0"/>
                  </a:moveTo>
                  <a:cubicBezTo>
                    <a:pt x="810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810" y="21600"/>
                    <a:pt x="1809" y="21600"/>
                  </a:cubicBezTo>
                  <a:lnTo>
                    <a:pt x="19791" y="21600"/>
                  </a:lnTo>
                  <a:cubicBezTo>
                    <a:pt x="20790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0790" y="0"/>
                    <a:pt x="19791" y="0"/>
                  </a:cubicBezTo>
                  <a:lnTo>
                    <a:pt x="1809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Processed Datasets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500"/>
              </a:spcBef>
              <a:defRPr i="1"/>
            </a:lvl2pPr>
            <a:lvl3pPr marL="1371600" indent="-384047">
              <a:spcBef>
                <a:spcPts val="500"/>
              </a:spcBef>
              <a:defRPr sz="1800"/>
            </a:lvl3pPr>
          </a:lstStyle>
          <a:p>
            <a:pPr/>
            <a:r>
              <a:t>bedrooms</a:t>
            </a:r>
          </a:p>
          <a:p>
            <a:pPr lvl="1"/>
            <a:r>
              <a:t>0:2</a:t>
            </a:r>
          </a:p>
          <a:p>
            <a:pPr lvl="2"/>
            <a:r>
              <a:t>Bedrooms number seems to affect the prices</a:t>
            </a:r>
          </a:p>
        </p:txBody>
      </p:sp>
      <p:pic>
        <p:nvPicPr>
          <p:cNvPr id="1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4951" y="3107284"/>
            <a:ext cx="4349695" cy="2815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Processed Datasets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500"/>
              </a:spcBef>
              <a:defRPr i="1"/>
            </a:lvl2pPr>
            <a:lvl3pPr marL="1371600" indent="-384047">
              <a:spcBef>
                <a:spcPts val="500"/>
              </a:spcBef>
              <a:defRPr sz="1800"/>
            </a:lvl3pPr>
          </a:lstStyle>
          <a:p>
            <a:pPr/>
            <a:r>
              <a:t>bathrooms</a:t>
            </a:r>
          </a:p>
          <a:p>
            <a:pPr lvl="1"/>
            <a:r>
              <a:t>0:2</a:t>
            </a:r>
          </a:p>
          <a:p>
            <a:pPr lvl="2"/>
            <a:r>
              <a:t>Bathrooms number seems to affect the prices</a:t>
            </a:r>
          </a:p>
        </p:txBody>
      </p:sp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4953" y="3107284"/>
            <a:ext cx="4349693" cy="2815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Processed Datasets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500"/>
              </a:spcBef>
              <a:defRPr i="1"/>
            </a:lvl2pPr>
            <a:lvl3pPr marL="1371600" indent="-384047">
              <a:spcBef>
                <a:spcPts val="500"/>
              </a:spcBef>
              <a:defRPr sz="1800"/>
            </a:lvl3pPr>
          </a:lstStyle>
          <a:p>
            <a:pPr/>
            <a:r>
              <a:t>size</a:t>
            </a:r>
          </a:p>
          <a:p>
            <a:pPr lvl="1"/>
            <a:r>
              <a:t>continues</a:t>
            </a:r>
          </a:p>
          <a:p>
            <a:pPr lvl="2"/>
            <a:r>
              <a:t>size has a high correlation with prices</a:t>
            </a:r>
          </a:p>
        </p:txBody>
      </p:sp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4953" y="3107284"/>
            <a:ext cx="4349693" cy="2815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</a:t>
            </a:r>
          </a:p>
        </p:txBody>
      </p:sp>
      <p:pic>
        <p:nvPicPr>
          <p:cNvPr id="17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539" y="2171700"/>
            <a:ext cx="11082287" cy="3076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</a:t>
            </a:r>
          </a:p>
        </p:txBody>
      </p:sp>
      <p:grpSp>
        <p:nvGrpSpPr>
          <p:cNvPr id="199" name="Content Placeholder 6"/>
          <p:cNvGrpSpPr/>
          <p:nvPr/>
        </p:nvGrpSpPr>
        <p:grpSpPr>
          <a:xfrm>
            <a:off x="1562919" y="2498031"/>
            <a:ext cx="9599560" cy="3157336"/>
            <a:chOff x="0" y="0"/>
            <a:chExt cx="9599558" cy="3157334"/>
          </a:xfrm>
        </p:grpSpPr>
        <p:grpSp>
          <p:nvGrpSpPr>
            <p:cNvPr id="180" name="Group"/>
            <p:cNvGrpSpPr/>
            <p:nvPr/>
          </p:nvGrpSpPr>
          <p:grpSpPr>
            <a:xfrm>
              <a:off x="1052006" y="526003"/>
              <a:ext cx="1972513" cy="1315667"/>
              <a:chOff x="0" y="0"/>
              <a:chExt cx="1972511" cy="1315665"/>
            </a:xfrm>
          </p:grpSpPr>
          <p:sp>
            <p:nvSpPr>
              <p:cNvPr id="178" name="Rectangle"/>
              <p:cNvSpPr/>
              <p:nvPr/>
            </p:nvSpPr>
            <p:spPr>
              <a:xfrm>
                <a:off x="0" y="-1"/>
                <a:ext cx="1972512" cy="1315667"/>
              </a:xfrm>
              <a:prstGeom prst="rect">
                <a:avLst/>
              </a:prstGeom>
              <a:solidFill>
                <a:srgbClr val="C9C4BD">
                  <a:alpha val="90000"/>
                </a:srgbClr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00100">
                  <a:lnSpc>
                    <a:spcPct val="90000"/>
                  </a:lnSpc>
                  <a:spcBef>
                    <a:spcPts val="800"/>
                  </a:spcBef>
                  <a:defRPr>
                    <a:solidFill>
                      <a:srgbClr val="191B0E"/>
                    </a:solidFill>
                  </a:defRPr>
                </a:pPr>
              </a:p>
            </p:txBody>
          </p:sp>
          <p:sp>
            <p:nvSpPr>
              <p:cNvPr id="179" name="bedrooms"/>
              <p:cNvSpPr txBox="1"/>
              <p:nvPr/>
            </p:nvSpPr>
            <p:spPr>
              <a:xfrm>
                <a:off x="315601" y="521332"/>
                <a:ext cx="1656911" cy="2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defTabSz="8001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■"/>
                  <a:defRPr>
                    <a:solidFill>
                      <a:srgbClr val="191B0E"/>
                    </a:solidFill>
                  </a:defRPr>
                </a:lvl1pPr>
              </a:lstStyle>
              <a:p>
                <a:pPr/>
                <a:r>
                  <a:t>bedrooms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52006" y="1841668"/>
              <a:ext cx="1972513" cy="1315667"/>
              <a:chOff x="0" y="0"/>
              <a:chExt cx="1972511" cy="1315665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0" y="-1"/>
                <a:ext cx="1972512" cy="1315667"/>
              </a:xfrm>
              <a:prstGeom prst="rect">
                <a:avLst/>
              </a:prstGeom>
              <a:solidFill>
                <a:srgbClr val="C9C4BD">
                  <a:alpha val="90000"/>
                </a:srgbClr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00100">
                  <a:lnSpc>
                    <a:spcPct val="90000"/>
                  </a:lnSpc>
                  <a:spcBef>
                    <a:spcPts val="800"/>
                  </a:spcBef>
                  <a:defRPr>
                    <a:solidFill>
                      <a:srgbClr val="191B0E"/>
                    </a:solidFill>
                  </a:defRPr>
                </a:pPr>
              </a:p>
            </p:txBody>
          </p:sp>
          <p:sp>
            <p:nvSpPr>
              <p:cNvPr id="182" name="size"/>
              <p:cNvSpPr txBox="1"/>
              <p:nvPr/>
            </p:nvSpPr>
            <p:spPr>
              <a:xfrm>
                <a:off x="315601" y="521332"/>
                <a:ext cx="1656911" cy="2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defTabSz="8001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■"/>
                  <a:defRPr>
                    <a:solidFill>
                      <a:srgbClr val="191B0E"/>
                    </a:solidFill>
                  </a:defRPr>
                </a:lvl1pPr>
              </a:lstStyle>
              <a:p>
                <a:pPr/>
                <a:r>
                  <a:t>size</a:t>
                </a:r>
              </a:p>
            </p:txBody>
          </p:sp>
        </p:grpSp>
        <p:grpSp>
          <p:nvGrpSpPr>
            <p:cNvPr id="186" name="Group"/>
            <p:cNvGrpSpPr/>
            <p:nvPr/>
          </p:nvGrpSpPr>
          <p:grpSpPr>
            <a:xfrm>
              <a:off x="0" y="0"/>
              <a:ext cx="1315009" cy="1315009"/>
              <a:chOff x="0" y="0"/>
              <a:chExt cx="1315008" cy="1315008"/>
            </a:xfrm>
          </p:grpSpPr>
          <p:sp>
            <p:nvSpPr>
              <p:cNvPr id="184" name="Circle"/>
              <p:cNvSpPr/>
              <p:nvPr/>
            </p:nvSpPr>
            <p:spPr>
              <a:xfrm>
                <a:off x="-1" y="-1"/>
                <a:ext cx="1315010" cy="1315010"/>
              </a:xfrm>
              <a:prstGeom prst="ellipse">
                <a:avLst/>
              </a:prstGeom>
              <a:solidFill>
                <a:srgbClr val="645A47"/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800"/>
                  </a:spcBef>
                  <a:defRPr sz="1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High correlation"/>
              <p:cNvSpPr txBox="1"/>
              <p:nvPr/>
            </p:nvSpPr>
            <p:spPr>
              <a:xfrm>
                <a:off x="192577" y="357377"/>
                <a:ext cx="929853" cy="6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Helvetica Neue"/>
                  <a:buChar char="■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High correlation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4377636" y="526003"/>
              <a:ext cx="1972512" cy="1315667"/>
              <a:chOff x="0" y="0"/>
              <a:chExt cx="1972511" cy="1315665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-1"/>
                <a:ext cx="1972512" cy="1315667"/>
              </a:xfrm>
              <a:prstGeom prst="rect">
                <a:avLst/>
              </a:prstGeom>
              <a:solidFill>
                <a:srgbClr val="C9C4BD">
                  <a:alpha val="90000"/>
                </a:srgbClr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00100">
                  <a:lnSpc>
                    <a:spcPct val="90000"/>
                  </a:lnSpc>
                  <a:spcBef>
                    <a:spcPts val="800"/>
                  </a:spcBef>
                  <a:defRPr>
                    <a:solidFill>
                      <a:srgbClr val="191B0E"/>
                    </a:solidFill>
                  </a:defRPr>
                </a:pPr>
              </a:p>
            </p:txBody>
          </p:sp>
          <p:sp>
            <p:nvSpPr>
              <p:cNvPr id="188" name="bathrooms"/>
              <p:cNvSpPr txBox="1"/>
              <p:nvPr/>
            </p:nvSpPr>
            <p:spPr>
              <a:xfrm>
                <a:off x="315602" y="521332"/>
                <a:ext cx="1656910" cy="2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defTabSz="8001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■"/>
                  <a:defRPr>
                    <a:solidFill>
                      <a:srgbClr val="191B0E"/>
                    </a:solidFill>
                  </a:defRPr>
                </a:lvl1pPr>
              </a:lstStyle>
              <a:p>
                <a:pPr/>
                <a:r>
                  <a:t>bathrooms</a:t>
                </a:r>
              </a:p>
            </p:txBody>
          </p:sp>
        </p:grpSp>
        <p:grpSp>
          <p:nvGrpSpPr>
            <p:cNvPr id="192" name="Group"/>
            <p:cNvGrpSpPr/>
            <p:nvPr/>
          </p:nvGrpSpPr>
          <p:grpSpPr>
            <a:xfrm>
              <a:off x="3287519" y="0"/>
              <a:ext cx="1315009" cy="1315009"/>
              <a:chOff x="0" y="0"/>
              <a:chExt cx="1315008" cy="1315008"/>
            </a:xfrm>
          </p:grpSpPr>
          <p:sp>
            <p:nvSpPr>
              <p:cNvPr id="190" name="Circle"/>
              <p:cNvSpPr/>
              <p:nvPr/>
            </p:nvSpPr>
            <p:spPr>
              <a:xfrm>
                <a:off x="-1" y="-1"/>
                <a:ext cx="1315010" cy="1315010"/>
              </a:xfrm>
              <a:prstGeom prst="ellipse">
                <a:avLst/>
              </a:prstGeom>
              <a:solidFill>
                <a:srgbClr val="ABA395"/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800"/>
                  </a:spcBef>
                  <a:defRPr sz="1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" name="Good correlation"/>
              <p:cNvSpPr txBox="1"/>
              <p:nvPr/>
            </p:nvSpPr>
            <p:spPr>
              <a:xfrm>
                <a:off x="192578" y="357377"/>
                <a:ext cx="929853" cy="6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Helvetica Neue"/>
                  <a:buChar char="■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Good correlation</a:t>
                </a:r>
              </a:p>
            </p:txBody>
          </p:sp>
        </p:grpSp>
        <p:grpSp>
          <p:nvGrpSpPr>
            <p:cNvPr id="195" name="Group"/>
            <p:cNvGrpSpPr/>
            <p:nvPr/>
          </p:nvGrpSpPr>
          <p:grpSpPr>
            <a:xfrm>
              <a:off x="7627046" y="526003"/>
              <a:ext cx="1972513" cy="1315667"/>
              <a:chOff x="0" y="0"/>
              <a:chExt cx="1972511" cy="1315665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0" y="-1"/>
                <a:ext cx="1972512" cy="1315667"/>
              </a:xfrm>
              <a:prstGeom prst="rect">
                <a:avLst/>
              </a:prstGeom>
              <a:solidFill>
                <a:srgbClr val="C9C4BD">
                  <a:alpha val="90000"/>
                </a:srgbClr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00100">
                  <a:lnSpc>
                    <a:spcPct val="90000"/>
                  </a:lnSpc>
                  <a:spcBef>
                    <a:spcPts val="800"/>
                  </a:spcBef>
                  <a:defRPr>
                    <a:solidFill>
                      <a:srgbClr val="191B0E"/>
                    </a:solidFill>
                  </a:defRPr>
                </a:pPr>
              </a:p>
            </p:txBody>
          </p:sp>
          <p:sp>
            <p:nvSpPr>
              <p:cNvPr id="194" name="neighbourhood"/>
              <p:cNvSpPr txBox="1"/>
              <p:nvPr/>
            </p:nvSpPr>
            <p:spPr>
              <a:xfrm>
                <a:off x="315601" y="395282"/>
                <a:ext cx="1656911" cy="52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defTabSz="800100">
                  <a:lnSpc>
                    <a:spcPct val="90000"/>
                  </a:lnSpc>
                  <a:spcBef>
                    <a:spcPts val="700"/>
                  </a:spcBef>
                  <a:buSzPct val="100000"/>
                  <a:buFont typeface="Helvetica Neue"/>
                  <a:buChar char="■"/>
                  <a:defRPr>
                    <a:solidFill>
                      <a:srgbClr val="191B0E"/>
                    </a:solidFill>
                  </a:defRPr>
                </a:lvl1pPr>
              </a:lstStyle>
              <a:p>
                <a:pPr/>
                <a:r>
                  <a:t>neighbourhood</a:t>
                </a:r>
              </a:p>
            </p:txBody>
          </p:sp>
        </p:grpSp>
        <p:grpSp>
          <p:nvGrpSpPr>
            <p:cNvPr id="198" name="Group"/>
            <p:cNvGrpSpPr/>
            <p:nvPr/>
          </p:nvGrpSpPr>
          <p:grpSpPr>
            <a:xfrm>
              <a:off x="6575039" y="0"/>
              <a:ext cx="1315009" cy="1315009"/>
              <a:chOff x="0" y="0"/>
              <a:chExt cx="1315008" cy="1315008"/>
            </a:xfrm>
          </p:grpSpPr>
          <p:sp>
            <p:nvSpPr>
              <p:cNvPr id="196" name="Circle"/>
              <p:cNvSpPr/>
              <p:nvPr/>
            </p:nvSpPr>
            <p:spPr>
              <a:xfrm>
                <a:off x="-1" y="-1"/>
                <a:ext cx="1315010" cy="1315010"/>
              </a:xfrm>
              <a:prstGeom prst="ellipse">
                <a:avLst/>
              </a:prstGeom>
              <a:solidFill>
                <a:srgbClr val="ABA395"/>
              </a:solidFill>
              <a:ln w="349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ts val="800"/>
                  </a:spcBef>
                  <a:defRPr sz="1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" name="Low Correlation"/>
              <p:cNvSpPr txBox="1"/>
              <p:nvPr/>
            </p:nvSpPr>
            <p:spPr>
              <a:xfrm>
                <a:off x="192578" y="357377"/>
                <a:ext cx="929853" cy="6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84047" indent="-384047" algn="ctr" defTabSz="666750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Helvetica Neue"/>
                  <a:buChar char="■"/>
                  <a:defRPr sz="1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Low Correlation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sp>
        <p:nvSpPr>
          <p:cNvPr id="20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4600"/>
              </a:lnSpc>
            </a:pPr>
            <a:r>
              <a:t>Stepwise regression model</a:t>
            </a:r>
          </a:p>
          <a:p>
            <a:pPr>
              <a:lnSpc>
                <a:spcPct val="84600"/>
              </a:lnSpc>
            </a:pPr>
            <a:r>
              <a:t>Add one feature at each step and check accuracy</a:t>
            </a:r>
          </a:p>
          <a:p>
            <a:pPr lvl="1">
              <a:lnSpc>
                <a:spcPct val="84600"/>
              </a:lnSpc>
              <a:spcBef>
                <a:spcPts val="500"/>
              </a:spcBef>
              <a:defRPr i="1"/>
            </a:pPr>
            <a:r>
              <a:t>Size	</a:t>
            </a:r>
          </a:p>
          <a:p>
            <a:pPr lvl="2" marL="1371600" indent="-384047">
              <a:lnSpc>
                <a:spcPct val="84600"/>
              </a:lnSpc>
              <a:spcBef>
                <a:spcPts val="500"/>
              </a:spcBef>
              <a:defRPr sz="1800"/>
            </a:pPr>
            <a:r>
              <a:t>0.5913712934917748</a:t>
            </a:r>
          </a:p>
          <a:p>
            <a:pPr lvl="1">
              <a:lnSpc>
                <a:spcPct val="84600"/>
              </a:lnSpc>
              <a:spcBef>
                <a:spcPts val="500"/>
              </a:spcBef>
              <a:defRPr i="1"/>
            </a:pPr>
            <a:r>
              <a:t>size + bedrooms	</a:t>
            </a:r>
          </a:p>
          <a:p>
            <a:pPr lvl="2" marL="1371600" indent="-384047">
              <a:lnSpc>
                <a:spcPct val="84600"/>
              </a:lnSpc>
              <a:spcBef>
                <a:spcPts val="500"/>
              </a:spcBef>
              <a:defRPr sz="1800"/>
            </a:pPr>
            <a:r>
              <a:t>0.5950221582560616</a:t>
            </a:r>
          </a:p>
          <a:p>
            <a:pPr lvl="1">
              <a:lnSpc>
                <a:spcPct val="84600"/>
              </a:lnSpc>
              <a:spcBef>
                <a:spcPts val="500"/>
              </a:spcBef>
              <a:defRPr i="1"/>
            </a:pPr>
            <a:r>
              <a:t>size + bedrooms+ bathrooms	</a:t>
            </a:r>
          </a:p>
          <a:p>
            <a:pPr lvl="2" marL="1371600" indent="-384047">
              <a:lnSpc>
                <a:spcPct val="84600"/>
              </a:lnSpc>
              <a:spcBef>
                <a:spcPts val="500"/>
              </a:spcBef>
              <a:defRPr sz="1800"/>
            </a:pPr>
            <a:r>
              <a:t>0.61527116426152</a:t>
            </a:r>
          </a:p>
          <a:p>
            <a:pPr lvl="1">
              <a:lnSpc>
                <a:spcPct val="84600"/>
              </a:lnSpc>
              <a:spcBef>
                <a:spcPts val="500"/>
              </a:spcBef>
              <a:defRPr i="1"/>
            </a:pPr>
            <a:r>
              <a:t>neighbourhood_SNR + neighbourhood_ZMS + size + bedrooms + bathroom</a:t>
            </a:r>
          </a:p>
          <a:p>
            <a:pPr lvl="2" marL="1371600" indent="-384047">
              <a:lnSpc>
                <a:spcPct val="84600"/>
              </a:lnSpc>
              <a:spcBef>
                <a:spcPts val="500"/>
              </a:spcBef>
              <a:defRPr sz="1800"/>
            </a:pPr>
            <a:r>
              <a:t>0.6423294105551967</a:t>
            </a:r>
          </a:p>
        </p:txBody>
      </p:sp>
      <p:pic>
        <p:nvPicPr>
          <p:cNvPr id="2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4890077"/>
            <a:ext cx="591829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628" y="2970107"/>
            <a:ext cx="558801" cy="503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628" y="3611253"/>
            <a:ext cx="558801" cy="503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628" y="4272145"/>
            <a:ext cx="558801" cy="503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grpSp>
        <p:nvGrpSpPr>
          <p:cNvPr id="215" name="Content Placeholder 3"/>
          <p:cNvGrpSpPr/>
          <p:nvPr/>
        </p:nvGrpSpPr>
        <p:grpSpPr>
          <a:xfrm>
            <a:off x="1375977" y="2602520"/>
            <a:ext cx="9592445" cy="2948359"/>
            <a:chOff x="0" y="0"/>
            <a:chExt cx="9592443" cy="2948358"/>
          </a:xfrm>
        </p:grpSpPr>
        <p:sp>
          <p:nvSpPr>
            <p:cNvPr id="209" name="Rectangle"/>
            <p:cNvSpPr/>
            <p:nvPr/>
          </p:nvSpPr>
          <p:spPr>
            <a:xfrm>
              <a:off x="5508740" y="0"/>
              <a:ext cx="4083704" cy="252084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210" name="Rectangle"/>
            <p:cNvSpPr/>
            <p:nvPr/>
          </p:nvSpPr>
          <p:spPr>
            <a:xfrm>
              <a:off x="317312" y="0"/>
              <a:ext cx="4083705" cy="252084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211" name="One validation"/>
            <p:cNvSpPr txBox="1"/>
            <p:nvPr/>
          </p:nvSpPr>
          <p:spPr>
            <a:xfrm>
              <a:off x="0" y="2490917"/>
              <a:ext cx="4075342" cy="446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marL="384047" indent="-384047" defTabSz="1333500">
                <a:lnSpc>
                  <a:spcPct val="90000"/>
                </a:lnSpc>
                <a:spcBef>
                  <a:spcPts val="1200"/>
                </a:spcBef>
                <a:buSzPct val="100000"/>
                <a:buFont typeface="Helvetica Neue"/>
                <a:buChar char="■"/>
                <a:defRPr sz="3000">
                  <a:solidFill>
                    <a:srgbClr val="191B0E"/>
                  </a:solidFill>
                </a:defRPr>
              </a:lvl1pPr>
            </a:lstStyle>
            <a:p>
              <a:pPr/>
              <a:r>
                <a:t>One validation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0" y="325498"/>
              <a:ext cx="4082382" cy="2622861"/>
            </a:xfrm>
            <a:prstGeom prst="rect">
              <a:avLst/>
            </a:prstGeom>
            <a:noFill/>
            <a:ln w="34925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213" name="K Fold Cross Validation"/>
            <p:cNvSpPr txBox="1"/>
            <p:nvPr/>
          </p:nvSpPr>
          <p:spPr>
            <a:xfrm>
              <a:off x="5191426" y="2078371"/>
              <a:ext cx="4075343" cy="859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marL="384047" indent="-384047" defTabSz="1333500">
                <a:lnSpc>
                  <a:spcPct val="90000"/>
                </a:lnSpc>
                <a:spcBef>
                  <a:spcPts val="1200"/>
                </a:spcBef>
                <a:buSzPct val="100000"/>
                <a:buFont typeface="Helvetica Neue"/>
                <a:buChar char="■"/>
                <a:defRPr sz="3000">
                  <a:solidFill>
                    <a:srgbClr val="191B0E"/>
                  </a:solidFill>
                </a:defRPr>
              </a:lvl1pPr>
            </a:lstStyle>
            <a:p>
              <a:pPr/>
              <a:r>
                <a:t>K Fold Cross Validation</a:t>
              </a:r>
            </a:p>
          </p:txBody>
        </p:sp>
        <p:sp>
          <p:nvSpPr>
            <p:cNvPr id="214" name="Rectangle"/>
            <p:cNvSpPr/>
            <p:nvPr/>
          </p:nvSpPr>
          <p:spPr>
            <a:xfrm>
              <a:off x="5191426" y="325498"/>
              <a:ext cx="4082382" cy="2622861"/>
            </a:xfrm>
            <a:prstGeom prst="rect">
              <a:avLst/>
            </a:prstGeom>
            <a:noFill/>
            <a:ln w="34925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705"/>
            </a:lvl1pPr>
          </a:lstStyle>
          <a:p>
            <a:pPr/>
            <a:r>
              <a:t>Are you going to sell your apartment and you want to know what it the right price for it? </a:t>
            </a:r>
          </a:p>
        </p:txBody>
      </p:sp>
      <p:grpSp>
        <p:nvGrpSpPr>
          <p:cNvPr id="114" name="Content Placeholder 3"/>
          <p:cNvGrpSpPr/>
          <p:nvPr/>
        </p:nvGrpSpPr>
        <p:grpSpPr>
          <a:xfrm>
            <a:off x="1375977" y="2602520"/>
            <a:ext cx="9592445" cy="2948359"/>
            <a:chOff x="0" y="0"/>
            <a:chExt cx="9592443" cy="2948358"/>
          </a:xfrm>
        </p:grpSpPr>
        <p:sp>
          <p:nvSpPr>
            <p:cNvPr id="108" name="Rectangle"/>
            <p:cNvSpPr/>
            <p:nvPr/>
          </p:nvSpPr>
          <p:spPr>
            <a:xfrm>
              <a:off x="5508740" y="0"/>
              <a:ext cx="4083704" cy="252084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109" name="Rectangle"/>
            <p:cNvSpPr/>
            <p:nvPr/>
          </p:nvSpPr>
          <p:spPr>
            <a:xfrm>
              <a:off x="317312" y="0"/>
              <a:ext cx="4083705" cy="252084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110" name="Ask an Expert"/>
            <p:cNvSpPr txBox="1"/>
            <p:nvPr/>
          </p:nvSpPr>
          <p:spPr>
            <a:xfrm>
              <a:off x="0" y="2453884"/>
              <a:ext cx="4075342" cy="483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marL="384047" indent="-384047" defTabSz="1466850">
                <a:lnSpc>
                  <a:spcPct val="90000"/>
                </a:lnSpc>
                <a:spcBef>
                  <a:spcPts val="1300"/>
                </a:spcBef>
                <a:buSzPct val="100000"/>
                <a:buFont typeface="Helvetica Neue"/>
                <a:buChar char="■"/>
                <a:defRPr sz="3300">
                  <a:solidFill>
                    <a:srgbClr val="191B0E"/>
                  </a:solidFill>
                </a:defRPr>
              </a:lvl1pPr>
            </a:lstStyle>
            <a:p>
              <a:pPr/>
              <a:r>
                <a:t>Ask an Expert </a:t>
              </a:r>
            </a:p>
          </p:txBody>
        </p:sp>
        <p:sp>
          <p:nvSpPr>
            <p:cNvPr id="111" name="Rectangle"/>
            <p:cNvSpPr/>
            <p:nvPr/>
          </p:nvSpPr>
          <p:spPr>
            <a:xfrm>
              <a:off x="0" y="325498"/>
              <a:ext cx="4082382" cy="2622861"/>
            </a:xfrm>
            <a:prstGeom prst="rect">
              <a:avLst/>
            </a:prstGeom>
            <a:noFill/>
            <a:ln w="34925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  <p:sp>
          <p:nvSpPr>
            <p:cNvPr id="112" name="Machine Learning"/>
            <p:cNvSpPr txBox="1"/>
            <p:nvPr/>
          </p:nvSpPr>
          <p:spPr>
            <a:xfrm>
              <a:off x="5191426" y="2453884"/>
              <a:ext cx="4075343" cy="483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marL="384047" indent="-384047" defTabSz="1466850">
                <a:lnSpc>
                  <a:spcPct val="90000"/>
                </a:lnSpc>
                <a:spcBef>
                  <a:spcPts val="1300"/>
                </a:spcBef>
                <a:buSzPct val="100000"/>
                <a:buFont typeface="Helvetica Neue"/>
                <a:buChar char="■"/>
                <a:defRPr sz="3300">
                  <a:solidFill>
                    <a:srgbClr val="191B0E"/>
                  </a:solidFill>
                </a:defRPr>
              </a:lvl1pPr>
            </a:lstStyle>
            <a:p>
              <a:pPr/>
              <a:r>
                <a:t>Machine Learning</a:t>
              </a:r>
            </a:p>
          </p:txBody>
        </p:sp>
        <p:sp>
          <p:nvSpPr>
            <p:cNvPr id="113" name="Rectangle"/>
            <p:cNvSpPr/>
            <p:nvPr/>
          </p:nvSpPr>
          <p:spPr>
            <a:xfrm>
              <a:off x="5191426" y="325498"/>
              <a:ext cx="4082382" cy="2622861"/>
            </a:xfrm>
            <a:prstGeom prst="rect">
              <a:avLst/>
            </a:prstGeom>
            <a:noFill/>
            <a:ln w="34925" cap="flat">
              <a:solidFill>
                <a:srgbClr val="6F70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4000"/>
                </a:lnSpc>
                <a:spcBef>
                  <a:spcPts val="1000"/>
                </a:spcBef>
                <a:defRPr sz="2000">
                  <a:solidFill>
                    <a:srgbClr val="191B0E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k-Fold Cross-Validation</a:t>
            </a:r>
          </a:p>
        </p:txBody>
      </p:sp>
      <p:sp>
        <p:nvSpPr>
          <p:cNvPr id="218" name="Content Placeholder 2"/>
          <p:cNvSpPr txBox="1"/>
          <p:nvPr>
            <p:ph type="body" sz="half" idx="1"/>
          </p:nvPr>
        </p:nvSpPr>
        <p:spPr>
          <a:xfrm>
            <a:off x="1371600" y="2286000"/>
            <a:ext cx="6278880" cy="3581400"/>
          </a:xfrm>
          <a:prstGeom prst="rect">
            <a:avLst/>
          </a:prstGeom>
        </p:spPr>
        <p:txBody>
          <a:bodyPr/>
          <a:lstStyle/>
          <a:p>
            <a:pPr marL="357164" indent="-357164" defTabSz="850391">
              <a:spcBef>
                <a:spcPts val="900"/>
              </a:spcBef>
              <a:defRPr sz="2232"/>
            </a:pPr>
            <a:r>
              <a:t>Break up data into 10 folds</a:t>
            </a:r>
          </a:p>
          <a:p>
            <a:pPr lvl="1" marL="850391" indent="-357164" defTabSz="850391">
              <a:spcBef>
                <a:spcPts val="400"/>
              </a:spcBef>
              <a:defRPr i="1" sz="2232"/>
            </a:pPr>
            <a:r>
              <a:t>(Equal positive and negative inside each fold?)</a:t>
            </a:r>
          </a:p>
          <a:p>
            <a:pPr marL="357164" indent="-357164" defTabSz="850391">
              <a:spcBef>
                <a:spcPts val="900"/>
              </a:spcBef>
              <a:defRPr sz="2232"/>
            </a:pPr>
            <a:r>
              <a:t>For each fold</a:t>
            </a:r>
          </a:p>
          <a:p>
            <a:pPr lvl="1" marL="850391" indent="-357164" defTabSz="850391">
              <a:spcBef>
                <a:spcPts val="400"/>
              </a:spcBef>
              <a:defRPr i="1" sz="2232"/>
            </a:pPr>
            <a:r>
              <a:t>Choose the fold as a temporary test set</a:t>
            </a:r>
          </a:p>
          <a:p>
            <a:pPr lvl="1" marL="850391" indent="-357164" defTabSz="850391">
              <a:spcBef>
                <a:spcPts val="400"/>
              </a:spcBef>
              <a:defRPr i="1" sz="2232"/>
            </a:pPr>
            <a:r>
              <a:t>Train on 9 folds, compute performance on the test fold</a:t>
            </a:r>
          </a:p>
          <a:p>
            <a:pPr marL="357164" indent="-357164" defTabSz="850391">
              <a:spcBef>
                <a:spcPts val="900"/>
              </a:spcBef>
              <a:defRPr sz="2232"/>
            </a:pPr>
            <a:r>
              <a:t>Report average performance of the 10 runs</a:t>
            </a:r>
          </a:p>
          <a:p>
            <a:pPr marL="357164" indent="-357164" defTabSz="850391">
              <a:spcBef>
                <a:spcPts val="900"/>
              </a:spcBef>
              <a:defRPr sz="2232"/>
            </a:pPr>
            <a:r>
              <a:t>Accuracy = 0.6475216325839637</a:t>
            </a:r>
          </a:p>
        </p:txBody>
      </p:sp>
      <p:pic>
        <p:nvPicPr>
          <p:cNvPr id="2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3359" y="1973764"/>
            <a:ext cx="3710941" cy="4205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5"/>
          <p:cNvSpPr txBox="1"/>
          <p:nvPr>
            <p:ph type="ctrTitle"/>
          </p:nvPr>
        </p:nvSpPr>
        <p:spPr>
          <a:xfrm>
            <a:off x="4711700" y="-336550"/>
            <a:ext cx="6400800" cy="2540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apartment price prediction model</a:t>
            </a:r>
          </a:p>
        </p:txBody>
      </p:sp>
      <p:sp>
        <p:nvSpPr>
          <p:cNvPr id="222" name="Rectangle 6"/>
          <p:cNvSpPr txBox="1"/>
          <p:nvPr>
            <p:ph type="subTitle" sz="quarter" idx="1"/>
          </p:nvPr>
        </p:nvSpPr>
        <p:spPr>
          <a:xfrm>
            <a:off x="2679906" y="3956279"/>
            <a:ext cx="6831673" cy="108623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17" name="Content Placeholder 2"/>
          <p:cNvSpPr txBox="1"/>
          <p:nvPr>
            <p:ph type="body" sz="half" idx="1"/>
          </p:nvPr>
        </p:nvSpPr>
        <p:spPr>
          <a:xfrm>
            <a:off x="1371600" y="2286000"/>
            <a:ext cx="7076366" cy="35814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What factors determine the overall price for an apartment?</a:t>
            </a:r>
          </a:p>
          <a:p>
            <a:pPr>
              <a:defRPr sz="2400"/>
            </a:pPr>
            <a:r>
              <a:t>Can location affect the price ?</a:t>
            </a:r>
          </a:p>
          <a:p>
            <a:pPr>
              <a:defRPr sz="2400"/>
            </a:pPr>
            <a:r>
              <a:t>Sold apartments can help to predict new apartments’ prices.</a:t>
            </a:r>
          </a:p>
          <a:p>
            <a:pPr>
              <a:defRPr sz="2400"/>
            </a:pPr>
            <a:r>
              <a:t>With huge data it’s not applicable to assign a human to predict all prices.</a:t>
            </a:r>
          </a:p>
          <a:p>
            <a:pPr>
              <a:defRPr sz="2400"/>
            </a:pPr>
            <a:r>
              <a:t>Human can easily make mistakes.</a:t>
            </a:r>
          </a:p>
        </p:txBody>
      </p:sp>
      <p:grpSp>
        <p:nvGrpSpPr>
          <p:cNvPr id="120" name="Picture 4"/>
          <p:cNvGrpSpPr/>
          <p:nvPr/>
        </p:nvGrpSpPr>
        <p:grpSpPr>
          <a:xfrm>
            <a:off x="8447964" y="2809732"/>
            <a:ext cx="3192298" cy="3400567"/>
            <a:chOff x="0" y="0"/>
            <a:chExt cx="3192297" cy="3400566"/>
          </a:xfrm>
        </p:grpSpPr>
        <p:sp>
          <p:nvSpPr>
            <p:cNvPr id="118" name="Shape"/>
            <p:cNvSpPr/>
            <p:nvPr/>
          </p:nvSpPr>
          <p:spPr>
            <a:xfrm>
              <a:off x="-1" y="0"/>
              <a:ext cx="3192299" cy="340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3"/>
                  </a:moveTo>
                  <a:lnTo>
                    <a:pt x="0" y="1743"/>
                  </a:lnTo>
                  <a:cubicBezTo>
                    <a:pt x="0" y="780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780"/>
                    <a:pt x="21600" y="1743"/>
                  </a:cubicBezTo>
                  <a:lnTo>
                    <a:pt x="21600" y="19857"/>
                  </a:lnTo>
                  <a:lnTo>
                    <a:pt x="21600" y="19857"/>
                  </a:lnTo>
                  <a:cubicBezTo>
                    <a:pt x="21600" y="20820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820"/>
                    <a:pt x="0" y="19857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19" name="image4.png" descr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4"/>
            <a:stretch>
              <a:fillRect/>
            </a:stretch>
          </p:blipFill>
          <p:spPr>
            <a:xfrm>
              <a:off x="0" y="0"/>
              <a:ext cx="3192298" cy="3400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" y="0"/>
                  </a:moveTo>
                  <a:cubicBezTo>
                    <a:pt x="830" y="0"/>
                    <a:pt x="0" y="780"/>
                    <a:pt x="0" y="1742"/>
                  </a:cubicBezTo>
                  <a:lnTo>
                    <a:pt x="0" y="19858"/>
                  </a:lnTo>
                  <a:cubicBezTo>
                    <a:pt x="0" y="20820"/>
                    <a:pt x="830" y="21600"/>
                    <a:pt x="1855" y="21600"/>
                  </a:cubicBezTo>
                  <a:lnTo>
                    <a:pt x="19742" y="21600"/>
                  </a:lnTo>
                  <a:cubicBezTo>
                    <a:pt x="20767" y="21600"/>
                    <a:pt x="21600" y="20820"/>
                    <a:pt x="21600" y="19858"/>
                  </a:cubicBezTo>
                  <a:lnTo>
                    <a:pt x="21600" y="1742"/>
                  </a:lnTo>
                  <a:cubicBezTo>
                    <a:pt x="21600" y="780"/>
                    <a:pt x="20767" y="0"/>
                    <a:pt x="19742" y="0"/>
                  </a:cubicBezTo>
                  <a:lnTo>
                    <a:pt x="185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23" name="Content Placeholder 2"/>
          <p:cNvSpPr txBox="1"/>
          <p:nvPr>
            <p:ph type="body" sz="half" idx="1"/>
          </p:nvPr>
        </p:nvSpPr>
        <p:spPr>
          <a:xfrm>
            <a:off x="1371600" y="2286000"/>
            <a:ext cx="5829300" cy="35814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Apartments with higher size are expected to have higher prices.</a:t>
            </a:r>
          </a:p>
          <a:p>
            <a:pPr>
              <a:defRPr sz="2400"/>
            </a:pPr>
            <a:r>
              <a:t>Some neighbourhood might have impact on the price of the apartment</a:t>
            </a:r>
          </a:p>
          <a:p>
            <a:pPr>
              <a:defRPr sz="2400"/>
            </a:pPr>
            <a:r>
              <a:t>Number of bedrooms and bathrooms per apartment affects the price of the apartment.</a:t>
            </a:r>
          </a:p>
        </p:txBody>
      </p:sp>
      <p:grpSp>
        <p:nvGrpSpPr>
          <p:cNvPr id="126" name="Picture 3"/>
          <p:cNvGrpSpPr/>
          <p:nvPr/>
        </p:nvGrpSpPr>
        <p:grpSpPr>
          <a:xfrm>
            <a:off x="8477249" y="1644379"/>
            <a:ext cx="3104894" cy="4223022"/>
            <a:chOff x="0" y="0"/>
            <a:chExt cx="3104892" cy="4223020"/>
          </a:xfrm>
        </p:grpSpPr>
        <p:sp>
          <p:nvSpPr>
            <p:cNvPr id="124" name="Shape"/>
            <p:cNvSpPr/>
            <p:nvPr/>
          </p:nvSpPr>
          <p:spPr>
            <a:xfrm>
              <a:off x="0" y="0"/>
              <a:ext cx="3104893" cy="422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65"/>
                  </a:moveTo>
                  <a:lnTo>
                    <a:pt x="0" y="1365"/>
                  </a:lnTo>
                  <a:cubicBezTo>
                    <a:pt x="0" y="611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11"/>
                    <a:pt x="21600" y="1365"/>
                  </a:cubicBezTo>
                  <a:lnTo>
                    <a:pt x="21600" y="20235"/>
                  </a:lnTo>
                  <a:lnTo>
                    <a:pt x="21600" y="20235"/>
                  </a:lnTo>
                  <a:cubicBezTo>
                    <a:pt x="21600" y="20989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89"/>
                    <a:pt x="0" y="20235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25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4" b="0"/>
            <a:stretch>
              <a:fillRect/>
            </a:stretch>
          </p:blipFill>
          <p:spPr>
            <a:xfrm>
              <a:off x="0" y="0"/>
              <a:ext cx="3104754" cy="422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5" y="0"/>
                  </a:moveTo>
                  <a:cubicBezTo>
                    <a:pt x="830" y="0"/>
                    <a:pt x="0" y="610"/>
                    <a:pt x="0" y="1364"/>
                  </a:cubicBezTo>
                  <a:lnTo>
                    <a:pt x="0" y="20234"/>
                  </a:lnTo>
                  <a:cubicBezTo>
                    <a:pt x="0" y="20988"/>
                    <a:pt x="830" y="21600"/>
                    <a:pt x="1855" y="21600"/>
                  </a:cubicBezTo>
                  <a:lnTo>
                    <a:pt x="19745" y="21600"/>
                  </a:lnTo>
                  <a:cubicBezTo>
                    <a:pt x="20770" y="21600"/>
                    <a:pt x="21600" y="20988"/>
                    <a:pt x="21600" y="20234"/>
                  </a:cubicBezTo>
                  <a:lnTo>
                    <a:pt x="21600" y="1364"/>
                  </a:lnTo>
                  <a:cubicBezTo>
                    <a:pt x="21600" y="610"/>
                    <a:pt x="20770" y="0"/>
                    <a:pt x="19745" y="0"/>
                  </a:cubicBezTo>
                  <a:lnTo>
                    <a:pt x="185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1371600" y="1828800"/>
            <a:ext cx="8061960" cy="46101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The dataset is comprised of comma-separated files with apartments’ prices dataset as a label. </a:t>
            </a:r>
          </a:p>
          <a:p>
            <a:pPr>
              <a:defRPr sz="2400"/>
            </a:pPr>
            <a:r>
              <a:t>67108 of available reviews, 80 -20 % split has  been used for the train/test.</a:t>
            </a:r>
          </a:p>
          <a:p>
            <a:pPr>
              <a:defRPr sz="2400"/>
            </a:pPr>
            <a:r>
              <a:t>The features are:</a:t>
            </a:r>
          </a:p>
          <a:p>
            <a:pPr lvl="1">
              <a:spcBef>
                <a:spcPts val="500"/>
              </a:spcBef>
              <a:defRPr i="1" sz="2400"/>
            </a:pPr>
            <a:r>
              <a:t>0 – neighbourhood</a:t>
            </a:r>
          </a:p>
          <a:p>
            <a:pPr lvl="1">
              <a:spcBef>
                <a:spcPts val="500"/>
              </a:spcBef>
              <a:defRPr i="1" sz="2400"/>
            </a:pPr>
            <a:r>
              <a:t>1 - price</a:t>
            </a:r>
          </a:p>
          <a:p>
            <a:pPr lvl="1">
              <a:spcBef>
                <a:spcPts val="500"/>
              </a:spcBef>
              <a:defRPr i="1" sz="2400"/>
            </a:pPr>
            <a:r>
              <a:t>2 – size</a:t>
            </a:r>
          </a:p>
          <a:p>
            <a:pPr lvl="1">
              <a:spcBef>
                <a:spcPts val="500"/>
              </a:spcBef>
              <a:defRPr i="1" sz="2400"/>
            </a:pPr>
            <a:r>
              <a:t>3 – bedrooms</a:t>
            </a:r>
          </a:p>
          <a:p>
            <a:pPr lvl="1">
              <a:spcBef>
                <a:spcPts val="500"/>
              </a:spcBef>
              <a:defRPr i="1" sz="2400"/>
            </a:pPr>
            <a:r>
              <a:t>4 – bathrooms</a:t>
            </a:r>
          </a:p>
          <a:p>
            <a:pPr lvl="1">
              <a:spcBef>
                <a:spcPts val="500"/>
              </a:spcBef>
              <a:defRPr i="1" sz="2400"/>
            </a:pPr>
            <a:r>
              <a:t>5 - building</a:t>
            </a:r>
          </a:p>
        </p:txBody>
      </p:sp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4900" y="3481388"/>
            <a:ext cx="2767013" cy="276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Neighbourhood</a:t>
            </a:r>
          </a:p>
          <a:p>
            <a:pPr lvl="1">
              <a:spcBef>
                <a:spcPts val="500"/>
              </a:spcBef>
              <a:defRPr i="1"/>
            </a:pPr>
            <a:r>
              <a:t>Categorical 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PLY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SNR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ZMS</a:t>
            </a:r>
          </a:p>
        </p:txBody>
      </p:sp>
      <p:pic>
        <p:nvPicPr>
          <p:cNvPr id="1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8150" y="2780905"/>
            <a:ext cx="4827100" cy="3467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price</a:t>
            </a:r>
          </a:p>
          <a:p>
            <a:pPr lvl="1">
              <a:spcBef>
                <a:spcPts val="500"/>
              </a:spcBef>
              <a:defRPr i="1"/>
            </a:pPr>
            <a:r>
              <a:t>Label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Actual price of the apartment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Outliers and missing values to be handled</a:t>
            </a:r>
          </a:p>
        </p:txBody>
      </p:sp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8150" y="2952394"/>
            <a:ext cx="4827100" cy="312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size</a:t>
            </a:r>
          </a:p>
          <a:p>
            <a:pPr lvl="1">
              <a:spcBef>
                <a:spcPts val="500"/>
              </a:spcBef>
              <a:defRPr i="1"/>
            </a:pPr>
            <a:r>
              <a:t>continues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size of the apartment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Outliers and missing values to be handled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Minus and zero values to be removed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895" y="2952394"/>
            <a:ext cx="4475608" cy="312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bedrooms</a:t>
            </a:r>
          </a:p>
          <a:p>
            <a:pPr lvl="1">
              <a:spcBef>
                <a:spcPts val="500"/>
              </a:spcBef>
              <a:defRPr i="1"/>
            </a:pPr>
            <a:r>
              <a:t>0:12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Number of bedrooms per apartment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Outliers and missing values to be handled</a:t>
            </a:r>
          </a:p>
          <a:p>
            <a:pPr lvl="2" marL="1371600" indent="-384047">
              <a:spcBef>
                <a:spcPts val="500"/>
              </a:spcBef>
              <a:defRPr sz="1800"/>
            </a:pPr>
            <a:r>
              <a:t>Can hold zero values for studio apartments</a:t>
            </a:r>
          </a:p>
        </p:txBody>
      </p:sp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4951" y="2952394"/>
            <a:ext cx="4349695" cy="312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