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BA284B-8F16-4CE2-8F68-2C236D9684DB}">
  <a:tblStyle styleId="{49BA284B-8F16-4CE2-8F68-2C236D9684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Batang"/>
                <a:ea typeface="Batang"/>
                <a:cs typeface="Batang"/>
                <a:sym typeface="Batang"/>
              </a:rPr>
              <a:t>‹#›</a:t>
            </a:fld>
            <a:endParaRPr b="0" i="0" sz="1400" u="none" cap="none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10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12" name="Google Shape;312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905876732_1_5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g11905876732_1_5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26" name="Google Shape;326;g11905876732_1_5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905876732_1_11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11905876732_1_11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40" name="Google Shape;340;g11905876732_1_11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905876732_1_7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11905876732_1_7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54" name="Google Shape;354;g11905876732_1_7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905876732_1_83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11905876732_1_83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68" name="Google Shape;368;g11905876732_1_83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905876732_1_96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11905876732_1_96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82" name="Google Shape;382;g11905876732_1_96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905876732_5_2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11905876732_5_2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6" name="Google Shape;396;g11905876732_5_2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12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9" name="Google Shape;409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3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72" name="Google Shape;172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07000" y="812520"/>
            <a:ext cx="5345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905876732_2_0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11905876732_2_0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3" name="Google Shape;223;g11905876732_2_0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41" name="Google Shape;241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1905876732_6_101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g11905876732_6_101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65" name="Google Shape;265;g11905876732_6_101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05876732_8_18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" name="Google Shape;280;g11905876732_8_18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1" name="Google Shape;281;g11905876732_8_18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1905876732_6_55:notes"/>
          <p:cNvSpPr/>
          <p:nvPr>
            <p:ph idx="2" type="sldImg"/>
          </p:nvPr>
        </p:nvSpPr>
        <p:spPr>
          <a:xfrm>
            <a:off x="685800" y="1143000"/>
            <a:ext cx="54861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g11905876732_6_55:notes"/>
          <p:cNvSpPr txBox="1"/>
          <p:nvPr>
            <p:ph idx="1" type="body"/>
          </p:nvPr>
        </p:nvSpPr>
        <p:spPr>
          <a:xfrm>
            <a:off x="685800" y="4400640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98" name="Google Shape;298;g11905876732_6_55:notes"/>
          <p:cNvSpPr txBox="1"/>
          <p:nvPr/>
        </p:nvSpPr>
        <p:spPr>
          <a:xfrm>
            <a:off x="3884760" y="8685360"/>
            <a:ext cx="2971500" cy="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800" strike="noStrike">
              <a:latin typeface="Batang"/>
              <a:ea typeface="Batang"/>
              <a:cs typeface="Batang"/>
              <a:sym typeface="Batang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3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3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609480" y="160452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2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4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48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31964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3" type="body"/>
          </p:nvPr>
        </p:nvSpPr>
        <p:spPr>
          <a:xfrm>
            <a:off x="8029800" y="160452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4" type="body"/>
          </p:nvPr>
        </p:nvSpPr>
        <p:spPr>
          <a:xfrm>
            <a:off x="60948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31964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6" type="body"/>
          </p:nvPr>
        </p:nvSpPr>
        <p:spPr>
          <a:xfrm>
            <a:off x="8029800" y="3682440"/>
            <a:ext cx="35330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44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440"/>
            <a:ext cx="1097244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800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3.jpg"/><Relationship Id="rId9" Type="http://schemas.openxmlformats.org/officeDocument/2006/relationships/image" Target="../media/image11.png"/><Relationship Id="rId5" Type="http://schemas.openxmlformats.org/officeDocument/2006/relationships/image" Target="../media/image6.jpg"/><Relationship Id="rId6" Type="http://schemas.openxmlformats.org/officeDocument/2006/relationships/image" Target="../media/image10.jpg"/><Relationship Id="rId7" Type="http://schemas.openxmlformats.org/officeDocument/2006/relationships/image" Target="../media/image7.jpg"/><Relationship Id="rId8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Relationship Id="rId5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0" y="-1"/>
            <a:ext cx="121917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/>
          <p:nvPr/>
        </p:nvSpPr>
        <p:spPr>
          <a:xfrm>
            <a:off x="160" y="160"/>
            <a:ext cx="12191700" cy="68577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 rot="5400000">
            <a:off x="4315675" y="1720208"/>
            <a:ext cx="3769573" cy="3249718"/>
          </a:xfrm>
          <a:custGeom>
            <a:rect b="b" l="l" r="r" t="t"/>
            <a:pathLst>
              <a:path extrusionOk="0" h="9029" w="10473">
                <a:moveTo>
                  <a:pt x="2618" y="0"/>
                </a:moveTo>
                <a:lnTo>
                  <a:pt x="7854" y="0"/>
                </a:lnTo>
                <a:lnTo>
                  <a:pt x="10472" y="4514"/>
                </a:lnTo>
                <a:lnTo>
                  <a:pt x="7854" y="9028"/>
                </a:lnTo>
                <a:lnTo>
                  <a:pt x="2618" y="9028"/>
                </a:lnTo>
                <a:lnTo>
                  <a:pt x="0" y="4514"/>
                </a:lnTo>
                <a:lnTo>
                  <a:pt x="2618" y="0"/>
                </a:lnTo>
              </a:path>
            </a:pathLst>
          </a:cu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6000"/>
              </a:srgbClr>
            </a:outerShdw>
          </a:effectLst>
        </p:spPr>
      </p:sp>
      <p:sp>
        <p:nvSpPr>
          <p:cNvPr id="125" name="Google Shape;125;p27"/>
          <p:cNvSpPr/>
          <p:nvPr/>
        </p:nvSpPr>
        <p:spPr>
          <a:xfrm>
            <a:off x="4640400" y="2196000"/>
            <a:ext cx="3184920" cy="137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Lotte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Cgv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Box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2041560" y="6415920"/>
            <a:ext cx="8108640" cy="395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오세현 김민혁 김정선 김정진 한정수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127" name="Google Shape;127;p27"/>
          <p:cNvCxnSpPr/>
          <p:nvPr/>
        </p:nvCxnSpPr>
        <p:spPr>
          <a:xfrm>
            <a:off x="558720" y="6298920"/>
            <a:ext cx="1120644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28" name="Google Shape;128;p27"/>
          <p:cNvCxnSpPr/>
          <p:nvPr/>
        </p:nvCxnSpPr>
        <p:spPr>
          <a:xfrm flipH="1">
            <a:off x="4886640" y="3823920"/>
            <a:ext cx="2641680" cy="1008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9" name="Google Shape;129;p27"/>
          <p:cNvSpPr/>
          <p:nvPr/>
        </p:nvSpPr>
        <p:spPr>
          <a:xfrm>
            <a:off x="4607640" y="4002480"/>
            <a:ext cx="318492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중간프로젝트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착수발표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/>
          <p:nvPr/>
        </p:nvSpPr>
        <p:spPr>
          <a:xfrm>
            <a:off x="0" y="0"/>
            <a:ext cx="12191760" cy="94608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36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316" name="Google Shape;316;p36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17" name="Google Shape;317;p36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18" name="Google Shape;318;p36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19" name="Google Shape;3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450" y="1090925"/>
            <a:ext cx="6906300" cy="54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6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en-US" sz="1800">
                <a:solidFill>
                  <a:schemeClr val="lt1"/>
                </a:solidFill>
              </a:rPr>
              <a:t>메인화면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" name="Google Shape;329;p37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30" name="Google Shape;330;p37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31" name="Google Shape;331;p37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32" name="Google Shape;332;p37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7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②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로그인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36" name="Google Shape;33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900" y="1098600"/>
            <a:ext cx="6825600" cy="54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3" name="Google Shape;343;p38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44" name="Google Shape;344;p38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45" name="Google Shape;345;p38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46" name="Google Shape;346;p38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47" name="Google Shape;3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③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영화 검색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00" y="1098600"/>
            <a:ext cx="6975625" cy="54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39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58" name="Google Shape;358;p39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59" name="Google Shape;359;p39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④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영화 예매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64" name="Google Shape;36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400" y="1098600"/>
            <a:ext cx="6879924" cy="54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40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72" name="Google Shape;372;p40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73" name="Google Shape;373;p40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74" name="Google Shape;374;p40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75" name="Google Shape;3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0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⑤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맴버쉽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78" name="Google Shape;37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4750" y="1098600"/>
            <a:ext cx="6957050" cy="54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5" name="Google Shape;385;p41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86" name="Google Shape;386;p41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87" name="Google Shape;387;p41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88" name="Google Shape;388;p41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화면 정의서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89" name="Google Shape;3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6075"/>
            <a:ext cx="887900" cy="59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100" y="946075"/>
            <a:ext cx="890650" cy="5911924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1"/>
          <p:cNvSpPr/>
          <p:nvPr/>
        </p:nvSpPr>
        <p:spPr>
          <a:xfrm>
            <a:off x="3036350" y="282663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⑥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공지사항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392" name="Google Shape;3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0800" y="1098600"/>
            <a:ext cx="6999574" cy="550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/>
          <p:nvPr/>
        </p:nvSpPr>
        <p:spPr>
          <a:xfrm>
            <a:off x="262800" y="2430950"/>
            <a:ext cx="11631600" cy="41460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99" name="Google Shape;399;p42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42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401" name="Google Shape;401;p42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402" name="Google Shape;402;p42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6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03" name="Google Shape;403;p42"/>
          <p:cNvSpPr/>
          <p:nvPr/>
        </p:nvSpPr>
        <p:spPr>
          <a:xfrm>
            <a:off x="705950" y="202200"/>
            <a:ext cx="23304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개발 일정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04" name="Google Shape;404;p42"/>
          <p:cNvSpPr/>
          <p:nvPr/>
        </p:nvSpPr>
        <p:spPr>
          <a:xfrm>
            <a:off x="262800" y="1223275"/>
            <a:ext cx="11631600" cy="930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개발 기간</a:t>
            </a:r>
            <a:endParaRPr b="0" sz="14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3월 11일 ~ 3월 22일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graphicFrame>
        <p:nvGraphicFramePr>
          <p:cNvPr id="405" name="Google Shape;405;p42"/>
          <p:cNvGraphicFramePr/>
          <p:nvPr/>
        </p:nvGraphicFramePr>
        <p:xfrm>
          <a:off x="952500" y="3132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{49BA284B-8F16-4CE2-8F68-2C236D9684DB}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기능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기간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로그인/회원가입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영화리스트 페이지 및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15일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예매 기능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17일 ~ 3월 22일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맴버쉽 포인트 기능</a:t>
                      </a:r>
                      <a:endParaRPr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고객센터 게시판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3월 11일 ~ 3월 18일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/>
          <p:nvPr/>
        </p:nvSpPr>
        <p:spPr>
          <a:xfrm>
            <a:off x="4933080" y="1152360"/>
            <a:ext cx="45360" cy="44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8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4484522" y="3020750"/>
            <a:ext cx="3366900" cy="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</a:rPr>
              <a:t>감사합니다.</a:t>
            </a:r>
            <a:endParaRPr b="0" sz="44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5569920" y="4236120"/>
            <a:ext cx="4006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8"/>
          <p:cNvSpPr/>
          <p:nvPr/>
        </p:nvSpPr>
        <p:spPr>
          <a:xfrm>
            <a:off x="388" y="-15005"/>
            <a:ext cx="12191700" cy="6888000"/>
          </a:xfrm>
          <a:prstGeom prst="rect">
            <a:avLst/>
          </a:prstGeom>
          <a:solidFill>
            <a:srgbClr val="000000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28"/>
          <p:cNvGrpSpPr/>
          <p:nvPr/>
        </p:nvGrpSpPr>
        <p:grpSpPr>
          <a:xfrm>
            <a:off x="432000" y="2313000"/>
            <a:ext cx="1994040" cy="1719000"/>
            <a:chOff x="432000" y="2313000"/>
            <a:chExt cx="1994040" cy="1719000"/>
          </a:xfrm>
        </p:grpSpPr>
        <p:sp>
          <p:nvSpPr>
            <p:cNvPr id="137" name="Google Shape;137;p28"/>
            <p:cNvSpPr/>
            <p:nvPr/>
          </p:nvSpPr>
          <p:spPr>
            <a:xfrm rot="5400000">
              <a:off x="569520" y="2175480"/>
              <a:ext cx="1719000" cy="1994040"/>
            </a:xfrm>
            <a:custGeom>
              <a:rect b="b" l="l" r="r" t="t"/>
              <a:pathLst>
                <a:path extrusionOk="0" h="5541" w="4777">
                  <a:moveTo>
                    <a:pt x="1194" y="0"/>
                  </a:moveTo>
                  <a:lnTo>
                    <a:pt x="3582" y="0"/>
                  </a:lnTo>
                  <a:lnTo>
                    <a:pt x="4776" y="2770"/>
                  </a:lnTo>
                  <a:lnTo>
                    <a:pt x="3582" y="5540"/>
                  </a:lnTo>
                  <a:lnTo>
                    <a:pt x="1194" y="5540"/>
                  </a:lnTo>
                  <a:lnTo>
                    <a:pt x="0" y="2770"/>
                  </a:lnTo>
                  <a:lnTo>
                    <a:pt x="1194" y="0"/>
                  </a:lnTo>
                </a:path>
              </a:pathLst>
            </a:custGeom>
            <a:noFill/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8" name="Google Shape;138;p28"/>
            <p:cNvSpPr/>
            <p:nvPr/>
          </p:nvSpPr>
          <p:spPr>
            <a:xfrm>
              <a:off x="958680" y="2797920"/>
              <a:ext cx="985680" cy="63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9" name="Google Shape;139;p28"/>
          <p:cNvCxnSpPr/>
          <p:nvPr/>
        </p:nvCxnSpPr>
        <p:spPr>
          <a:xfrm>
            <a:off x="3027600" y="335160"/>
            <a:ext cx="0" cy="602496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0" name="Google Shape;140;p28"/>
          <p:cNvSpPr/>
          <p:nvPr/>
        </p:nvSpPr>
        <p:spPr>
          <a:xfrm>
            <a:off x="4176000" y="108864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조원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41" name="Google Shape;141;p28"/>
          <p:cNvGrpSpPr/>
          <p:nvPr/>
        </p:nvGrpSpPr>
        <p:grpSpPr>
          <a:xfrm>
            <a:off x="3560040" y="1085400"/>
            <a:ext cx="523440" cy="582480"/>
            <a:chOff x="3560040" y="1085400"/>
            <a:chExt cx="523440" cy="582480"/>
          </a:xfrm>
        </p:grpSpPr>
        <p:cxnSp>
          <p:nvCxnSpPr>
            <p:cNvPr id="142" name="Google Shape;142;p28"/>
            <p:cNvCxnSpPr/>
            <p:nvPr/>
          </p:nvCxnSpPr>
          <p:spPr>
            <a:xfrm>
              <a:off x="4083480" y="1085400"/>
              <a:ext cx="0" cy="58248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3" name="Google Shape;143;p28"/>
            <p:cNvSpPr/>
            <p:nvPr/>
          </p:nvSpPr>
          <p:spPr>
            <a:xfrm>
              <a:off x="3560040" y="10886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44" name="Google Shape;144;p28"/>
          <p:cNvSpPr/>
          <p:nvPr/>
        </p:nvSpPr>
        <p:spPr>
          <a:xfrm>
            <a:off x="8188920" y="1823040"/>
            <a:ext cx="41950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주제 선정 및 이유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45" name="Google Shape;145;p28"/>
          <p:cNvGrpSpPr/>
          <p:nvPr/>
        </p:nvGrpSpPr>
        <p:grpSpPr>
          <a:xfrm>
            <a:off x="7542360" y="1838160"/>
            <a:ext cx="523080" cy="582840"/>
            <a:chOff x="7542360" y="1838160"/>
            <a:chExt cx="523080" cy="582840"/>
          </a:xfrm>
        </p:grpSpPr>
        <p:cxnSp>
          <p:nvCxnSpPr>
            <p:cNvPr id="146" name="Google Shape;146;p28"/>
            <p:cNvCxnSpPr/>
            <p:nvPr/>
          </p:nvCxnSpPr>
          <p:spPr>
            <a:xfrm>
              <a:off x="8065440" y="183816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47" name="Google Shape;147;p28"/>
            <p:cNvSpPr/>
            <p:nvPr/>
          </p:nvSpPr>
          <p:spPr>
            <a:xfrm>
              <a:off x="7542360" y="184176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3560040" y="2718360"/>
            <a:ext cx="523440" cy="582840"/>
            <a:chOff x="3560040" y="2718360"/>
            <a:chExt cx="523440" cy="582840"/>
          </a:xfrm>
        </p:grpSpPr>
        <p:cxnSp>
          <p:nvCxnSpPr>
            <p:cNvPr id="149" name="Google Shape;149;p28"/>
            <p:cNvCxnSpPr/>
            <p:nvPr/>
          </p:nvCxnSpPr>
          <p:spPr>
            <a:xfrm>
              <a:off x="4083480" y="271836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0" name="Google Shape;150;p28"/>
            <p:cNvSpPr/>
            <p:nvPr/>
          </p:nvSpPr>
          <p:spPr>
            <a:xfrm>
              <a:off x="3560040" y="272160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1" name="Google Shape;151;p28"/>
          <p:cNvSpPr/>
          <p:nvPr/>
        </p:nvSpPr>
        <p:spPr>
          <a:xfrm>
            <a:off x="4167720" y="270936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52" name="Google Shape;152;p28"/>
          <p:cNvGrpSpPr/>
          <p:nvPr/>
        </p:nvGrpSpPr>
        <p:grpSpPr>
          <a:xfrm>
            <a:off x="7554240" y="3494640"/>
            <a:ext cx="523440" cy="582840"/>
            <a:chOff x="7554240" y="3342240"/>
            <a:chExt cx="523440" cy="582840"/>
          </a:xfrm>
        </p:grpSpPr>
        <p:cxnSp>
          <p:nvCxnSpPr>
            <p:cNvPr id="153" name="Google Shape;153;p28"/>
            <p:cNvCxnSpPr/>
            <p:nvPr/>
          </p:nvCxnSpPr>
          <p:spPr>
            <a:xfrm>
              <a:off x="8077680" y="3342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4" name="Google Shape;154;p28"/>
            <p:cNvSpPr/>
            <p:nvPr/>
          </p:nvSpPr>
          <p:spPr>
            <a:xfrm>
              <a:off x="7554240" y="33458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5" name="Google Shape;155;p28"/>
          <p:cNvSpPr/>
          <p:nvPr/>
        </p:nvSpPr>
        <p:spPr>
          <a:xfrm>
            <a:off x="7911720" y="3520920"/>
            <a:ext cx="3464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사용할 API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56" name="Google Shape;156;p28"/>
          <p:cNvGrpSpPr/>
          <p:nvPr/>
        </p:nvGrpSpPr>
        <p:grpSpPr>
          <a:xfrm>
            <a:off x="3611160" y="4337640"/>
            <a:ext cx="523080" cy="582840"/>
            <a:chOff x="3611160" y="4337640"/>
            <a:chExt cx="523080" cy="582840"/>
          </a:xfrm>
        </p:grpSpPr>
        <p:cxnSp>
          <p:nvCxnSpPr>
            <p:cNvPr id="157" name="Google Shape;157;p28"/>
            <p:cNvCxnSpPr/>
            <p:nvPr/>
          </p:nvCxnSpPr>
          <p:spPr>
            <a:xfrm>
              <a:off x="4134240" y="43376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58" name="Google Shape;158;p28"/>
            <p:cNvSpPr/>
            <p:nvPr/>
          </p:nvSpPr>
          <p:spPr>
            <a:xfrm>
              <a:off x="3611160" y="434124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59" name="Google Shape;159;p28"/>
          <p:cNvSpPr/>
          <p:nvPr/>
        </p:nvSpPr>
        <p:spPr>
          <a:xfrm>
            <a:off x="4248000" y="4284000"/>
            <a:ext cx="2330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화면 정의서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60" name="Google Shape;160;p28"/>
          <p:cNvGrpSpPr/>
          <p:nvPr/>
        </p:nvGrpSpPr>
        <p:grpSpPr>
          <a:xfrm>
            <a:off x="7612560" y="5107320"/>
            <a:ext cx="523440" cy="582840"/>
            <a:chOff x="7612560" y="5107320"/>
            <a:chExt cx="523440" cy="582840"/>
          </a:xfrm>
        </p:grpSpPr>
        <p:cxnSp>
          <p:nvCxnSpPr>
            <p:cNvPr id="161" name="Google Shape;161;p28"/>
            <p:cNvCxnSpPr/>
            <p:nvPr/>
          </p:nvCxnSpPr>
          <p:spPr>
            <a:xfrm>
              <a:off x="8136000" y="510732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2" name="Google Shape;162;p28"/>
            <p:cNvSpPr/>
            <p:nvPr/>
          </p:nvSpPr>
          <p:spPr>
            <a:xfrm>
              <a:off x="7612560" y="511092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63" name="Google Shape;163;p28"/>
          <p:cNvSpPr/>
          <p:nvPr/>
        </p:nvSpPr>
        <p:spPr>
          <a:xfrm>
            <a:off x="8253720" y="5076000"/>
            <a:ext cx="2330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</a:rPr>
              <a:t>개발 일정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864000" y="2880000"/>
            <a:ext cx="129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0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b="0" sz="30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3611160" y="5624270"/>
            <a:ext cx="523440" cy="582900"/>
            <a:chOff x="7612560" y="5107320"/>
            <a:chExt cx="523440" cy="582900"/>
          </a:xfrm>
        </p:grpSpPr>
        <p:cxnSp>
          <p:nvCxnSpPr>
            <p:cNvPr id="166" name="Google Shape;166;p28"/>
            <p:cNvCxnSpPr/>
            <p:nvPr/>
          </p:nvCxnSpPr>
          <p:spPr>
            <a:xfrm>
              <a:off x="8136000" y="510732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67" name="Google Shape;167;p28"/>
            <p:cNvSpPr/>
            <p:nvPr/>
          </p:nvSpPr>
          <p:spPr>
            <a:xfrm>
              <a:off x="7612560" y="511092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7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68" name="Google Shape;168;p28"/>
          <p:cNvSpPr/>
          <p:nvPr/>
        </p:nvSpPr>
        <p:spPr>
          <a:xfrm>
            <a:off x="4252320" y="5592950"/>
            <a:ext cx="23304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마무리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0" y="0"/>
            <a:ext cx="12191760" cy="94608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5" name="Google Shape;175;p29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176" name="Google Shape;176;p29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177" name="Google Shape;177;p29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178" name="Google Shape;178;p29"/>
          <p:cNvSpPr/>
          <p:nvPr/>
        </p:nvSpPr>
        <p:spPr>
          <a:xfrm>
            <a:off x="711720" y="21024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 조원 소개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179" name="Google Shape;179;p29"/>
          <p:cNvGrpSpPr/>
          <p:nvPr/>
        </p:nvGrpSpPr>
        <p:grpSpPr>
          <a:xfrm>
            <a:off x="324000" y="1139040"/>
            <a:ext cx="11520000" cy="2748960"/>
            <a:chOff x="324000" y="1139040"/>
            <a:chExt cx="11520000" cy="2748960"/>
          </a:xfrm>
        </p:grpSpPr>
        <p:pic>
          <p:nvPicPr>
            <p:cNvPr id="180" name="Google Shape;180;p29"/>
            <p:cNvPicPr preferRelativeResize="0"/>
            <p:nvPr/>
          </p:nvPicPr>
          <p:blipFill rotWithShape="1">
            <a:blip r:embed="rId3">
              <a:alphaModFix/>
            </a:blip>
            <a:srcRect b="7936" l="12717" r="0" t="8838"/>
            <a:stretch/>
          </p:blipFill>
          <p:spPr>
            <a:xfrm>
              <a:off x="324000" y="1151280"/>
              <a:ext cx="2330640" cy="2736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9"/>
            <p:cNvPicPr preferRelativeResize="0"/>
            <p:nvPr/>
          </p:nvPicPr>
          <p:blipFill rotWithShape="1">
            <a:blip r:embed="rId4">
              <a:alphaModFix/>
            </a:blip>
            <a:srcRect b="7932" l="12717" r="0" t="8474"/>
            <a:stretch/>
          </p:blipFill>
          <p:spPr>
            <a:xfrm>
              <a:off x="2654640" y="1139400"/>
              <a:ext cx="2330640" cy="274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9"/>
            <p:cNvPicPr preferRelativeResize="0"/>
            <p:nvPr/>
          </p:nvPicPr>
          <p:blipFill rotWithShape="1">
            <a:blip r:embed="rId5">
              <a:alphaModFix/>
            </a:blip>
            <a:srcRect b="7932" l="12717" r="0" t="8474"/>
            <a:stretch/>
          </p:blipFill>
          <p:spPr>
            <a:xfrm>
              <a:off x="4985280" y="1139400"/>
              <a:ext cx="2330640" cy="274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9"/>
            <p:cNvPicPr preferRelativeResize="0"/>
            <p:nvPr/>
          </p:nvPicPr>
          <p:blipFill rotWithShape="1">
            <a:blip r:embed="rId6">
              <a:alphaModFix/>
            </a:blip>
            <a:srcRect b="7932" l="12714" r="18745" t="8476"/>
            <a:stretch/>
          </p:blipFill>
          <p:spPr>
            <a:xfrm>
              <a:off x="7315920" y="1139040"/>
              <a:ext cx="2251441" cy="274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9"/>
            <p:cNvPicPr preferRelativeResize="0"/>
            <p:nvPr/>
          </p:nvPicPr>
          <p:blipFill rotWithShape="1">
            <a:blip r:embed="rId7">
              <a:alphaModFix/>
            </a:blip>
            <a:srcRect b="7932" l="12717" r="18745" t="8474"/>
            <a:stretch/>
          </p:blipFill>
          <p:spPr>
            <a:xfrm>
              <a:off x="9592560" y="1139040"/>
              <a:ext cx="2251440" cy="2748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5" name="Google Shape;185;p29"/>
          <p:cNvSpPr/>
          <p:nvPr/>
        </p:nvSpPr>
        <p:spPr>
          <a:xfrm>
            <a:off x="461880" y="3962520"/>
            <a:ext cx="1452600" cy="54612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오세현 </a:t>
            </a:r>
            <a:r>
              <a:rPr lang="en-US" sz="1800">
                <a:solidFill>
                  <a:srgbClr val="A5A5A5"/>
                </a:solidFill>
              </a:rPr>
              <a:t>PL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822400" y="3996000"/>
            <a:ext cx="1389600" cy="54612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김민혁 DA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7551720" y="3998520"/>
            <a:ext cx="1452600" cy="54612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김정선 UA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9890640" y="3962520"/>
            <a:ext cx="1523880" cy="54612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한정수 TA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89360" y="4580640"/>
            <a:ext cx="1970640" cy="1971360"/>
          </a:xfrm>
          <a:custGeom>
            <a:rect b="b" l="l" r="r" t="t"/>
            <a:pathLst>
              <a:path extrusionOk="0" h="5477" w="5476">
                <a:moveTo>
                  <a:pt x="912" y="0"/>
                </a:moveTo>
                <a:cubicBezTo>
                  <a:pt x="456" y="0"/>
                  <a:pt x="0" y="456"/>
                  <a:pt x="0" y="912"/>
                </a:cubicBezTo>
                <a:lnTo>
                  <a:pt x="0" y="4564"/>
                </a:lnTo>
                <a:cubicBezTo>
                  <a:pt x="0" y="5020"/>
                  <a:pt x="456" y="5476"/>
                  <a:pt x="912" y="5476"/>
                </a:cubicBezTo>
                <a:lnTo>
                  <a:pt x="4562" y="5476"/>
                </a:lnTo>
                <a:cubicBezTo>
                  <a:pt x="5018" y="5476"/>
                  <a:pt x="5475" y="5020"/>
                  <a:pt x="5475" y="4564"/>
                </a:cubicBezTo>
                <a:lnTo>
                  <a:pt x="5475" y="912"/>
                </a:lnTo>
                <a:cubicBezTo>
                  <a:pt x="5475" y="456"/>
                  <a:pt x="5018" y="0"/>
                  <a:pt x="4562" y="0"/>
                </a:cubicBezTo>
                <a:lnTo>
                  <a:pt x="912" y="0"/>
                </a:lnTo>
              </a:path>
            </a:pathLst>
          </a:cu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히키코모리 코더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2529360" y="4616640"/>
            <a:ext cx="1970640" cy="1971360"/>
          </a:xfrm>
          <a:custGeom>
            <a:rect b="b" l="l" r="r" t="t"/>
            <a:pathLst>
              <a:path extrusionOk="0" h="5477" w="5476">
                <a:moveTo>
                  <a:pt x="912" y="0"/>
                </a:moveTo>
                <a:cubicBezTo>
                  <a:pt x="456" y="0"/>
                  <a:pt x="0" y="456"/>
                  <a:pt x="0" y="912"/>
                </a:cubicBezTo>
                <a:lnTo>
                  <a:pt x="0" y="4564"/>
                </a:lnTo>
                <a:cubicBezTo>
                  <a:pt x="0" y="5020"/>
                  <a:pt x="456" y="5476"/>
                  <a:pt x="912" y="5476"/>
                </a:cubicBezTo>
                <a:lnTo>
                  <a:pt x="4562" y="5476"/>
                </a:lnTo>
                <a:cubicBezTo>
                  <a:pt x="5018" y="5476"/>
                  <a:pt x="5475" y="5020"/>
                  <a:pt x="5475" y="4564"/>
                </a:cubicBezTo>
                <a:lnTo>
                  <a:pt x="5475" y="912"/>
                </a:lnTo>
                <a:cubicBezTo>
                  <a:pt x="5475" y="456"/>
                  <a:pt x="5018" y="0"/>
                  <a:pt x="4562" y="0"/>
                </a:cubicBezTo>
                <a:lnTo>
                  <a:pt x="912" y="0"/>
                </a:lnTo>
              </a:path>
            </a:pathLst>
          </a:cu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사진 넣는거 실화입니까?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4869360" y="4608000"/>
            <a:ext cx="1970640" cy="1971360"/>
          </a:xfrm>
          <a:custGeom>
            <a:rect b="b" l="l" r="r" t="t"/>
            <a:pathLst>
              <a:path extrusionOk="0" h="5477" w="5476">
                <a:moveTo>
                  <a:pt x="912" y="0"/>
                </a:moveTo>
                <a:cubicBezTo>
                  <a:pt x="456" y="0"/>
                  <a:pt x="0" y="456"/>
                  <a:pt x="0" y="912"/>
                </a:cubicBezTo>
                <a:lnTo>
                  <a:pt x="0" y="4564"/>
                </a:lnTo>
                <a:cubicBezTo>
                  <a:pt x="0" y="5020"/>
                  <a:pt x="456" y="5476"/>
                  <a:pt x="912" y="5476"/>
                </a:cubicBezTo>
                <a:lnTo>
                  <a:pt x="4562" y="5476"/>
                </a:lnTo>
                <a:cubicBezTo>
                  <a:pt x="5018" y="5476"/>
                  <a:pt x="5475" y="5020"/>
                  <a:pt x="5475" y="4564"/>
                </a:cubicBezTo>
                <a:lnTo>
                  <a:pt x="5475" y="912"/>
                </a:lnTo>
                <a:cubicBezTo>
                  <a:pt x="5475" y="456"/>
                  <a:pt x="5018" y="0"/>
                  <a:pt x="4562" y="0"/>
                </a:cubicBezTo>
                <a:lnTo>
                  <a:pt x="912" y="0"/>
                </a:lnTo>
              </a:path>
            </a:pathLst>
          </a:cu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AA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281360" y="4608000"/>
            <a:ext cx="1970640" cy="1971360"/>
          </a:xfrm>
          <a:custGeom>
            <a:rect b="b" l="l" r="r" t="t"/>
            <a:pathLst>
              <a:path extrusionOk="0" h="5477" w="5476">
                <a:moveTo>
                  <a:pt x="912" y="0"/>
                </a:moveTo>
                <a:cubicBezTo>
                  <a:pt x="456" y="0"/>
                  <a:pt x="0" y="456"/>
                  <a:pt x="0" y="912"/>
                </a:cubicBezTo>
                <a:lnTo>
                  <a:pt x="0" y="4564"/>
                </a:lnTo>
                <a:cubicBezTo>
                  <a:pt x="0" y="5020"/>
                  <a:pt x="456" y="5476"/>
                  <a:pt x="912" y="5476"/>
                </a:cubicBezTo>
                <a:lnTo>
                  <a:pt x="4562" y="5476"/>
                </a:lnTo>
                <a:cubicBezTo>
                  <a:pt x="5018" y="5476"/>
                  <a:pt x="5475" y="5020"/>
                  <a:pt x="5475" y="4564"/>
                </a:cubicBezTo>
                <a:lnTo>
                  <a:pt x="5475" y="912"/>
                </a:lnTo>
                <a:cubicBezTo>
                  <a:pt x="5475" y="456"/>
                  <a:pt x="5018" y="0"/>
                  <a:pt x="4562" y="0"/>
                </a:cubicBezTo>
                <a:lnTo>
                  <a:pt x="912" y="0"/>
                </a:lnTo>
              </a:path>
            </a:pathLst>
          </a:cu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위의 그림 하얀색 부분에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사진을 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넣어보세요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9684000" y="4599360"/>
            <a:ext cx="1970640" cy="1971360"/>
          </a:xfrm>
          <a:custGeom>
            <a:rect b="b" l="l" r="r" t="t"/>
            <a:pathLst>
              <a:path extrusionOk="0" h="5477" w="5476">
                <a:moveTo>
                  <a:pt x="912" y="0"/>
                </a:moveTo>
                <a:cubicBezTo>
                  <a:pt x="456" y="0"/>
                  <a:pt x="0" y="456"/>
                  <a:pt x="0" y="912"/>
                </a:cubicBezTo>
                <a:lnTo>
                  <a:pt x="0" y="4564"/>
                </a:lnTo>
                <a:cubicBezTo>
                  <a:pt x="0" y="5020"/>
                  <a:pt x="456" y="5476"/>
                  <a:pt x="912" y="5476"/>
                </a:cubicBezTo>
                <a:lnTo>
                  <a:pt x="4562" y="5476"/>
                </a:lnTo>
                <a:cubicBezTo>
                  <a:pt x="5018" y="5476"/>
                  <a:pt x="5475" y="5020"/>
                  <a:pt x="5475" y="4564"/>
                </a:cubicBezTo>
                <a:lnTo>
                  <a:pt x="5475" y="912"/>
                </a:lnTo>
                <a:cubicBezTo>
                  <a:pt x="5475" y="456"/>
                  <a:pt x="5018" y="0"/>
                  <a:pt x="4562" y="0"/>
                </a:cubicBezTo>
                <a:lnTo>
                  <a:pt x="912" y="0"/>
                </a:lnTo>
              </a:path>
            </a:pathLst>
          </a:cu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ulim"/>
                <a:ea typeface="Gulim"/>
                <a:cs typeface="Gulim"/>
                <a:sym typeface="Gulim"/>
              </a:rPr>
              <a:t>진짜 텐션</a:t>
            </a:r>
            <a:br>
              <a:rPr lang="en-US" sz="2000">
                <a:latin typeface="Gulim"/>
                <a:ea typeface="Gulim"/>
                <a:cs typeface="Gulim"/>
                <a:sym typeface="Gulim"/>
              </a:rPr>
            </a:br>
            <a:r>
              <a:rPr lang="en-US" sz="2000">
                <a:latin typeface="Gulim"/>
                <a:ea typeface="Gulim"/>
                <a:cs typeface="Gulim"/>
                <a:sym typeface="Gulim"/>
              </a:rPr>
              <a:t>어쩔거에요~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5162400" y="3989880"/>
            <a:ext cx="1389600" cy="54612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A5A5"/>
                </a:solidFill>
              </a:rPr>
              <a:t>김정진 AA</a:t>
            </a:r>
            <a:endParaRPr b="0" sz="1800" strike="noStrike"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95" name="Google Shape;19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000" y="1595100"/>
            <a:ext cx="1900874" cy="18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88375" y="1595100"/>
            <a:ext cx="2262525" cy="18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9783538" y="1376263"/>
            <a:ext cx="1837625" cy="22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>
            <a:off x="-9720" y="1101240"/>
            <a:ext cx="12191700" cy="4788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30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204" name="Google Shape;204;p30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05" name="Google Shape;205;p30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06" name="Google Shape;206;p30"/>
          <p:cNvSpPr/>
          <p:nvPr/>
        </p:nvSpPr>
        <p:spPr>
          <a:xfrm>
            <a:off x="8865438" y="1178425"/>
            <a:ext cx="1119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경험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000" y="3166138"/>
            <a:ext cx="647924" cy="6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550" y="4482788"/>
            <a:ext cx="582825" cy="5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550" y="1914575"/>
            <a:ext cx="582825" cy="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8200925" y="2065025"/>
            <a:ext cx="1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이용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8200925" y="3290000"/>
            <a:ext cx="32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방문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8200925" y="4574100"/>
            <a:ext cx="294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관람</a:t>
            </a:r>
            <a:endParaRPr/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21925" y="3834888"/>
            <a:ext cx="647924" cy="64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10769850" y="3958750"/>
            <a:ext cx="10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활용</a:t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072356" y="252213"/>
            <a:ext cx="46527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주제 및 선정 이유</a:t>
            </a:r>
            <a:endParaRPr b="0" sz="2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826425"/>
            <a:ext cx="3205125" cy="32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 flipH="1">
            <a:off x="3205125" y="3105750"/>
            <a:ext cx="3780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영화 예매 시스템</a:t>
            </a:r>
            <a:endParaRPr sz="3000">
              <a:solidFill>
                <a:schemeClr val="lt1"/>
              </a:solidFill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154475" y="2583338"/>
            <a:ext cx="582825" cy="5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10769850" y="2674650"/>
            <a:ext cx="137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편리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26" name="Google Shape;226;p31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27" name="Google Shape;227;p31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3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28" name="Google Shape;228;p31"/>
          <p:cNvSpPr/>
          <p:nvPr/>
        </p:nvSpPr>
        <p:spPr>
          <a:xfrm>
            <a:off x="3841560" y="219240"/>
            <a:ext cx="7275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854280" y="4376520"/>
            <a:ext cx="19890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자라나는 새싹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30" name="Google Shape;230;p31"/>
          <p:cNvCxnSpPr/>
          <p:nvPr/>
        </p:nvCxnSpPr>
        <p:spPr>
          <a:xfrm>
            <a:off x="7623000" y="1538280"/>
            <a:ext cx="0" cy="36987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1" name="Google Shape;231;p31"/>
          <p:cNvSpPr txBox="1"/>
          <p:nvPr/>
        </p:nvSpPr>
        <p:spPr>
          <a:xfrm>
            <a:off x="1124250" y="310325"/>
            <a:ext cx="3903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</a:rPr>
              <a:t>프로젝트 소개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/>
          <p:nvPr/>
        </p:nvSpPr>
        <p:spPr>
          <a:xfrm>
            <a:off x="-18000" y="1061280"/>
            <a:ext cx="12191700" cy="47886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600" y="2525725"/>
            <a:ext cx="1723800" cy="17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650" y="2525725"/>
            <a:ext cx="1723800" cy="17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3272450" y="2719100"/>
            <a:ext cx="156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</a:rPr>
              <a:t>+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7730900" y="2719100"/>
            <a:ext cx="1560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lt1"/>
                </a:solidFill>
              </a:rPr>
              <a:t>=</a:t>
            </a:r>
            <a:endParaRPr sz="10000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733550" y="2334200"/>
            <a:ext cx="31356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영화 티켓부터 사이드 메뉴까지,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한 번에 구매할 수 있는 간편한 영화 예매 시스템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/>
          <p:nvPr/>
        </p:nvSpPr>
        <p:spPr>
          <a:xfrm>
            <a:off x="-18000" y="1061280"/>
            <a:ext cx="12191760" cy="4788720"/>
          </a:xfrm>
          <a:prstGeom prst="rect">
            <a:avLst/>
          </a:prstGeom>
          <a:solidFill>
            <a:srgbClr val="A5A5A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417240" y="219240"/>
            <a:ext cx="523080" cy="582840"/>
            <a:chOff x="417240" y="219240"/>
            <a:chExt cx="523080" cy="582840"/>
          </a:xfrm>
        </p:grpSpPr>
        <p:cxnSp>
          <p:nvCxnSpPr>
            <p:cNvPr id="245" name="Google Shape;245;p32"/>
            <p:cNvCxnSpPr/>
            <p:nvPr/>
          </p:nvCxnSpPr>
          <p:spPr>
            <a:xfrm>
              <a:off x="940320" y="219240"/>
              <a:ext cx="0" cy="58284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46" name="Google Shape;246;p32"/>
            <p:cNvSpPr/>
            <p:nvPr/>
          </p:nvSpPr>
          <p:spPr>
            <a:xfrm>
              <a:off x="417240" y="222480"/>
              <a:ext cx="40068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47" name="Google Shape;247;p32"/>
          <p:cNvSpPr/>
          <p:nvPr/>
        </p:nvSpPr>
        <p:spPr>
          <a:xfrm>
            <a:off x="3841560" y="219240"/>
            <a:ext cx="727560" cy="45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③</a:t>
            </a:r>
            <a:endParaRPr b="0" sz="2400" strike="noStrike"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248" name="Google Shape;248;p32"/>
          <p:cNvGrpSpPr/>
          <p:nvPr/>
        </p:nvGrpSpPr>
        <p:grpSpPr>
          <a:xfrm>
            <a:off x="3537360" y="2184840"/>
            <a:ext cx="3304440" cy="3135960"/>
            <a:chOff x="3537360" y="2184840"/>
            <a:chExt cx="3304440" cy="3135960"/>
          </a:xfrm>
        </p:grpSpPr>
        <p:sp>
          <p:nvSpPr>
            <p:cNvPr id="249" name="Google Shape;249;p32"/>
            <p:cNvSpPr/>
            <p:nvPr/>
          </p:nvSpPr>
          <p:spPr>
            <a:xfrm>
              <a:off x="3537360" y="4438080"/>
              <a:ext cx="3304440" cy="882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잔인하게</a:t>
              </a:r>
              <a:endParaRPr b="0" sz="2400" strike="noStrike">
                <a:latin typeface="Gulim"/>
                <a:ea typeface="Gulim"/>
                <a:cs typeface="Gulim"/>
                <a:sym typeface="Gulim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밟음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pic>
          <p:nvPicPr>
            <p:cNvPr id="250" name="Google Shape;25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933000" y="2184840"/>
              <a:ext cx="2116440" cy="21164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120" y="2608920"/>
            <a:ext cx="1372680" cy="13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>
            <a:off x="854280" y="4376520"/>
            <a:ext cx="198900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자라나는 새싹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>
            <a:off x="7623000" y="1538280"/>
            <a:ext cx="0" cy="369864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254" name="Google Shape;254;p32"/>
          <p:cNvGrpSpPr/>
          <p:nvPr/>
        </p:nvGrpSpPr>
        <p:grpSpPr>
          <a:xfrm>
            <a:off x="8104680" y="2654280"/>
            <a:ext cx="3304440" cy="2311920"/>
            <a:chOff x="8104680" y="2654280"/>
            <a:chExt cx="3304440" cy="2311920"/>
          </a:xfrm>
        </p:grpSpPr>
        <p:sp>
          <p:nvSpPr>
            <p:cNvPr id="255" name="Google Shape;255;p32"/>
            <p:cNvSpPr/>
            <p:nvPr/>
          </p:nvSpPr>
          <p:spPr>
            <a:xfrm>
              <a:off x="8104680" y="4449240"/>
              <a:ext cx="3304440" cy="516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으앙 쥬금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  <p:pic>
          <p:nvPicPr>
            <p:cNvPr id="256" name="Google Shape;256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978400" y="2654280"/>
              <a:ext cx="1353960" cy="1353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7" name="Google Shape;257;p32"/>
          <p:cNvSpPr/>
          <p:nvPr/>
        </p:nvSpPr>
        <p:spPr>
          <a:xfrm>
            <a:off x="1880640" y="1265040"/>
            <a:ext cx="3596760" cy="82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인과관계</a:t>
            </a: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r>
              <a:rPr b="0" lang="en-US" sz="2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아이콘</a:t>
            </a: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으로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간단하게 설명하세요</a:t>
            </a:r>
            <a:endParaRPr b="0" sz="20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417240" y="188640"/>
            <a:ext cx="346428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주요 인물 분석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9409400" y="5030400"/>
            <a:ext cx="778200" cy="5169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??????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4866150" y="5320800"/>
            <a:ext cx="778200" cy="5169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??????</a:t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>
            <a:off x="1517175" y="5288400"/>
            <a:ext cx="778200" cy="5169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??????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" name="Google Shape;268;p33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69" name="Google Shape;269;p33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70" name="Google Shape;270;p33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71" name="Google Shape;271;p33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3772875" y="282688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① </a:t>
            </a:r>
            <a:r>
              <a:rPr lang="en-US" sz="1800">
                <a:solidFill>
                  <a:schemeClr val="lt1"/>
                </a:solidFill>
              </a:rPr>
              <a:t>핸드폰 결제 및 본인인증 API - PASS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73" name="Google Shape;2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75" y="1495650"/>
            <a:ext cx="3076575" cy="471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300" y="1495650"/>
            <a:ext cx="3057525" cy="481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8425" y="1495650"/>
            <a:ext cx="3048000" cy="490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/>
          <p:nvPr/>
        </p:nvSpPr>
        <p:spPr>
          <a:xfrm>
            <a:off x="3918375" y="3433400"/>
            <a:ext cx="240300" cy="456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7909975" y="3433400"/>
            <a:ext cx="240300" cy="456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4" name="Google Shape;284;p34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285" name="Google Shape;285;p34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286" name="Google Shape;286;p34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287" name="Google Shape;287;p34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3772875" y="282700"/>
            <a:ext cx="47169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②</a:t>
            </a:r>
            <a:r>
              <a:rPr b="0" lang="en-US" sz="18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lt1"/>
                </a:solidFill>
              </a:rPr>
              <a:t>자동회원 가입방지 API - </a:t>
            </a:r>
            <a:r>
              <a:rPr lang="en-US" sz="1800">
                <a:solidFill>
                  <a:schemeClr val="lt1"/>
                </a:solidFill>
              </a:rPr>
              <a:t>네이버캡차 API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325" y="1508750"/>
            <a:ext cx="3038475" cy="43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338" y="1508750"/>
            <a:ext cx="3009900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9800" y="1508724"/>
            <a:ext cx="2835769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1606025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컬러 캡차API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457750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흑백</a:t>
            </a:r>
            <a:r>
              <a:rPr lang="en-US">
                <a:solidFill>
                  <a:schemeClr val="lt1"/>
                </a:solidFill>
              </a:rPr>
              <a:t> 캡차API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9131137" y="5973025"/>
            <a:ext cx="15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오디오</a:t>
            </a:r>
            <a:r>
              <a:rPr lang="en-US">
                <a:solidFill>
                  <a:schemeClr val="lt1"/>
                </a:solidFill>
              </a:rPr>
              <a:t> 캡차API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/>
          <p:nvPr/>
        </p:nvSpPr>
        <p:spPr>
          <a:xfrm>
            <a:off x="0" y="0"/>
            <a:ext cx="12191700" cy="946200"/>
          </a:xfrm>
          <a:prstGeom prst="rect">
            <a:avLst/>
          </a:prstGeom>
          <a:solidFill>
            <a:srgbClr val="A5A5A5">
              <a:alpha val="4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35"/>
          <p:cNvGrpSpPr/>
          <p:nvPr/>
        </p:nvGrpSpPr>
        <p:grpSpPr>
          <a:xfrm>
            <a:off x="417240" y="219240"/>
            <a:ext cx="523080" cy="582900"/>
            <a:chOff x="417240" y="219240"/>
            <a:chExt cx="523080" cy="582900"/>
          </a:xfrm>
        </p:grpSpPr>
        <p:cxnSp>
          <p:nvCxnSpPr>
            <p:cNvPr id="302" name="Google Shape;302;p35"/>
            <p:cNvCxnSpPr/>
            <p:nvPr/>
          </p:nvCxnSpPr>
          <p:spPr>
            <a:xfrm>
              <a:off x="940320" y="219240"/>
              <a:ext cx="0" cy="58290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"/>
              <a:headEnd len="sm" w="sm" type="none"/>
              <a:tailEnd len="sm" w="sm" type="none"/>
            </a:ln>
          </p:spPr>
        </p:cxnSp>
        <p:sp>
          <p:nvSpPr>
            <p:cNvPr id="303" name="Google Shape;303;p35"/>
            <p:cNvSpPr/>
            <p:nvPr/>
          </p:nvSpPr>
          <p:spPr>
            <a:xfrm>
              <a:off x="417240" y="222480"/>
              <a:ext cx="400800" cy="51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</a:rPr>
                <a:t>4</a:t>
              </a:r>
              <a:endParaRPr b="0" sz="2800" strike="noStrike"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304" name="Google Shape;304;p35"/>
          <p:cNvSpPr/>
          <p:nvPr/>
        </p:nvSpPr>
        <p:spPr>
          <a:xfrm>
            <a:off x="886875" y="219250"/>
            <a:ext cx="28860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사용할 API </a:t>
            </a:r>
            <a:r>
              <a:rPr lang="en-US" sz="2800">
                <a:solidFill>
                  <a:schemeClr val="lt1"/>
                </a:solidFill>
                <a:latin typeface="Gulim"/>
                <a:ea typeface="Gulim"/>
                <a:cs typeface="Gulim"/>
                <a:sym typeface="Gulim"/>
              </a:rPr>
              <a:t>소개</a:t>
            </a:r>
            <a:endParaRPr b="0" sz="16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5" name="Google Shape;305;p35"/>
          <p:cNvSpPr/>
          <p:nvPr/>
        </p:nvSpPr>
        <p:spPr>
          <a:xfrm>
            <a:off x="2413440" y="1977840"/>
            <a:ext cx="7916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“맛있게 먹으면 0Kcal라는 말은 과연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진짜</a:t>
            </a:r>
            <a:r>
              <a:rPr b="0" lang="en-US" sz="2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일까”</a:t>
            </a:r>
            <a:endParaRPr b="0" sz="2800" strike="noStrike"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6" name="Google Shape;306;p35"/>
          <p:cNvSpPr/>
          <p:nvPr/>
        </p:nvSpPr>
        <p:spPr>
          <a:xfrm>
            <a:off x="3772875" y="282688"/>
            <a:ext cx="4400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③ 극장 위치찾기  </a:t>
            </a:r>
            <a:r>
              <a:rPr lang="en-US" sz="1800">
                <a:solidFill>
                  <a:schemeClr val="lt1"/>
                </a:solidFill>
              </a:rPr>
              <a:t>API - </a:t>
            </a:r>
            <a:r>
              <a:rPr lang="en-US" sz="1800">
                <a:solidFill>
                  <a:schemeClr val="lt1"/>
                </a:solidFill>
              </a:rPr>
              <a:t>카카오 맵 API</a:t>
            </a:r>
            <a:r>
              <a:rPr lang="en-US" sz="1800">
                <a:solidFill>
                  <a:schemeClr val="lt1"/>
                </a:solidFill>
              </a:rPr>
              <a:t> </a:t>
            </a:r>
            <a:endParaRPr b="0" sz="1800" strike="noStrike">
              <a:solidFill>
                <a:schemeClr val="lt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4052320" y="6101500"/>
            <a:ext cx="35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카카오 지도를 통한 위치 검색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437025"/>
            <a:ext cx="9225175" cy="435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