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7DD40E-C7BA-4D3B-8870-C253292834BC}">
  <a:tblStyle styleId="{947DD40E-C7BA-4D3B-8870-C253292834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Batang"/>
                <a:ea typeface="Batang"/>
                <a:cs typeface="Batang"/>
                <a:sym typeface="Batang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905876732_1_56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g11905876732_1_56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9" name="Google Shape;299;g11905876732_1_56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905876732_1_118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g11905876732_1_118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3" name="Google Shape;313;g11905876732_1_118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905876732_1_70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g11905876732_1_70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27" name="Google Shape;327;g11905876732_1_7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905876732_1_83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g11905876732_1_83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1" name="Google Shape;341;g11905876732_1_83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905876732_1_96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g11905876732_1_96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5" name="Google Shape;355;g11905876732_1_96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905876732_5_21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11905876732_5_21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69" name="Google Shape;369;g11905876732_5_2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9018f4dca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119018f4dca_0_0:notes"/>
          <p:cNvSpPr/>
          <p:nvPr>
            <p:ph idx="2" type="sldImg"/>
          </p:nvPr>
        </p:nvSpPr>
        <p:spPr>
          <a:xfrm>
            <a:off x="1107000" y="812520"/>
            <a:ext cx="5345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2" name="Google Shape;172;p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905876732_2_0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g11905876732_2_0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0" name="Google Shape;220;g11905876732_2_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905876732_6_101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g11905876732_6_101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8" name="Google Shape;238;g11905876732_6_10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905876732_8_18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g11905876732_8_18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4" name="Google Shape;254;g11905876732_8_18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905876732_6_55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g11905876732_6_55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1" name="Google Shape;271;g11905876732_6_55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10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5" name="Google Shape;285;p1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09480" y="1604520"/>
            <a:ext cx="109724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609480" y="3682440"/>
            <a:ext cx="109724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0948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23196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09480" y="368244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231960" y="368244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09480" y="160452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319640" y="160452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8029800" y="160452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09480" y="368244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4319640" y="368244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8029800" y="368244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09480" y="1604520"/>
            <a:ext cx="53542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231960" y="1604520"/>
            <a:ext cx="53542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0948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6231960" y="1604520"/>
            <a:ext cx="53542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609480" y="368244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609480" y="1604520"/>
            <a:ext cx="53542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623196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6231960" y="368244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60948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623196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609480" y="3682440"/>
            <a:ext cx="109724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609480" y="1604520"/>
            <a:ext cx="109724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609480" y="3682440"/>
            <a:ext cx="109724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0948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623196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609480" y="368244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6231960" y="368244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609480" y="160452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319640" y="160452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8029800" y="160452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609480" y="368244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4319640" y="368244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8029800" y="368244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09480" y="1604520"/>
            <a:ext cx="53542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231960" y="1604520"/>
            <a:ext cx="53542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0948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231960" y="1604520"/>
            <a:ext cx="53542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09480" y="368244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09480" y="1604520"/>
            <a:ext cx="53542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23196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231960" y="368244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0948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23196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09480" y="3682440"/>
            <a:ext cx="109724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6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24.jpg"/><Relationship Id="rId9" Type="http://schemas.openxmlformats.org/officeDocument/2006/relationships/image" Target="../media/image21.png"/><Relationship Id="rId5" Type="http://schemas.openxmlformats.org/officeDocument/2006/relationships/image" Target="../media/image10.jpg"/><Relationship Id="rId6" Type="http://schemas.openxmlformats.org/officeDocument/2006/relationships/image" Target="../media/image9.jpg"/><Relationship Id="rId7" Type="http://schemas.openxmlformats.org/officeDocument/2006/relationships/image" Target="../media/image4.jp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22" name="Google Shape;1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" y="-1"/>
            <a:ext cx="121917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/>
          <p:nvPr/>
        </p:nvSpPr>
        <p:spPr>
          <a:xfrm>
            <a:off x="160" y="160"/>
            <a:ext cx="12191700" cy="6857700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7"/>
          <p:cNvSpPr/>
          <p:nvPr/>
        </p:nvSpPr>
        <p:spPr>
          <a:xfrm rot="5400000">
            <a:off x="4315675" y="1720208"/>
            <a:ext cx="3769573" cy="3249718"/>
          </a:xfrm>
          <a:custGeom>
            <a:rect b="b" l="l" r="r" t="t"/>
            <a:pathLst>
              <a:path extrusionOk="0" h="9029" w="10473">
                <a:moveTo>
                  <a:pt x="2618" y="0"/>
                </a:moveTo>
                <a:lnTo>
                  <a:pt x="7854" y="0"/>
                </a:lnTo>
                <a:lnTo>
                  <a:pt x="10472" y="4514"/>
                </a:lnTo>
                <a:lnTo>
                  <a:pt x="7854" y="9028"/>
                </a:lnTo>
                <a:lnTo>
                  <a:pt x="2618" y="9028"/>
                </a:lnTo>
                <a:lnTo>
                  <a:pt x="0" y="4514"/>
                </a:lnTo>
                <a:lnTo>
                  <a:pt x="2618" y="0"/>
                </a:lnTo>
              </a:path>
            </a:pathLst>
          </a:custGeom>
          <a:noFill/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sp>
      <p:sp>
        <p:nvSpPr>
          <p:cNvPr id="125" name="Google Shape;125;p27"/>
          <p:cNvSpPr/>
          <p:nvPr/>
        </p:nvSpPr>
        <p:spPr>
          <a:xfrm>
            <a:off x="4640400" y="2196000"/>
            <a:ext cx="3184920" cy="137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Lotte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Cgv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Box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2041560" y="6415920"/>
            <a:ext cx="8108640" cy="39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오세현 김민혁 김정선 김정진 한정수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127" name="Google Shape;127;p27"/>
          <p:cNvCxnSpPr/>
          <p:nvPr/>
        </p:nvCxnSpPr>
        <p:spPr>
          <a:xfrm>
            <a:off x="558720" y="6298920"/>
            <a:ext cx="1120644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8" name="Google Shape;128;p27"/>
          <p:cNvCxnSpPr/>
          <p:nvPr/>
        </p:nvCxnSpPr>
        <p:spPr>
          <a:xfrm flipH="1">
            <a:off x="4886640" y="3823920"/>
            <a:ext cx="2641680" cy="10080"/>
          </a:xfrm>
          <a:prstGeom prst="straightConnector1">
            <a:avLst/>
          </a:prstGeom>
          <a:noFill/>
          <a:ln cap="flat" cmpd="sng" w="38100">
            <a:solidFill>
              <a:srgbClr val="A5A5A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9" name="Google Shape;129;p27"/>
          <p:cNvSpPr/>
          <p:nvPr/>
        </p:nvSpPr>
        <p:spPr>
          <a:xfrm>
            <a:off x="4607640" y="4002480"/>
            <a:ext cx="318492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중간프로젝트</a:t>
            </a:r>
            <a:endParaRPr b="0" sz="24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착수발표</a:t>
            </a:r>
            <a:endParaRPr b="0" sz="2400" strike="noStrike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/>
          <p:nvPr/>
        </p:nvSpPr>
        <p:spPr>
          <a:xfrm>
            <a:off x="0" y="0"/>
            <a:ext cx="12191700" cy="9462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36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303" name="Google Shape;303;p36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04" name="Google Shape;304;p36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305" name="Google Shape;305;p36"/>
          <p:cNvSpPr/>
          <p:nvPr/>
        </p:nvSpPr>
        <p:spPr>
          <a:xfrm>
            <a:off x="705950" y="202200"/>
            <a:ext cx="2330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화면 정의서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6075"/>
            <a:ext cx="887900" cy="59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100" y="946075"/>
            <a:ext cx="890650" cy="591192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/>
          <p:nvPr/>
        </p:nvSpPr>
        <p:spPr>
          <a:xfrm>
            <a:off x="3036350" y="282663"/>
            <a:ext cx="4400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②</a:t>
            </a:r>
            <a:r>
              <a:rPr b="0" lang="en-U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</a:rPr>
              <a:t>로그인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09" name="Google Shape;30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1900" y="1098600"/>
            <a:ext cx="6825600" cy="54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/>
          <p:nvPr/>
        </p:nvSpPr>
        <p:spPr>
          <a:xfrm>
            <a:off x="0" y="0"/>
            <a:ext cx="12191700" cy="9462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37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317" name="Google Shape;317;p37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18" name="Google Shape;318;p37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319" name="Google Shape;319;p37"/>
          <p:cNvSpPr/>
          <p:nvPr/>
        </p:nvSpPr>
        <p:spPr>
          <a:xfrm>
            <a:off x="705950" y="202200"/>
            <a:ext cx="2330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화면 정의서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20" name="Google Shape;3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6075"/>
            <a:ext cx="887900" cy="59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100" y="946075"/>
            <a:ext cx="890650" cy="591192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7"/>
          <p:cNvSpPr/>
          <p:nvPr/>
        </p:nvSpPr>
        <p:spPr>
          <a:xfrm>
            <a:off x="3036350" y="282663"/>
            <a:ext cx="4400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③</a:t>
            </a:r>
            <a:r>
              <a:rPr b="0" lang="en-U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</a:rPr>
              <a:t>영화 검색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23" name="Google Shape;32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1400" y="1098600"/>
            <a:ext cx="6975625" cy="54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/>
          <p:nvPr/>
        </p:nvSpPr>
        <p:spPr>
          <a:xfrm>
            <a:off x="0" y="0"/>
            <a:ext cx="12191700" cy="9462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" name="Google Shape;330;p38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331" name="Google Shape;331;p38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32" name="Google Shape;332;p38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333" name="Google Shape;333;p38"/>
          <p:cNvSpPr/>
          <p:nvPr/>
        </p:nvSpPr>
        <p:spPr>
          <a:xfrm>
            <a:off x="705950" y="202200"/>
            <a:ext cx="2330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화면 정의서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34" name="Google Shape;3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6075"/>
            <a:ext cx="887900" cy="59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100" y="946075"/>
            <a:ext cx="890650" cy="591192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8"/>
          <p:cNvSpPr/>
          <p:nvPr/>
        </p:nvSpPr>
        <p:spPr>
          <a:xfrm>
            <a:off x="3036350" y="282663"/>
            <a:ext cx="4400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④</a:t>
            </a:r>
            <a:r>
              <a:rPr b="0" lang="en-U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</a:rPr>
              <a:t>영화 예매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37" name="Google Shape;33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1400" y="1098600"/>
            <a:ext cx="6879924" cy="54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/>
          <p:nvPr/>
        </p:nvSpPr>
        <p:spPr>
          <a:xfrm>
            <a:off x="0" y="0"/>
            <a:ext cx="12191700" cy="9462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39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345" name="Google Shape;345;p39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46" name="Google Shape;346;p39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347" name="Google Shape;347;p39"/>
          <p:cNvSpPr/>
          <p:nvPr/>
        </p:nvSpPr>
        <p:spPr>
          <a:xfrm>
            <a:off x="705950" y="202200"/>
            <a:ext cx="2330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화면 정의서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48" name="Google Shape;3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6075"/>
            <a:ext cx="887900" cy="59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100" y="946075"/>
            <a:ext cx="890650" cy="591192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9"/>
          <p:cNvSpPr/>
          <p:nvPr/>
        </p:nvSpPr>
        <p:spPr>
          <a:xfrm>
            <a:off x="3036350" y="282663"/>
            <a:ext cx="4400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⑤</a:t>
            </a:r>
            <a:r>
              <a:rPr b="0" lang="en-U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</a:rPr>
              <a:t>맴버쉽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51" name="Google Shape;35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4750" y="1098600"/>
            <a:ext cx="6957050" cy="54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/>
          <p:nvPr/>
        </p:nvSpPr>
        <p:spPr>
          <a:xfrm>
            <a:off x="0" y="0"/>
            <a:ext cx="12191700" cy="9462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40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359" name="Google Shape;359;p40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60" name="Google Shape;360;p40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361" name="Google Shape;361;p40"/>
          <p:cNvSpPr/>
          <p:nvPr/>
        </p:nvSpPr>
        <p:spPr>
          <a:xfrm>
            <a:off x="705950" y="202200"/>
            <a:ext cx="2330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화면 정의서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62" name="Google Shape;3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6075"/>
            <a:ext cx="887900" cy="59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100" y="946075"/>
            <a:ext cx="890650" cy="591192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0"/>
          <p:cNvSpPr/>
          <p:nvPr/>
        </p:nvSpPr>
        <p:spPr>
          <a:xfrm>
            <a:off x="3036350" y="282663"/>
            <a:ext cx="4400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⑥</a:t>
            </a:r>
            <a:r>
              <a:rPr b="0" lang="en-U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</a:rPr>
              <a:t>공지사항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65" name="Google Shape;36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0800" y="1098600"/>
            <a:ext cx="6999574" cy="550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262800" y="2430950"/>
            <a:ext cx="11631600" cy="41460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0" y="0"/>
            <a:ext cx="12191700" cy="9462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41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374" name="Google Shape;374;p41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75" name="Google Shape;375;p41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</a:rPr>
                <a:t>6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376" name="Google Shape;376;p41"/>
          <p:cNvSpPr/>
          <p:nvPr/>
        </p:nvSpPr>
        <p:spPr>
          <a:xfrm>
            <a:off x="705950" y="202200"/>
            <a:ext cx="2330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개발 일정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7" name="Google Shape;377;p41"/>
          <p:cNvSpPr/>
          <p:nvPr/>
        </p:nvSpPr>
        <p:spPr>
          <a:xfrm>
            <a:off x="262800" y="1223275"/>
            <a:ext cx="11631600" cy="9306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개발 기간</a:t>
            </a:r>
            <a:endParaRPr b="0" sz="14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3월 11일 ~ 3월 22일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378" name="Google Shape;378;p41"/>
          <p:cNvGraphicFramePr/>
          <p:nvPr/>
        </p:nvGraphicFramePr>
        <p:xfrm>
          <a:off x="952500" y="313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{947DD40E-C7BA-4D3B-8870-C253292834BC}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기능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기간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로그인/회원가입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3월 11일 ~ 3월 18일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영화리스트 페이지 및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3월 11일 ~ 3월 15일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예매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3월 17일 ~ 3월 22일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맴버쉽 포인트 기능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3월 11일 ~ 3월 18일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고객센터 게시판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3월 11일 ~ 3월 18일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/>
          <p:nvPr/>
        </p:nvSpPr>
        <p:spPr>
          <a:xfrm>
            <a:off x="1523880" y="3602160"/>
            <a:ext cx="91437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" y="-1"/>
            <a:ext cx="121917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/>
          <p:nvPr/>
        </p:nvSpPr>
        <p:spPr>
          <a:xfrm>
            <a:off x="160" y="160"/>
            <a:ext cx="12191700" cy="6857700"/>
          </a:xfrm>
          <a:prstGeom prst="rect">
            <a:avLst/>
          </a:prstGeom>
          <a:solidFill>
            <a:srgbClr val="000000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2"/>
          <p:cNvSpPr/>
          <p:nvPr/>
        </p:nvSpPr>
        <p:spPr>
          <a:xfrm rot="5400000">
            <a:off x="4315675" y="1720208"/>
            <a:ext cx="3769573" cy="3249718"/>
          </a:xfrm>
          <a:custGeom>
            <a:rect b="b" l="l" r="r" t="t"/>
            <a:pathLst>
              <a:path extrusionOk="0" h="9029" w="10473">
                <a:moveTo>
                  <a:pt x="2618" y="0"/>
                </a:moveTo>
                <a:lnTo>
                  <a:pt x="7854" y="0"/>
                </a:lnTo>
                <a:lnTo>
                  <a:pt x="10472" y="4514"/>
                </a:lnTo>
                <a:lnTo>
                  <a:pt x="7854" y="9028"/>
                </a:lnTo>
                <a:lnTo>
                  <a:pt x="2618" y="9028"/>
                </a:lnTo>
                <a:lnTo>
                  <a:pt x="0" y="4514"/>
                </a:lnTo>
                <a:lnTo>
                  <a:pt x="2618" y="0"/>
                </a:lnTo>
              </a:path>
            </a:pathLst>
          </a:custGeom>
          <a:noFill/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sp>
      <p:sp>
        <p:nvSpPr>
          <p:cNvPr id="387" name="Google Shape;387;p42"/>
          <p:cNvSpPr/>
          <p:nvPr/>
        </p:nvSpPr>
        <p:spPr>
          <a:xfrm>
            <a:off x="4640525" y="2632375"/>
            <a:ext cx="31848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</a:rPr>
              <a:t>감사합니다.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8" name="Google Shape;388;p42"/>
          <p:cNvSpPr/>
          <p:nvPr/>
        </p:nvSpPr>
        <p:spPr>
          <a:xfrm>
            <a:off x="2041560" y="6415920"/>
            <a:ext cx="8108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오세현 김민혁 김정선 김정진 한정수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389" name="Google Shape;389;p42"/>
          <p:cNvCxnSpPr/>
          <p:nvPr/>
        </p:nvCxnSpPr>
        <p:spPr>
          <a:xfrm>
            <a:off x="558720" y="6298920"/>
            <a:ext cx="112065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0" name="Google Shape;390;p42"/>
          <p:cNvCxnSpPr/>
          <p:nvPr/>
        </p:nvCxnSpPr>
        <p:spPr>
          <a:xfrm flipH="1">
            <a:off x="4886520" y="3823920"/>
            <a:ext cx="2641800" cy="10200"/>
          </a:xfrm>
          <a:prstGeom prst="straightConnector1">
            <a:avLst/>
          </a:prstGeom>
          <a:noFill/>
          <a:ln cap="flat" cmpd="sng" w="38100">
            <a:solidFill>
              <a:srgbClr val="A5A5A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91" name="Google Shape;391;p42"/>
          <p:cNvSpPr/>
          <p:nvPr/>
        </p:nvSpPr>
        <p:spPr>
          <a:xfrm>
            <a:off x="4607640" y="4002480"/>
            <a:ext cx="31848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중간프로젝트</a:t>
            </a:r>
            <a:endParaRPr b="0" sz="24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착수발표</a:t>
            </a:r>
            <a:endParaRPr b="0" sz="2400" strike="noStrike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/>
          <p:nvPr/>
        </p:nvSpPr>
        <p:spPr>
          <a:xfrm>
            <a:off x="388" y="-15005"/>
            <a:ext cx="12191700" cy="6888000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28"/>
          <p:cNvGrpSpPr/>
          <p:nvPr/>
        </p:nvGrpSpPr>
        <p:grpSpPr>
          <a:xfrm>
            <a:off x="432000" y="2313000"/>
            <a:ext cx="1994040" cy="1719000"/>
            <a:chOff x="432000" y="2313000"/>
            <a:chExt cx="1994040" cy="1719000"/>
          </a:xfrm>
        </p:grpSpPr>
        <p:sp>
          <p:nvSpPr>
            <p:cNvPr id="137" name="Google Shape;137;p28"/>
            <p:cNvSpPr/>
            <p:nvPr/>
          </p:nvSpPr>
          <p:spPr>
            <a:xfrm rot="5400000">
              <a:off x="569520" y="2175480"/>
              <a:ext cx="1719000" cy="1994040"/>
            </a:xfrm>
            <a:custGeom>
              <a:rect b="b" l="l" r="r" t="t"/>
              <a:pathLst>
                <a:path extrusionOk="0" h="5541" w="4777">
                  <a:moveTo>
                    <a:pt x="1194" y="0"/>
                  </a:moveTo>
                  <a:lnTo>
                    <a:pt x="3582" y="0"/>
                  </a:lnTo>
                  <a:lnTo>
                    <a:pt x="4776" y="2770"/>
                  </a:lnTo>
                  <a:lnTo>
                    <a:pt x="3582" y="5540"/>
                  </a:lnTo>
                  <a:lnTo>
                    <a:pt x="1194" y="5540"/>
                  </a:lnTo>
                  <a:lnTo>
                    <a:pt x="0" y="2770"/>
                  </a:lnTo>
                  <a:lnTo>
                    <a:pt x="1194" y="0"/>
                  </a:lnTo>
                </a:path>
              </a:pathLst>
            </a:custGeom>
            <a:noFill/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8" name="Google Shape;138;p28"/>
            <p:cNvSpPr/>
            <p:nvPr/>
          </p:nvSpPr>
          <p:spPr>
            <a:xfrm>
              <a:off x="958680" y="2797920"/>
              <a:ext cx="985680" cy="6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9" name="Google Shape;139;p28"/>
          <p:cNvCxnSpPr/>
          <p:nvPr/>
        </p:nvCxnSpPr>
        <p:spPr>
          <a:xfrm>
            <a:off x="3027600" y="335160"/>
            <a:ext cx="0" cy="602496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0" name="Google Shape;140;p28"/>
          <p:cNvSpPr/>
          <p:nvPr/>
        </p:nvSpPr>
        <p:spPr>
          <a:xfrm>
            <a:off x="4176000" y="1088640"/>
            <a:ext cx="346428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 조원 소개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41" name="Google Shape;141;p28"/>
          <p:cNvGrpSpPr/>
          <p:nvPr/>
        </p:nvGrpSpPr>
        <p:grpSpPr>
          <a:xfrm>
            <a:off x="3560040" y="1085400"/>
            <a:ext cx="523440" cy="582480"/>
            <a:chOff x="3560040" y="1085400"/>
            <a:chExt cx="523440" cy="582480"/>
          </a:xfrm>
        </p:grpSpPr>
        <p:cxnSp>
          <p:nvCxnSpPr>
            <p:cNvPr id="142" name="Google Shape;142;p28"/>
            <p:cNvCxnSpPr/>
            <p:nvPr/>
          </p:nvCxnSpPr>
          <p:spPr>
            <a:xfrm>
              <a:off x="4083480" y="1085400"/>
              <a:ext cx="0" cy="58248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43" name="Google Shape;143;p28"/>
            <p:cNvSpPr/>
            <p:nvPr/>
          </p:nvSpPr>
          <p:spPr>
            <a:xfrm>
              <a:off x="3560040" y="1088640"/>
              <a:ext cx="400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44" name="Google Shape;144;p28"/>
          <p:cNvSpPr/>
          <p:nvPr/>
        </p:nvSpPr>
        <p:spPr>
          <a:xfrm>
            <a:off x="8188920" y="1823040"/>
            <a:ext cx="419508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주제 선정 및 이유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45" name="Google Shape;145;p28"/>
          <p:cNvGrpSpPr/>
          <p:nvPr/>
        </p:nvGrpSpPr>
        <p:grpSpPr>
          <a:xfrm>
            <a:off x="7542360" y="1838160"/>
            <a:ext cx="523080" cy="582840"/>
            <a:chOff x="7542360" y="1838160"/>
            <a:chExt cx="523080" cy="582840"/>
          </a:xfrm>
        </p:grpSpPr>
        <p:cxnSp>
          <p:nvCxnSpPr>
            <p:cNvPr id="146" name="Google Shape;146;p28"/>
            <p:cNvCxnSpPr/>
            <p:nvPr/>
          </p:nvCxnSpPr>
          <p:spPr>
            <a:xfrm>
              <a:off x="8065440" y="1838160"/>
              <a:ext cx="0" cy="58284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47" name="Google Shape;147;p28"/>
            <p:cNvSpPr/>
            <p:nvPr/>
          </p:nvSpPr>
          <p:spPr>
            <a:xfrm>
              <a:off x="7542360" y="1841760"/>
              <a:ext cx="400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pSp>
        <p:nvGrpSpPr>
          <p:cNvPr id="148" name="Google Shape;148;p28"/>
          <p:cNvGrpSpPr/>
          <p:nvPr/>
        </p:nvGrpSpPr>
        <p:grpSpPr>
          <a:xfrm>
            <a:off x="3560040" y="2718360"/>
            <a:ext cx="523440" cy="582840"/>
            <a:chOff x="3560040" y="2718360"/>
            <a:chExt cx="523440" cy="582840"/>
          </a:xfrm>
        </p:grpSpPr>
        <p:cxnSp>
          <p:nvCxnSpPr>
            <p:cNvPr id="149" name="Google Shape;149;p28"/>
            <p:cNvCxnSpPr/>
            <p:nvPr/>
          </p:nvCxnSpPr>
          <p:spPr>
            <a:xfrm>
              <a:off x="4083480" y="2718360"/>
              <a:ext cx="0" cy="58284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50" name="Google Shape;150;p28"/>
            <p:cNvSpPr/>
            <p:nvPr/>
          </p:nvSpPr>
          <p:spPr>
            <a:xfrm>
              <a:off x="3560040" y="2721600"/>
              <a:ext cx="400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51" name="Google Shape;151;p28"/>
          <p:cNvSpPr/>
          <p:nvPr/>
        </p:nvSpPr>
        <p:spPr>
          <a:xfrm>
            <a:off x="4167720" y="2709360"/>
            <a:ext cx="346428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소개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52" name="Google Shape;152;p28"/>
          <p:cNvGrpSpPr/>
          <p:nvPr/>
        </p:nvGrpSpPr>
        <p:grpSpPr>
          <a:xfrm>
            <a:off x="7554240" y="3494640"/>
            <a:ext cx="523440" cy="582840"/>
            <a:chOff x="7554240" y="3342240"/>
            <a:chExt cx="523440" cy="582840"/>
          </a:xfrm>
        </p:grpSpPr>
        <p:cxnSp>
          <p:nvCxnSpPr>
            <p:cNvPr id="153" name="Google Shape;153;p28"/>
            <p:cNvCxnSpPr/>
            <p:nvPr/>
          </p:nvCxnSpPr>
          <p:spPr>
            <a:xfrm>
              <a:off x="8077680" y="3342240"/>
              <a:ext cx="0" cy="58284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54" name="Google Shape;154;p28"/>
            <p:cNvSpPr/>
            <p:nvPr/>
          </p:nvSpPr>
          <p:spPr>
            <a:xfrm>
              <a:off x="7554240" y="3345840"/>
              <a:ext cx="400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55" name="Google Shape;155;p28"/>
          <p:cNvSpPr/>
          <p:nvPr/>
        </p:nvSpPr>
        <p:spPr>
          <a:xfrm>
            <a:off x="7911720" y="3520920"/>
            <a:ext cx="34644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사용할 API 소개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56" name="Google Shape;156;p28"/>
          <p:cNvGrpSpPr/>
          <p:nvPr/>
        </p:nvGrpSpPr>
        <p:grpSpPr>
          <a:xfrm>
            <a:off x="3611160" y="4337640"/>
            <a:ext cx="523080" cy="582840"/>
            <a:chOff x="3611160" y="4337640"/>
            <a:chExt cx="523080" cy="582840"/>
          </a:xfrm>
        </p:grpSpPr>
        <p:cxnSp>
          <p:nvCxnSpPr>
            <p:cNvPr id="157" name="Google Shape;157;p28"/>
            <p:cNvCxnSpPr/>
            <p:nvPr/>
          </p:nvCxnSpPr>
          <p:spPr>
            <a:xfrm>
              <a:off x="4134240" y="4337640"/>
              <a:ext cx="0" cy="58284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58" name="Google Shape;158;p28"/>
            <p:cNvSpPr/>
            <p:nvPr/>
          </p:nvSpPr>
          <p:spPr>
            <a:xfrm>
              <a:off x="3611160" y="4341240"/>
              <a:ext cx="400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59" name="Google Shape;159;p28"/>
          <p:cNvSpPr/>
          <p:nvPr/>
        </p:nvSpPr>
        <p:spPr>
          <a:xfrm>
            <a:off x="4248000" y="4284000"/>
            <a:ext cx="233028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화면 정의서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60" name="Google Shape;160;p28"/>
          <p:cNvGrpSpPr/>
          <p:nvPr/>
        </p:nvGrpSpPr>
        <p:grpSpPr>
          <a:xfrm>
            <a:off x="7612560" y="5107320"/>
            <a:ext cx="523440" cy="582840"/>
            <a:chOff x="7612560" y="5107320"/>
            <a:chExt cx="523440" cy="582840"/>
          </a:xfrm>
        </p:grpSpPr>
        <p:cxnSp>
          <p:nvCxnSpPr>
            <p:cNvPr id="161" name="Google Shape;161;p28"/>
            <p:cNvCxnSpPr/>
            <p:nvPr/>
          </p:nvCxnSpPr>
          <p:spPr>
            <a:xfrm>
              <a:off x="8136000" y="5107320"/>
              <a:ext cx="0" cy="58284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62" name="Google Shape;162;p28"/>
            <p:cNvSpPr/>
            <p:nvPr/>
          </p:nvSpPr>
          <p:spPr>
            <a:xfrm>
              <a:off x="7612560" y="5110920"/>
              <a:ext cx="400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63" name="Google Shape;163;p28"/>
          <p:cNvSpPr/>
          <p:nvPr/>
        </p:nvSpPr>
        <p:spPr>
          <a:xfrm>
            <a:off x="8253720" y="5076000"/>
            <a:ext cx="233028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개발 일정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864000" y="2880000"/>
            <a:ext cx="129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  <a:endParaRPr b="0" sz="30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65" name="Google Shape;165;p28"/>
          <p:cNvGrpSpPr/>
          <p:nvPr/>
        </p:nvGrpSpPr>
        <p:grpSpPr>
          <a:xfrm>
            <a:off x="3611160" y="5624270"/>
            <a:ext cx="523440" cy="582900"/>
            <a:chOff x="7612560" y="5107320"/>
            <a:chExt cx="523440" cy="582900"/>
          </a:xfrm>
        </p:grpSpPr>
        <p:cxnSp>
          <p:nvCxnSpPr>
            <p:cNvPr id="166" name="Google Shape;166;p28"/>
            <p:cNvCxnSpPr/>
            <p:nvPr/>
          </p:nvCxnSpPr>
          <p:spPr>
            <a:xfrm>
              <a:off x="8136000" y="510732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67" name="Google Shape;167;p28"/>
            <p:cNvSpPr/>
            <p:nvPr/>
          </p:nvSpPr>
          <p:spPr>
            <a:xfrm>
              <a:off x="7612560" y="511092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</a:rPr>
                <a:t>7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68" name="Google Shape;168;p28"/>
          <p:cNvSpPr/>
          <p:nvPr/>
        </p:nvSpPr>
        <p:spPr>
          <a:xfrm>
            <a:off x="4252320" y="5592950"/>
            <a:ext cx="23304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마무리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0" y="0"/>
            <a:ext cx="12191760" cy="946080"/>
          </a:xfrm>
          <a:prstGeom prst="rect">
            <a:avLst/>
          </a:prstGeom>
          <a:solidFill>
            <a:srgbClr val="A5A5A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29"/>
          <p:cNvGrpSpPr/>
          <p:nvPr/>
        </p:nvGrpSpPr>
        <p:grpSpPr>
          <a:xfrm>
            <a:off x="417240" y="219240"/>
            <a:ext cx="523080" cy="582840"/>
            <a:chOff x="417240" y="219240"/>
            <a:chExt cx="523080" cy="582840"/>
          </a:xfrm>
        </p:grpSpPr>
        <p:cxnSp>
          <p:nvCxnSpPr>
            <p:cNvPr id="176" name="Google Shape;176;p29"/>
            <p:cNvCxnSpPr/>
            <p:nvPr/>
          </p:nvCxnSpPr>
          <p:spPr>
            <a:xfrm>
              <a:off x="940320" y="219240"/>
              <a:ext cx="0" cy="58284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77" name="Google Shape;177;p29"/>
            <p:cNvSpPr/>
            <p:nvPr/>
          </p:nvSpPr>
          <p:spPr>
            <a:xfrm>
              <a:off x="417240" y="222480"/>
              <a:ext cx="400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78" name="Google Shape;178;p29"/>
          <p:cNvSpPr/>
          <p:nvPr/>
        </p:nvSpPr>
        <p:spPr>
          <a:xfrm>
            <a:off x="711720" y="210240"/>
            <a:ext cx="346428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 조원 소개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79" name="Google Shape;179;p29"/>
          <p:cNvGrpSpPr/>
          <p:nvPr/>
        </p:nvGrpSpPr>
        <p:grpSpPr>
          <a:xfrm>
            <a:off x="324000" y="1726190"/>
            <a:ext cx="11520000" cy="2748960"/>
            <a:chOff x="324000" y="1139040"/>
            <a:chExt cx="11520000" cy="2748960"/>
          </a:xfrm>
        </p:grpSpPr>
        <p:pic>
          <p:nvPicPr>
            <p:cNvPr id="180" name="Google Shape;180;p29"/>
            <p:cNvPicPr preferRelativeResize="0"/>
            <p:nvPr/>
          </p:nvPicPr>
          <p:blipFill rotWithShape="1">
            <a:blip r:embed="rId3">
              <a:alphaModFix/>
            </a:blip>
            <a:srcRect b="7936" l="12717" r="0" t="8838"/>
            <a:stretch/>
          </p:blipFill>
          <p:spPr>
            <a:xfrm>
              <a:off x="324000" y="1151280"/>
              <a:ext cx="2330640" cy="2736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9"/>
            <p:cNvPicPr preferRelativeResize="0"/>
            <p:nvPr/>
          </p:nvPicPr>
          <p:blipFill rotWithShape="1">
            <a:blip r:embed="rId4">
              <a:alphaModFix/>
            </a:blip>
            <a:srcRect b="7932" l="12717" r="0" t="8474"/>
            <a:stretch/>
          </p:blipFill>
          <p:spPr>
            <a:xfrm>
              <a:off x="2654640" y="1139400"/>
              <a:ext cx="2330640" cy="274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9"/>
            <p:cNvPicPr preferRelativeResize="0"/>
            <p:nvPr/>
          </p:nvPicPr>
          <p:blipFill rotWithShape="1">
            <a:blip r:embed="rId5">
              <a:alphaModFix/>
            </a:blip>
            <a:srcRect b="7932" l="12717" r="0" t="8474"/>
            <a:stretch/>
          </p:blipFill>
          <p:spPr>
            <a:xfrm>
              <a:off x="4985280" y="1139400"/>
              <a:ext cx="2330640" cy="274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9"/>
            <p:cNvPicPr preferRelativeResize="0"/>
            <p:nvPr/>
          </p:nvPicPr>
          <p:blipFill rotWithShape="1">
            <a:blip r:embed="rId6">
              <a:alphaModFix/>
            </a:blip>
            <a:srcRect b="7932" l="12714" r="18745" t="8476"/>
            <a:stretch/>
          </p:blipFill>
          <p:spPr>
            <a:xfrm>
              <a:off x="7315920" y="1139040"/>
              <a:ext cx="2251441" cy="2748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9"/>
            <p:cNvPicPr preferRelativeResize="0"/>
            <p:nvPr/>
          </p:nvPicPr>
          <p:blipFill rotWithShape="1">
            <a:blip r:embed="rId7">
              <a:alphaModFix/>
            </a:blip>
            <a:srcRect b="7932" l="12717" r="18745" t="8474"/>
            <a:stretch/>
          </p:blipFill>
          <p:spPr>
            <a:xfrm>
              <a:off x="9592560" y="1139040"/>
              <a:ext cx="2251440" cy="2748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Google Shape;185;p29"/>
          <p:cNvSpPr/>
          <p:nvPr/>
        </p:nvSpPr>
        <p:spPr>
          <a:xfrm>
            <a:off x="461880" y="4549670"/>
            <a:ext cx="1452600" cy="54600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오세현 </a:t>
            </a:r>
            <a:r>
              <a:rPr lang="en-US" sz="1800">
                <a:solidFill>
                  <a:srgbClr val="A5A5A5"/>
                </a:solidFill>
              </a:rPr>
              <a:t>PL</a:t>
            </a:r>
            <a:endParaRPr b="0" sz="18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2822400" y="4583150"/>
            <a:ext cx="1389600" cy="54600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김민혁 DA</a:t>
            </a:r>
            <a:endParaRPr b="0" sz="18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7551720" y="4585670"/>
            <a:ext cx="1452600" cy="54600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김정선 UA</a:t>
            </a:r>
            <a:endParaRPr b="0" sz="18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9890640" y="4549670"/>
            <a:ext cx="1524000" cy="54600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한정수 TA</a:t>
            </a:r>
            <a:endParaRPr b="0" sz="18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5162400" y="4577030"/>
            <a:ext cx="1389600" cy="54600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김정진 AA</a:t>
            </a:r>
            <a:endParaRPr b="0" sz="180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938" y="2457288"/>
            <a:ext cx="1366476" cy="136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29862" y="2377612"/>
            <a:ext cx="1446150" cy="1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26800" y="2412637"/>
            <a:ext cx="1455775" cy="14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80163" y="2442675"/>
            <a:ext cx="1395725" cy="13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126087" y="2466722"/>
            <a:ext cx="1347625" cy="134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-9720" y="1101240"/>
            <a:ext cx="12191700" cy="47886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30"/>
          <p:cNvGrpSpPr/>
          <p:nvPr/>
        </p:nvGrpSpPr>
        <p:grpSpPr>
          <a:xfrm>
            <a:off x="417240" y="219240"/>
            <a:ext cx="523080" cy="582840"/>
            <a:chOff x="417240" y="219240"/>
            <a:chExt cx="523080" cy="582840"/>
          </a:xfrm>
        </p:grpSpPr>
        <p:cxnSp>
          <p:nvCxnSpPr>
            <p:cNvPr id="201" name="Google Shape;201;p30"/>
            <p:cNvCxnSpPr/>
            <p:nvPr/>
          </p:nvCxnSpPr>
          <p:spPr>
            <a:xfrm>
              <a:off x="940320" y="219240"/>
              <a:ext cx="0" cy="58284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02" name="Google Shape;202;p30"/>
            <p:cNvSpPr/>
            <p:nvPr/>
          </p:nvSpPr>
          <p:spPr>
            <a:xfrm>
              <a:off x="417240" y="222480"/>
              <a:ext cx="400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203" name="Google Shape;203;p30"/>
          <p:cNvSpPr/>
          <p:nvPr/>
        </p:nvSpPr>
        <p:spPr>
          <a:xfrm>
            <a:off x="8865438" y="1178425"/>
            <a:ext cx="1119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경험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3000" y="3166138"/>
            <a:ext cx="64792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550" y="4482788"/>
            <a:ext cx="582825" cy="5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5550" y="1914575"/>
            <a:ext cx="582825" cy="5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8200925" y="2065025"/>
            <a:ext cx="1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이용</a:t>
            </a:r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8200925" y="3290000"/>
            <a:ext cx="32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방문</a:t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8200925" y="4574100"/>
            <a:ext cx="29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관람</a:t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21925" y="3834888"/>
            <a:ext cx="647924" cy="64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10769850" y="3958750"/>
            <a:ext cx="10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활용</a:t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1072356" y="252213"/>
            <a:ext cx="46527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주제 및 선정 이유</a:t>
            </a:r>
            <a:endParaRPr b="0" sz="2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826425"/>
            <a:ext cx="3205125" cy="32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 flipH="1">
            <a:off x="3205125" y="3105750"/>
            <a:ext cx="378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영화 예매 시스템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54475" y="2583338"/>
            <a:ext cx="582825" cy="5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10769850" y="2674650"/>
            <a:ext cx="13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편리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1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223" name="Google Shape;223;p31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24" name="Google Shape;224;p31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</a:rPr>
                <a:t>3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225" name="Google Shape;225;p31"/>
          <p:cNvSpPr/>
          <p:nvPr/>
        </p:nvSpPr>
        <p:spPr>
          <a:xfrm>
            <a:off x="3841560" y="219240"/>
            <a:ext cx="727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③</a:t>
            </a:r>
            <a:endParaRPr b="0" sz="24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854280" y="4376520"/>
            <a:ext cx="19890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자라나는 새싹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227" name="Google Shape;227;p31"/>
          <p:cNvCxnSpPr/>
          <p:nvPr/>
        </p:nvCxnSpPr>
        <p:spPr>
          <a:xfrm>
            <a:off x="7623000" y="1538280"/>
            <a:ext cx="0" cy="36987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8" name="Google Shape;228;p31"/>
          <p:cNvSpPr txBox="1"/>
          <p:nvPr/>
        </p:nvSpPr>
        <p:spPr>
          <a:xfrm>
            <a:off x="1096600" y="202900"/>
            <a:ext cx="390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프로젝트 소개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-18000" y="1061280"/>
            <a:ext cx="12191700" cy="47886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00" y="2525725"/>
            <a:ext cx="1723800" cy="17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650" y="2525725"/>
            <a:ext cx="1723800" cy="17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3272450" y="2719100"/>
            <a:ext cx="1560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lt1"/>
                </a:solidFill>
              </a:rPr>
              <a:t>+</a:t>
            </a:r>
            <a:endParaRPr sz="10000">
              <a:solidFill>
                <a:schemeClr val="lt1"/>
              </a:solidFill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7730900" y="2719100"/>
            <a:ext cx="1560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lt1"/>
                </a:solidFill>
              </a:rPr>
              <a:t>=</a:t>
            </a:r>
            <a:endParaRPr sz="10000">
              <a:solidFill>
                <a:schemeClr val="lt1"/>
              </a:solidFill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8733550" y="2334200"/>
            <a:ext cx="3135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영화 티켓부터 사이드 메뉴까지, 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한 번에 구매할 수 있는 간편한 영화 예매 시스템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>
            <a:off x="0" y="0"/>
            <a:ext cx="12191700" cy="9462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32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242" name="Google Shape;242;p32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43" name="Google Shape;243;p32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</a:rPr>
                <a:t>4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244" name="Google Shape;244;p32"/>
          <p:cNvSpPr/>
          <p:nvPr/>
        </p:nvSpPr>
        <p:spPr>
          <a:xfrm>
            <a:off x="886875" y="219250"/>
            <a:ext cx="28860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사용할 API </a:t>
            </a:r>
            <a:r>
              <a:rPr lang="en-US" sz="2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소개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3772875" y="282688"/>
            <a:ext cx="4400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① </a:t>
            </a:r>
            <a:r>
              <a:rPr lang="en-US" sz="1800">
                <a:solidFill>
                  <a:schemeClr val="lt1"/>
                </a:solidFill>
              </a:rPr>
              <a:t>핸드폰 결제 및 본인인증 API - PASS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5" y="1495650"/>
            <a:ext cx="3076575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300" y="1495650"/>
            <a:ext cx="3057525" cy="48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8425" y="1495650"/>
            <a:ext cx="3048000" cy="49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/>
          <p:nvPr/>
        </p:nvSpPr>
        <p:spPr>
          <a:xfrm>
            <a:off x="3918375" y="3433400"/>
            <a:ext cx="240300" cy="456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7909975" y="3433400"/>
            <a:ext cx="240300" cy="456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/>
          <p:nvPr/>
        </p:nvSpPr>
        <p:spPr>
          <a:xfrm>
            <a:off x="0" y="0"/>
            <a:ext cx="12191700" cy="9462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33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258" name="Google Shape;258;p33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59" name="Google Shape;259;p33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</a:rPr>
                <a:t>4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260" name="Google Shape;260;p33"/>
          <p:cNvSpPr/>
          <p:nvPr/>
        </p:nvSpPr>
        <p:spPr>
          <a:xfrm>
            <a:off x="886875" y="219250"/>
            <a:ext cx="28860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사용할 API </a:t>
            </a:r>
            <a:r>
              <a:rPr lang="en-US" sz="2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소개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1" name="Google Shape;261;p33"/>
          <p:cNvSpPr/>
          <p:nvPr/>
        </p:nvSpPr>
        <p:spPr>
          <a:xfrm>
            <a:off x="3772875" y="282700"/>
            <a:ext cx="4716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②</a:t>
            </a:r>
            <a:r>
              <a:rPr b="0" lang="en-U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</a:rPr>
              <a:t>자동회원 가입방지 API - </a:t>
            </a:r>
            <a:r>
              <a:rPr lang="en-US" sz="1800">
                <a:solidFill>
                  <a:schemeClr val="lt1"/>
                </a:solidFill>
              </a:rPr>
              <a:t>네이버캡차 API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25" y="1508750"/>
            <a:ext cx="3038475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338" y="1508750"/>
            <a:ext cx="3009900" cy="44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9800" y="1508724"/>
            <a:ext cx="2835769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 txBox="1"/>
          <p:nvPr/>
        </p:nvSpPr>
        <p:spPr>
          <a:xfrm>
            <a:off x="1606025" y="5973025"/>
            <a:ext cx="15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컬러 캡차API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5457750" y="5973025"/>
            <a:ext cx="15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흑백</a:t>
            </a:r>
            <a:r>
              <a:rPr lang="en-US">
                <a:solidFill>
                  <a:schemeClr val="lt1"/>
                </a:solidFill>
              </a:rPr>
              <a:t> 캡차API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9131137" y="5973025"/>
            <a:ext cx="15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오디오</a:t>
            </a:r>
            <a:r>
              <a:rPr lang="en-US">
                <a:solidFill>
                  <a:schemeClr val="lt1"/>
                </a:solidFill>
              </a:rPr>
              <a:t> 캡차API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0" y="0"/>
            <a:ext cx="12191700" cy="9462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34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275" name="Google Shape;275;p34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76" name="Google Shape;276;p34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</a:rPr>
                <a:t>4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277" name="Google Shape;277;p34"/>
          <p:cNvSpPr/>
          <p:nvPr/>
        </p:nvSpPr>
        <p:spPr>
          <a:xfrm>
            <a:off x="886875" y="219250"/>
            <a:ext cx="28860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사용할 API </a:t>
            </a:r>
            <a:r>
              <a:rPr lang="en-US" sz="2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소개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2413440" y="1977840"/>
            <a:ext cx="79167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“맛있게 먹으면 0Kcal라는 말은 과연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진짜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일까”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3772875" y="282688"/>
            <a:ext cx="4400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③ 극장 위치찾기  </a:t>
            </a:r>
            <a:r>
              <a:rPr lang="en-US" sz="1800">
                <a:solidFill>
                  <a:schemeClr val="lt1"/>
                </a:solidFill>
              </a:rPr>
              <a:t>API - </a:t>
            </a:r>
            <a:r>
              <a:rPr lang="en-US" sz="1800">
                <a:solidFill>
                  <a:schemeClr val="lt1"/>
                </a:solidFill>
              </a:rPr>
              <a:t>카카오 맵 API</a:t>
            </a:r>
            <a:r>
              <a:rPr lang="en-US" sz="1800">
                <a:solidFill>
                  <a:schemeClr val="lt1"/>
                </a:solidFill>
              </a:rPr>
              <a:t> 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4052320" y="6101500"/>
            <a:ext cx="35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카카오 지도를 통한 위치 검색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1" name="Google Shape;2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437025"/>
            <a:ext cx="9225175" cy="43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/>
          <p:nvPr/>
        </p:nvSpPr>
        <p:spPr>
          <a:xfrm>
            <a:off x="0" y="0"/>
            <a:ext cx="12191760" cy="946080"/>
          </a:xfrm>
          <a:prstGeom prst="rect">
            <a:avLst/>
          </a:prstGeom>
          <a:solidFill>
            <a:srgbClr val="A5A5A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35"/>
          <p:cNvGrpSpPr/>
          <p:nvPr/>
        </p:nvGrpSpPr>
        <p:grpSpPr>
          <a:xfrm>
            <a:off x="417240" y="219240"/>
            <a:ext cx="523080" cy="582840"/>
            <a:chOff x="417240" y="219240"/>
            <a:chExt cx="523080" cy="582840"/>
          </a:xfrm>
        </p:grpSpPr>
        <p:cxnSp>
          <p:nvCxnSpPr>
            <p:cNvPr id="289" name="Google Shape;289;p35"/>
            <p:cNvCxnSpPr/>
            <p:nvPr/>
          </p:nvCxnSpPr>
          <p:spPr>
            <a:xfrm>
              <a:off x="940320" y="219240"/>
              <a:ext cx="0" cy="58284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90" name="Google Shape;290;p35"/>
            <p:cNvSpPr/>
            <p:nvPr/>
          </p:nvSpPr>
          <p:spPr>
            <a:xfrm>
              <a:off x="417240" y="222480"/>
              <a:ext cx="400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291" name="Google Shape;291;p35"/>
          <p:cNvSpPr/>
          <p:nvPr/>
        </p:nvSpPr>
        <p:spPr>
          <a:xfrm>
            <a:off x="705950" y="202200"/>
            <a:ext cx="2330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화면 정의서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92" name="Google Shape;2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450" y="1090925"/>
            <a:ext cx="6906300" cy="54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5"/>
          <p:cNvSpPr/>
          <p:nvPr/>
        </p:nvSpPr>
        <p:spPr>
          <a:xfrm>
            <a:off x="3036350" y="282663"/>
            <a:ext cx="4400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① </a:t>
            </a:r>
            <a:r>
              <a:rPr lang="en-US" sz="1800">
                <a:solidFill>
                  <a:schemeClr val="lt1"/>
                </a:solidFill>
              </a:rPr>
              <a:t>메인화면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94" name="Google Shape;2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46075"/>
            <a:ext cx="887900" cy="59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01100" y="946075"/>
            <a:ext cx="890650" cy="591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