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3"/>
  </p:notesMasterIdLst>
  <p:handoutMasterIdLst>
    <p:handoutMasterId r:id="rId24"/>
  </p:handoutMasterIdLst>
  <p:sldIdLst>
    <p:sldId id="912" r:id="rId2"/>
    <p:sldId id="928" r:id="rId3"/>
    <p:sldId id="829" r:id="rId4"/>
    <p:sldId id="919" r:id="rId5"/>
    <p:sldId id="709" r:id="rId6"/>
    <p:sldId id="712" r:id="rId7"/>
    <p:sldId id="713" r:id="rId8"/>
    <p:sldId id="925" r:id="rId9"/>
    <p:sldId id="721" r:id="rId10"/>
    <p:sldId id="806" r:id="rId11"/>
    <p:sldId id="924" r:id="rId12"/>
    <p:sldId id="716" r:id="rId13"/>
    <p:sldId id="717" r:id="rId14"/>
    <p:sldId id="926" r:id="rId15"/>
    <p:sldId id="728" r:id="rId16"/>
    <p:sldId id="733" r:id="rId17"/>
    <p:sldId id="734" r:id="rId18"/>
    <p:sldId id="921" r:id="rId19"/>
    <p:sldId id="835" r:id="rId20"/>
    <p:sldId id="729" r:id="rId21"/>
    <p:sldId id="736" r:id="rId2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6699FF"/>
    <a:srgbClr val="000066"/>
    <a:srgbClr val="3366FF"/>
    <a:srgbClr val="000099"/>
    <a:srgbClr val="0066FF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525" autoAdjust="0"/>
  </p:normalViewPr>
  <p:slideViewPr>
    <p:cSldViewPr snapToGrid="0">
      <p:cViewPr varScale="1">
        <p:scale>
          <a:sx n="79" d="100"/>
          <a:sy n="79" d="100"/>
        </p:scale>
        <p:origin x="90" y="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필터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background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적용되지 않는다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td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tr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덮기 때문이다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(</a:t>
            </a:r>
            <a:r>
              <a:rPr lang="ko-KR" altLang="en-US" dirty="0" smtClean="0"/>
              <a:t>레이어 구조 상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위에 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 </a:t>
            </a:r>
            <a:r>
              <a:rPr lang="en-US" altLang="ko-KR" dirty="0" smtClean="0"/>
              <a:t>td</a:t>
            </a:r>
            <a:r>
              <a:rPr lang="ko-KR" altLang="en-US" dirty="0" smtClean="0"/>
              <a:t>이기 때문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첫번째 </a:t>
            </a:r>
            <a:r>
              <a:rPr lang="en-US" altLang="ko-KR" dirty="0" err="1" smtClean="0"/>
              <a:t>tr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td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선택자로</a:t>
            </a:r>
            <a:r>
              <a:rPr lang="ko-KR" altLang="en-US" dirty="0" smtClean="0"/>
              <a:t> 해서 배경색을 변경</a:t>
            </a:r>
            <a:endParaRPr lang="en-US" altLang="ko-KR" dirty="0" smtClean="0"/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자식필터</a:t>
            </a:r>
            <a:r>
              <a:rPr lang="ko-KR" altLang="en-US" dirty="0" smtClean="0"/>
              <a:t> 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63" y="2365611"/>
            <a:ext cx="6375910" cy="19618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31" y="4500859"/>
            <a:ext cx="6440342" cy="1971382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 bwMode="auto">
          <a:xfrm>
            <a:off x="619668" y="4453967"/>
            <a:ext cx="916055" cy="6909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 </a:t>
            </a:r>
            <a:r>
              <a:rPr kumimoji="0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</a:t>
            </a:r>
            <a:endParaRPr kumimoji="0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0388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393672"/>
              </p:ext>
            </p:extLst>
          </p:nvPr>
        </p:nvGraphicFramePr>
        <p:xfrm>
          <a:off x="341556" y="1172306"/>
          <a:ext cx="8212138" cy="5036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:contains(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지정한</a:t>
                      </a:r>
                      <a:r>
                        <a:rPr lang="en-US" altLang="ko-KR" b="0" dirty="0" smtClean="0"/>
                        <a:t> 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r>
                        <a:rPr lang="ko-KR" altLang="en-US" b="0" dirty="0" smtClean="0"/>
                        <a:t>를 포함하는 모든 요소를 반환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dirty="0" smtClean="0"/>
                        <a:t>(</a:t>
                      </a:r>
                      <a:r>
                        <a:rPr lang="ko-KR" altLang="en-US" b="0" dirty="0" smtClean="0"/>
                        <a:t>대소문자 구분</a:t>
                      </a:r>
                      <a:r>
                        <a:rPr lang="en-US" altLang="ko-KR" b="0" dirty="0" smtClean="0"/>
                        <a:t>)</a:t>
                      </a:r>
                    </a:p>
                    <a:p>
                      <a:pPr latinLnBrk="1"/>
                      <a:endParaRPr lang="en-US" altLang="ko-KR" b="0" dirty="0" smtClean="0"/>
                    </a:p>
                    <a:p>
                      <a:pPr latinLnBrk="1"/>
                      <a:r>
                        <a:rPr lang="ko-KR" altLang="en-US" sz="1800" b="0" dirty="0" smtClean="0"/>
                        <a:t>예</a:t>
                      </a:r>
                      <a:r>
                        <a:rPr lang="en-US" altLang="ko-KR" sz="1800" b="0" dirty="0" smtClean="0"/>
                        <a:t>)</a:t>
                      </a:r>
                      <a:endParaRPr lang="en-US" altLang="ko-KR" sz="2400" b="0" dirty="0" smtClean="0"/>
                    </a:p>
                    <a:p>
                      <a:pPr latinLnBrk="1"/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$(</a:t>
                      </a:r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2400" b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p:contains</a:t>
                      </a:r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(jQuery)”</a:t>
                      </a:r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).</a:t>
                      </a:r>
                      <a:r>
                        <a:rPr lang="en-US" altLang="ko-KR" sz="2400" b="0" dirty="0" err="1" smtClean="0"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(…);</a:t>
                      </a:r>
                    </a:p>
                    <a:p>
                      <a:pPr latinLnBrk="1"/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$(</a:t>
                      </a:r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“body </a:t>
                      </a:r>
                      <a:r>
                        <a:rPr lang="ko-KR" altLang="en-US" sz="2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:contains(jQuery)”</a:t>
                      </a:r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).</a:t>
                      </a:r>
                      <a:r>
                        <a:rPr lang="en-US" altLang="ko-KR" sz="2400" b="0" dirty="0" err="1" smtClean="0"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(…);</a:t>
                      </a:r>
                    </a:p>
                    <a:p>
                      <a:pPr latinLnBrk="1"/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$(</a:t>
                      </a:r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“body : contains(jQuery)”</a:t>
                      </a:r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).</a:t>
                      </a:r>
                      <a:r>
                        <a:rPr lang="en-US" altLang="ko-KR" sz="2400" b="0" dirty="0" err="1" smtClean="0"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(…);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7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:has(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selector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지정한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selector</a:t>
                      </a:r>
                      <a:r>
                        <a:rPr lang="ko-KR" altLang="en-US" dirty="0" smtClean="0"/>
                        <a:t>를 포함하고 있는 모든 요소 반환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sz="1800" dirty="0" smtClean="0"/>
                        <a:t>예</a:t>
                      </a:r>
                      <a:r>
                        <a:rPr lang="en-US" altLang="ko-KR" sz="1800" dirty="0" smtClean="0"/>
                        <a:t>)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$(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240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div:has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(p, span)”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).</a:t>
                      </a:r>
                      <a:r>
                        <a:rPr lang="en-US" altLang="ko-KR" sz="2400" dirty="0" err="1" smtClean="0"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(…);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734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자식 요소도 없고 </a:t>
                      </a:r>
                      <a:r>
                        <a:rPr lang="en-US" altLang="ko-KR" dirty="0" smtClean="0"/>
                        <a:t>text</a:t>
                      </a:r>
                      <a:r>
                        <a:rPr lang="ko-KR" altLang="en-US" dirty="0" smtClean="0"/>
                        <a:t>도 없는 모든 요소 반환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:parent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자식 요소 또는 </a:t>
                      </a:r>
                      <a:r>
                        <a:rPr lang="en-US" altLang="ko-KR" dirty="0" smtClean="0"/>
                        <a:t>text</a:t>
                      </a:r>
                      <a:r>
                        <a:rPr lang="ko-KR" altLang="en-US" dirty="0" smtClean="0"/>
                        <a:t>를 갖고 있는 모든 요소</a:t>
                      </a:r>
                      <a:r>
                        <a:rPr lang="ko-KR" altLang="en-US" baseline="0" dirty="0" smtClean="0"/>
                        <a:t>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925159"/>
            <a:ext cx="8672027" cy="55401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&lt;style type="text/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"&gt;</a:t>
            </a:r>
          </a:p>
          <a:p>
            <a:pPr marL="0" indent="0">
              <a:buNone/>
            </a:pPr>
            <a:r>
              <a:rPr lang="en-US" altLang="ko-KR" dirty="0" smtClean="0"/>
              <a:t>        div{ width:300px; height:30px; </a:t>
            </a:r>
          </a:p>
          <a:p>
            <a:pPr marL="0" indent="0">
              <a:buNone/>
            </a:pPr>
            <a:r>
              <a:rPr lang="en-US" altLang="ko-KR" dirty="0" smtClean="0"/>
              <a:t>                 border:1px solid green; }</a:t>
            </a:r>
          </a:p>
          <a:p>
            <a:pPr marL="0" indent="0">
              <a:buNone/>
            </a:pPr>
            <a:r>
              <a:rPr lang="en-US" altLang="ko-KR" dirty="0" smtClean="0"/>
              <a:t>&lt;/style&gt;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div&gt;&lt;/div&gt;</a:t>
            </a:r>
          </a:p>
          <a:p>
            <a:pPr marL="0" indent="0">
              <a:buNone/>
            </a:pPr>
            <a:r>
              <a:rPr lang="en-US" altLang="ko-KR" dirty="0"/>
              <a:t>&lt;div&gt;</a:t>
            </a:r>
            <a:r>
              <a:rPr lang="ko-KR" altLang="en-US" dirty="0" err="1"/>
              <a:t>헬로우</a:t>
            </a:r>
            <a:r>
              <a:rPr lang="en-US" altLang="ko-KR" dirty="0" smtClean="0"/>
              <a:t>~~</a:t>
            </a:r>
          </a:p>
          <a:p>
            <a:pPr marL="0" indent="0">
              <a:buNone/>
            </a:pPr>
            <a:r>
              <a:rPr lang="en-US" altLang="ko-KR" dirty="0" smtClean="0"/>
              <a:t>      &lt;</a:t>
            </a:r>
            <a:r>
              <a:rPr lang="en-US" altLang="ko-KR" dirty="0"/>
              <a:t>span&gt;</a:t>
            </a:r>
            <a:r>
              <a:rPr lang="ko-KR" altLang="en-US" dirty="0"/>
              <a:t>오늘도  즐겁게</a:t>
            </a:r>
            <a:r>
              <a:rPr lang="en-US" altLang="ko-KR" dirty="0"/>
              <a:t>~</a:t>
            </a:r>
            <a:r>
              <a:rPr lang="ko-KR" altLang="en-US" dirty="0"/>
              <a:t>열심히</a:t>
            </a:r>
            <a:r>
              <a:rPr lang="en-US" altLang="ko-KR" dirty="0"/>
              <a:t>!&lt;/span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div&gt;</a:t>
            </a:r>
          </a:p>
          <a:p>
            <a:pPr marL="0" indent="0">
              <a:buNone/>
            </a:pPr>
            <a:r>
              <a:rPr lang="en-US" altLang="ko-KR" dirty="0"/>
              <a:t>&lt;p&gt;Hello </a:t>
            </a:r>
            <a:r>
              <a:rPr lang="en-US" altLang="ko-KR" dirty="0" err="1"/>
              <a:t>jQuery</a:t>
            </a:r>
            <a:r>
              <a:rPr lang="en-US" altLang="ko-KR" dirty="0"/>
              <a:t>! &lt;span&gt;Thanks, </a:t>
            </a:r>
            <a:r>
              <a:rPr lang="en-US" altLang="ko-KR" dirty="0" err="1"/>
              <a:t>jQuery</a:t>
            </a:r>
            <a:r>
              <a:rPr lang="en-US" altLang="ko-KR" dirty="0"/>
              <a:t>!&lt;/span&gt;&lt;/p&gt;</a:t>
            </a:r>
          </a:p>
          <a:p>
            <a:pPr marL="0" indent="0">
              <a:buNone/>
            </a:pPr>
            <a:r>
              <a:rPr lang="en-US" altLang="ko-KR" dirty="0"/>
              <a:t>&lt;div class="</a:t>
            </a:r>
            <a:r>
              <a:rPr lang="en-US" altLang="ko-KR" dirty="0" err="1"/>
              <a:t>myClass</a:t>
            </a:r>
            <a:r>
              <a:rPr lang="en-US" altLang="ko-KR" dirty="0"/>
              <a:t>"&gt;</a:t>
            </a:r>
            <a:r>
              <a:rPr lang="en-US" altLang="ko-KR" dirty="0" err="1"/>
              <a:t>jQuery</a:t>
            </a:r>
            <a:r>
              <a:rPr lang="en-US" altLang="ko-KR" dirty="0"/>
              <a:t>!&lt;/div&gt;</a:t>
            </a:r>
          </a:p>
          <a:p>
            <a:pPr marL="0" indent="0">
              <a:buNone/>
            </a:pPr>
            <a:r>
              <a:rPr lang="en-US" altLang="ko-KR" dirty="0"/>
              <a:t>&lt;span class="</a:t>
            </a:r>
            <a:r>
              <a:rPr lang="en-US" altLang="ko-KR" dirty="0" err="1"/>
              <a:t>notMyClass</a:t>
            </a:r>
            <a:r>
              <a:rPr lang="en-US" altLang="ko-KR" dirty="0"/>
              <a:t>"&gt;</a:t>
            </a:r>
            <a:r>
              <a:rPr lang="ko-KR" altLang="en-US" dirty="0"/>
              <a:t>쉬운 </a:t>
            </a:r>
            <a:r>
              <a:rPr lang="en-US" altLang="ko-KR" dirty="0" err="1"/>
              <a:t>jQuery</a:t>
            </a:r>
            <a:r>
              <a:rPr lang="en-US" altLang="ko-KR" dirty="0"/>
              <a:t>~~!&lt;/span&gt;</a:t>
            </a:r>
          </a:p>
          <a:p>
            <a:pPr marL="0" indent="0">
              <a:buNone/>
            </a:pPr>
            <a:r>
              <a:rPr lang="en-US" altLang="ko-KR" dirty="0"/>
              <a:t>&lt;div&gt;&lt;/div&gt;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&gt;&lt;hr color="blue"&gt;&lt;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673" y="999675"/>
            <a:ext cx="3313355" cy="302368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내용필터 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553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69402"/>
            <a:ext cx="8661270" cy="50345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ko-KR" altLang="en-US" dirty="0"/>
              <a:t>가 포함된 </a:t>
            </a:r>
            <a:r>
              <a:rPr lang="en-US" altLang="ko-KR" dirty="0"/>
              <a:t>span</a:t>
            </a:r>
            <a:r>
              <a:rPr lang="ko-KR" altLang="en-US" dirty="0"/>
              <a:t>태그 의 테두리 </a:t>
            </a:r>
            <a:r>
              <a:rPr lang="ko-KR" altLang="en-US" dirty="0" smtClean="0"/>
              <a:t>파랑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ko-KR" altLang="en-US" dirty="0"/>
              <a:t>가 포함되지 않은 </a:t>
            </a:r>
            <a:r>
              <a:rPr lang="en-US" altLang="ko-KR" dirty="0" smtClean="0"/>
              <a:t>span </a:t>
            </a:r>
            <a:r>
              <a:rPr lang="ko-KR" altLang="en-US" dirty="0" smtClean="0"/>
              <a:t>태그 </a:t>
            </a:r>
            <a:r>
              <a:rPr lang="ko-KR" altLang="en-US" dirty="0"/>
              <a:t>의 </a:t>
            </a:r>
            <a:r>
              <a:rPr lang="ko-KR" altLang="en-US" dirty="0" smtClean="0"/>
              <a:t>테두리 빨강 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smtClean="0"/>
              <a:t>span</a:t>
            </a:r>
            <a:r>
              <a:rPr lang="ko-KR" altLang="en-US" dirty="0"/>
              <a:t>을 갖는 </a:t>
            </a:r>
            <a:r>
              <a:rPr lang="en-US" altLang="ko-KR" dirty="0"/>
              <a:t>div</a:t>
            </a:r>
            <a:r>
              <a:rPr lang="ko-KR" altLang="en-US" dirty="0"/>
              <a:t>요소 태그 의 테두리 </a:t>
            </a:r>
            <a:r>
              <a:rPr lang="ko-KR" altLang="en-US" dirty="0" smtClean="0"/>
              <a:t>  그린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아무것도 </a:t>
            </a:r>
            <a:r>
              <a:rPr lang="ko-KR" altLang="en-US" dirty="0"/>
              <a:t>없는 빈 </a:t>
            </a:r>
            <a:r>
              <a:rPr lang="en-US" altLang="ko-KR" dirty="0"/>
              <a:t>div </a:t>
            </a:r>
            <a:r>
              <a:rPr lang="ko-KR" altLang="en-US" dirty="0"/>
              <a:t>태그 의 테두리 </a:t>
            </a:r>
            <a:r>
              <a:rPr lang="en-US" altLang="ko-KR" dirty="0" smtClean="0"/>
              <a:t>     </a:t>
            </a:r>
          </a:p>
          <a:p>
            <a:pPr marL="0" indent="0">
              <a:buNone/>
            </a:pPr>
            <a:r>
              <a:rPr lang="en-US" altLang="ko-KR" dirty="0" smtClean="0"/>
              <a:t>div </a:t>
            </a:r>
            <a:r>
              <a:rPr lang="ko-KR" altLang="en-US" dirty="0"/>
              <a:t>후손 </a:t>
            </a:r>
            <a:r>
              <a:rPr lang="en-US" altLang="ko-KR" dirty="0"/>
              <a:t>span </a:t>
            </a:r>
            <a:r>
              <a:rPr lang="ko-KR" altLang="en-US" dirty="0"/>
              <a:t>태그 의 </a:t>
            </a:r>
            <a:r>
              <a:rPr lang="ko-KR" altLang="en-US" dirty="0" err="1" smtClean="0"/>
              <a:t>글자색</a:t>
            </a:r>
            <a:r>
              <a:rPr lang="ko-KR" altLang="en-US" dirty="0" smtClean="0"/>
              <a:t>  빨강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굵게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  자식을 </a:t>
            </a:r>
            <a:r>
              <a:rPr lang="ko-KR" altLang="en-US" sz="1400" dirty="0"/>
              <a:t>갖는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 의 테두리           </a:t>
            </a:r>
            <a:r>
              <a:rPr lang="en-US" altLang="ko-KR" sz="1400" dirty="0" err="1"/>
              <a:t>div:parent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</a:t>
            </a:r>
            <a:r>
              <a:rPr lang="ko-KR" altLang="en-US" sz="1400" dirty="0"/>
              <a:t>자식</a:t>
            </a:r>
            <a:r>
              <a:rPr lang="en-US" altLang="ko-KR" sz="1400" dirty="0"/>
              <a:t> </a:t>
            </a:r>
            <a:r>
              <a:rPr lang="ko-KR" altLang="en-US" sz="1400" dirty="0"/>
              <a:t>을 갖는 </a:t>
            </a:r>
            <a:r>
              <a:rPr lang="en-US" altLang="ko-KR" sz="1400" dirty="0"/>
              <a:t>span </a:t>
            </a:r>
            <a:r>
              <a:rPr lang="ko-KR" altLang="en-US" sz="1400" dirty="0"/>
              <a:t>태그의 테두리         </a:t>
            </a:r>
            <a:r>
              <a:rPr lang="en-US" altLang="ko-KR" sz="1400" dirty="0"/>
              <a:t>span</a:t>
            </a:r>
            <a:r>
              <a:rPr lang="ko-KR" altLang="en-US" sz="1400" dirty="0"/>
              <a:t> </a:t>
            </a:r>
            <a:r>
              <a:rPr lang="en-US" altLang="ko-KR" sz="1400" dirty="0"/>
              <a:t>:parent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34" y="3130475"/>
            <a:ext cx="3324000" cy="267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내용필터 </a:t>
            </a:r>
            <a:r>
              <a:rPr lang="en-US" altLang="ko-KR" dirty="0" smtClean="0"/>
              <a:t>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545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입력양식의  현재 상태에 따라 선택되어진다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Form</a:t>
            </a:r>
            <a:r>
              <a:rPr lang="ko-KR" altLang="en-US" dirty="0" smtClean="0"/>
              <a:t>상태필터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49132" y="2194111"/>
          <a:ext cx="8212138" cy="262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:enabled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사용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가능한 요소와 </a:t>
                      </a:r>
                      <a:r>
                        <a:rPr lang="ko-KR" altLang="en-US" dirty="0" err="1" smtClean="0"/>
                        <a:t>알치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:disabled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사용 불가능한 요소와 일치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:checked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체크된 요소와 일치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checkedbox</a:t>
                      </a:r>
                      <a:r>
                        <a:rPr lang="en-US" altLang="ko-KR" dirty="0" smtClean="0"/>
                        <a:t>, radio 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:selected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요소들과 일치</a:t>
                      </a:r>
                      <a:r>
                        <a:rPr lang="en-US" altLang="ko-KR" dirty="0" smtClean="0"/>
                        <a:t>-select option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638" y="1237129"/>
            <a:ext cx="8704300" cy="52082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 smtClean="0"/>
              <a:t>&lt;</a:t>
            </a:r>
            <a:r>
              <a:rPr lang="en-US" altLang="ko-KR" sz="1800" b="1" dirty="0"/>
              <a:t>form&gt; </a:t>
            </a:r>
          </a:p>
          <a:p>
            <a:pPr marL="0" indent="0">
              <a:buNone/>
            </a:pPr>
            <a:r>
              <a:rPr lang="en-US" altLang="ko-KR" sz="1800" b="1" dirty="0" smtClean="0"/>
              <a:t>&lt;</a:t>
            </a:r>
            <a:r>
              <a:rPr lang="en-US" altLang="ko-KR" sz="1800" b="1" dirty="0"/>
              <a:t>input type</a:t>
            </a:r>
            <a:r>
              <a:rPr lang="en-US" altLang="ko-KR" sz="1800" b="1" dirty="0" smtClean="0"/>
              <a:t>=“text" </a:t>
            </a:r>
            <a:r>
              <a:rPr lang="en-US" altLang="ko-KR" sz="1800" b="1" dirty="0"/>
              <a:t>name</a:t>
            </a:r>
            <a:r>
              <a:rPr lang="en-US" altLang="ko-KR" sz="1800" b="1" dirty="0" smtClean="0"/>
              <a:t>=“id" &gt;&lt;</a:t>
            </a:r>
            <a:r>
              <a:rPr lang="en-US" altLang="ko-KR" sz="1800" b="1" dirty="0" err="1"/>
              <a:t>br</a:t>
            </a:r>
            <a:r>
              <a:rPr lang="en-US" altLang="ko-KR" sz="1800" b="1" dirty="0"/>
              <a:t>&gt;</a:t>
            </a:r>
          </a:p>
          <a:p>
            <a:pPr marL="0" indent="0">
              <a:buNone/>
            </a:pPr>
            <a:r>
              <a:rPr lang="en-US" altLang="ko-KR" sz="1800" b="1" dirty="0"/>
              <a:t>&lt;input type</a:t>
            </a:r>
            <a:r>
              <a:rPr lang="en-US" altLang="ko-KR" sz="1800" b="1" dirty="0" smtClean="0"/>
              <a:t>=“password" </a:t>
            </a:r>
            <a:r>
              <a:rPr lang="en-US" altLang="ko-KR" sz="1800" b="1" dirty="0"/>
              <a:t>name</a:t>
            </a:r>
            <a:r>
              <a:rPr lang="en-US" altLang="ko-KR" sz="1800" b="1" dirty="0" smtClean="0"/>
              <a:t>=“pass"  </a:t>
            </a:r>
            <a:r>
              <a:rPr lang="en-US" altLang="ko-KR" sz="1800" b="1" dirty="0"/>
              <a:t>&gt;&lt;</a:t>
            </a:r>
            <a:r>
              <a:rPr lang="en-US" altLang="ko-KR" sz="1800" b="1" dirty="0" err="1"/>
              <a:t>br</a:t>
            </a:r>
            <a:r>
              <a:rPr lang="en-US" altLang="ko-KR" sz="1800" b="1" dirty="0" smtClean="0"/>
              <a:t>&gt;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select name="</a:t>
            </a:r>
            <a:r>
              <a:rPr lang="en-US" altLang="ko-KR" sz="1800" dirty="0" err="1"/>
              <a:t>disSelect</a:t>
            </a:r>
            <a:r>
              <a:rPr lang="en-US" altLang="ko-KR" sz="1800" dirty="0"/>
              <a:t>" </a:t>
            </a:r>
            <a:r>
              <a:rPr lang="en-US" altLang="ko-KR" sz="1800" dirty="0" smtClean="0"/>
              <a:t>disabled&gt;</a:t>
            </a:r>
          </a:p>
          <a:p>
            <a:pPr marL="0" indent="0">
              <a:buNone/>
            </a:pPr>
            <a:r>
              <a:rPr lang="en-US" altLang="ko-KR" sz="1800" dirty="0" smtClean="0"/>
              <a:t>      &lt;option&gt;Option1&lt;/</a:t>
            </a:r>
            <a:r>
              <a:rPr lang="en-US" altLang="ko-KR" sz="1800" dirty="0"/>
              <a:t>option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     &lt;option&gt;Option2&lt;/option&gt;</a:t>
            </a:r>
          </a:p>
          <a:p>
            <a:pPr marL="0" indent="0">
              <a:buNone/>
            </a:pPr>
            <a:r>
              <a:rPr lang="en-US" altLang="ko-KR" sz="1800" dirty="0" smtClean="0"/>
              <a:t>      &lt;option&gt;Option3&lt;/option&gt;</a:t>
            </a:r>
          </a:p>
          <a:p>
            <a:pPr marL="0" indent="0">
              <a:buNone/>
            </a:pPr>
            <a:r>
              <a:rPr lang="en-US" altLang="ko-KR" sz="1800" dirty="0" smtClean="0"/>
              <a:t>      &lt;option&gt;Option4&lt;/option&gt;</a:t>
            </a:r>
          </a:p>
          <a:p>
            <a:pPr marL="0" indent="0">
              <a:buNone/>
            </a:pPr>
            <a:r>
              <a:rPr lang="en-US" altLang="ko-KR" sz="1800" dirty="0" smtClean="0"/>
              <a:t>&lt;/</a:t>
            </a:r>
            <a:r>
              <a:rPr lang="en-US" altLang="ko-KR" sz="1800" dirty="0"/>
              <a:t>select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/>
              <a:t>br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/>
              <a:t>textarea</a:t>
            </a:r>
            <a:r>
              <a:rPr lang="en-US" altLang="ko-KR" sz="1800" dirty="0"/>
              <a:t> name="</a:t>
            </a:r>
            <a:r>
              <a:rPr lang="en-US" altLang="ko-KR" sz="1800" dirty="0" err="1"/>
              <a:t>enTextarea</a:t>
            </a:r>
            <a:r>
              <a:rPr lang="en-US" altLang="ko-KR" sz="1800" dirty="0"/>
              <a:t>" rows=10 cols=20 &gt;text&lt;/</a:t>
            </a:r>
            <a:r>
              <a:rPr lang="en-US" altLang="ko-KR" sz="1800" dirty="0" err="1"/>
              <a:t>textarea</a:t>
            </a:r>
            <a:r>
              <a:rPr lang="en-US" altLang="ko-KR" sz="1800" dirty="0"/>
              <a:t>&gt;&lt;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&lt;input type=“button“ value=“</a:t>
            </a:r>
            <a:r>
              <a:rPr lang="ko-KR" altLang="en-US" sz="1800" dirty="0" smtClean="0"/>
              <a:t>확인</a:t>
            </a:r>
            <a:r>
              <a:rPr lang="en-US" altLang="ko-KR" sz="1800" dirty="0" smtClean="0"/>
              <a:t>" disabled&gt; 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&lt;/</a:t>
            </a:r>
            <a:r>
              <a:rPr lang="en-US" altLang="ko-KR" sz="1800" dirty="0" smtClean="0"/>
              <a:t>form&gt;</a:t>
            </a: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4-1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904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80160"/>
            <a:ext cx="8639754" cy="52098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체크한 값을 가져오기 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&lt;form&gt;</a:t>
            </a:r>
          </a:p>
          <a:p>
            <a:pPr marL="0" indent="0">
              <a:buNone/>
            </a:pPr>
            <a:r>
              <a:rPr lang="ko-KR" altLang="en-US" dirty="0" err="1"/>
              <a:t>취</a:t>
            </a:r>
            <a:r>
              <a:rPr lang="ko-KR" altLang="en-US" dirty="0"/>
              <a:t> 미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&lt;input type="checkbox" name="hobby" value="</a:t>
            </a:r>
            <a:r>
              <a:rPr lang="ko-KR" altLang="en-US" dirty="0" smtClean="0"/>
              <a:t>여행</a:t>
            </a:r>
            <a:r>
              <a:rPr lang="en-US" altLang="ko-KR" dirty="0" smtClean="0"/>
              <a:t>“ checked </a:t>
            </a:r>
            <a:r>
              <a:rPr lang="en-US" altLang="ko-KR" dirty="0"/>
              <a:t>&gt;</a:t>
            </a:r>
            <a:r>
              <a:rPr lang="ko-KR" altLang="en-US" dirty="0"/>
              <a:t>여행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장기</a:t>
            </a:r>
            <a:r>
              <a:rPr lang="en-US" altLang="ko-KR" dirty="0"/>
              <a:t>"&gt;</a:t>
            </a:r>
            <a:r>
              <a:rPr lang="ko-KR" altLang="en-US" dirty="0"/>
              <a:t>장기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바둑</a:t>
            </a:r>
            <a:r>
              <a:rPr lang="en-US" altLang="ko-KR" dirty="0"/>
              <a:t>"&gt;</a:t>
            </a:r>
            <a:r>
              <a:rPr lang="ko-KR" altLang="en-US" dirty="0"/>
              <a:t>바둑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독서</a:t>
            </a:r>
            <a:r>
              <a:rPr lang="en-US" altLang="ko-KR" dirty="0"/>
              <a:t>" &gt;</a:t>
            </a:r>
            <a:r>
              <a:rPr lang="ko-KR" altLang="en-US" dirty="0"/>
              <a:t>독서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낚시</a:t>
            </a:r>
            <a:r>
              <a:rPr lang="en-US" altLang="ko-KR" dirty="0"/>
              <a:t>"&gt;</a:t>
            </a:r>
            <a:r>
              <a:rPr lang="ko-KR" altLang="en-US" dirty="0"/>
              <a:t>낚시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&lt;input type="button" value="</a:t>
            </a:r>
            <a:r>
              <a:rPr lang="ko-KR" altLang="en-US" dirty="0"/>
              <a:t>전송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3194544" y="1160881"/>
            <a:ext cx="4658492" cy="2211470"/>
            <a:chOff x="3205302" y="1246943"/>
            <a:chExt cx="4658492" cy="221147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302" y="2801352"/>
              <a:ext cx="4658492" cy="657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657" y="1246943"/>
              <a:ext cx="4255783" cy="1459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5002" y="193638"/>
            <a:ext cx="8390965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 4-3(:</a:t>
            </a:r>
            <a:r>
              <a:rPr lang="en-US" altLang="ko-KR" dirty="0" err="1" smtClean="0"/>
              <a:t>checkbox:checked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51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90918"/>
            <a:ext cx="8650512" cy="503457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&lt;body</a:t>
            </a:r>
            <a:r>
              <a:rPr lang="en-US" altLang="ko-KR" dirty="0" smtClean="0"/>
              <a:t>&gt;                                    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form&gt;</a:t>
            </a:r>
          </a:p>
          <a:p>
            <a:pPr marL="0" indent="0">
              <a:buNone/>
            </a:pPr>
            <a:r>
              <a:rPr lang="ko-KR" altLang="en-US" dirty="0" smtClean="0"/>
              <a:t>봄소식 </a:t>
            </a:r>
            <a:r>
              <a:rPr lang="en-US" altLang="ko-KR" dirty="0"/>
              <a:t>: </a:t>
            </a:r>
            <a:r>
              <a:rPr lang="en-US" altLang="ko-KR" dirty="0" smtClean="0"/>
              <a:t>&lt;</a:t>
            </a:r>
            <a:r>
              <a:rPr lang="en-US" altLang="ko-KR" dirty="0"/>
              <a:t>select name="spring" id="spring" multiple size="6"&gt;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smtClean="0"/>
              <a:t>option  &gt;</a:t>
            </a:r>
            <a:r>
              <a:rPr lang="ko-KR" altLang="en-US" dirty="0"/>
              <a:t>개나리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 selected&gt;</a:t>
            </a:r>
            <a:r>
              <a:rPr lang="ko-KR" altLang="en-US" dirty="0"/>
              <a:t>진달래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&lt;option&gt;</a:t>
            </a:r>
            <a:r>
              <a:rPr lang="ko-KR" altLang="en-US" dirty="0"/>
              <a:t>민들레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 selected&gt;</a:t>
            </a:r>
            <a:r>
              <a:rPr lang="ko-KR" altLang="en-US" dirty="0"/>
              <a:t>벚꽃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&lt;option&gt;</a:t>
            </a:r>
            <a:r>
              <a:rPr lang="ko-KR" altLang="en-US" dirty="0"/>
              <a:t>목련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&lt;option&gt;</a:t>
            </a:r>
            <a:r>
              <a:rPr lang="ko-KR" altLang="en-US" dirty="0"/>
              <a:t>철쭉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select&gt;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form&gt;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365" y="2609265"/>
            <a:ext cx="1428748" cy="138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477" y="4309703"/>
            <a:ext cx="34385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5002" y="193638"/>
            <a:ext cx="7465807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 4-4(</a:t>
            </a:r>
            <a:r>
              <a:rPr lang="en-US" altLang="ko-KR" dirty="0" err="1" smtClean="0"/>
              <a:t>option:selected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279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Visibility </a:t>
            </a:r>
            <a:r>
              <a:rPr lang="ko-KR" altLang="en-US" dirty="0" smtClean="0"/>
              <a:t>필터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보임 상태에 따라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선택한다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기타 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06101" y="2097292"/>
          <a:ext cx="8212139" cy="338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:hidden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1) display : none </a:t>
                      </a:r>
                      <a:r>
                        <a:rPr lang="ko-KR" altLang="en-US" dirty="0" smtClean="0"/>
                        <a:t>인 것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2) type=hidden </a:t>
                      </a:r>
                      <a:r>
                        <a:rPr lang="ko-KR" altLang="en-US" dirty="0" smtClean="0"/>
                        <a:t>인 것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3) width=0</a:t>
                      </a:r>
                      <a:r>
                        <a:rPr lang="en-US" altLang="ko-KR" baseline="0" dirty="0" smtClean="0"/>
                        <a:t> height=0 </a:t>
                      </a:r>
                      <a:r>
                        <a:rPr lang="ko-KR" altLang="en-US" baseline="0" dirty="0" smtClean="0"/>
                        <a:t>인 것</a:t>
                      </a:r>
                      <a:endParaRPr lang="en-US" altLang="ko-KR" baseline="0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baseline="0" dirty="0" smtClean="0"/>
                        <a:t>4)</a:t>
                      </a:r>
                      <a:r>
                        <a:rPr lang="ko-KR" altLang="en-US" baseline="0" dirty="0" smtClean="0"/>
                        <a:t>부모요소가</a:t>
                      </a:r>
                      <a:r>
                        <a:rPr lang="en-US" altLang="ko-KR" baseline="0" dirty="0" smtClean="0"/>
                        <a:t> hidden </a:t>
                      </a:r>
                      <a:r>
                        <a:rPr lang="ko-KR" altLang="en-US" baseline="0" dirty="0" smtClean="0"/>
                        <a:t>인 것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5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:visible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dirty="0" smtClean="0"/>
                        <a:t>display :none </a:t>
                      </a:r>
                      <a:r>
                        <a:rPr lang="ko-KR" altLang="en-US" dirty="0" smtClean="0"/>
                        <a:t>이 아니 것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dirty="0" smtClean="0"/>
                        <a:t> type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=hidden </a:t>
                      </a:r>
                      <a:r>
                        <a:rPr lang="ko-KR" altLang="en-US" dirty="0" smtClean="0"/>
                        <a:t>이 아니 것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dirty="0" smtClean="0"/>
                        <a:t>width=0 height=0 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아닌 것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baseline="0" dirty="0" smtClean="0"/>
                        <a:t>부모요소가</a:t>
                      </a:r>
                      <a:r>
                        <a:rPr lang="en-US" altLang="ko-KR" baseline="0" dirty="0" smtClean="0"/>
                        <a:t> hidden </a:t>
                      </a:r>
                      <a:r>
                        <a:rPr lang="ko-KR" altLang="en-US" baseline="0" dirty="0" smtClean="0"/>
                        <a:t>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아닌 것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baseline="0" dirty="0" smtClean="0"/>
                        <a:t>Visibility =hidden opacity=0 </a:t>
                      </a:r>
                      <a:r>
                        <a:rPr lang="ko-KR" altLang="en-US" baseline="0" dirty="0" smtClean="0"/>
                        <a:t>인 것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1"/>
            <a:ext cx="8689845" cy="4970033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script 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/jquery-1.11.1.min.js"&gt;&lt;/script&gt;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body&gt;</a:t>
            </a:r>
          </a:p>
          <a:p>
            <a:pPr marL="0" indent="0">
              <a:buNone/>
            </a:pPr>
            <a:r>
              <a:rPr lang="en-US" altLang="ko-KR" sz="1800" dirty="0"/>
              <a:t>  &lt;p&gt; </a:t>
            </a:r>
            <a:r>
              <a:rPr lang="ko-KR" altLang="en-US" sz="1800" dirty="0"/>
              <a:t>보이는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</a:t>
            </a:r>
            <a:r>
              <a:rPr lang="en-US" altLang="ko-KR" sz="1800" dirty="0" err="1"/>
              <a:t>visibility:hidden</a:t>
            </a:r>
            <a:r>
              <a:rPr lang="en-US" altLang="ko-KR" sz="1800" dirty="0"/>
              <a:t>;"&gt;</a:t>
            </a:r>
            <a:r>
              <a:rPr lang="ko-KR" altLang="en-US" sz="1800" dirty="0"/>
              <a:t>숨겨진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</a:t>
            </a:r>
            <a:r>
              <a:rPr lang="en-US" altLang="ko-KR" sz="1800" dirty="0" err="1"/>
              <a:t>display:none</a:t>
            </a:r>
            <a:r>
              <a:rPr lang="en-US" altLang="ko-KR" sz="1800" dirty="0"/>
              <a:t>;"&gt; </a:t>
            </a:r>
            <a:r>
              <a:rPr lang="ko-KR" altLang="en-US" sz="1800" dirty="0"/>
              <a:t>자리를 차지 하지 못한 문단 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style="opacity:0;"&gt; </a:t>
            </a:r>
            <a:r>
              <a:rPr lang="ko-KR" altLang="en-US" sz="1800" dirty="0"/>
              <a:t>투명한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&lt;hr/&gt;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/>
              <a:t>&lt;script </a:t>
            </a:r>
            <a:r>
              <a:rPr lang="en-US" altLang="ko-KR" sz="1800" dirty="0" smtClean="0"/>
              <a:t>&gt; &lt;/script&gt;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/>
            <a:r>
              <a:rPr lang="en-US" altLang="ko-KR" sz="1800" dirty="0" smtClean="0"/>
              <a:t> hidden </a:t>
            </a:r>
            <a:r>
              <a:rPr lang="ko-KR" altLang="en-US" sz="1800" dirty="0" smtClean="0"/>
              <a:t>과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visiible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필터를 이용하여 각 수행 결과를 출력  </a:t>
            </a: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7820810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기타 필터</a:t>
            </a:r>
            <a:r>
              <a:rPr lang="en-US" altLang="ko-KR" dirty="0" smtClean="0"/>
              <a:t>5-1 (hidden visible)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98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2"/>
            <a:ext cx="8659905" cy="5013063"/>
          </a:xfrm>
        </p:spPr>
        <p:txBody>
          <a:bodyPr/>
          <a:lstStyle/>
          <a:p>
            <a:r>
              <a:rPr lang="en-US" altLang="ko-KR" dirty="0" smtClean="0"/>
              <a:t>W3schools.com </a:t>
            </a:r>
          </a:p>
          <a:p>
            <a:pPr marL="0" indent="0">
              <a:buNone/>
            </a:pPr>
            <a:r>
              <a:rPr lang="en-US" altLang="ko-KR" dirty="0" smtClean="0"/>
              <a:t>	&gt;&gt; Tutorials [JavaScript]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&gt;&gt; Learn jQuery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/>
              <a:t>&gt;&gt; jQuery </a:t>
            </a:r>
            <a:r>
              <a:rPr lang="en-US" altLang="ko-KR" dirty="0" smtClean="0"/>
              <a:t>References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		&gt;&gt; jQuery Selectors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https://www.w3schools.com/jquery/jquery_ref_selectors.asp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097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58645"/>
            <a:ext cx="8670663" cy="4936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&lt;body&gt;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form id="</a:t>
            </a:r>
            <a:r>
              <a:rPr lang="en-US" altLang="ko-KR" sz="1800" dirty="0" err="1"/>
              <a:t>testForm</a:t>
            </a:r>
            <a:r>
              <a:rPr lang="en-US" altLang="ko-KR" sz="1800" dirty="0"/>
              <a:t>"&gt; 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input type="hidden" name="</a:t>
            </a:r>
            <a:r>
              <a:rPr lang="en-US" altLang="ko-KR" sz="1800" dirty="0" err="1"/>
              <a:t>userAge</a:t>
            </a:r>
            <a:r>
              <a:rPr lang="en-US" altLang="ko-KR" sz="1800" dirty="0"/>
              <a:t>" value="33</a:t>
            </a:r>
            <a:r>
              <a:rPr lang="en-US" altLang="ko-KR" sz="1800" dirty="0" smtClean="0"/>
              <a:t>"&gt;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&lt;input type="hidden" name="</a:t>
            </a:r>
            <a:r>
              <a:rPr lang="en-US" altLang="ko-KR" sz="1800" dirty="0" err="1"/>
              <a:t>userCity</a:t>
            </a:r>
            <a:r>
              <a:rPr lang="en-US" altLang="ko-KR" sz="1800" dirty="0"/>
              <a:t>" value="</a:t>
            </a:r>
            <a:r>
              <a:rPr lang="ko-KR" altLang="en-US" sz="1800" dirty="0"/>
              <a:t>대전</a:t>
            </a:r>
            <a:r>
              <a:rPr lang="en-US" altLang="ko-KR" sz="1800" dirty="0" smtClean="0"/>
              <a:t>"&gt;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I </a:t>
            </a:r>
            <a:r>
              <a:rPr lang="en-US" altLang="ko-KR" sz="1800" dirty="0"/>
              <a:t>D : &lt;input type="text" name="</a:t>
            </a:r>
            <a:r>
              <a:rPr lang="en-US" altLang="ko-KR" sz="1800" dirty="0" err="1"/>
              <a:t>userID</a:t>
            </a:r>
            <a:r>
              <a:rPr lang="en-US" altLang="ko-KR" sz="1800" dirty="0"/>
              <a:t>" value="</a:t>
            </a:r>
            <a:r>
              <a:rPr lang="en-US" altLang="ko-KR" sz="1800" dirty="0" err="1"/>
              <a:t>hong</a:t>
            </a:r>
            <a:r>
              <a:rPr lang="en-US" altLang="ko-KR" sz="1800" dirty="0"/>
              <a:t>"&gt;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&lt;span style="</a:t>
            </a:r>
            <a:r>
              <a:rPr lang="en-US" altLang="ko-KR" sz="1800" dirty="0" err="1"/>
              <a:t>display:none</a:t>
            </a:r>
            <a:r>
              <a:rPr lang="en-US" altLang="ko-KR" sz="1800" dirty="0"/>
              <a:t>"&gt;ID</a:t>
            </a:r>
            <a:r>
              <a:rPr lang="ko-KR" altLang="en-US" sz="1800" dirty="0"/>
              <a:t>가 중복됩니다</a:t>
            </a:r>
            <a:r>
              <a:rPr lang="en-US" altLang="ko-KR" sz="1800" dirty="0"/>
              <a:t>. &lt;/span&gt; 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이름 </a:t>
            </a:r>
            <a:r>
              <a:rPr lang="en-US" altLang="ko-KR" sz="1800" dirty="0"/>
              <a:t>: &lt;input type="text" name="</a:t>
            </a:r>
            <a:r>
              <a:rPr lang="en-US" altLang="ko-KR" sz="1800" dirty="0" err="1"/>
              <a:t>userName</a:t>
            </a:r>
            <a:r>
              <a:rPr lang="en-US" altLang="ko-KR" sz="1800" dirty="0"/>
              <a:t>" value="</a:t>
            </a:r>
            <a:r>
              <a:rPr lang="ko-KR" altLang="en-US" sz="1800" dirty="0"/>
              <a:t>홍길동</a:t>
            </a:r>
            <a:r>
              <a:rPr lang="en-US" altLang="ko-KR" sz="1800" dirty="0"/>
              <a:t>"&gt; </a:t>
            </a:r>
            <a:r>
              <a:rPr lang="en-US" altLang="ko-KR" sz="1800" dirty="0" smtClean="0"/>
              <a:t>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&lt;span style="</a:t>
            </a:r>
            <a:r>
              <a:rPr lang="en-US" altLang="ko-KR" sz="1800" dirty="0" err="1"/>
              <a:t>visibility:hidden</a:t>
            </a:r>
            <a:r>
              <a:rPr lang="en-US" altLang="ko-KR" sz="1800" dirty="0"/>
              <a:t>"&gt;</a:t>
            </a:r>
            <a:r>
              <a:rPr lang="ko-KR" altLang="en-US" sz="1800" dirty="0"/>
              <a:t>이름을 입력하세요</a:t>
            </a:r>
            <a:r>
              <a:rPr lang="en-US" altLang="ko-KR" sz="1800" dirty="0"/>
              <a:t>&lt;/span&gt;&lt;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성별 </a:t>
            </a:r>
            <a:r>
              <a:rPr lang="en-US" altLang="ko-KR" sz="1800" dirty="0"/>
              <a:t>: &lt;input type="radio" name="sung" value="</a:t>
            </a:r>
            <a:r>
              <a:rPr lang="ko-KR" altLang="en-US" sz="1800" dirty="0"/>
              <a:t>남</a:t>
            </a:r>
            <a:r>
              <a:rPr lang="en-US" altLang="ko-KR" sz="1800" dirty="0"/>
              <a:t>" checked&gt;</a:t>
            </a:r>
            <a:r>
              <a:rPr lang="ko-KR" altLang="en-US" sz="1800" dirty="0"/>
              <a:t>남자 </a:t>
            </a: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&lt;input type="radio" name="sung" value="</a:t>
            </a:r>
            <a:r>
              <a:rPr lang="ko-KR" altLang="en-US" sz="1800" dirty="0"/>
              <a:t>여</a:t>
            </a:r>
            <a:r>
              <a:rPr lang="en-US" altLang="ko-KR" sz="1800" dirty="0"/>
              <a:t>"&gt;</a:t>
            </a:r>
            <a:r>
              <a:rPr lang="ko-KR" altLang="en-US" sz="1800" dirty="0"/>
              <a:t>여자 </a:t>
            </a: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&lt;/</a:t>
            </a:r>
            <a:r>
              <a:rPr lang="en-US" altLang="ko-KR" sz="1800" dirty="0"/>
              <a:t>form&gt;</a:t>
            </a:r>
          </a:p>
          <a:p>
            <a:pPr marL="0" indent="0">
              <a:buNone/>
            </a:pPr>
            <a:r>
              <a:rPr lang="en-US" altLang="ko-KR" sz="1800" dirty="0"/>
              <a:t>&lt;/body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기타필터</a:t>
            </a:r>
            <a:r>
              <a:rPr lang="en-US" altLang="ko-KR" dirty="0" smtClean="0"/>
              <a:t> 5-2(hidden visible)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463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80161"/>
            <a:ext cx="8661270" cy="5076034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62" y="1691850"/>
            <a:ext cx="4033023" cy="130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39" y="3409215"/>
            <a:ext cx="3718467" cy="25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75" y="3384777"/>
            <a:ext cx="3752814" cy="26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기타필터</a:t>
            </a:r>
            <a:r>
              <a:rPr lang="en-US" altLang="ko-KR" dirty="0" smtClean="0"/>
              <a:t> 5-3(hidden visible)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52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 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 상태 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필터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선택자보다</a:t>
            </a:r>
            <a:r>
              <a:rPr lang="ko-KR" altLang="en-US" dirty="0" smtClean="0"/>
              <a:t> 더 정밀한 선택이 필요한 경우 필터와 선택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활용한다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뒤의 콜론</a:t>
            </a:r>
            <a:r>
              <a:rPr lang="en-US" altLang="ko-KR" dirty="0" smtClean="0"/>
              <a:t>(:) </a:t>
            </a:r>
            <a:r>
              <a:rPr lang="ko-KR" altLang="en-US" dirty="0" smtClean="0"/>
              <a:t>다음에 기술하여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식으로 사용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선택자로</a:t>
            </a:r>
            <a:r>
              <a:rPr lang="ko-KR" altLang="en-US" dirty="0" smtClean="0"/>
              <a:t> 기준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먼저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필터는 </a:t>
            </a:r>
            <a:r>
              <a:rPr lang="ko-KR" altLang="en-US" dirty="0" smtClean="0"/>
              <a:t>주변의 </a:t>
            </a:r>
            <a:r>
              <a:rPr lang="ko-KR" altLang="en-US" dirty="0" smtClean="0"/>
              <a:t>다른  </a:t>
            </a:r>
            <a:r>
              <a:rPr lang="ko-KR" altLang="en-US" dirty="0" err="1" smtClean="0"/>
              <a:t>엘리먼트나</a:t>
            </a:r>
            <a:r>
              <a:rPr lang="ko-KR" altLang="en-US" dirty="0" smtClean="0"/>
              <a:t> 선택된 집합 중의 일부를  더 정밀하게 선택하는 역할을 한다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052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필터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선택자로</a:t>
            </a:r>
            <a:r>
              <a:rPr lang="ko-KR" altLang="en-US" dirty="0" smtClean="0"/>
              <a:t> 기준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먼저 찾고 필터는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주변의 다른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엘리먼트나</a:t>
            </a:r>
            <a:r>
              <a:rPr lang="ko-KR" altLang="en-US" dirty="0" smtClean="0"/>
              <a:t> </a:t>
            </a:r>
            <a:r>
              <a:rPr lang="ko-KR" altLang="en-US" dirty="0" smtClean="0"/>
              <a:t>선택된 </a:t>
            </a:r>
            <a:r>
              <a:rPr lang="ko-KR" altLang="en-US" dirty="0" smtClean="0"/>
              <a:t>집합 중의 </a:t>
            </a:r>
            <a:r>
              <a:rPr lang="ko-KR" altLang="en-US" dirty="0" smtClean="0"/>
              <a:t>일부를 더 정밀하게 선택하는 역할을 한다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기본필터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453270"/>
              </p:ext>
            </p:extLst>
          </p:nvPr>
        </p:nvGraphicFramePr>
        <p:xfrm>
          <a:off x="449132" y="2194111"/>
          <a:ext cx="8212138" cy="394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 중 첫번째 요소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 중 마지막 요소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:not(selector)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괄호의 </a:t>
                      </a:r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가 일치되는 모든요소를 제외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:even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 중 짝수요소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:odd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 중 홀수요소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 중 주어진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에 일치하는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gt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 중 주어진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보다 큰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lt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 중 주어진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보다 작은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064" y="5099537"/>
            <a:ext cx="8456874" cy="14350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사용법 </a:t>
            </a:r>
            <a:r>
              <a:rPr lang="en-US" altLang="ko-KR" dirty="0" smtClean="0"/>
              <a:t>: select : </a:t>
            </a:r>
            <a:r>
              <a:rPr lang="en-US" altLang="ko-KR" dirty="0" smtClean="0"/>
              <a:t>filter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ex</a:t>
            </a:r>
            <a:r>
              <a:rPr lang="en-US" altLang="ko-KR" dirty="0" smtClean="0"/>
              <a:t>) $(“</a:t>
            </a:r>
            <a:r>
              <a:rPr lang="en-US" altLang="ko-KR" dirty="0" err="1" smtClean="0"/>
              <a:t>li:first</a:t>
            </a:r>
            <a:r>
              <a:rPr lang="en-US" altLang="ko-KR" dirty="0" smtClean="0"/>
              <a:t>”)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첫번째 </a:t>
            </a:r>
            <a:r>
              <a:rPr lang="en-US" altLang="ko-KR" dirty="0" smtClean="0"/>
              <a:t>li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필터 </a:t>
            </a:r>
            <a:r>
              <a:rPr lang="en-US" altLang="ko-KR" dirty="0" smtClean="0"/>
              <a:t>: first, last, even, odd,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), not(selector)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5" y="1333394"/>
            <a:ext cx="2410764" cy="34608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기본필터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25" y="1333394"/>
            <a:ext cx="2255921" cy="3460892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4" name="오른쪽 화살표 3"/>
          <p:cNvSpPr/>
          <p:nvPr/>
        </p:nvSpPr>
        <p:spPr bwMode="auto">
          <a:xfrm>
            <a:off x="2759512" y="1628518"/>
            <a:ext cx="3059723" cy="110196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algn="ctr">
              <a:lnSpc>
                <a:spcPct val="150000"/>
              </a:lnSpc>
            </a:pPr>
            <a:r>
              <a:rPr lang="ko-KR" altLang="en-US" b="1" dirty="0" smtClean="0"/>
              <a:t>필터 사용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152456" y="3209514"/>
            <a:ext cx="4273834" cy="11057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smtClean="0"/>
              <a:t>1) first, last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요소 노란색 배경 </a:t>
            </a:r>
            <a:endParaRPr lang="en-US" altLang="ko-KR" sz="1600" dirty="0" smtClean="0"/>
          </a:p>
          <a:p>
            <a:r>
              <a:rPr lang="en-US" altLang="ko-KR" sz="1600" dirty="0" smtClean="0"/>
              <a:t>2</a:t>
            </a:r>
            <a:r>
              <a:rPr lang="en-US" altLang="ko-KR" sz="1600" dirty="0"/>
              <a:t>) 6</a:t>
            </a:r>
            <a:r>
              <a:rPr lang="ko-KR" altLang="en-US" sz="1600" dirty="0"/>
              <a:t>번째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idx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5) </a:t>
            </a:r>
            <a:r>
              <a:rPr lang="ko-KR" altLang="en-US" sz="1600" dirty="0" smtClean="0"/>
              <a:t>요소 </a:t>
            </a:r>
            <a:r>
              <a:rPr lang="ko-KR" altLang="en-US" sz="1600" dirty="0"/>
              <a:t>빨간색 </a:t>
            </a:r>
            <a:r>
              <a:rPr lang="ko-KR" altLang="en-US" sz="1600" dirty="0" smtClean="0"/>
              <a:t>배경</a:t>
            </a:r>
            <a:endParaRPr lang="en-US" altLang="ko-KR" sz="1600" dirty="0" smtClean="0"/>
          </a:p>
          <a:p>
            <a:r>
              <a:rPr lang="en-US" altLang="ko-KR" sz="1600" dirty="0" smtClean="0"/>
              <a:t>3</a:t>
            </a:r>
            <a:r>
              <a:rPr lang="en-US" altLang="ko-KR" sz="1600" dirty="0"/>
              <a:t>) 5</a:t>
            </a:r>
            <a:r>
              <a:rPr lang="ko-KR" altLang="en-US" sz="1600" dirty="0"/>
              <a:t>번째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idx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4) </a:t>
            </a:r>
            <a:r>
              <a:rPr lang="ko-KR" altLang="en-US" sz="1600" dirty="0"/>
              <a:t>보다 적은 요소들 글자 두껍게 </a:t>
            </a:r>
            <a:endParaRPr lang="en-US" altLang="ko-KR" sz="1600" dirty="0" smtClean="0"/>
          </a:p>
          <a:p>
            <a:r>
              <a:rPr lang="en-US" altLang="ko-KR" sz="1600" dirty="0" smtClean="0"/>
              <a:t>4</a:t>
            </a:r>
            <a:r>
              <a:rPr lang="en-US" altLang="ko-KR" sz="1600" dirty="0"/>
              <a:t>) 5</a:t>
            </a:r>
            <a:r>
              <a:rPr lang="ko-KR" altLang="en-US" sz="1600" dirty="0"/>
              <a:t>번째 보다 큰 요소들 글자 크기 </a:t>
            </a:r>
            <a:r>
              <a:rPr lang="en-US" altLang="ko-KR" sz="1600" dirty="0"/>
              <a:t>0.5</a:t>
            </a:r>
            <a:r>
              <a:rPr lang="ko-KR" altLang="en-US" sz="1600" dirty="0"/>
              <a:t>배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25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0"/>
            <a:ext cx="8661270" cy="5109065"/>
          </a:xfrm>
        </p:spPr>
        <p:txBody>
          <a:bodyPr/>
          <a:lstStyle/>
          <a:p>
            <a:r>
              <a:rPr lang="ko-KR" altLang="en-US" dirty="0" smtClean="0"/>
              <a:t>짝수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(0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은 짝수로 평가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59" y="1820549"/>
            <a:ext cx="6289288" cy="250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기본필터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41064" y="5814644"/>
            <a:ext cx="8456874" cy="50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460000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5C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5C00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E0404"/>
              </a:buClr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68040B"/>
              </a:buClr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altLang="ko-KR" kern="0" dirty="0" smtClean="0"/>
              <a:t>*</a:t>
            </a:r>
            <a:r>
              <a:rPr lang="ko-KR" altLang="en-US" kern="0" dirty="0" smtClean="0"/>
              <a:t>필터 예 </a:t>
            </a:r>
            <a:r>
              <a:rPr lang="en-US" altLang="ko-KR" kern="0" dirty="0" smtClean="0"/>
              <a:t>: </a:t>
            </a:r>
            <a:r>
              <a:rPr lang="en-US" altLang="ko-KR" strike="sngStrike" kern="0" dirty="0" smtClean="0"/>
              <a:t>first</a:t>
            </a:r>
            <a:r>
              <a:rPr lang="en-US" altLang="ko-KR" kern="0" dirty="0" smtClean="0"/>
              <a:t>, </a:t>
            </a:r>
            <a:r>
              <a:rPr lang="en-US" altLang="ko-KR" strike="sngStrike" kern="0" dirty="0" smtClean="0"/>
              <a:t>last</a:t>
            </a:r>
            <a:r>
              <a:rPr lang="en-US" altLang="ko-KR" kern="0" dirty="0" smtClean="0"/>
              <a:t>, even, odd, </a:t>
            </a:r>
            <a:r>
              <a:rPr lang="en-US" altLang="ko-KR" strike="sngStrike" kern="0" dirty="0" err="1" smtClean="0"/>
              <a:t>eq</a:t>
            </a:r>
            <a:r>
              <a:rPr lang="en-US" altLang="ko-KR" strike="sngStrike" kern="0" dirty="0" smtClean="0"/>
              <a:t>(</a:t>
            </a:r>
            <a:r>
              <a:rPr lang="en-US" altLang="ko-KR" strike="sngStrike" kern="0" dirty="0" err="1" smtClean="0"/>
              <a:t>idx</a:t>
            </a:r>
            <a:r>
              <a:rPr lang="en-US" altLang="ko-KR" strike="sngStrike" kern="0" dirty="0" smtClean="0"/>
              <a:t>)</a:t>
            </a:r>
            <a:r>
              <a:rPr lang="en-US" altLang="ko-KR" kern="0" dirty="0" smtClean="0"/>
              <a:t>, </a:t>
            </a:r>
            <a:r>
              <a:rPr lang="en-US" altLang="ko-KR" strike="sngStrike" kern="0" dirty="0" err="1" smtClean="0"/>
              <a:t>gt</a:t>
            </a:r>
            <a:r>
              <a:rPr lang="en-US" altLang="ko-KR" strike="sngStrike" kern="0" dirty="0" smtClean="0"/>
              <a:t>(</a:t>
            </a:r>
            <a:r>
              <a:rPr lang="en-US" altLang="ko-KR" strike="sngStrike" kern="0" dirty="0" err="1" smtClean="0"/>
              <a:t>idx</a:t>
            </a:r>
            <a:r>
              <a:rPr lang="en-US" altLang="ko-KR" strike="sngStrike" kern="0" dirty="0" smtClean="0"/>
              <a:t>)</a:t>
            </a:r>
            <a:r>
              <a:rPr lang="en-US" altLang="ko-KR" kern="0" dirty="0" smtClean="0"/>
              <a:t>, </a:t>
            </a:r>
            <a:r>
              <a:rPr lang="en-US" altLang="ko-KR" strike="sngStrike" kern="0" dirty="0" err="1" smtClean="0"/>
              <a:t>lt</a:t>
            </a:r>
            <a:r>
              <a:rPr lang="en-US" altLang="ko-KR" strike="sngStrike" kern="0" dirty="0" smtClean="0"/>
              <a:t>(</a:t>
            </a:r>
            <a:r>
              <a:rPr lang="en-US" altLang="ko-KR" strike="sngStrike" kern="0" dirty="0" err="1" smtClean="0"/>
              <a:t>idx</a:t>
            </a:r>
            <a:r>
              <a:rPr lang="en-US" altLang="ko-KR" strike="sngStrike" kern="0" dirty="0" smtClean="0"/>
              <a:t>)</a:t>
            </a:r>
            <a:r>
              <a:rPr lang="en-US" altLang="ko-KR" kern="0" dirty="0" smtClean="0"/>
              <a:t>, not(selector)</a:t>
            </a:r>
            <a:endParaRPr lang="ko-KR" altLang="en-US" kern="0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580579" y="4697201"/>
            <a:ext cx="7588061" cy="93550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 err="1" smtClean="0"/>
              <a:t>V3.4</a:t>
            </a:r>
            <a:r>
              <a:rPr lang="ko-KR" altLang="en-US" sz="1400" dirty="0" smtClean="0"/>
              <a:t>부터 </a:t>
            </a:r>
            <a:r>
              <a:rPr lang="en-US" altLang="ko-KR" sz="1400" dirty="0" smtClean="0"/>
              <a:t>:first, </a:t>
            </a:r>
            <a:r>
              <a:rPr lang="en-US" altLang="ko-KR" sz="1400" dirty="0"/>
              <a:t>:last, :</a:t>
            </a:r>
            <a:r>
              <a:rPr lang="en-US" altLang="ko-KR" sz="1400" dirty="0" err="1"/>
              <a:t>eq</a:t>
            </a:r>
            <a:r>
              <a:rPr lang="en-US" altLang="ko-KR" sz="1400" dirty="0"/>
              <a:t>(), :</a:t>
            </a:r>
            <a:r>
              <a:rPr lang="en-US" altLang="ko-KR" sz="1400" dirty="0" err="1"/>
              <a:t>gt</a:t>
            </a:r>
            <a:r>
              <a:rPr lang="en-US" altLang="ko-KR" sz="1400" dirty="0"/>
              <a:t>(), :</a:t>
            </a:r>
            <a:r>
              <a:rPr lang="en-US" altLang="ko-KR" sz="1400" dirty="0" err="1"/>
              <a:t>lt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필터 </a:t>
            </a:r>
            <a:r>
              <a:rPr lang="ko-KR" altLang="en-US" sz="1400" dirty="0"/>
              <a:t>사용을 추천하지 </a:t>
            </a:r>
            <a:r>
              <a:rPr lang="ko-KR" altLang="en-US" sz="1400" dirty="0" smtClean="0"/>
              <a:t>않음 </a:t>
            </a:r>
            <a:r>
              <a:rPr lang="en-US" altLang="ko-KR" sz="1400" dirty="0" smtClean="0"/>
              <a:t>&gt;&gt; </a:t>
            </a:r>
            <a:r>
              <a:rPr lang="ko-KR" altLang="en-US" sz="1400" dirty="0" smtClean="0"/>
              <a:t>필터 대신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사용</a:t>
            </a:r>
            <a:r>
              <a:rPr lang="en-US" altLang="ko-KR" sz="1400" dirty="0" smtClean="0"/>
              <a:t>!</a:t>
            </a:r>
          </a:p>
          <a:p>
            <a:endParaRPr lang="en-US" altLang="ko-KR" sz="1400" dirty="0"/>
          </a:p>
          <a:p>
            <a:r>
              <a:rPr lang="en-US" altLang="ko-KR" sz="1400" dirty="0"/>
              <a:t>:first =&gt; .first</a:t>
            </a:r>
            <a:r>
              <a:rPr lang="en-US" altLang="ko-KR" sz="1400" dirty="0" smtClean="0"/>
              <a:t>(), :</a:t>
            </a:r>
            <a:r>
              <a:rPr lang="en-US" altLang="ko-KR" sz="1400" dirty="0"/>
              <a:t>last =&gt; .last</a:t>
            </a:r>
            <a:r>
              <a:rPr lang="en-US" altLang="ko-KR" sz="1400" dirty="0" smtClean="0"/>
              <a:t>() :</a:t>
            </a:r>
            <a:r>
              <a:rPr lang="en-US" altLang="ko-KR" sz="1400" dirty="0" err="1"/>
              <a:t>eq</a:t>
            </a:r>
            <a:r>
              <a:rPr lang="en-US" altLang="ko-KR" sz="1400" dirty="0"/>
              <a:t>(index) =&gt; .</a:t>
            </a:r>
            <a:r>
              <a:rPr lang="en-US" altLang="ko-KR" sz="1400" dirty="0" err="1"/>
              <a:t>eq</a:t>
            </a:r>
            <a:r>
              <a:rPr lang="en-US" altLang="ko-KR" sz="1400" dirty="0"/>
              <a:t>(index</a:t>
            </a:r>
            <a:r>
              <a:rPr lang="en-US" altLang="ko-KR" sz="1400" dirty="0" smtClean="0"/>
              <a:t>) :</a:t>
            </a:r>
            <a:r>
              <a:rPr lang="en-US" altLang="ko-KR" sz="1400" dirty="0" err="1"/>
              <a:t>gt</a:t>
            </a:r>
            <a:r>
              <a:rPr lang="en-US" altLang="ko-KR" sz="1400" dirty="0"/>
              <a:t>(index), :</a:t>
            </a:r>
            <a:r>
              <a:rPr lang="en-US" altLang="ko-KR" sz="1400" dirty="0" err="1" smtClean="0"/>
              <a:t>lt</a:t>
            </a:r>
            <a:r>
              <a:rPr lang="en-US" altLang="ko-KR" sz="1400" dirty="0" smtClean="0"/>
              <a:t>(index) </a:t>
            </a:r>
            <a:r>
              <a:rPr lang="en-US" altLang="ko-KR" sz="1400" dirty="0" smtClean="0"/>
              <a:t>=&gt; .slice(index)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2505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06" y="4093412"/>
            <a:ext cx="5520280" cy="202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3" y="1258645"/>
            <a:ext cx="8692179" cy="497003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13" y="1047820"/>
            <a:ext cx="5501749" cy="299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기본필터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430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r>
              <a:rPr lang="ko-KR" altLang="en-US" dirty="0" smtClean="0"/>
              <a:t>요소를 자식으로 갖는 부모의 그룹 안에서  해당 자식을 찾는다 </a:t>
            </a:r>
            <a:endParaRPr lang="en-US" altLang="ko-KR" dirty="0" smtClean="0"/>
          </a:p>
          <a:p>
            <a:r>
              <a:rPr lang="en-US" altLang="ko-KR" dirty="0" smtClean="0"/>
              <a:t>$(“</a:t>
            </a:r>
            <a:r>
              <a:rPr lang="en-US" altLang="ko-KR" dirty="0" err="1" smtClean="0"/>
              <a:t>td:first-child</a:t>
            </a:r>
            <a:r>
              <a:rPr lang="en-US" altLang="ko-KR" dirty="0" smtClean="0"/>
              <a:t>”) : td</a:t>
            </a:r>
            <a:r>
              <a:rPr lang="ko-KR" altLang="en-US" dirty="0" smtClean="0"/>
              <a:t>를 자식으로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</a:t>
            </a:r>
            <a:r>
              <a:rPr lang="en-US" altLang="ko-KR" dirty="0" err="1" smtClean="0"/>
              <a:t>tr</a:t>
            </a:r>
            <a:r>
              <a:rPr lang="ko-KR" altLang="en-US" dirty="0" smtClean="0"/>
              <a:t>그룹에서 첫 번째 자식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mtClean="0"/>
              <a:t>first</a:t>
            </a:r>
            <a:r>
              <a:rPr lang="en-US" altLang="ko-KR" dirty="0" smtClean="0"/>
              <a:t>()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중에서 첫 번째 요소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선택되는 요소는 반드시 하나</a:t>
            </a:r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자식필터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985557"/>
              </p:ext>
            </p:extLst>
          </p:nvPr>
        </p:nvGraphicFramePr>
        <p:xfrm>
          <a:off x="449132" y="2194111"/>
          <a:ext cx="8212138" cy="2850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:first-child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부모에 속한 자식 중 첫번째 자식요소와 일치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249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:last-child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부모에 속한 자식 중 마지막 자식요소와 일치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97037"/>
                  </a:ext>
                </a:extLst>
              </a:tr>
              <a:tr h="97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:nth-child</a:t>
                      </a:r>
                    </a:p>
                    <a:p>
                      <a:pPr latinLnBrk="1"/>
                      <a:r>
                        <a:rPr lang="en-US" altLang="ko-KR" dirty="0" smtClean="0"/>
                        <a:t>(index/even/odd  /equation)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자식 중</a:t>
                      </a:r>
                      <a:r>
                        <a:rPr lang="en-US" altLang="ko-KR" dirty="0" smtClean="0"/>
                        <a:t> index</a:t>
                      </a:r>
                      <a:r>
                        <a:rPr lang="ko-KR" altLang="en-US" dirty="0" smtClean="0"/>
                        <a:t>로 지정된 위치의 요소들과  일치하거나 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dirty="0" smtClean="0"/>
                        <a:t>짝수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홀수 번째의 요소들과 일치하거나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dirty="0" smtClean="0"/>
                        <a:t>방정식 값 위치의 요소들과 일치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:only-child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자신이 부모 요소의 유일한 자식 요소인 것과 일치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자식필터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ko-KR" altLang="en-US" dirty="0" smtClean="0"/>
              <a:t>리스트의 </a:t>
            </a:r>
            <a:r>
              <a:rPr lang="ko-KR" altLang="en-US" dirty="0"/>
              <a:t>첫 번째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아이템에만 노란색 배경색 넣기</a:t>
            </a:r>
            <a:endParaRPr lang="en-US" altLang="ko-KR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dirty="0" smtClean="0"/>
              <a:t>각 리스트의 첫 번째 아이템에만 빨간색 테두리 넣기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dirty="0" smtClean="0"/>
              <a:t>리스트의 마지막 아이템에만 초록색 배경색 넣기</a:t>
            </a:r>
            <a:endParaRPr lang="en-US" altLang="ko-KR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dirty="0" smtClean="0"/>
              <a:t>각 리스트의 마지막 아이템에만 파란색 테두리 넣기</a:t>
            </a: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 bwMode="auto">
          <a:xfrm>
            <a:off x="3838292" y="3893590"/>
            <a:ext cx="867508" cy="10081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686" y="2668162"/>
            <a:ext cx="1988360" cy="381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56" y="2668161"/>
            <a:ext cx="1885950" cy="381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0519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21046</TotalTime>
  <Words>1333</Words>
  <Application>Microsoft Office PowerPoint</Application>
  <PresentationFormat>화면 슬라이드 쇼(4:3)</PresentationFormat>
  <Paragraphs>252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맑은 고딕</vt:lpstr>
      <vt:lpstr>Arial</vt:lpstr>
      <vt:lpstr>Comic Sans MS</vt:lpstr>
      <vt:lpstr>Symbol</vt:lpstr>
      <vt:lpstr>Wingdings</vt:lpstr>
      <vt:lpstr>1_Crayons</vt:lpstr>
      <vt:lpstr>PowerPoint 프레젠테이션</vt:lpstr>
      <vt:lpstr>참고</vt:lpstr>
      <vt:lpstr>필터</vt:lpstr>
      <vt:lpstr>1. 기본필터</vt:lpstr>
      <vt:lpstr>1. 기본필터 예제1</vt:lpstr>
      <vt:lpstr>1. 기본필터 예제2</vt:lpstr>
      <vt:lpstr>1. 기본필터 예제3</vt:lpstr>
      <vt:lpstr>2. 자식필터</vt:lpstr>
      <vt:lpstr>2. 자식필터 예제1</vt:lpstr>
      <vt:lpstr>2. 자식필터 예제2</vt:lpstr>
      <vt:lpstr>3. 내용 필터</vt:lpstr>
      <vt:lpstr>내용필터 2-1</vt:lpstr>
      <vt:lpstr>내용필터 2-2</vt:lpstr>
      <vt:lpstr>4. Form상태필터</vt:lpstr>
      <vt:lpstr>Form상태4-1</vt:lpstr>
      <vt:lpstr>Form상태 4-3(:checkbox:checked)</vt:lpstr>
      <vt:lpstr>Form상태 4-4(option:selected)</vt:lpstr>
      <vt:lpstr>5. 기타 필터</vt:lpstr>
      <vt:lpstr>기타 필터5-1 (hidden visible)</vt:lpstr>
      <vt:lpstr>기타필터 5-2(hidden visible)</vt:lpstr>
      <vt:lpstr>기타필터 5-3(hidden visible)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standby-13</cp:lastModifiedBy>
  <cp:revision>2167</cp:revision>
  <dcterms:created xsi:type="dcterms:W3CDTF">2007-06-29T06:43:39Z</dcterms:created>
  <dcterms:modified xsi:type="dcterms:W3CDTF">2021-12-16T07:32:00Z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