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803" r:id="rId2"/>
    <p:sldId id="903" r:id="rId3"/>
    <p:sldId id="804" r:id="rId4"/>
    <p:sldId id="965" r:id="rId5"/>
    <p:sldId id="968" r:id="rId6"/>
    <p:sldId id="969" r:id="rId7"/>
    <p:sldId id="810" r:id="rId8"/>
    <p:sldId id="811" r:id="rId9"/>
    <p:sldId id="812" r:id="rId10"/>
    <p:sldId id="813" r:id="rId11"/>
    <p:sldId id="814" r:id="rId12"/>
    <p:sldId id="817" r:id="rId13"/>
    <p:sldId id="820" r:id="rId14"/>
    <p:sldId id="973" r:id="rId15"/>
    <p:sldId id="824" r:id="rId16"/>
    <p:sldId id="826" r:id="rId17"/>
    <p:sldId id="974" r:id="rId18"/>
    <p:sldId id="975" r:id="rId19"/>
    <p:sldId id="976" r:id="rId20"/>
    <p:sldId id="977" r:id="rId21"/>
    <p:sldId id="828" r:id="rId22"/>
    <p:sldId id="978" r:id="rId23"/>
    <p:sldId id="829" r:id="rId24"/>
    <p:sldId id="972" r:id="rId25"/>
    <p:sldId id="980" r:id="rId26"/>
    <p:sldId id="957" r:id="rId27"/>
    <p:sldId id="979" r:id="rId28"/>
    <p:sldId id="947" r:id="rId29"/>
    <p:sldId id="959" r:id="rId30"/>
    <p:sldId id="960" r:id="rId3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803"/>
            <p14:sldId id="903"/>
            <p14:sldId id="804"/>
            <p14:sldId id="965"/>
            <p14:sldId id="968"/>
            <p14:sldId id="969"/>
            <p14:sldId id="810"/>
            <p14:sldId id="811"/>
            <p14:sldId id="812"/>
            <p14:sldId id="813"/>
            <p14:sldId id="814"/>
            <p14:sldId id="817"/>
            <p14:sldId id="820"/>
            <p14:sldId id="973"/>
            <p14:sldId id="824"/>
            <p14:sldId id="826"/>
            <p14:sldId id="974"/>
            <p14:sldId id="975"/>
            <p14:sldId id="976"/>
            <p14:sldId id="977"/>
            <p14:sldId id="828"/>
            <p14:sldId id="978"/>
            <p14:sldId id="829"/>
            <p14:sldId id="972"/>
            <p14:sldId id="980"/>
            <p14:sldId id="957"/>
            <p14:sldId id="979"/>
            <p14:sldId id="947"/>
            <p14:sldId id="959"/>
            <p14:sldId id="9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 varScale="1">
        <p:scale>
          <a:sx n="64" d="100"/>
          <a:sy n="64" d="100"/>
        </p:scale>
        <p:origin x="96" y="63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10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kern="0" dirty="0" smtClean="0">
                <a:latin typeface="+mj-lt"/>
              </a:rPr>
              <a:t>BOM</a:t>
            </a:r>
            <a:r>
              <a:rPr lang="ko-KR" altLang="en-US" kern="0" dirty="0" smtClean="0">
                <a:latin typeface="+mj-lt"/>
              </a:rPr>
              <a:t>과 </a:t>
            </a:r>
            <a:r>
              <a:rPr lang="en-US" altLang="ko-KR" kern="0" dirty="0" smtClean="0">
                <a:latin typeface="+mj-lt"/>
              </a:rPr>
              <a:t>DOM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810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51112"/>
            <a:ext cx="10670077" cy="569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function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showAlert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   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setTimeout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function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()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		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alert(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err="1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setTimeout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()</a:t>
            </a:r>
            <a:r>
              <a:rPr lang="ko-KR" altLang="en-US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을 사용하여 표시됩니다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."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 },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3000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&lt;p&gt;</a:t>
            </a:r>
            <a:r>
              <a:rPr lang="ko-KR" altLang="en-US" sz="2400" b="1" dirty="0">
                <a:latin typeface="+mj-lt"/>
                <a:ea typeface="나눔고딕코딩" panose="020D0009000000000000" pitchFamily="49" charset="-127"/>
              </a:rPr>
              <a:t>버튼을 누르면 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3</a:t>
            </a:r>
            <a:r>
              <a:rPr lang="ko-KR" altLang="en-US" sz="2400" b="1" dirty="0">
                <a:latin typeface="+mj-lt"/>
                <a:ea typeface="나눔고딕코딩" panose="020D0009000000000000" pitchFamily="49" charset="-127"/>
              </a:rPr>
              <a:t>초 후에 경고 박스가 화면에 표시됩니다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err="1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showAlert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err="1">
                <a:latin typeface="+mj-lt"/>
                <a:ea typeface="나눔고딕코딩" panose="020D0009000000000000" pitchFamily="49" charset="-127"/>
              </a:rPr>
              <a:t>눌러보세요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26" y="6625559"/>
            <a:ext cx="3695511" cy="18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11" y="6695015"/>
            <a:ext cx="2755679" cy="14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963765" y="7719934"/>
            <a:ext cx="3156563" cy="491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48438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39" y="4845230"/>
            <a:ext cx="8077602" cy="309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err="1" smtClean="0"/>
              <a:t>SetInterval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122513" y="2188564"/>
            <a:ext cx="7001772" cy="59960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setInterval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(function, milliseconds)</a:t>
            </a:r>
            <a:endParaRPr kumimoji="0" lang="ko-KR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4183" y="3462725"/>
            <a:ext cx="4077325" cy="897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호출되는 함수의 이름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직접 함수를 정의할</a:t>
            </a:r>
            <a:r>
              <a:rPr kumimoji="0" lang="ko-KR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수 있음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891134" y="3462725"/>
            <a:ext cx="4077325" cy="897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함수 호출하기 전에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흘러야 하는 시간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 bwMode="auto">
          <a:xfrm flipV="1">
            <a:off x="3282846" y="2653259"/>
            <a:ext cx="2038662" cy="809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 bwMode="auto">
          <a:xfrm flipH="1" flipV="1">
            <a:off x="7180289" y="2653259"/>
            <a:ext cx="749508" cy="809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26491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초마다 브라우저 배경색이 랜덤으로 바뀌는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/>
              <a:t>에서 색 지정 방법</a:t>
            </a:r>
            <a:endParaRPr lang="en-US" altLang="ko-KR" dirty="0"/>
          </a:p>
          <a:p>
            <a:pPr lvl="1"/>
            <a:r>
              <a:rPr lang="ko-KR" altLang="en-US" sz="2400" dirty="0" smtClean="0"/>
              <a:t>영문으로 지정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black, pink, orange, yellow, blue, red…)</a:t>
            </a:r>
          </a:p>
          <a:p>
            <a:pPr lvl="1"/>
            <a:r>
              <a:rPr lang="en-US" altLang="ko-KR" sz="2400" dirty="0" smtClean="0"/>
              <a:t>10</a:t>
            </a:r>
            <a:r>
              <a:rPr lang="ko-KR" altLang="en-US" sz="2400" dirty="0" smtClean="0"/>
              <a:t>진수로 표현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(255,255,255)</a:t>
            </a:r>
          </a:p>
          <a:p>
            <a:pPr lvl="1"/>
            <a:r>
              <a:rPr lang="en-US" altLang="ko-KR" sz="2400" dirty="0" smtClean="0"/>
              <a:t>16</a:t>
            </a:r>
            <a:r>
              <a:rPr lang="ko-KR" altLang="en-US" sz="2400" dirty="0"/>
              <a:t>진수로 표현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#RRGGBB</a:t>
            </a:r>
          </a:p>
          <a:p>
            <a:pPr lvl="1"/>
            <a:r>
              <a:rPr lang="en-US" altLang="ko-KR" sz="2400" dirty="0" smtClean="0"/>
              <a:t>10</a:t>
            </a:r>
            <a:r>
              <a:rPr lang="ko-KR" altLang="en-US" sz="2400" dirty="0"/>
              <a:t>진수를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표현하는 방법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 = 230; 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a.toString</a:t>
            </a:r>
            <a:r>
              <a:rPr lang="en-US" altLang="ko-KR" sz="2400" dirty="0" smtClean="0"/>
              <a:t>(16</a:t>
            </a:r>
            <a:r>
              <a:rPr lang="en-US" altLang="ko-KR" sz="2400" dirty="0"/>
              <a:t>);</a:t>
            </a:r>
          </a:p>
          <a:p>
            <a:pPr lvl="1"/>
            <a:r>
              <a:rPr lang="en-US" altLang="ko-KR" sz="2400" dirty="0" smtClean="0"/>
              <a:t>16</a:t>
            </a:r>
            <a:r>
              <a:rPr lang="ko-KR" altLang="en-US" sz="2400" dirty="0" smtClean="0"/>
              <a:t>진수 </a:t>
            </a:r>
            <a:r>
              <a:rPr lang="ko-KR" altLang="en-US" sz="2400" dirty="0" err="1" smtClean="0"/>
              <a:t>파랑색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 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red = 0, green = 0, blue = 255;</a:t>
            </a:r>
          </a:p>
          <a:p>
            <a:pPr marL="594067" lvl="1" indent="0">
              <a:buNone/>
            </a:pPr>
            <a:r>
              <a:rPr lang="en-US" altLang="ko-KR" sz="2400" dirty="0"/>
              <a:t>   "#" + </a:t>
            </a:r>
            <a:r>
              <a:rPr lang="en-US" altLang="ko-KR" sz="2400" dirty="0" err="1"/>
              <a:t>red.toString</a:t>
            </a:r>
            <a:r>
              <a:rPr lang="en-US" altLang="ko-KR" sz="2400" dirty="0"/>
              <a:t>(16) + </a:t>
            </a:r>
            <a:r>
              <a:rPr lang="en-US" altLang="ko-KR" sz="2400" dirty="0" err="1"/>
              <a:t>green.toString</a:t>
            </a:r>
            <a:r>
              <a:rPr lang="en-US" altLang="ko-KR" sz="2400" dirty="0"/>
              <a:t>(16) + </a:t>
            </a:r>
            <a:r>
              <a:rPr lang="en-US" altLang="ko-KR" sz="2400" dirty="0" err="1"/>
              <a:t>blue.toString</a:t>
            </a:r>
            <a:r>
              <a:rPr lang="en-US" altLang="ko-KR" sz="2400" dirty="0"/>
              <a:t>(16);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853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08777"/>
              </p:ext>
            </p:extLst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hash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앵커 부분을 반환한다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</a:t>
                      </a:r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경로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(path)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쿼리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(query)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45186"/>
              </p:ext>
            </p:extLst>
          </p:nvPr>
        </p:nvGraphicFramePr>
        <p:xfrm>
          <a:off x="292015" y="6366998"/>
          <a:ext cx="11264119" cy="19009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assign()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문서를 </a:t>
                      </a: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</a:t>
                      </a:r>
                      <a:r>
                        <a:rPr lang="ko-KR" altLang="en-US" sz="22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(history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1049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790953"/>
            <a:ext cx="10670077" cy="2691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function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replace() 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		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location.replace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smtClean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);</a:t>
            </a:r>
            <a:endParaRPr lang="en-US" altLang="ko-KR" sz="24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&lt;a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“#”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“replace()”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이동하기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&lt;/a&gt;</a:t>
            </a:r>
            <a:endParaRPr lang="en-US" altLang="ko-KR" sz="24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75" y="4898595"/>
            <a:ext cx="9619364" cy="25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90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객체 모델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W3C (World Wide Web Consortium)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표준</a:t>
            </a:r>
            <a:endParaRPr lang="en-US" altLang="ko-KR" sz="2400" dirty="0"/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문서를 </a:t>
            </a:r>
            <a:r>
              <a:rPr lang="ko-KR" altLang="en-US" sz="2400" dirty="0" smtClean="0"/>
              <a:t>액세스하기 위한 </a:t>
            </a:r>
            <a:r>
              <a:rPr lang="ko-KR" altLang="en-US" sz="2400" dirty="0"/>
              <a:t>표준을 </a:t>
            </a:r>
            <a:r>
              <a:rPr lang="ko-KR" altLang="en-US" sz="2400" dirty="0" smtClean="0"/>
              <a:t>정의한다</a:t>
            </a:r>
            <a:endParaRPr lang="en-US" altLang="ko-KR" sz="2400" dirty="0"/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요소를 가져오고</a:t>
            </a:r>
            <a:r>
              <a:rPr lang="en-US" altLang="ko-KR" sz="2400" dirty="0"/>
              <a:t>, </a:t>
            </a:r>
            <a:r>
              <a:rPr lang="ko-KR" altLang="en-US" sz="2400" dirty="0"/>
              <a:t>변경하고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 또는 삭제하는 방법에 대한 표준</a:t>
            </a:r>
            <a:endParaRPr lang="en-US" altLang="ko-KR" sz="2400" dirty="0"/>
          </a:p>
          <a:p>
            <a:r>
              <a:rPr lang="en-US" altLang="ko-KR" sz="2400" i="1" dirty="0" smtClean="0"/>
              <a:t>"</a:t>
            </a:r>
            <a:r>
              <a:rPr lang="en-US" altLang="ko-KR" sz="2400" i="1" dirty="0"/>
              <a:t>W3C </a:t>
            </a:r>
            <a:r>
              <a:rPr lang="ko-KR" altLang="en-US" sz="2400" i="1" dirty="0"/>
              <a:t>문서 객체 모델 </a:t>
            </a:r>
            <a:r>
              <a:rPr lang="en-US" altLang="ko-KR" sz="2400" i="1" dirty="0"/>
              <a:t>(DOM)</a:t>
            </a:r>
            <a:r>
              <a:rPr lang="ko-KR" altLang="en-US" sz="2400" i="1" dirty="0"/>
              <a:t>은 프로그램 및 스크립트를 동적으로 액세스하여 문서의 콘텐트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구조 및 스타일을 갱신 할 수 있도록 플랫폼 및 언어 중립 인터페이스이다</a:t>
            </a:r>
            <a:r>
              <a:rPr lang="en-US" altLang="ko-KR" sz="2400" i="1" dirty="0"/>
              <a:t>.“</a:t>
            </a:r>
          </a:p>
          <a:p>
            <a:r>
              <a:rPr lang="en-US" altLang="ko-KR" sz="2400" dirty="0" smtClean="0"/>
              <a:t>DOM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문서의 계층적인 구조를 트리</a:t>
            </a:r>
            <a:r>
              <a:rPr lang="en-US" altLang="ko-KR" sz="2400" dirty="0" smtClean="0"/>
              <a:t>(tree)</a:t>
            </a:r>
            <a:r>
              <a:rPr lang="ko-KR" altLang="en-US" sz="2400" dirty="0" smtClean="0"/>
              <a:t>로 표현한다</a:t>
            </a:r>
            <a:endParaRPr lang="en-US" altLang="ko-KR" sz="24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29" y="4781863"/>
            <a:ext cx="8598440" cy="357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7080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작성하려면 원하는 요소를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요소 속성 중 </a:t>
            </a:r>
            <a:r>
              <a:rPr lang="en-US" altLang="ko-KR" dirty="0"/>
              <a:t>id</a:t>
            </a:r>
            <a:r>
              <a:rPr lang="ko-KR" altLang="en-US" dirty="0"/>
              <a:t>로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요소 속성 중 </a:t>
            </a:r>
            <a:r>
              <a:rPr lang="en-US" altLang="ko-KR" dirty="0"/>
              <a:t>name</a:t>
            </a:r>
            <a:r>
              <a:rPr lang="ko-KR" altLang="en-US" dirty="0"/>
              <a:t>으로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275" y="2811433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document.getElement</a:t>
            </a:r>
            <a:r>
              <a:rPr lang="en-US" altLang="ko-KR" sz="2400" b="1" dirty="0" err="1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ById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("");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6687" y="4753657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document.getElement</a:t>
            </a:r>
            <a:r>
              <a:rPr lang="en-US" altLang="ko-KR" sz="2400" b="1" dirty="0" err="1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sByName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(“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comImg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")[0].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src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56275" y="6696229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document.getElement</a:t>
            </a:r>
            <a:r>
              <a:rPr lang="en-US" altLang="ko-KR" sz="2400" b="1" dirty="0" err="1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sByTagName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(“input")[0];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189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790953"/>
            <a:ext cx="10670077" cy="6348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function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process()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				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obj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smtClean="0">
                <a:solidFill>
                  <a:srgbClr val="CC9900"/>
                </a:solidFill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나눔고딕코딩" panose="020D0009000000000000" pitchFamily="49" charset="-127"/>
              </a:rPr>
              <a:t>target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			alert(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obj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			alert(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obj.value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);</a:t>
            </a:r>
            <a:endParaRPr lang="en-US" altLang="ko-KR" sz="24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4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   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&lt;form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name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myform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	&lt;input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“text”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targer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name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“name”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		&lt;input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“submit”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value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</a:t>
            </a:r>
            <a:r>
              <a:rPr lang="ko-KR" altLang="en-US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제출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solidFill>
                  <a:schemeClr val="tx2"/>
                </a:solidFill>
                <a:latin typeface="+mj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  <a:ea typeface="나눔고딕코딩" panose="020D0009000000000000" pitchFamily="49" charset="-127"/>
              </a:rPr>
              <a:t>“process()”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&lt;/form&gt;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&lt;/body&gt;</a:t>
            </a:r>
            <a:endParaRPr lang="en-US" altLang="ko-KR" sz="24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5" y="3767639"/>
            <a:ext cx="6238670" cy="23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61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내용변경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790952"/>
            <a:ext cx="10670077" cy="657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r>
              <a:rPr lang="en-US" altLang="ko-KR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			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get()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	</a:t>
            </a:r>
            <a:r>
              <a:rPr lang="en-US" altLang="ko-KR" sz="2400" b="1" dirty="0" err="1" smtClean="0">
                <a:latin typeface="+mj-lt"/>
              </a:rPr>
              <a:t>var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>
                <a:latin typeface="+mj-lt"/>
              </a:rPr>
              <a:t>val</a:t>
            </a:r>
            <a:r>
              <a:rPr lang="en-US" altLang="ko-KR" sz="2400" b="1" dirty="0">
                <a:latin typeface="+mj-lt"/>
              </a:rPr>
              <a:t> = </a:t>
            </a:r>
            <a:r>
              <a:rPr lang="en-US" altLang="ko-KR" sz="2400" b="1" dirty="0" err="1">
                <a:latin typeface="+mj-lt"/>
              </a:rPr>
              <a:t>document.getElementById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“ex”</a:t>
            </a:r>
            <a:r>
              <a:rPr lang="en-US" altLang="ko-KR" sz="2400" b="1" dirty="0" smtClean="0">
                <a:latin typeface="+mj-lt"/>
              </a:rPr>
              <a:t>).</a:t>
            </a:r>
            <a:r>
              <a:rPr lang="en-US" altLang="ko-KR" sz="2400" b="1" dirty="0" err="1">
                <a:latin typeface="+mj-lt"/>
              </a:rPr>
              <a:t>innerHTML</a:t>
            </a:r>
            <a:r>
              <a:rPr lang="en-US" altLang="ko-KR" sz="2400" b="1" dirty="0">
                <a:latin typeface="+mj-lt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	alert(</a:t>
            </a:r>
            <a:r>
              <a:rPr lang="en-US" altLang="ko-KR" sz="2400" b="1" dirty="0" err="1" smtClean="0">
                <a:latin typeface="+mj-lt"/>
              </a:rPr>
              <a:t>val</a:t>
            </a:r>
            <a:r>
              <a:rPr lang="en-US" altLang="ko-KR" sz="2400" b="1" dirty="0">
                <a:latin typeface="+mj-lt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}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			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set(para)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	</a:t>
            </a:r>
            <a:r>
              <a:rPr lang="en-US" altLang="ko-KR" sz="2400" b="1" dirty="0" err="1" smtClean="0">
                <a:latin typeface="+mj-lt"/>
              </a:rPr>
              <a:t>document.getElementById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"ex"</a:t>
            </a:r>
            <a:r>
              <a:rPr lang="en-US" altLang="ko-KR" sz="2400" b="1" dirty="0">
                <a:latin typeface="+mj-lt"/>
              </a:rPr>
              <a:t>).</a:t>
            </a:r>
            <a:r>
              <a:rPr lang="en-US" altLang="ko-KR" sz="2400" b="1" dirty="0" err="1">
                <a:latin typeface="+mj-lt"/>
              </a:rPr>
              <a:t>innerHTML</a:t>
            </a:r>
            <a:r>
              <a:rPr lang="en-US" altLang="ko-KR" sz="2400" b="1" dirty="0">
                <a:latin typeface="+mj-lt"/>
              </a:rPr>
              <a:t> = para; </a:t>
            </a: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	  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&lt;/head&gt;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&lt;body&gt;</a:t>
            </a:r>
            <a:r>
              <a:rPr lang="en-US" altLang="ko-KR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&lt;div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“ex”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>
                <a:solidFill>
                  <a:srgbClr val="0000FF"/>
                </a:solidFill>
                <a:latin typeface="+mj-lt"/>
              </a:rPr>
              <a:t>무궁화 꽃이 피었습니다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.&lt;/div&gt;</a:t>
            </a:r>
            <a:r>
              <a:rPr lang="ko-KR" altLang="en-US" sz="2400" b="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“#”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“get()”</a:t>
            </a:r>
            <a:r>
              <a:rPr lang="en-US" altLang="ko-KR" sz="2400" b="1" dirty="0" smtClean="0">
                <a:latin typeface="+mj-lt"/>
              </a:rPr>
              <a:t>&gt;</a:t>
            </a:r>
            <a:r>
              <a:rPr lang="ko-KR" altLang="en-US" sz="2400" b="1" dirty="0">
                <a:latin typeface="+mj-lt"/>
              </a:rPr>
              <a:t>내용 가져오기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&lt;/a&gt;</a:t>
            </a:r>
            <a:r>
              <a:rPr lang="en-US" altLang="ko-KR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altLang="ko-KR" sz="2400" b="1" dirty="0" err="1" smtClean="0">
                <a:solidFill>
                  <a:srgbClr val="0000FF"/>
                </a:solidFill>
                <a:latin typeface="+mj-lt"/>
              </a:rPr>
              <a:t>br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altLang="ko-KR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2400" b="1" dirty="0">
                <a:latin typeface="+mj-lt"/>
              </a:rPr>
              <a:t>=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</a:rPr>
              <a:t>"#"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>
                <a:latin typeface="+mj-lt"/>
              </a:rPr>
              <a:t>=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</a:rPr>
              <a:t>"set('</a:t>
            </a:r>
            <a:r>
              <a:rPr lang="ko-KR" altLang="en-US" sz="2400" b="1" dirty="0">
                <a:solidFill>
                  <a:srgbClr val="7030A0"/>
                </a:solidFill>
                <a:latin typeface="+mj-lt"/>
              </a:rPr>
              <a:t>장미꽃이 피었습니다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</a:rPr>
              <a:t>')"</a:t>
            </a:r>
            <a:r>
              <a:rPr lang="en-US" altLang="ko-KR" sz="2400" b="1" dirty="0">
                <a:latin typeface="+mj-lt"/>
              </a:rPr>
              <a:t>&gt;</a:t>
            </a:r>
            <a:r>
              <a:rPr lang="ko-KR" altLang="en-US" sz="2400" b="1" dirty="0" smtClean="0">
                <a:latin typeface="+mj-lt"/>
              </a:rPr>
              <a:t>내용 변경하기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&lt;/a&gt;</a:t>
            </a:r>
            <a:r>
              <a:rPr lang="ko-KR" altLang="en-US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&lt;/body&gt;</a:t>
            </a:r>
            <a:endParaRPr lang="en-US" altLang="ko-KR" sz="36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13256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 smtClean="0"/>
              <a:t>속성변경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790953"/>
            <a:ext cx="10670077" cy="463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&lt;body&gt;</a:t>
            </a:r>
            <a:r>
              <a:rPr lang="en-US" altLang="ko-KR" sz="2400" b="1" dirty="0" smtClean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	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altLang="ko-KR" sz="2400" b="1" dirty="0" err="1" smtClean="0">
                <a:solidFill>
                  <a:srgbClr val="0000FF"/>
                </a:solidFill>
                <a:latin typeface="+mj-lt"/>
              </a:rPr>
              <a:t>img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“image”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</a:rPr>
              <a:t>src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“pome.png”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width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“120”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height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“100”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			    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changeImage</a:t>
            </a:r>
            <a:r>
              <a:rPr lang="en-US" altLang="ko-KR" sz="2400" b="1" dirty="0" smtClean="0">
                <a:latin typeface="+mj-lt"/>
              </a:rPr>
              <a:t>() </a:t>
            </a:r>
            <a:r>
              <a:rPr lang="en-US" altLang="ko-KR" sz="2400" b="1" dirty="0">
                <a:latin typeface="+mj-lt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	</a:t>
            </a:r>
            <a:r>
              <a:rPr lang="en-US" altLang="ko-KR" sz="2400" b="1" dirty="0" err="1" smtClean="0">
                <a:latin typeface="+mj-lt"/>
              </a:rPr>
              <a:t>document.getElementById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“image”</a:t>
            </a:r>
            <a:r>
              <a:rPr lang="en-US" altLang="ko-KR" sz="2400" b="1" dirty="0" smtClean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src</a:t>
            </a:r>
            <a:r>
              <a:rPr lang="en-US" altLang="ko-KR" sz="2400" b="1" dirty="0" smtClean="0">
                <a:latin typeface="+mj-lt"/>
              </a:rPr>
              <a:t> =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“poodle.png”</a:t>
            </a:r>
            <a:r>
              <a:rPr lang="en-US" altLang="ko-KR" sz="2400" b="1" dirty="0" smtClean="0">
                <a:latin typeface="+mj-lt"/>
              </a:rPr>
              <a:t>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		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&lt;input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type=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“button”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</a:rPr>
              <a:t>changeImage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()” 								value=“</a:t>
            </a:r>
            <a:r>
              <a:rPr lang="ko-KR" altLang="en-US" sz="2400" b="1" dirty="0" smtClean="0">
                <a:solidFill>
                  <a:srgbClr val="7030A0"/>
                </a:solidFill>
                <a:latin typeface="+mj-lt"/>
              </a:rPr>
              <a:t>눌러보세요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body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&lt;/html&gt;</a:t>
            </a:r>
            <a:endParaRPr lang="en-US" altLang="ko-KR" sz="36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4" y="5835341"/>
            <a:ext cx="7959381" cy="25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624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DOM/BOM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HTML </a:t>
            </a:r>
            <a:r>
              <a:rPr lang="ko-KR" altLang="en-US" sz="2800" dirty="0"/>
              <a:t>문서를 객체로 표현한 것을 </a:t>
            </a:r>
            <a:r>
              <a:rPr lang="en-US" altLang="ko-KR" sz="2800" dirty="0"/>
              <a:t>DOM</a:t>
            </a:r>
          </a:p>
          <a:p>
            <a:r>
              <a:rPr lang="ko-KR" altLang="en-US" sz="2800" dirty="0" err="1"/>
              <a:t>웹브라우저를</a:t>
            </a:r>
            <a:r>
              <a:rPr lang="ko-KR" altLang="en-US" sz="2800" dirty="0"/>
              <a:t> 객체로 표현한 것을 </a:t>
            </a:r>
            <a:r>
              <a:rPr lang="en-US" altLang="ko-KR" sz="2800" dirty="0"/>
              <a:t>BOM(Browser Object Model)</a:t>
            </a:r>
            <a:endParaRPr lang="ko-KR" altLang="en-US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" y="3109370"/>
            <a:ext cx="8821271" cy="471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1311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 smtClean="0"/>
              <a:t>스타일변경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790952"/>
            <a:ext cx="10670077" cy="490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&lt;body&gt;</a:t>
            </a:r>
            <a:r>
              <a:rPr lang="en-US" altLang="ko-KR" sz="2400" b="1" dirty="0" smtClean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“p1”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</a:rPr>
              <a:t>This is a paragraph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changeStyle</a:t>
            </a:r>
            <a:r>
              <a:rPr lang="en-US" altLang="ko-KR" sz="2400" b="1" dirty="0" smtClean="0">
                <a:latin typeface="+mj-lt"/>
              </a:rPr>
              <a:t>() </a:t>
            </a:r>
            <a:r>
              <a:rPr lang="en-US" altLang="ko-KR" sz="2400" b="1" dirty="0">
                <a:latin typeface="+mj-lt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 	 </a:t>
            </a:r>
            <a:r>
              <a:rPr lang="en-US" altLang="ko-KR" sz="2400" b="1" dirty="0" err="1" smtClean="0">
                <a:latin typeface="+mj-lt"/>
              </a:rPr>
              <a:t>doocument.getElementById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“p1”</a:t>
            </a:r>
            <a:r>
              <a:rPr lang="en-US" altLang="ko-KR" sz="2400" b="1" dirty="0" smtClean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style.color</a:t>
            </a:r>
            <a:r>
              <a:rPr lang="en-US" altLang="ko-KR" sz="2400" b="1" dirty="0" smtClean="0">
                <a:latin typeface="+mj-lt"/>
              </a:rPr>
              <a:t>=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“red”</a:t>
            </a:r>
            <a:r>
              <a:rPr lang="en-US" altLang="ko-KR" sz="2400" b="1" dirty="0" smtClean="0">
                <a:latin typeface="+mj-lt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 </a:t>
            </a:r>
            <a:r>
              <a:rPr lang="en-US" altLang="ko-KR" sz="2400" b="1" dirty="0" err="1">
                <a:latin typeface="+mj-lt"/>
              </a:rPr>
              <a:t>doocument.getElementById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“p1”</a:t>
            </a:r>
            <a:r>
              <a:rPr lang="en-US" altLang="ko-KR" sz="2400" b="1" dirty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style.fontFamily</a:t>
            </a:r>
            <a:r>
              <a:rPr lang="en-US" altLang="ko-KR" sz="2400" b="1" dirty="0" smtClean="0">
                <a:latin typeface="+mj-lt"/>
              </a:rPr>
              <a:t>=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“Century 												Schoolbook”</a:t>
            </a:r>
            <a:r>
              <a:rPr lang="en-US" altLang="ko-KR" sz="2400" b="1" dirty="0" smtClean="0">
                <a:latin typeface="+mj-lt"/>
              </a:rPr>
              <a:t>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 </a:t>
            </a:r>
            <a:r>
              <a:rPr lang="en-US" altLang="ko-KR" sz="2400" b="1" dirty="0" err="1">
                <a:latin typeface="+mj-lt"/>
              </a:rPr>
              <a:t>doocument.getElementById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“p1”</a:t>
            </a:r>
            <a:r>
              <a:rPr lang="en-US" altLang="ko-KR" sz="2400" b="1" dirty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style.fontStyle</a:t>
            </a:r>
            <a:r>
              <a:rPr lang="en-US" altLang="ko-KR" sz="2400" b="1" dirty="0" smtClean="0">
                <a:latin typeface="+mj-lt"/>
              </a:rPr>
              <a:t>=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“italic”</a:t>
            </a:r>
            <a:r>
              <a:rPr lang="en-US" altLang="ko-KR" sz="2400" b="1" dirty="0" smtClean="0">
                <a:latin typeface="+mj-lt"/>
              </a:rPr>
              <a:t>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   &lt;input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type=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“button”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</a:rPr>
              <a:t>changeStyle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()”											value=“</a:t>
            </a:r>
            <a:r>
              <a:rPr lang="ko-KR" altLang="en-US" sz="2400" b="1" dirty="0" smtClean="0">
                <a:solidFill>
                  <a:srgbClr val="7030A0"/>
                </a:solidFill>
                <a:latin typeface="+mj-lt"/>
              </a:rPr>
              <a:t>눌러보세요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body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54" y="6401849"/>
            <a:ext cx="7809874" cy="19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483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>
                <a:latin typeface="+mj-lt"/>
              </a:rPr>
              <a:t>document : HTML</a:t>
            </a:r>
            <a:r>
              <a:rPr lang="ko-KR" altLang="en-US" sz="3000" kern="0" dirty="0" smtClean="0">
                <a:latin typeface="+mj-lt"/>
              </a:rPr>
              <a:t>문서의 루트 노드</a:t>
            </a:r>
            <a:r>
              <a:rPr lang="en-US" altLang="ko-KR" sz="3000" kern="0" dirty="0" smtClean="0">
                <a:latin typeface="+mj-lt"/>
              </a:rPr>
              <a:t>. DOM</a:t>
            </a:r>
            <a:r>
              <a:rPr lang="ko-KR" altLang="en-US" sz="3000" kern="0" dirty="0" smtClean="0">
                <a:latin typeface="+mj-lt"/>
              </a:rPr>
              <a:t>의 </a:t>
            </a:r>
            <a:r>
              <a:rPr lang="ko-KR" altLang="en-US" sz="3000" kern="0" dirty="0" err="1" smtClean="0">
                <a:latin typeface="+mj-lt"/>
              </a:rPr>
              <a:t>진입점</a:t>
            </a:r>
            <a:endParaRPr lang="en-US" altLang="ko-KR" sz="3000" kern="0" dirty="0" smtClean="0">
              <a:latin typeface="+mj-lt"/>
            </a:endParaRPr>
          </a:p>
          <a:p>
            <a:pPr eaLnBrk="1" hangingPunct="1"/>
            <a:r>
              <a:rPr lang="en-US" altLang="ko-KR" sz="3000" kern="0" dirty="0" err="1" smtClean="0">
                <a:latin typeface="+mj-lt"/>
              </a:rPr>
              <a:t>document.documentElement</a:t>
            </a:r>
            <a:r>
              <a:rPr lang="ko-KR" altLang="en-US" sz="3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둥근헤드라인" panose="02030504000101010101" pitchFamily="18" charset="-127"/>
              </a:rPr>
              <a:t> →</a:t>
            </a:r>
            <a:r>
              <a:rPr lang="ko-KR" altLang="en-US" sz="3000" kern="0" dirty="0" smtClean="0">
                <a:latin typeface="+mj-lt"/>
              </a:rPr>
              <a:t> </a:t>
            </a:r>
            <a:r>
              <a:rPr lang="en-US" altLang="ko-KR" sz="3000" kern="0" dirty="0" smtClean="0">
                <a:latin typeface="+mj-lt"/>
              </a:rPr>
              <a:t>&lt;html&gt;</a:t>
            </a:r>
          </a:p>
          <a:p>
            <a:pPr eaLnBrk="1" hangingPunct="1"/>
            <a:r>
              <a:rPr lang="en-US" altLang="ko-KR" sz="3000" kern="0" dirty="0" err="1">
                <a:latin typeface="+mj-lt"/>
              </a:rPr>
              <a:t>d</a:t>
            </a:r>
            <a:r>
              <a:rPr lang="en-US" altLang="ko-KR" sz="3000" kern="0" dirty="0" err="1" smtClean="0">
                <a:latin typeface="+mj-lt"/>
              </a:rPr>
              <a:t>ocument.head</a:t>
            </a:r>
            <a:r>
              <a:rPr lang="en-US" altLang="ko-KR" sz="3000" kern="0" dirty="0" smtClean="0">
                <a:latin typeface="+mj-lt"/>
              </a:rPr>
              <a:t> </a:t>
            </a:r>
            <a:r>
              <a:rPr lang="ko-KR" altLang="en-US" sz="3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휴먼둥근헤드라인" panose="02030504000101010101" pitchFamily="18" charset="-127"/>
              </a:rPr>
              <a:t>→ </a:t>
            </a:r>
            <a:r>
              <a:rPr lang="en-US" altLang="ko-KR" sz="3000" kern="0" dirty="0" smtClean="0">
                <a:latin typeface="+mj-lt"/>
              </a:rPr>
              <a:t>&lt;head&gt;</a:t>
            </a:r>
          </a:p>
          <a:p>
            <a:pPr eaLnBrk="1" hangingPunct="1"/>
            <a:r>
              <a:rPr lang="en-US" altLang="ko-KR" sz="3000" kern="0" dirty="0" err="1">
                <a:latin typeface="+mj-lt"/>
              </a:rPr>
              <a:t>d</a:t>
            </a:r>
            <a:r>
              <a:rPr lang="en-US" altLang="ko-KR" sz="3000" kern="0" dirty="0" err="1" smtClean="0">
                <a:latin typeface="+mj-lt"/>
              </a:rPr>
              <a:t>ocument.body</a:t>
            </a:r>
            <a:r>
              <a:rPr lang="en-US" altLang="ko-KR" sz="3000" kern="0" dirty="0" smtClean="0">
                <a:latin typeface="+mj-lt"/>
              </a:rPr>
              <a:t> </a:t>
            </a:r>
            <a:r>
              <a:rPr lang="ko-KR" altLang="en-US" sz="3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휴먼둥근헤드라인" panose="02030504000101010101" pitchFamily="18" charset="-127"/>
              </a:rPr>
              <a:t>→</a:t>
            </a:r>
            <a:r>
              <a:rPr lang="en-US" altLang="ko-KR" sz="3000" kern="0" dirty="0">
                <a:latin typeface="+mj-lt"/>
              </a:rPr>
              <a:t> </a:t>
            </a:r>
            <a:r>
              <a:rPr lang="en-US" altLang="ko-KR" sz="3000" kern="0" dirty="0" smtClean="0">
                <a:latin typeface="+mj-lt"/>
              </a:rPr>
              <a:t>&lt;body&gt;</a:t>
            </a:r>
          </a:p>
          <a:p>
            <a:pPr eaLnBrk="1" hangingPunct="1"/>
            <a:endParaRPr lang="ko-KR" altLang="en-US" sz="3000" kern="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순회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467169"/>
              </p:ext>
            </p:extLst>
          </p:nvPr>
        </p:nvGraphicFramePr>
        <p:xfrm>
          <a:off x="296930" y="4033891"/>
          <a:ext cx="11264119" cy="43324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parentElement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부모 요소를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children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자식 요소를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firstElementChild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 요소 반환</a:t>
                      </a:r>
                      <a:endParaRPr lang="en-US" altLang="ko-KR" sz="2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텍스트는 요소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(element)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취급하지 않음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lastElementChild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 반환</a:t>
                      </a:r>
                      <a:endParaRPr lang="en-US" altLang="ko-KR" sz="2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텍스트는 요소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(element)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취급하지 않음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nextElementSibling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다음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반환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(IE8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이하에서 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previousElementSibling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이전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3174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순회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42312"/>
              </p:ext>
            </p:extLst>
          </p:nvPr>
        </p:nvGraphicFramePr>
        <p:xfrm>
          <a:off x="296930" y="1845328"/>
          <a:ext cx="11264119" cy="42709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parentNode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부모 노드를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37692194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배열로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번째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en-US" altLang="ko-KR" sz="2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[0]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텍스트도 하나의 노드로 취급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마지막 자식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altLang="ko-KR" sz="2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childNodes.length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1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다음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previousSibling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이전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301812"/>
              </p:ext>
            </p:extLst>
          </p:nvPr>
        </p:nvGraphicFramePr>
        <p:xfrm>
          <a:off x="307852" y="6249346"/>
          <a:ext cx="11264119" cy="23890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이름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37692194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nodeValue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 값 반환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텍스트는 항상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node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안에 존재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tagName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이름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textContent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반환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항목의 텍스트도 포함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191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- 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firstChild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5" y="1551112"/>
            <a:ext cx="10670077" cy="6695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html&gt;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400" b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ul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    &lt;li&gt;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List item 1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    &lt;li&gt;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List item 2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    &lt;li&gt;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List item 3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    &lt;li&gt;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List item 4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    &lt;li&gt;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List item 5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&lt;/</a:t>
            </a:r>
            <a:r>
              <a:rPr lang="en-US" altLang="ko-KR" sz="2400" b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ul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 err="1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list =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document.getElementsByTagName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'</a:t>
            </a:r>
            <a:r>
              <a:rPr lang="en-US" altLang="ko-KR" sz="2400" b="1" dirty="0" err="1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ul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'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)[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0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 err="1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allItems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list.getElementsByTagName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'li'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endParaRPr lang="en-US" altLang="ko-KR" sz="24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i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0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, length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allItems.length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;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i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&lt; length;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i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    alert(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allItems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[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i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].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firstChild.data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52" y="2386177"/>
            <a:ext cx="4177756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8859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/>
              <a:t>새로운 요소 생성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99571"/>
              </p:ext>
            </p:extLst>
          </p:nvPr>
        </p:nvGraphicFramePr>
        <p:xfrm>
          <a:off x="413793" y="3117286"/>
          <a:ext cx="10859453" cy="4733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78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+mj-lt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+mj-lt"/>
                          <a:ea typeface="나눔고딕"/>
                        </a:rPr>
                        <a:t>createElement</a:t>
                      </a:r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(</a:t>
                      </a:r>
                      <a:r>
                        <a:rPr lang="en-US" altLang="ko-KR" sz="2200" dirty="0" err="1">
                          <a:latin typeface="+mj-lt"/>
                          <a:ea typeface="나눔고딕"/>
                        </a:rPr>
                        <a:t>tagName</a:t>
                      </a:r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) 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+mj-lt"/>
                          <a:ea typeface="나눔고딕"/>
                        </a:rPr>
                        <a:t>태그요소 생성 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+mj-lt"/>
                          <a:ea typeface="나눔고딕"/>
                        </a:rPr>
                        <a:t>createTextNode</a:t>
                      </a:r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(text)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+mj-lt"/>
                          <a:ea typeface="나눔고딕"/>
                        </a:rPr>
                        <a:t>텍스트 </a:t>
                      </a:r>
                      <a:r>
                        <a:rPr lang="ko-KR" altLang="en-US" sz="2200" dirty="0" err="1">
                          <a:latin typeface="+mj-lt"/>
                          <a:ea typeface="나눔고딕"/>
                        </a:rPr>
                        <a:t>노드</a:t>
                      </a:r>
                      <a:r>
                        <a:rPr lang="ko-KR" altLang="en-US" sz="2200" dirty="0">
                          <a:latin typeface="+mj-lt"/>
                          <a:ea typeface="나눔고딕"/>
                        </a:rPr>
                        <a:t> 생성 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+mj-lt"/>
                          <a:ea typeface="나눔고딕"/>
                        </a:rPr>
                        <a:t>appendChild</a:t>
                      </a:r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(node)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+mj-lt"/>
                          <a:ea typeface="나눔고딕"/>
                        </a:rPr>
                        <a:t>새로운 노드를 </a:t>
                      </a:r>
                      <a:r>
                        <a:rPr lang="ko-KR" altLang="en-US" sz="2200" dirty="0" smtClean="0">
                          <a:latin typeface="+mj-lt"/>
                          <a:ea typeface="나눔고딕"/>
                        </a:rPr>
                        <a:t>마지막에 추가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+mj-lt"/>
                          <a:ea typeface="나눔고딕"/>
                        </a:rPr>
                        <a:t>insertBefore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+mj-lt"/>
                          <a:ea typeface="나눔고딕"/>
                        </a:rPr>
                        <a:t>(node, element)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+mj-lt"/>
                          <a:ea typeface="나눔고딕"/>
                        </a:rPr>
                        <a:t>새로운 노드를 기존 요소 앞에 추가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557182666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+mj-lt"/>
                          <a:ea typeface="나눔고딕"/>
                        </a:rPr>
                        <a:t>removeChild</a:t>
                      </a:r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(node)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+mj-lt"/>
                          <a:ea typeface="나눔고딕"/>
                        </a:rPr>
                        <a:t>부모 노드와의 관계가 끊어짐 </a:t>
                      </a:r>
                      <a:r>
                        <a:rPr lang="en-US" altLang="ko-KR" sz="2200" dirty="0" smtClean="0">
                          <a:latin typeface="+mj-lt"/>
                          <a:ea typeface="나눔고딕"/>
                        </a:rPr>
                        <a:t>(=</a:t>
                      </a:r>
                      <a:r>
                        <a:rPr lang="ko-KR" altLang="en-US" sz="2200" dirty="0" smtClean="0">
                          <a:latin typeface="+mj-lt"/>
                          <a:ea typeface="나눔고딕"/>
                        </a:rPr>
                        <a:t>삭제</a:t>
                      </a:r>
                      <a:r>
                        <a:rPr lang="en-US" altLang="ko-KR" sz="2200" dirty="0" smtClean="0">
                          <a:latin typeface="+mj-lt"/>
                          <a:ea typeface="나눔고딕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+mj-lt"/>
                          <a:ea typeface="나눔고딕"/>
                        </a:rPr>
                        <a:t>remove() 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+mj-lt"/>
                          <a:ea typeface="나눔고딕"/>
                        </a:rPr>
                        <a:t>노드 삭제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08894" y="1632857"/>
            <a:ext cx="10085527" cy="9884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텍스트 </a:t>
            </a:r>
            <a:r>
              <a:rPr kumimoji="1" lang="ko-KR" alt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노드를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갖는 요소와 갖지 않는 요소로 구분</a:t>
            </a:r>
            <a:endParaRPr kumimoji="1" lang="en-US" altLang="ko-KR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1" lang="ko-KR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요소 노드와 </a:t>
            </a:r>
            <a:r>
              <a:rPr kumimoji="1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텍스트 노드를 생성한 후에 텍스트 노드를 요소 노드에 붙임</a:t>
            </a:r>
            <a:endParaRPr kumimoji="1" lang="ko-KR" altLang="en-US" sz="5717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77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>
                <a:latin typeface="+mj-lt"/>
              </a:rPr>
              <a:t>기존의 요소</a:t>
            </a:r>
            <a:r>
              <a:rPr lang="en-US" altLang="ko-KR" sz="3000" kern="0" dirty="0" smtClean="0">
                <a:latin typeface="+mj-lt"/>
              </a:rPr>
              <a:t>(div)</a:t>
            </a:r>
            <a:r>
              <a:rPr lang="ko-KR" altLang="en-US" sz="3000" kern="0" dirty="0" smtClean="0">
                <a:latin typeface="+mj-lt"/>
              </a:rPr>
              <a:t>에 텍스트 노드 생성하여 추가하기</a:t>
            </a:r>
            <a:endParaRPr lang="en-US" altLang="ko-KR" sz="3000" kern="0" dirty="0" smtClean="0">
              <a:latin typeface="+mj-lt"/>
            </a:endParaRPr>
          </a:p>
          <a:p>
            <a:pPr lvl="1" eaLnBrk="1" hangingPunct="1"/>
            <a:r>
              <a:rPr lang="en-US" altLang="ko-KR" sz="2480" kern="0" dirty="0" err="1" smtClean="0">
                <a:latin typeface="+mj-lt"/>
              </a:rPr>
              <a:t>createTextNode</a:t>
            </a:r>
            <a:r>
              <a:rPr lang="en-US" altLang="ko-KR" sz="2480" kern="0" dirty="0" smtClean="0">
                <a:latin typeface="+mj-lt"/>
              </a:rPr>
              <a:t>(</a:t>
            </a:r>
            <a:r>
              <a:rPr lang="en-US" altLang="ko-KR" sz="2480" i="1" kern="0" dirty="0" smtClean="0">
                <a:latin typeface="+mj-lt"/>
              </a:rPr>
              <a:t>string</a:t>
            </a:r>
            <a:r>
              <a:rPr lang="en-US" altLang="ko-KR" sz="2480" kern="0" dirty="0" smtClean="0">
                <a:latin typeface="+mj-lt"/>
              </a:rPr>
              <a:t>)</a:t>
            </a:r>
          </a:p>
          <a:p>
            <a:pPr lvl="1" eaLnBrk="1" hangingPunct="1"/>
            <a:r>
              <a:rPr lang="en-US" altLang="ko-KR" sz="2480" kern="0" dirty="0" err="1" smtClean="0">
                <a:latin typeface="+mj-lt"/>
              </a:rPr>
              <a:t>appendChild</a:t>
            </a:r>
            <a:r>
              <a:rPr lang="en-US" altLang="ko-KR" sz="2480" kern="0" dirty="0" smtClean="0">
                <a:latin typeface="+mj-lt"/>
              </a:rPr>
              <a:t>(</a:t>
            </a:r>
            <a:r>
              <a:rPr lang="en-US" altLang="ko-KR" sz="2480" i="1" kern="0" dirty="0" smtClean="0">
                <a:latin typeface="+mj-lt"/>
              </a:rPr>
              <a:t>element</a:t>
            </a:r>
            <a:r>
              <a:rPr lang="en-US" altLang="ko-KR" sz="2480" kern="0" dirty="0" smtClean="0">
                <a:latin typeface="+mj-lt"/>
              </a:rPr>
              <a:t>)</a:t>
            </a:r>
            <a:endParaRPr lang="ko-KR" altLang="en-US" sz="2480" kern="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생성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1" y="3552667"/>
            <a:ext cx="10670077" cy="40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addtext</a:t>
            </a:r>
            <a:r>
              <a:rPr lang="en-US" altLang="ko-KR" sz="2400" b="1" dirty="0" smtClean="0">
                <a:latin typeface="+mj-lt"/>
              </a:rPr>
              <a:t>(t) </a:t>
            </a:r>
            <a:r>
              <a:rPr lang="en-US" altLang="ko-KR" sz="2400" b="1" dirty="0">
                <a:latin typeface="+mj-lt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		</a:t>
            </a:r>
            <a:r>
              <a:rPr lang="en-US" altLang="ko-KR" sz="2400" b="1" dirty="0" err="1" smtClean="0">
                <a:latin typeface="+mj-lt"/>
              </a:rPr>
              <a:t>var</a:t>
            </a:r>
            <a:r>
              <a:rPr lang="en-US" altLang="ko-KR" sz="2400" b="1" dirty="0" smtClean="0">
                <a:latin typeface="+mj-lt"/>
              </a:rPr>
              <a:t> node = </a:t>
            </a:r>
            <a:r>
              <a:rPr lang="en-US" altLang="ko-KR" sz="2400" b="1" dirty="0" err="1" smtClean="0">
                <a:latin typeface="+mj-lt"/>
              </a:rPr>
              <a:t>document.createTextNode</a:t>
            </a:r>
            <a:r>
              <a:rPr lang="en-US" altLang="ko-KR" sz="2400" b="1" dirty="0" smtClean="0">
                <a:latin typeface="+mj-lt"/>
              </a:rPr>
              <a:t>(t);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 </a:t>
            </a:r>
            <a:r>
              <a:rPr lang="en-US" altLang="ko-KR" sz="2400" b="1" dirty="0" smtClean="0">
                <a:latin typeface="+mj-lt"/>
              </a:rPr>
              <a:t>	</a:t>
            </a:r>
            <a:r>
              <a:rPr lang="en-US" altLang="ko-KR" sz="2400" b="1" dirty="0" err="1" smtClean="0">
                <a:latin typeface="+mj-lt"/>
              </a:rPr>
              <a:t>doocument.getElementById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appendChild</a:t>
            </a:r>
            <a:r>
              <a:rPr lang="en-US" altLang="ko-KR" sz="2400" b="1" dirty="0" smtClean="0">
                <a:latin typeface="+mj-lt"/>
              </a:rPr>
              <a:t>(node);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 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&lt;div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id=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style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“font : 20px bold”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=“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</a:rPr>
              <a:t>addtext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(‘</a:t>
            </a:r>
            <a:r>
              <a:rPr lang="ko-KR" altLang="en-US" sz="2400" b="1" dirty="0" smtClean="0">
                <a:solidFill>
                  <a:srgbClr val="7030A0"/>
                </a:solidFill>
                <a:latin typeface="+mj-lt"/>
              </a:rPr>
              <a:t>무궁화 꽃이 피었습니다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.’)”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 smtClean="0">
                <a:solidFill>
                  <a:schemeClr val="accent6"/>
                </a:solidFill>
                <a:latin typeface="+mj-lt"/>
              </a:rPr>
              <a:t>여기를 클릭하세요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&lt;/div&gt;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&lt;/div&gt;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3544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생성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 </a:t>
            </a:r>
            <a:r>
              <a:rPr lang="ko-KR" altLang="en-US" dirty="0" smtClean="0"/>
              <a:t>새로운 </a:t>
            </a:r>
            <a:r>
              <a:rPr lang="ko-KR" altLang="en-US" dirty="0"/>
              <a:t>이미지 태그 만들어 추가하기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(“li”)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list</a:t>
            </a:r>
            <a:r>
              <a:rPr lang="ko-KR" altLang="en-US" dirty="0"/>
              <a:t>의 문자를 </a:t>
            </a:r>
            <a:r>
              <a:rPr lang="ko-KR" altLang="en-US" dirty="0" smtClean="0"/>
              <a:t>가져온다 → </a:t>
            </a:r>
            <a:r>
              <a:rPr lang="en-US" altLang="ko-KR" dirty="0" err="1" smtClean="0"/>
              <a:t>firstChild.data</a:t>
            </a:r>
            <a:endParaRPr lang="en-US" altLang="ko-KR" dirty="0"/>
          </a:p>
          <a:p>
            <a:pPr lvl="1"/>
            <a:r>
              <a:rPr lang="ko-KR" altLang="en-US" dirty="0" smtClean="0"/>
              <a:t>이미지 객체를 생성 →</a:t>
            </a:r>
            <a:r>
              <a:rPr lang="en-US" altLang="ko-KR" dirty="0" smtClean="0"/>
              <a:t> </a:t>
            </a:r>
            <a:r>
              <a:rPr lang="en-US" altLang="ko-KR" dirty="0" err="1"/>
              <a:t>createElement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자식으로 이미지를 추가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→ </a:t>
            </a:r>
            <a:r>
              <a:rPr lang="en-US" altLang="ko-KR" dirty="0" err="1"/>
              <a:t>appendChild</a:t>
            </a:r>
            <a:r>
              <a:rPr lang="en-US" altLang="ko-KR" dirty="0"/>
              <a:t>(</a:t>
            </a:r>
            <a:r>
              <a:rPr lang="en-US" altLang="ko-KR" dirty="0" err="1"/>
              <a:t>ele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7" r="69674"/>
          <a:stretch/>
        </p:blipFill>
        <p:spPr bwMode="auto">
          <a:xfrm>
            <a:off x="1126589" y="5055095"/>
            <a:ext cx="1906339" cy="25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2"/>
          <a:stretch/>
        </p:blipFill>
        <p:spPr bwMode="auto">
          <a:xfrm>
            <a:off x="8623121" y="2758191"/>
            <a:ext cx="2273131" cy="484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2833142" y="5662938"/>
            <a:ext cx="6011056" cy="9475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/>
              <a:t>버튼을 클릭하면 이미지를 표시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57950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>
                <a:latin typeface="+mj-lt"/>
              </a:rPr>
              <a:t>요소삭제하기</a:t>
            </a:r>
            <a:endParaRPr lang="en-US" altLang="ko-KR" sz="3000" kern="0" dirty="0" smtClean="0">
              <a:latin typeface="+mj-lt"/>
            </a:endParaRPr>
          </a:p>
          <a:p>
            <a:pPr lvl="1" eaLnBrk="1" hangingPunct="1"/>
            <a:r>
              <a:rPr lang="en-US" altLang="ko-KR" sz="2480" kern="0" dirty="0" err="1" smtClean="0">
                <a:latin typeface="+mj-lt"/>
              </a:rPr>
              <a:t>removeChild</a:t>
            </a:r>
            <a:r>
              <a:rPr lang="en-US" altLang="ko-KR" sz="2480" kern="0" dirty="0" smtClean="0">
                <a:latin typeface="+mj-lt"/>
              </a:rPr>
              <a:t>(</a:t>
            </a:r>
            <a:r>
              <a:rPr lang="en-US" altLang="ko-KR" sz="2480" i="1" kern="0" dirty="0" smtClean="0">
                <a:latin typeface="+mj-lt"/>
              </a:rPr>
              <a:t>element</a:t>
            </a:r>
            <a:r>
              <a:rPr lang="en-US" altLang="ko-KR" sz="2480" kern="0" dirty="0" smtClean="0">
                <a:latin typeface="+mj-lt"/>
              </a:rPr>
              <a:t>)</a:t>
            </a:r>
            <a:endParaRPr lang="ko-KR" altLang="en-US" sz="2480" kern="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삭제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1" y="2863121"/>
            <a:ext cx="10670077" cy="5321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removeNode</a:t>
            </a:r>
            <a:r>
              <a:rPr lang="en-US" altLang="ko-KR" sz="2400" b="1" dirty="0" smtClean="0">
                <a:latin typeface="+mj-lt"/>
              </a:rPr>
              <a:t>() </a:t>
            </a:r>
            <a:r>
              <a:rPr lang="en-US" altLang="ko-KR" sz="2400" b="1" dirty="0">
                <a:latin typeface="+mj-lt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		</a:t>
            </a:r>
            <a:r>
              <a:rPr lang="en-US" altLang="ko-KR" sz="2400" b="1" dirty="0" err="1" smtClean="0">
                <a:latin typeface="+mj-lt"/>
              </a:rPr>
              <a:t>var</a:t>
            </a:r>
            <a:r>
              <a:rPr lang="en-US" altLang="ko-KR" sz="2400" b="1" dirty="0" smtClean="0">
                <a:latin typeface="+mj-lt"/>
              </a:rPr>
              <a:t> parent = </a:t>
            </a:r>
            <a:r>
              <a:rPr lang="en-US" altLang="ko-KR" sz="2400" b="1" dirty="0" err="1" smtClean="0">
                <a:latin typeface="+mj-lt"/>
              </a:rPr>
              <a:t>document.getElementById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latin typeface="+mj-lt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	</a:t>
            </a:r>
            <a:r>
              <a:rPr lang="en-US" altLang="ko-KR" sz="2400" b="1" dirty="0" err="1">
                <a:latin typeface="+mj-lt"/>
              </a:rPr>
              <a:t>var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child </a:t>
            </a:r>
            <a:r>
              <a:rPr lang="en-US" altLang="ko-KR" sz="2400" b="1" dirty="0">
                <a:latin typeface="+mj-lt"/>
              </a:rPr>
              <a:t>= </a:t>
            </a:r>
            <a:r>
              <a:rPr lang="en-US" altLang="ko-KR" sz="2400" b="1" dirty="0" err="1">
                <a:latin typeface="+mj-lt"/>
              </a:rPr>
              <a:t>document.getElementById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“p1”</a:t>
            </a:r>
            <a:r>
              <a:rPr lang="en-US" altLang="ko-KR" sz="2400" b="1" dirty="0" smtClean="0">
                <a:latin typeface="+mj-lt"/>
              </a:rPr>
              <a:t>);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 </a:t>
            </a:r>
            <a:r>
              <a:rPr lang="en-US" altLang="ko-KR" sz="2400" b="1" dirty="0" smtClean="0">
                <a:latin typeface="+mj-lt"/>
              </a:rPr>
              <a:t>	</a:t>
            </a:r>
            <a:r>
              <a:rPr lang="en-US" altLang="ko-KR" sz="2400" b="1" dirty="0" err="1" smtClean="0">
                <a:latin typeface="+mj-lt"/>
              </a:rPr>
              <a:t>parent.removeChild</a:t>
            </a:r>
            <a:r>
              <a:rPr lang="en-US" altLang="ko-KR" sz="2400" b="1" dirty="0" smtClean="0">
                <a:latin typeface="+mj-lt"/>
              </a:rPr>
              <a:t>(child);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&lt;body&gt;     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&lt;div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id=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altLang="ko-KR" sz="2400" b="1" dirty="0" smtClean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			&lt;p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“p1”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ko-KR" altLang="en-US" sz="2400" b="1" dirty="0">
                <a:latin typeface="+mj-lt"/>
              </a:rPr>
              <a:t>첫</a:t>
            </a:r>
            <a:r>
              <a:rPr lang="ko-KR" altLang="en-US" sz="2400" b="1" dirty="0" smtClean="0">
                <a:latin typeface="+mj-lt"/>
              </a:rPr>
              <a:t>번째 단락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&lt;/p&gt;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			&lt;p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“p2”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>
                <a:latin typeface="+mj-lt"/>
              </a:rPr>
              <a:t> 두번째 </a:t>
            </a:r>
            <a:r>
              <a:rPr lang="ko-KR" altLang="en-US" sz="2400" b="1" dirty="0" smtClean="0">
                <a:latin typeface="+mj-lt"/>
              </a:rPr>
              <a:t>단락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&lt;/p&gt;</a:t>
            </a:r>
            <a:r>
              <a:rPr lang="en-US" altLang="ko-KR" sz="2400" b="1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div&gt;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&lt;button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</a:rPr>
              <a:t>= 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</a:rPr>
              <a:t>removeNode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()”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 smtClean="0">
                <a:solidFill>
                  <a:schemeClr val="accent6"/>
                </a:solidFill>
                <a:latin typeface="+mj-lt"/>
              </a:rPr>
              <a:t>누르세요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</a:rPr>
              <a:t>!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&lt;/button&gt;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&lt;/body&gt;</a:t>
            </a:r>
            <a:endParaRPr lang="en-US" altLang="ko-KR" sz="2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3637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리스트 요소를 클릭하면 해당 </a:t>
            </a:r>
            <a:r>
              <a:rPr lang="ko-KR" altLang="en-US" dirty="0" smtClean="0"/>
              <a:t>이미지 </a:t>
            </a:r>
            <a:r>
              <a:rPr lang="ko-KR" altLang="en-US" dirty="0"/>
              <a:t>표시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8" r="48232"/>
          <a:stretch/>
        </p:blipFill>
        <p:spPr bwMode="auto">
          <a:xfrm>
            <a:off x="5807640" y="2934058"/>
            <a:ext cx="4382268" cy="404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02" r="69674" b="2349"/>
          <a:stretch/>
        </p:blipFill>
        <p:spPr bwMode="auto">
          <a:xfrm>
            <a:off x="1590422" y="3804546"/>
            <a:ext cx="2552429" cy="23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 bwMode="auto">
          <a:xfrm>
            <a:off x="3826832" y="4484845"/>
            <a:ext cx="2128602" cy="9475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026729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9" y="2310312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0" y="2244999"/>
            <a:ext cx="5355772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894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</a:t>
            </a:r>
            <a:r>
              <a:rPr lang="ko-KR" altLang="en-US"/>
              <a:t>객체 모델</a:t>
            </a:r>
            <a:r>
              <a:rPr lang="en-US" altLang="ko-KR"/>
              <a:t>(BOM)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Model):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브라우저가 가지고 있는 모든 객체를 의미</a:t>
            </a:r>
            <a:endParaRPr lang="en-US" altLang="ko-KR" dirty="0"/>
          </a:p>
          <a:p>
            <a:r>
              <a:rPr lang="ko-KR" altLang="en-US" dirty="0"/>
              <a:t>최상위 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 smtClean="0"/>
              <a:t>객체가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5" y="4958605"/>
            <a:ext cx="10197730" cy="237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7466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1" y="2381494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349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                                                           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71854"/>
              </p:ext>
            </p:extLst>
          </p:nvPr>
        </p:nvGraphicFramePr>
        <p:xfrm>
          <a:off x="574765" y="1998616"/>
          <a:ext cx="10586177" cy="560361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7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open()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새로운 창을 연다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close()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열려진 창을 닫는다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alert()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내용을 나타내는 경고 창이 뜬다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conform()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사용자의 대답을 확인하는 창이 뜬다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prompt()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메시지와 초기값을 나타내고 새로운 값을 입력할 수 있는 창이 뜬다</a:t>
                      </a:r>
                      <a:r>
                        <a:rPr lang="en-US" altLang="ko-KR" sz="2200" dirty="0">
                          <a:ea typeface="나눔고딕"/>
                        </a:rPr>
                        <a:t>.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/>
                        </a:rPr>
                        <a:t>setTimeout</a:t>
                      </a:r>
                      <a:r>
                        <a:rPr lang="en-US" altLang="ko-KR" sz="2200" dirty="0" smtClean="0">
                          <a:ea typeface="나눔고딕"/>
                        </a:rPr>
                        <a:t>(</a:t>
                      </a:r>
                      <a:r>
                        <a:rPr lang="en-US" altLang="ko-KR" sz="2200" dirty="0" err="1" smtClean="0">
                          <a:ea typeface="나눔고딕"/>
                        </a:rPr>
                        <a:t>fn</a:t>
                      </a:r>
                      <a:r>
                        <a:rPr lang="en-US" altLang="ko-KR" sz="2200" dirty="0">
                          <a:ea typeface="나눔고딕"/>
                        </a:rPr>
                        <a:t>, millisecond)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주어진 시간이 경과하면 지정된 함수가 </a:t>
                      </a:r>
                      <a:r>
                        <a:rPr lang="ko-KR" altLang="en-US" sz="2200" dirty="0" smtClean="0">
                          <a:ea typeface="나눔고딕"/>
                        </a:rPr>
                        <a:t>호출되어</a:t>
                      </a:r>
                      <a:endParaRPr lang="en-US" altLang="ko-KR" sz="2200" dirty="0" smtClean="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ea typeface="나눔고딕"/>
                        </a:rPr>
                        <a:t>실행된다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387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 smtClean="0">
                          <a:ea typeface="나눔고딕"/>
                        </a:rPr>
                        <a:t>clearTimeout</a:t>
                      </a:r>
                      <a:r>
                        <a:rPr lang="en-US" altLang="ko-KR" sz="2200" dirty="0" smtClean="0">
                          <a:ea typeface="나눔고딕"/>
                        </a:rPr>
                        <a:t>(object)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 smtClean="0">
                          <a:ea typeface="나눔고딕"/>
                        </a:rPr>
                        <a:t>setTimeout</a:t>
                      </a:r>
                      <a:r>
                        <a:rPr lang="en-US" altLang="ko-KR" sz="2200" dirty="0" smtClean="0">
                          <a:ea typeface="나눔고딕"/>
                        </a:rPr>
                        <a:t>()</a:t>
                      </a:r>
                      <a:r>
                        <a:rPr lang="ko-KR" altLang="en-US" sz="2200" dirty="0" smtClean="0">
                          <a:ea typeface="나눔고딕"/>
                        </a:rPr>
                        <a:t>을 중지시킨다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                                                             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582004"/>
              </p:ext>
            </p:extLst>
          </p:nvPr>
        </p:nvGraphicFramePr>
        <p:xfrm>
          <a:off x="574765" y="1998616"/>
          <a:ext cx="10586177" cy="58262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7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/>
                        </a:rPr>
                        <a:t>setInterval</a:t>
                      </a:r>
                      <a:r>
                        <a:rPr lang="en-US" altLang="ko-KR" sz="2200" dirty="0" smtClean="0">
                          <a:ea typeface="나눔고딕"/>
                        </a:rPr>
                        <a:t>(</a:t>
                      </a:r>
                      <a:r>
                        <a:rPr lang="en-US" altLang="ko-KR" sz="2200" dirty="0" err="1" smtClean="0">
                          <a:ea typeface="나눔고딕"/>
                        </a:rPr>
                        <a:t>fn</a:t>
                      </a:r>
                      <a:r>
                        <a:rPr lang="en-US" altLang="ko-KR" sz="2200" dirty="0">
                          <a:ea typeface="나눔고딕"/>
                        </a:rPr>
                        <a:t>, millisecond)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주어진 시간이 </a:t>
                      </a:r>
                      <a:r>
                        <a:rPr lang="ko-KR" altLang="en-US" sz="2200" dirty="0" smtClean="0">
                          <a:ea typeface="나눔고딕"/>
                        </a:rPr>
                        <a:t>경과할 때마다 </a:t>
                      </a:r>
                      <a:r>
                        <a:rPr lang="ko-KR" altLang="en-US" sz="2200" dirty="0">
                          <a:ea typeface="나눔고딕"/>
                        </a:rPr>
                        <a:t>지정된 함수가 </a:t>
                      </a:r>
                      <a:r>
                        <a:rPr lang="ko-KR" altLang="en-US" sz="2200" dirty="0" smtClean="0">
                          <a:ea typeface="나눔고딕"/>
                        </a:rPr>
                        <a:t>호출</a:t>
                      </a:r>
                      <a:endParaRPr lang="en-US" altLang="ko-KR" sz="2200" dirty="0" smtClean="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ea typeface="나눔고딕"/>
                        </a:rPr>
                        <a:t>되어</a:t>
                      </a:r>
                      <a:r>
                        <a:rPr lang="en-US" altLang="ko-KR" sz="2200" baseline="0" dirty="0" smtClean="0">
                          <a:ea typeface="나눔고딕"/>
                        </a:rPr>
                        <a:t> </a:t>
                      </a:r>
                      <a:r>
                        <a:rPr lang="ko-KR" altLang="en-US" sz="2200" dirty="0" smtClean="0">
                          <a:ea typeface="나눔고딕"/>
                        </a:rPr>
                        <a:t>실행된다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766038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clearInterval</a:t>
                      </a:r>
                      <a:r>
                        <a:rPr lang="en-US" altLang="ko-KR" sz="2300" dirty="0">
                          <a:ea typeface="나눔고딕"/>
                        </a:rPr>
                        <a:t>(id</a:t>
                      </a:r>
                      <a:r>
                        <a:rPr lang="ko-KR" altLang="en-US" sz="2300" dirty="0">
                          <a:ea typeface="나눔고딕"/>
                        </a:rPr>
                        <a:t>변수</a:t>
                      </a:r>
                      <a:r>
                        <a:rPr lang="en-US" altLang="ko-KR" sz="2300" dirty="0">
                          <a:ea typeface="나눔고딕"/>
                        </a:rPr>
                        <a:t>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setInterval</a:t>
                      </a:r>
                      <a:r>
                        <a:rPr lang="en-US" altLang="ko-KR" sz="2300" dirty="0">
                          <a:ea typeface="나눔고딕"/>
                        </a:rPr>
                        <a:t>() </a:t>
                      </a:r>
                      <a:r>
                        <a:rPr lang="ko-KR" altLang="en-US" sz="2300" dirty="0" err="1">
                          <a:ea typeface="나눔고딕"/>
                        </a:rPr>
                        <a:t>메소드를</a:t>
                      </a:r>
                      <a:r>
                        <a:rPr lang="ko-KR" altLang="en-US" sz="2300" dirty="0">
                          <a:ea typeface="나눔고딕"/>
                        </a:rPr>
                        <a:t> 종료시킨다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moveTo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절대적인 위치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</a:t>
                      </a:r>
                      <a:r>
                        <a:rPr lang="en-US" altLang="ko-KR" sz="2300" dirty="0">
                          <a:ea typeface="나눔고딕"/>
                        </a:rPr>
                        <a:t> y</a:t>
                      </a:r>
                      <a:r>
                        <a:rPr lang="ko-KR" altLang="en-US" sz="2300" dirty="0">
                          <a:ea typeface="나눔고딕"/>
                        </a:rPr>
                        <a:t>로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moveBy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상대적인</a:t>
                      </a:r>
                      <a:r>
                        <a:rPr lang="en-US" altLang="ko-KR" sz="2300" dirty="0">
                          <a:ea typeface="나눔고딕"/>
                        </a:rPr>
                        <a:t> </a:t>
                      </a:r>
                      <a:r>
                        <a:rPr lang="ko-KR" altLang="en-US" sz="2300" dirty="0">
                          <a:ea typeface="나눔고딕"/>
                        </a:rPr>
                        <a:t>위치로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resizeTo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값으로 창의 크기를 재조정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resizeBy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ea typeface="나눔고딕"/>
                        </a:rPr>
                        <a:t>현재 크기에서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크기를 재조정</a:t>
                      </a:r>
                      <a:r>
                        <a:rPr lang="en-US" altLang="ko-KR" sz="2300" dirty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scrollTo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스크롤을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</a:t>
                      </a:r>
                      <a:r>
                        <a:rPr lang="en-US" altLang="ko-KR" sz="2300" dirty="0">
                          <a:ea typeface="나눔고딕"/>
                        </a:rPr>
                        <a:t> y</a:t>
                      </a:r>
                      <a:r>
                        <a:rPr lang="ko-KR" altLang="en-US" sz="2300" dirty="0">
                          <a:ea typeface="나눔고딕"/>
                        </a:rPr>
                        <a:t>로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scrollBy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스크롤을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</a:t>
            </a:r>
          </a:p>
          <a:p>
            <a:pPr>
              <a:buNone/>
            </a:pPr>
            <a:r>
              <a:rPr lang="en-US" altLang="ko-KR" dirty="0"/>
              <a:t>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28860"/>
              </p:ext>
            </p:extLst>
          </p:nvPr>
        </p:nvGraphicFramePr>
        <p:xfrm>
          <a:off x="574765" y="1998616"/>
          <a:ext cx="10586177" cy="37621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opener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나눔고딕"/>
                        </a:rPr>
                        <a:t>open()</a:t>
                      </a:r>
                      <a:r>
                        <a:rPr lang="ko-KR" altLang="en-US" sz="2200" dirty="0">
                          <a:ea typeface="나눔고딕"/>
                        </a:rPr>
                        <a:t>을 통해 새로운 창을 열었을 때 그 창을 자식창이라 </a:t>
                      </a:r>
                      <a:endParaRPr lang="en-US" altLang="ko-KR" sz="2200" dirty="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2200" dirty="0">
                          <a:ea typeface="나눔고딕"/>
                        </a:rPr>
                        <a:t>한다면 </a:t>
                      </a:r>
                      <a:r>
                        <a:rPr lang="ko-KR" altLang="en-US" sz="2200" dirty="0" err="1">
                          <a:ea typeface="나눔고딕"/>
                        </a:rPr>
                        <a:t>자식창에서</a:t>
                      </a:r>
                      <a:r>
                        <a:rPr lang="ko-KR" altLang="en-US" sz="2200" dirty="0">
                          <a:ea typeface="나눔고딕"/>
                        </a:rPr>
                        <a:t> </a:t>
                      </a:r>
                      <a:r>
                        <a:rPr lang="ko-KR" altLang="en-US" sz="2200" dirty="0" err="1">
                          <a:ea typeface="나눔고딕"/>
                        </a:rPr>
                        <a:t>부모창을</a:t>
                      </a:r>
                      <a:r>
                        <a:rPr lang="ko-KR" altLang="en-US" sz="2200" dirty="0">
                          <a:ea typeface="나눔고딕"/>
                        </a:rPr>
                        <a:t> 가리킬 때 </a:t>
                      </a:r>
                      <a:r>
                        <a:rPr lang="en-US" altLang="ko-KR" sz="2200" dirty="0">
                          <a:ea typeface="나눔고딕"/>
                        </a:rPr>
                        <a:t>opener</a:t>
                      </a:r>
                      <a:r>
                        <a:rPr lang="ko-KR" altLang="en-US" sz="2200" dirty="0">
                          <a:ea typeface="나눔고딕"/>
                        </a:rPr>
                        <a:t>라 한다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/>
                        </a:rPr>
                        <a:t>innerHeight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ie</a:t>
                      </a:r>
                      <a:r>
                        <a:rPr lang="en-US" altLang="ko-KR" sz="2200" dirty="0" smtClean="0">
                          <a:ea typeface="나눔고딕" panose="020D0604000000000000"/>
                        </a:rPr>
                        <a:t> 5~8 </a:t>
                      </a:r>
                      <a:r>
                        <a:rPr lang="ko-KR" altLang="en-US" sz="2200" dirty="0" smtClean="0">
                          <a:ea typeface="나눔고딕" panose="020D0604000000000000"/>
                        </a:rPr>
                        <a:t>버전에서는 </a:t>
                      </a:r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document.documentElement.clientHeight</a:t>
                      </a:r>
                      <a:r>
                        <a:rPr lang="en-US" altLang="ko-KR" sz="2200" dirty="0" smtClean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document.body.clientHeight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7611175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/>
                        </a:rPr>
                        <a:t>innerWidth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ie</a:t>
                      </a:r>
                      <a:r>
                        <a:rPr lang="en-US" altLang="ko-KR" sz="2200" dirty="0" smtClean="0">
                          <a:ea typeface="나눔고딕" panose="020D0604000000000000"/>
                        </a:rPr>
                        <a:t> 5~8 </a:t>
                      </a:r>
                      <a:r>
                        <a:rPr lang="ko-KR" altLang="en-US" sz="2200" dirty="0" smtClean="0">
                          <a:ea typeface="나눔고딕" panose="020D0604000000000000"/>
                        </a:rPr>
                        <a:t>버전에서는 </a:t>
                      </a:r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document.documentElement.clientWidth</a:t>
                      </a:r>
                      <a:r>
                        <a:rPr lang="en-US" altLang="ko-KR" sz="2200" dirty="0" smtClean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2200" dirty="0" err="1" smtClean="0">
                          <a:ea typeface="나눔고딕" panose="020D0604000000000000"/>
                        </a:rPr>
                        <a:t>document.body.clientWidth</a:t>
                      </a:r>
                      <a:endParaRPr lang="ko-KR" altLang="en-US" sz="22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308740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2544"/>
            <a:ext cx="11262614" cy="584634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sz="30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b="1" dirty="0">
                <a:latin typeface="+mj-lt"/>
                <a:ea typeface="나눔고딕코딩" panose="020D0009000000000000" pitchFamily="49" charset="-127"/>
              </a:rPr>
              <a:t>URL : </a:t>
            </a:r>
            <a:r>
              <a:rPr lang="ko-KR" altLang="en-US" sz="3000" b="1" dirty="0" err="1">
                <a:latin typeface="+mj-lt"/>
                <a:ea typeface="나눔고딕코딩" panose="020D0009000000000000" pitchFamily="49" charset="-127"/>
              </a:rPr>
              <a:t>오픈할</a:t>
            </a:r>
            <a:r>
              <a:rPr lang="ko-KR" altLang="en-US" sz="3000" b="1" dirty="0">
                <a:latin typeface="+mj-lt"/>
                <a:ea typeface="나눔고딕코딩" panose="020D0009000000000000" pitchFamily="49" charset="-127"/>
              </a:rPr>
              <a:t> 페이지의 </a:t>
            </a:r>
            <a:r>
              <a:rPr lang="en-US" altLang="ko-KR" sz="3000" b="1" dirty="0">
                <a:latin typeface="+mj-lt"/>
                <a:ea typeface="나눔고딕코딩" panose="020D0009000000000000" pitchFamily="49" charset="-127"/>
              </a:rPr>
              <a:t>URL</a:t>
            </a:r>
          </a:p>
          <a:p>
            <a:pPr>
              <a:lnSpc>
                <a:spcPct val="100000"/>
              </a:lnSpc>
            </a:pPr>
            <a:r>
              <a:rPr lang="en-US" altLang="ko-KR" sz="3000" b="1" dirty="0">
                <a:latin typeface="+mj-lt"/>
                <a:ea typeface="나눔고딕코딩" panose="020D0009000000000000" pitchFamily="49" charset="-127"/>
              </a:rPr>
              <a:t>name : </a:t>
            </a:r>
            <a:r>
              <a:rPr lang="ko-KR" altLang="en-US" sz="3000" b="1" dirty="0" err="1">
                <a:latin typeface="+mj-lt"/>
                <a:ea typeface="나눔고딕코딩" panose="020D0009000000000000" pitchFamily="49" charset="-127"/>
              </a:rPr>
              <a:t>타겟</a:t>
            </a:r>
            <a:r>
              <a:rPr lang="en-US" altLang="ko-KR" sz="3000" b="1" dirty="0">
                <a:latin typeface="+mj-lt"/>
                <a:ea typeface="나눔고딕코딩" panose="020D0009000000000000" pitchFamily="49" charset="-127"/>
              </a:rPr>
              <a:t>(target)</a:t>
            </a:r>
            <a:r>
              <a:rPr lang="ko-KR" altLang="en-US" sz="3000" b="1" dirty="0">
                <a:latin typeface="+mj-lt"/>
                <a:ea typeface="나눔고딕코딩" panose="020D0009000000000000" pitchFamily="49" charset="-127"/>
              </a:rPr>
              <a:t>을 지정하거나 윈도우의 이름</a:t>
            </a:r>
            <a:endParaRPr lang="en-US" altLang="ko-KR" sz="30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b="1" dirty="0">
                <a:latin typeface="+mj-lt"/>
                <a:ea typeface="나눔고딕코딩" panose="020D0009000000000000" pitchFamily="49" charset="-127"/>
              </a:rPr>
              <a:t>specs : </a:t>
            </a:r>
            <a:r>
              <a:rPr lang="ko-KR" altLang="en-US" sz="3000" b="1" dirty="0">
                <a:latin typeface="+mj-lt"/>
                <a:ea typeface="나눔고딕코딩" panose="020D0009000000000000" pitchFamily="49" charset="-127"/>
              </a:rPr>
              <a:t>여러가지 </a:t>
            </a:r>
            <a:r>
              <a:rPr lang="ko-KR" altLang="en-US" sz="3000" b="1" dirty="0" smtClean="0">
                <a:latin typeface="+mj-lt"/>
                <a:ea typeface="나눔고딕코딩" panose="020D0009000000000000" pitchFamily="49" charset="-127"/>
              </a:rPr>
              <a:t>속성</a:t>
            </a:r>
            <a:endParaRPr lang="en-US" altLang="ko-KR" sz="3000" b="1" dirty="0" smtClean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0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000" b="1" dirty="0" smtClean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000" b="1" dirty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000" b="1" dirty="0" smtClean="0"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000" b="1" dirty="0" smtClean="0">
                <a:latin typeface="+mj-lt"/>
                <a:ea typeface="나눔고딕코딩" panose="020D0009000000000000" pitchFamily="49" charset="-127"/>
              </a:rPr>
              <a:t>새 창 닫기</a:t>
            </a:r>
            <a:endParaRPr lang="ko-KR" altLang="en-US" sz="3000" dirty="0">
              <a:latin typeface="+mj-lt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98818" y="167675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window.open</a:t>
            </a:r>
            <a:r>
              <a:rPr lang="en-US" altLang="ko-KR" sz="30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(URL, name, specs);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13567" y="3796632"/>
            <a:ext cx="8723812" cy="2289584"/>
            <a:chOff x="1117624" y="3182678"/>
            <a:chExt cx="8723812" cy="2289584"/>
          </a:xfrm>
        </p:grpSpPr>
        <p:pic>
          <p:nvPicPr>
            <p:cNvPr id="50178" name="_x239919552" descr="EMB00001c3c063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24" y="3809214"/>
              <a:ext cx="4852804" cy="124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177" name="_x239921392" descr="EMB00001c3c06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55"/>
            <a:stretch/>
          </p:blipFill>
          <p:spPr bwMode="auto">
            <a:xfrm>
              <a:off x="6963763" y="3182678"/>
              <a:ext cx="2877673" cy="2289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98818" y="6938310"/>
            <a:ext cx="11261530" cy="108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pop =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window.open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(URL</a:t>
            </a:r>
            <a:r>
              <a:rPr lang="en-US" altLang="ko-KR" sz="30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 name, specs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Pop.close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();</a:t>
            </a:r>
            <a:endParaRPr lang="en-US" altLang="ko-KR" sz="3000" b="1" dirty="0">
              <a:solidFill>
                <a:schemeClr val="tx1"/>
              </a:solidFill>
              <a:latin typeface="+mj-lt"/>
              <a:ea typeface="나눔고딕코딩" panose="020D0009000000000000" pitchFamily="49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2720638" y="5048150"/>
            <a:ext cx="4438317" cy="1844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7678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 err="1"/>
              <a:t>메소드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5" y="1753849"/>
            <a:ext cx="11261530" cy="602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+mj-lt"/>
                <a:ea typeface="나눔고딕코딩" panose="020D0009000000000000" pitchFamily="49" charset="-127"/>
              </a:rPr>
              <a:t>function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openPopup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   open(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"http://www.google.co.kr"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"_blank"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코딩" panose="020D0009000000000000" pitchFamily="49" charset="-127"/>
              </a:rPr>
              <a:t>"width=200,height=200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&lt;input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value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ko-KR" altLang="en-US" sz="2400" b="1" dirty="0" err="1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구글창</a:t>
            </a:r>
            <a:r>
              <a:rPr lang="ko-KR" altLang="en-US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 열기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err="1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openPopup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();"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690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0"/>
          <a:stretch/>
        </p:blipFill>
        <p:spPr bwMode="auto">
          <a:xfrm>
            <a:off x="2122513" y="4406798"/>
            <a:ext cx="7370254" cy="362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err="1" smtClean="0"/>
              <a:t>setTimeout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122513" y="2188564"/>
            <a:ext cx="7001772" cy="59960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setTimeout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(function, milliseconds)</a:t>
            </a:r>
            <a:endParaRPr kumimoji="0" lang="ko-KR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44183" y="3462725"/>
            <a:ext cx="4077325" cy="897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호출되는 함수의 이름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직접 함수를 정의할</a:t>
            </a:r>
            <a:r>
              <a:rPr kumimoji="0" lang="ko-KR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수 있음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891134" y="3462725"/>
            <a:ext cx="4077325" cy="897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함수 호출하기 전에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흘러야 하는 시간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V="1">
            <a:off x="3282846" y="2653259"/>
            <a:ext cx="2038662" cy="809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9" idx="0"/>
          </p:cNvCxnSpPr>
          <p:nvPr/>
        </p:nvCxnSpPr>
        <p:spPr bwMode="auto">
          <a:xfrm flipH="1" flipV="1">
            <a:off x="7180289" y="2653259"/>
            <a:ext cx="749508" cy="809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7008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14177</TotalTime>
  <Words>1292</Words>
  <Application>Microsoft Office PowerPoint</Application>
  <PresentationFormat>사용자 지정</PresentationFormat>
  <Paragraphs>406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나눔고딕</vt:lpstr>
      <vt:lpstr>나눔고딕코딩</vt:lpstr>
      <vt:lpstr>나눔바른고딕</vt:lpstr>
      <vt:lpstr>맑은 고딕</vt:lpstr>
      <vt:lpstr>휴먼둥근헤드라인</vt:lpstr>
      <vt:lpstr>Arial</vt:lpstr>
      <vt:lpstr>Century Schoolbook</vt:lpstr>
      <vt:lpstr>Comic Sans MS</vt:lpstr>
      <vt:lpstr>Symbol</vt:lpstr>
      <vt:lpstr>Wingdings</vt:lpstr>
      <vt:lpstr>1_Crayons</vt:lpstr>
      <vt:lpstr>PowerPoint 프레젠테이션</vt:lpstr>
      <vt:lpstr>DOM/BOM</vt:lpstr>
      <vt:lpstr>브라우저 객체 모델(BOM)</vt:lpstr>
      <vt:lpstr>Window객체(1/3)</vt:lpstr>
      <vt:lpstr>Window객체(2/3)</vt:lpstr>
      <vt:lpstr>Window객체(3/3)</vt:lpstr>
      <vt:lpstr>Open() 메소드(1/2)</vt:lpstr>
      <vt:lpstr>Open() 메소드(2/2)</vt:lpstr>
      <vt:lpstr>setTimeout() 메소드</vt:lpstr>
      <vt:lpstr>예제</vt:lpstr>
      <vt:lpstr>SetInterval() 메소드</vt:lpstr>
      <vt:lpstr>문제</vt:lpstr>
      <vt:lpstr>location 객체 </vt:lpstr>
      <vt:lpstr>예제</vt:lpstr>
      <vt:lpstr>문서 객체 모델(DOM)</vt:lpstr>
      <vt:lpstr>HTML 요소 찾기</vt:lpstr>
      <vt:lpstr>HTML 요소 찾기 예제</vt:lpstr>
      <vt:lpstr>HTML 요소 내용변경 예제</vt:lpstr>
      <vt:lpstr>HTML 요소 속성변경 예제</vt:lpstr>
      <vt:lpstr>HTML 요소 스타일변경 예제</vt:lpstr>
      <vt:lpstr>DOM 트리 순회</vt:lpstr>
      <vt:lpstr>DOM 트리 순회</vt:lpstr>
      <vt:lpstr>DOM - firstChild</vt:lpstr>
      <vt:lpstr>새로운 요소 생성</vt:lpstr>
      <vt:lpstr>요소 생성 예제1</vt:lpstr>
      <vt:lpstr>요소 생성 예제2</vt:lpstr>
      <vt:lpstr>요소 삭제 예제</vt:lpstr>
      <vt:lpstr>문제</vt:lpstr>
      <vt:lpstr>추가/삭제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1226</cp:revision>
  <cp:lastPrinted>2015-02-24T08:02:21Z</cp:lastPrinted>
  <dcterms:created xsi:type="dcterms:W3CDTF">2007-06-29T06:43:39Z</dcterms:created>
  <dcterms:modified xsi:type="dcterms:W3CDTF">2021-05-27T09:08:37Z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