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8"/>
  </p:notesMasterIdLst>
  <p:handoutMasterIdLst>
    <p:handoutMasterId r:id="rId49"/>
  </p:handoutMasterIdLst>
  <p:sldIdLst>
    <p:sldId id="360" r:id="rId2"/>
    <p:sldId id="361" r:id="rId3"/>
    <p:sldId id="362" r:id="rId4"/>
    <p:sldId id="365" r:id="rId5"/>
    <p:sldId id="364" r:id="rId6"/>
    <p:sldId id="363" r:id="rId7"/>
    <p:sldId id="366" r:id="rId8"/>
    <p:sldId id="367" r:id="rId9"/>
    <p:sldId id="368" r:id="rId10"/>
    <p:sldId id="369" r:id="rId11"/>
    <p:sldId id="370" r:id="rId12"/>
    <p:sldId id="4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71" r:id="rId24"/>
    <p:sldId id="383" r:id="rId25"/>
    <p:sldId id="384" r:id="rId26"/>
    <p:sldId id="385" r:id="rId27"/>
    <p:sldId id="491" r:id="rId28"/>
    <p:sldId id="389" r:id="rId29"/>
    <p:sldId id="390" r:id="rId30"/>
    <p:sldId id="392" r:id="rId31"/>
    <p:sldId id="473" r:id="rId32"/>
    <p:sldId id="397" r:id="rId33"/>
    <p:sldId id="504" r:id="rId34"/>
    <p:sldId id="399" r:id="rId35"/>
    <p:sldId id="505" r:id="rId36"/>
    <p:sldId id="400" r:id="rId37"/>
    <p:sldId id="401" r:id="rId38"/>
    <p:sldId id="479" r:id="rId39"/>
    <p:sldId id="478" r:id="rId40"/>
    <p:sldId id="497" r:id="rId41"/>
    <p:sldId id="498" r:id="rId42"/>
    <p:sldId id="499" r:id="rId43"/>
    <p:sldId id="500" r:id="rId44"/>
    <p:sldId id="501" r:id="rId45"/>
    <p:sldId id="503" r:id="rId46"/>
    <p:sldId id="506" r:id="rId4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>
            <p14:sldId id="360"/>
            <p14:sldId id="361"/>
            <p14:sldId id="362"/>
            <p14:sldId id="365"/>
            <p14:sldId id="364"/>
            <p14:sldId id="363"/>
            <p14:sldId id="366"/>
            <p14:sldId id="367"/>
            <p14:sldId id="368"/>
            <p14:sldId id="369"/>
            <p14:sldId id="370"/>
            <p14:sldId id="4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2"/>
            <p14:sldId id="371"/>
            <p14:sldId id="383"/>
            <p14:sldId id="384"/>
            <p14:sldId id="385"/>
            <p14:sldId id="491"/>
            <p14:sldId id="389"/>
            <p14:sldId id="390"/>
            <p14:sldId id="392"/>
            <p14:sldId id="473"/>
            <p14:sldId id="397"/>
            <p14:sldId id="504"/>
            <p14:sldId id="399"/>
            <p14:sldId id="505"/>
            <p14:sldId id="400"/>
            <p14:sldId id="401"/>
            <p14:sldId id="479"/>
            <p14:sldId id="478"/>
            <p14:sldId id="497"/>
          </p14:sldIdLst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3"/>
            <p14:sldId id="506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66CCFF"/>
    <a:srgbClr val="FF9999"/>
    <a:srgbClr val="009E00"/>
    <a:srgbClr val="6600FF"/>
    <a:srgbClr val="CC9900"/>
    <a:srgbClr val="CCFFCC"/>
    <a:srgbClr val="6699FF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62" d="100"/>
          <a:sy n="62" d="100"/>
        </p:scale>
        <p:origin x="102" y="6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(1/3)</a:t>
            </a:r>
            <a:endParaRPr lang="ko-KR" altLang="en-US" sz="5500" dirty="0">
              <a:ea typeface="나눔고딕" panose="020D060400000000000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118513"/>
              </p:ext>
            </p:extLst>
          </p:nvPr>
        </p:nvGraphicFramePr>
        <p:xfrm>
          <a:off x="504775" y="1732623"/>
          <a:ext cx="10777307" cy="5972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&lt;b&gt;…&lt;/b&gt;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진한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체로 만든다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기울임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체로 만든다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9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&lt;strong&gt;…&lt;/strong&gt;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볼드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&gt;…&lt;/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이탤릭 체로 표시하고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접근성에 기여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&lt;mark&gt;…&lt;/mark&gt;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텍스트에 하이라이트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색상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표시하여 강조 한다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330901064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&lt;code&gt;…&lt;/code&gt;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텍스트가 코드임을 표시한다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&lt;sup&gt;…&lt;/sup&gt;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 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(superscript)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&lt;sub&gt;…&lt;/sub&gt;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아래첨자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(subscript)</a:t>
                      </a:r>
                      <a:endParaRPr lang="ko-KR" alt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9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&lt;strong&gt;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&lt;/strong&gt;&lt;/p&gt;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italic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emphasized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&lt;mark&gt;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&lt;/mark&gt;&lt;/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텍스트는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&lt;code&gt;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&lt;/code&gt;&lt;/p&gt;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&lt;sub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subscript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&lt;/sub&gt;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superscript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&lt;/sup&gt;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70" y="4351089"/>
            <a:ext cx="3028063" cy="3420363"/>
          </a:xfrm>
          <a:prstGeom prst="rect">
            <a:avLst/>
          </a:prstGeom>
          <a:ln w="28575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3794109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89521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span { </a:t>
            </a:r>
            <a:r>
              <a:rPr lang="en-US" altLang="ko-KR" sz="2800" dirty="0"/>
              <a:t>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한다</a:t>
            </a:r>
            <a:r>
              <a:rPr lang="en-US" altLang="ko-KR" sz="2400" dirty="0" smtClean="0"/>
              <a:t>. (non-breaking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99203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:a16="http://schemas.microsoft.com/office/drawing/2014/main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:a16="http://schemas.microsoft.com/office/drawing/2014/main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&amp;#92;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61" y="1873625"/>
            <a:ext cx="6657893" cy="65489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(1/2)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010322" y="1981201"/>
            <a:ext cx="116730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title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 flipV="1">
            <a:off x="4212465" y="2178424"/>
            <a:ext cx="797857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87040" y="4116397"/>
            <a:ext cx="105349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h2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 bwMode="auto">
          <a:xfrm flipH="1" flipV="1">
            <a:off x="6189184" y="4313620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2533" y="4748364"/>
            <a:ext cx="91082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p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 bwMode="auto">
          <a:xfrm flipH="1" flipV="1">
            <a:off x="6444677" y="4945587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7040" y="3248729"/>
            <a:ext cx="105349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h1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 bwMode="auto">
          <a:xfrm flipH="1" flipV="1">
            <a:off x="6189184" y="3445952"/>
            <a:ext cx="797856" cy="28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ko-KR" altLang="en-US" sz="2400" dirty="0" smtClean="0"/>
              <a:t>화면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38993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(2/2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22176" y="1748118"/>
            <a:ext cx="8036164" cy="63923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&lt;title&gt;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Coffee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커피 메뉴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4,000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물을 추가한 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4,500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 우유를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 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&lt;h2&gt;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카푸치노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5,000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에스프레소에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우유거품을 얹은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것입니다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 </a:t>
            </a:r>
            <a:r>
              <a:rPr lang="ko-KR" altLang="en-US" sz="2400" dirty="0" smtClean="0"/>
              <a:t>소스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6276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번호 없는 리스트</a:t>
            </a:r>
            <a:r>
              <a:rPr lang="en-US" altLang="ko-KR" sz="2400" dirty="0" smtClean="0"/>
              <a:t>(unordered list)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번호 있는 리스트</a:t>
            </a:r>
            <a:r>
              <a:rPr lang="en-US" altLang="ko-KR" sz="2400" dirty="0" smtClean="0"/>
              <a:t>(ordered list)</a:t>
            </a:r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정의 리스트</a:t>
            </a:r>
            <a:r>
              <a:rPr lang="en-US" altLang="ko-KR" sz="2400" dirty="0" smtClean="0"/>
              <a:t>(definition list)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 항목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224442" y="5541671"/>
            <a:ext cx="6542102" cy="218360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3851" y="5541671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51" y="7228312"/>
            <a:ext cx="222801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 bwMode="auto">
          <a:xfrm>
            <a:off x="3291862" y="5726337"/>
            <a:ext cx="1011137" cy="5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3"/>
          </p:cNvCxnSpPr>
          <p:nvPr/>
        </p:nvCxnSpPr>
        <p:spPr bwMode="auto">
          <a:xfrm>
            <a:off x="3291861" y="7412979"/>
            <a:ext cx="1036414" cy="55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112500" y="5915887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12500" y="6391266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12500" y="6874534"/>
            <a:ext cx="312938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 항목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(list item)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type=‘disc’&gt;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type='circle’&gt;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 type='square'&gt;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50" y="4015914"/>
            <a:ext cx="2493352" cy="3336691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ul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없는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li </a:t>
            </a:r>
            <a:r>
              <a:rPr lang="ko-KR" altLang="en-US" sz="2400" dirty="0" smtClean="0"/>
              <a:t>태그에 </a:t>
            </a:r>
            <a:r>
              <a:rPr lang="en-US" altLang="ko-KR" sz="2400" dirty="0" smtClean="0"/>
              <a:t>type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속성으로 리스트 표시 모양을 설정할 수 있음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132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(3/4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 type=‘A’&gt;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>
                <a:latin typeface="맑은 고딕" panose="020B0503020000020004" pitchFamily="50" charset="-127"/>
              </a:rPr>
              <a:t>에스프레소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</a:rPr>
              <a:t>아메리카노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&lt;li&gt;</a:t>
            </a:r>
            <a:r>
              <a:rPr lang="ko-KR" altLang="en-US" sz="2200" b="1" dirty="0" err="1">
                <a:latin typeface="맑은 고딕" panose="020B0503020000020004" pitchFamily="50" charset="-127"/>
              </a:rPr>
              <a:t>카페라떼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&lt;/li&gt;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ol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ol</a:t>
            </a:r>
            <a:r>
              <a:rPr lang="en-US" altLang="ko-KR" sz="3000" dirty="0" smtClean="0"/>
              <a:t>&gt; : </a:t>
            </a:r>
            <a:r>
              <a:rPr lang="ko-KR" altLang="en-US" sz="3000" b="1" dirty="0" smtClean="0"/>
              <a:t>순서가 있는</a:t>
            </a:r>
            <a:r>
              <a:rPr lang="ko-KR" altLang="en-US" sz="3000" dirty="0" smtClean="0"/>
              <a:t> 리스트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 smtClean="0"/>
              <a:t>  - type</a:t>
            </a:r>
            <a:r>
              <a:rPr lang="ko-KR" altLang="en-US" sz="2400" dirty="0" smtClean="0"/>
              <a:t> 속성으로 리스트 번호를 설정할 수 있음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02" y="3868057"/>
            <a:ext cx="2504959" cy="3357710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2762557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&lt;dl&gt; :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항목들과 함께 항목들의 정의</a:t>
            </a:r>
            <a:r>
              <a:rPr lang="en-US" altLang="ko-KR" sz="3000" dirty="0"/>
              <a:t>(</a:t>
            </a:r>
            <a:r>
              <a:rPr lang="ko-KR" altLang="en-US" sz="3000" dirty="0"/>
              <a:t>설명</a:t>
            </a:r>
            <a:r>
              <a:rPr lang="en-US" altLang="ko-KR" sz="3000" dirty="0"/>
              <a:t>)</a:t>
            </a:r>
            <a:r>
              <a:rPr lang="ko-KR" altLang="en-US" sz="3000" dirty="0"/>
              <a:t>가 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기본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커피의 원액이다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아메리카노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에스프레소에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물을 넣은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카페라떼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커피에 우유를 섞은 것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6" y="2376472"/>
            <a:ext cx="4391073" cy="2341906"/>
          </a:xfrm>
          <a:prstGeom prst="rect">
            <a:avLst/>
          </a:prstGeom>
          <a:ln w="38100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장의 목표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58" y="1773190"/>
            <a:ext cx="7840788" cy="6375727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8564" y="2030506"/>
            <a:ext cx="19823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문서의 헤딩을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3012141"/>
            <a:ext cx="19823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그림을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넣어보자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4" y="4814047"/>
            <a:ext cx="205056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리스트를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564" y="6938682"/>
            <a:ext cx="205056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테이블을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만들어보자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3128" y="4589930"/>
            <a:ext cx="2877711" cy="132343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문서에 하이퍼링크를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넣어보자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클릭하면 </a:t>
            </a:r>
            <a:r>
              <a:rPr lang="en-US" altLang="ko-KR" sz="2000" dirty="0" smtClean="0">
                <a:solidFill>
                  <a:srgbClr val="FF0000"/>
                </a:solidFill>
              </a:rPr>
              <a:t>W3C</a:t>
            </a:r>
            <a:r>
              <a:rPr lang="ko-KR" altLang="en-US" sz="2000" dirty="0" smtClean="0">
                <a:solidFill>
                  <a:srgbClr val="FF0000"/>
                </a:solidFill>
              </a:rPr>
              <a:t>사이트로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이동한다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5" idx="3"/>
          </p:cNvCxnSpPr>
          <p:nvPr/>
        </p:nvCxnSpPr>
        <p:spPr bwMode="auto">
          <a:xfrm>
            <a:off x="2600903" y="2384449"/>
            <a:ext cx="5725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 bwMode="auto">
          <a:xfrm>
            <a:off x="2600903" y="3366084"/>
            <a:ext cx="5725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3"/>
          </p:cNvCxnSpPr>
          <p:nvPr/>
        </p:nvCxnSpPr>
        <p:spPr bwMode="auto">
          <a:xfrm>
            <a:off x="2669125" y="5167990"/>
            <a:ext cx="504333" cy="43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</p:cNvCxnSpPr>
          <p:nvPr/>
        </p:nvCxnSpPr>
        <p:spPr bwMode="auto">
          <a:xfrm>
            <a:off x="2669125" y="7292625"/>
            <a:ext cx="504333" cy="863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1"/>
          </p:cNvCxnSpPr>
          <p:nvPr/>
        </p:nvCxnSpPr>
        <p:spPr bwMode="auto">
          <a:xfrm flipH="1">
            <a:off x="6548718" y="5251650"/>
            <a:ext cx="784410" cy="1538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9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ea typeface="나눔고딕" panose="020D0604000000000000"/>
              </a:rPr>
              <a:t>하이퍼링크</a:t>
            </a:r>
            <a:r>
              <a:rPr lang="en-US" altLang="ko-KR" sz="5500" dirty="0" smtClean="0">
                <a:ea typeface="나눔고딕" panose="020D0604000000000000"/>
              </a:rPr>
              <a:t>(</a:t>
            </a:r>
            <a:r>
              <a:rPr lang="ko-KR" altLang="en-US" sz="5500" dirty="0" smtClean="0">
                <a:ea typeface="나눔고딕" panose="020D0604000000000000"/>
              </a:rPr>
              <a:t>링크</a:t>
            </a:r>
            <a:r>
              <a:rPr lang="en-US" altLang="ko-KR" sz="5500" dirty="0" smtClean="0"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r>
              <a:rPr lang="ko-KR" altLang="en-US" sz="3000" b="1" dirty="0" smtClean="0"/>
              <a:t>하이퍼링크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다른 문서로 점프할 수 있는 단어나 이미지</a:t>
            </a:r>
            <a:endParaRPr lang="en-US" altLang="ko-KR" sz="3000" b="1" dirty="0" smtClean="0"/>
          </a:p>
          <a:p>
            <a:r>
              <a:rPr lang="en-US" altLang="ko-KR" sz="2400" b="1" dirty="0" smtClean="0"/>
              <a:t>&lt;a&gt; : </a:t>
            </a:r>
            <a:r>
              <a:rPr lang="ko-KR" altLang="en-US" sz="2400" dirty="0" smtClean="0"/>
              <a:t>텍스트나 이미지에 링크를 걸고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클릭하면 연결된 다른 문서로 이동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/>
              <a:t>밑줄</a:t>
            </a:r>
            <a:r>
              <a:rPr lang="en-US" altLang="ko-KR" sz="2400" dirty="0"/>
              <a:t>, </a:t>
            </a:r>
            <a:r>
              <a:rPr lang="ko-KR" altLang="en-US" sz="2400" dirty="0"/>
              <a:t>글자 색 등의 스타일이 자동 </a:t>
            </a:r>
            <a:r>
              <a:rPr lang="ko-KR" altLang="en-US" sz="2400" dirty="0" smtClean="0"/>
              <a:t>지정 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마우스 </a:t>
            </a:r>
            <a:r>
              <a:rPr lang="ko-KR" altLang="en-US" sz="2400" dirty="0"/>
              <a:t>커서를 링크 위에 올리면 손 모양 커서로 </a:t>
            </a:r>
            <a:r>
              <a:rPr lang="ko-KR" altLang="en-US" sz="2400" dirty="0" smtClean="0"/>
              <a:t>변경 됨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href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링크의 목적지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target </a:t>
            </a:r>
            <a:r>
              <a:rPr lang="ko-KR" altLang="en-US" sz="2400" dirty="0" smtClean="0"/>
              <a:t>속성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링크 클릭 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새로운 페이지가 어디에 열리는 지 지정</a:t>
            </a:r>
            <a:endParaRPr lang="en-US" altLang="ko-KR" sz="2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205893" y="3686226"/>
            <a:ext cx="9203494" cy="52179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87265"/>
              </p:ext>
            </p:extLst>
          </p:nvPr>
        </p:nvGraphicFramePr>
        <p:xfrm>
          <a:off x="619825" y="5731581"/>
          <a:ext cx="10616930" cy="235914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_self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_blank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창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탭에서 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6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_parent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상위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프레임에 새로운 페이지를 적재한다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_top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윈도우에 새로운 페이지를 적재하고 모든 프레임을 취소한다</a:t>
                      </a:r>
                      <a:r>
                        <a:rPr lang="en-US" altLang="ko-KR" sz="22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33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2(1/2)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www.google.com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링크는 새로운 탭에서 열립니다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76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2(2/2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5003" y="1757176"/>
            <a:ext cx="10959921" cy="45048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"_self"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"http://www.google.com"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"_blank"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google.com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0775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수평선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hr</a:t>
            </a:r>
            <a:r>
              <a:rPr lang="en-US" altLang="ko-KR" sz="3000" dirty="0"/>
              <a:t>&gt; </a:t>
            </a:r>
            <a:r>
              <a:rPr lang="ko-KR" altLang="en-US" sz="3000" dirty="0" smtClean="0"/>
              <a:t>태그를 </a:t>
            </a:r>
            <a:r>
              <a:rPr lang="ko-KR" altLang="en-US" sz="3000" dirty="0"/>
              <a:t>사용하면 </a:t>
            </a:r>
            <a:r>
              <a:rPr lang="ko-KR" altLang="en-US" sz="3000" dirty="0" smtClean="0"/>
              <a:t>수평선을 </a:t>
            </a:r>
            <a:r>
              <a:rPr lang="ko-KR" altLang="en-US" sz="3000" dirty="0"/>
              <a:t>그릴 수 있다</a:t>
            </a:r>
            <a:r>
              <a:rPr lang="en-US" altLang="ko-KR" sz="3000" dirty="0"/>
              <a:t>. 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이것이 수평선입니다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수평선이었습니다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7" name="_x258603888" descr="EMB00000700b1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316" y="6194551"/>
            <a:ext cx="6936420" cy="20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지정된 </a:t>
            </a:r>
            <a:r>
              <a:rPr lang="en-US" altLang="ko-KR" sz="5500" dirty="0" smtClean="0"/>
              <a:t>id</a:t>
            </a:r>
            <a:r>
              <a:rPr lang="ko-KR" altLang="en-US" sz="5500" dirty="0" smtClean="0"/>
              <a:t>영역으로 이동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&lt;a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"#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section1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사항으로 가려면 여기를 클릭하세요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Hello World!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&lt;a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section1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사항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&lt;/a&gt;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동일한 페이지 안에서도 점프할 수 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r>
              <a:rPr lang="en-US" altLang="ko-KR" sz="3000" dirty="0" smtClean="0"/>
              <a:t>id </a:t>
            </a:r>
            <a:r>
              <a:rPr lang="ko-KR" altLang="en-US" sz="3000" dirty="0" smtClean="0"/>
              <a:t>속성</a:t>
            </a:r>
            <a:r>
              <a:rPr lang="en-US" altLang="ko-KR" sz="3000" dirty="0" smtClean="0"/>
              <a:t> : </a:t>
            </a:r>
            <a:r>
              <a:rPr lang="ko-KR" altLang="en-US" sz="3000" dirty="0" smtClean="0"/>
              <a:t>고유의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지정하며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공백을 포함할 수 없다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804317" y="2889919"/>
            <a:ext cx="5796780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/>
                </a:solidFill>
              </a:rPr>
              <a:t>하이퍼링크를 걸어 </a:t>
            </a:r>
            <a:r>
              <a:rPr lang="en-US" altLang="ko-KR" sz="2000" dirty="0" smtClean="0">
                <a:solidFill>
                  <a:schemeClr val="accent6"/>
                </a:solidFill>
              </a:rPr>
              <a:t>id</a:t>
            </a:r>
            <a:r>
              <a:rPr lang="ko-KR" altLang="en-US" sz="2000" dirty="0" smtClean="0">
                <a:solidFill>
                  <a:schemeClr val="accent6"/>
                </a:solidFill>
              </a:rPr>
              <a:t>값이 </a:t>
            </a:r>
            <a:r>
              <a:rPr lang="en-US" altLang="ko-KR" sz="2000" dirty="0" smtClean="0">
                <a:solidFill>
                  <a:schemeClr val="accent6"/>
                </a:solidFill>
              </a:rPr>
              <a:t>section1</a:t>
            </a:r>
            <a:r>
              <a:rPr lang="ko-KR" altLang="en-US" sz="2000" dirty="0" smtClean="0">
                <a:solidFill>
                  <a:schemeClr val="accent6"/>
                </a:solidFill>
              </a:rPr>
              <a:t>인 곳으로 이동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 bwMode="auto">
          <a:xfrm flipH="1">
            <a:off x="3019907" y="3089974"/>
            <a:ext cx="784410" cy="61555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 bwMode="auto">
          <a:xfrm flipH="1">
            <a:off x="2446986" y="3089974"/>
            <a:ext cx="1357331" cy="304037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5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이미지를 웹 페이지에 삽입할 때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파일 이름을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/>
              <a:t>브라우저가 어떤 이유로 이미지를 화면에 표시하지 못 했을 경우에</a:t>
            </a:r>
            <a:r>
              <a:rPr lang="en-US" altLang="ko-KR" sz="2400" dirty="0" smtClean="0"/>
              <a:t>,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표시되는 </a:t>
            </a:r>
            <a:r>
              <a:rPr lang="ko-KR" altLang="en-US" sz="2400" dirty="0"/>
              <a:t>대체 텍스트</a:t>
            </a:r>
            <a:r>
              <a:rPr lang="en-US" altLang="ko-KR" sz="2400" dirty="0"/>
              <a:t>(alternate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“house.jpg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"300"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230“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=“A Nice House”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13" y="6223997"/>
            <a:ext cx="1759457" cy="14662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980349" y="5459687"/>
            <a:ext cx="909753" cy="184263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3</a:t>
            </a:r>
            <a:endParaRPr lang="ko-KR" altLang="en-US" sz="55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&lt;h2&gt;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"seolak.jpg"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설악산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width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"300"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height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"230"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30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처리 방법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4" y="2413298"/>
            <a:ext cx="11224207" cy="521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217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5801517"/>
          </a:xfrm>
        </p:spPr>
        <p:txBody>
          <a:bodyPr/>
          <a:lstStyle/>
          <a:p>
            <a:pPr lvl="0"/>
            <a:r>
              <a:rPr lang="en-US" altLang="ko-KR" sz="3000" dirty="0" smtClean="0"/>
              <a:t>JPEG(JPG)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실사 사진과 </a:t>
            </a:r>
            <a:r>
              <a:rPr lang="ko-KR" altLang="en-US" sz="2400" dirty="0"/>
              <a:t>같이 복잡하고 많은 </a:t>
            </a:r>
            <a:r>
              <a:rPr lang="ko-KR" altLang="en-US" sz="2400" dirty="0" smtClean="0"/>
              <a:t>색상으로 이루어진 </a:t>
            </a:r>
            <a:r>
              <a:rPr lang="ko-KR" altLang="en-US" sz="2400" dirty="0"/>
              <a:t>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1600</a:t>
            </a:r>
            <a:r>
              <a:rPr lang="ko-KR" altLang="en-US" sz="2400" dirty="0" smtClean="0"/>
              <a:t>만개의 색상을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손실 </a:t>
            </a:r>
            <a:r>
              <a:rPr lang="ko-KR" altLang="en-US" sz="2400" dirty="0"/>
              <a:t>압축 방식을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압축과정에서 약간의 데이터는 영구히 사라진다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  <a:p>
            <a:pPr lvl="0"/>
            <a:r>
              <a:rPr lang="en-US" altLang="ko-KR" sz="3000" dirty="0" err="1" smtClean="0"/>
              <a:t>PNG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sz="2400" dirty="0" smtClean="0"/>
              <a:t>클립 </a:t>
            </a:r>
            <a:r>
              <a:rPr lang="ko-KR" altLang="en-US" sz="2400" dirty="0"/>
              <a:t>아트와 같이 적은 수의 색상을 가진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무손실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압축 </a:t>
            </a:r>
            <a:r>
              <a:rPr lang="ko-KR" altLang="en-US" sz="2400" dirty="0" smtClean="0"/>
              <a:t>방식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투명 배경을 지원한다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GIF</a:t>
            </a:r>
            <a:endParaRPr lang="ko-KR" altLang="en-US" sz="3000" dirty="0"/>
          </a:p>
          <a:p>
            <a:pPr lvl="1"/>
            <a:r>
              <a:rPr lang="ko-KR" altLang="en-US" sz="2400" dirty="0" smtClean="0"/>
              <a:t>로고나 클립 아트 </a:t>
            </a:r>
            <a:r>
              <a:rPr lang="ko-KR" altLang="en-US" sz="2400" dirty="0"/>
              <a:t>형태의 이미지에 </a:t>
            </a:r>
            <a:r>
              <a:rPr lang="ko-KR" altLang="en-US" sz="2400" dirty="0" smtClean="0"/>
              <a:t>적합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256 </a:t>
            </a:r>
            <a:r>
              <a:rPr lang="ko-KR" altLang="en-US" sz="2400" dirty="0"/>
              <a:t>색상만을 </a:t>
            </a:r>
            <a:r>
              <a:rPr lang="ko-KR" altLang="en-US" sz="2400" dirty="0" smtClean="0"/>
              <a:t>지원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투명 배경과 애니메이션을 지원한다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148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r>
              <a:rPr lang="en-US" altLang="ko-KR" sz="60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endParaRPr lang="ko-KR" altLang="en-US" dirty="0"/>
          </a:p>
        </p:txBody>
      </p:sp>
      <p:pic>
        <p:nvPicPr>
          <p:cNvPr id="28673" name="_x437728304" descr="EMB00001a1c115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4" y="1831632"/>
            <a:ext cx="10412245" cy="625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6434889" y="2610055"/>
            <a:ext cx="1053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h1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 bwMode="auto">
          <a:xfrm flipH="1" flipV="1">
            <a:off x="5640947" y="2794716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6827" y="4295041"/>
            <a:ext cx="119455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img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 bwMode="auto">
          <a:xfrm flipH="1" flipV="1">
            <a:off x="4672885" y="4479702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6827" y="5648572"/>
            <a:ext cx="38827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accent6"/>
                </a:solidFill>
              </a:rPr>
              <a:t>글자강조</a:t>
            </a:r>
            <a:r>
              <a:rPr lang="en-US" altLang="ko-KR" sz="2000" dirty="0" smtClean="0">
                <a:solidFill>
                  <a:schemeClr val="accent6"/>
                </a:solidFill>
              </a:rPr>
              <a:t>(strong, 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em</a:t>
            </a:r>
            <a:r>
              <a:rPr lang="en-US" altLang="ko-KR" sz="2000" dirty="0" smtClean="0">
                <a:solidFill>
                  <a:schemeClr val="accent6"/>
                </a:solidFill>
              </a:rPr>
              <a:t>, mark)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 flipH="1">
            <a:off x="6661385" y="6048682"/>
            <a:ext cx="500985" cy="48057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2186" y="7020054"/>
            <a:ext cx="105349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h2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 bwMode="auto">
          <a:xfrm flipH="1" flipV="1">
            <a:off x="1688244" y="7204715"/>
            <a:ext cx="793942" cy="153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1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(1/7)</a:t>
            </a:r>
            <a:endParaRPr lang="ko-KR" altLang="en-US" sz="5500" dirty="0">
              <a:latin typeface="맑은 고딕" panose="020B0503020000020004" pitchFamily="50" charset="-127"/>
              <a:ea typeface="나눔고딕" panose="020D0604000000000000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텍스트는 특별한 태그 없이도 </a:t>
            </a:r>
            <a:r>
              <a:rPr lang="en-US" altLang="ko-KR" sz="3000" dirty="0"/>
              <a:t>&lt;body&gt;...&lt;/body&gt; </a:t>
            </a:r>
            <a:r>
              <a:rPr lang="ko-KR" altLang="en-US" sz="3000" dirty="0"/>
              <a:t>안에서 표시할 수 있다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r>
              <a:rPr lang="ko-KR" altLang="en-US" sz="3000" dirty="0" smtClean="0"/>
              <a:t>하지만 단락을 </a:t>
            </a:r>
            <a:r>
              <a:rPr lang="ko-KR" altLang="en-US" sz="3000" dirty="0"/>
              <a:t>생성하지 않으면 모든 텍스트가 연결되어서 하나의 긴 줄로 표시된다</a:t>
            </a:r>
            <a:r>
              <a:rPr lang="en-US" altLang="ko-KR" sz="3000" dirty="0"/>
              <a:t>. </a:t>
            </a:r>
            <a:endParaRPr lang="ko-KR" altLang="en-US" sz="3000" dirty="0"/>
          </a:p>
          <a:p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안에 특별한 태그 없이 입력할 수 있지만 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단락을 사용하지 않으면 전체가 연결되어서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줄로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표시됩니다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258601968" descr="EMB00000700b1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94" y="6702205"/>
            <a:ext cx="6711855" cy="18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51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" y="1850701"/>
            <a:ext cx="10304987" cy="5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r>
              <a:rPr lang="en-US" altLang="ko-KR" sz="6000" dirty="0" smtClean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1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&lt;table&gt;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표 형태의 데이터를 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80688"/>
              </p:ext>
            </p:extLst>
          </p:nvPr>
        </p:nvGraphicFramePr>
        <p:xfrm>
          <a:off x="1847886" y="6461886"/>
          <a:ext cx="7919508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39836">
                  <a:extLst>
                    <a:ext uri="{9D8B030D-6E8A-4147-A177-3AD203B41FA5}">
                      <a16:colId xmlns:a16="http://schemas.microsoft.com/office/drawing/2014/main" val="905321438"/>
                    </a:ext>
                  </a:extLst>
                </a:gridCol>
                <a:gridCol w="2639836">
                  <a:extLst>
                    <a:ext uri="{9D8B030D-6E8A-4147-A177-3AD203B41FA5}">
                      <a16:colId xmlns:a16="http://schemas.microsoft.com/office/drawing/2014/main" val="147772325"/>
                    </a:ext>
                  </a:extLst>
                </a:gridCol>
                <a:gridCol w="2639836">
                  <a:extLst>
                    <a:ext uri="{9D8B030D-6E8A-4147-A177-3AD203B41FA5}">
                      <a16:colId xmlns:a16="http://schemas.microsoft.com/office/drawing/2014/main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15556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1762298" y="6312877"/>
            <a:ext cx="2809702" cy="1634090"/>
          </a:xfrm>
          <a:prstGeom prst="rect">
            <a:avLst/>
          </a:prstGeom>
          <a:solidFill>
            <a:schemeClr val="bg2">
              <a:lumMod val="40000"/>
              <a:lumOff val="60000"/>
              <a:alpha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56941" y="6376667"/>
            <a:ext cx="8934034" cy="463749"/>
          </a:xfrm>
          <a:prstGeom prst="rect">
            <a:avLst/>
          </a:prstGeom>
          <a:solidFill>
            <a:schemeClr val="bg2">
              <a:lumMod val="40000"/>
              <a:lumOff val="60000"/>
              <a:alpha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56941" y="6914271"/>
            <a:ext cx="8934034" cy="378530"/>
          </a:xfrm>
          <a:prstGeom prst="rect">
            <a:avLst/>
          </a:prstGeom>
          <a:solidFill>
            <a:schemeClr val="bg2">
              <a:lumMod val="40000"/>
              <a:lumOff val="60000"/>
              <a:alpha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6912091" cy="604889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영화제목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라이프 오브 파이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td&gt;2013&lt;/td&gt;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이안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기생충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td&gt;2019&lt;/td&gt;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  <a:r>
              <a:rPr lang="ko-KR" altLang="en-US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봉준호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9723" y="5139072"/>
            <a:ext cx="6775422" cy="230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1414529" y="3090930"/>
            <a:ext cx="504423" cy="8886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1918952" y="3384998"/>
            <a:ext cx="212781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69723" y="320033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헤더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표 머리말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046768" y="5139072"/>
            <a:ext cx="6798377" cy="5472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6614009" y="3383464"/>
            <a:ext cx="336998" cy="15694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참고사항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4191658"/>
          </a:xfrm>
        </p:spPr>
        <p:txBody>
          <a:bodyPr/>
          <a:lstStyle/>
          <a:p>
            <a:r>
              <a:rPr lang="en-US" altLang="ko-KR" sz="3000" dirty="0"/>
              <a:t>&lt;table&gt; </a:t>
            </a:r>
            <a:r>
              <a:rPr lang="ko-KR" altLang="en-US" sz="3000" dirty="0"/>
              <a:t>태그의 </a:t>
            </a:r>
            <a:r>
              <a:rPr lang="ko-KR" altLang="en-US" sz="3000" dirty="0" smtClean="0"/>
              <a:t>속성</a:t>
            </a:r>
            <a:endParaRPr lang="en-US" altLang="ko-KR" sz="3000" dirty="0" smtClean="0"/>
          </a:p>
          <a:p>
            <a:endParaRPr lang="ko-KR" altLang="en-US" sz="3000" dirty="0"/>
          </a:p>
          <a:p>
            <a:pPr lvl="1"/>
            <a:r>
              <a:rPr lang="en-US" altLang="ko-KR" sz="2400" dirty="0" smtClean="0"/>
              <a:t>HTML </a:t>
            </a:r>
            <a:r>
              <a:rPr lang="en-US" altLang="ko-KR" sz="2400" dirty="0"/>
              <a:t>4.01</a:t>
            </a:r>
            <a:r>
              <a:rPr lang="ko-KR" altLang="en-US" sz="2400" dirty="0"/>
              <a:t>의 경우 테이블의 속성으로 </a:t>
            </a:r>
            <a:r>
              <a:rPr lang="en-US" altLang="ko-KR" sz="2400" dirty="0" smtClean="0"/>
              <a:t>border </a:t>
            </a:r>
            <a:r>
              <a:rPr lang="ko-KR" altLang="en-US" sz="2400" dirty="0"/>
              <a:t>이외에도 </a:t>
            </a:r>
            <a:r>
              <a:rPr lang="en-US" altLang="ko-KR" sz="2400" dirty="0" err="1" smtClean="0"/>
              <a:t>bgcolor</a:t>
            </a:r>
            <a:r>
              <a:rPr lang="en-US" altLang="ko-KR" sz="2400" dirty="0" smtClean="0"/>
              <a:t>, align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, frame, rules, </a:t>
            </a:r>
            <a:r>
              <a:rPr lang="en-US" altLang="ko-KR" sz="2400" dirty="0" err="1"/>
              <a:t>cellpadding</a:t>
            </a:r>
            <a:r>
              <a:rPr lang="ko-KR" altLang="en-US" sz="2400" dirty="0"/>
              <a:t>과 같은 많은 속성이 있었다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하지만 </a:t>
            </a:r>
            <a:r>
              <a:rPr lang="ko-KR" altLang="en-US" sz="2400" dirty="0"/>
              <a:t>이는 모두 </a:t>
            </a:r>
            <a:r>
              <a:rPr lang="en-US" altLang="ko-KR" sz="2400" dirty="0"/>
              <a:t>HTML5</a:t>
            </a:r>
            <a:r>
              <a:rPr lang="ko-KR" altLang="en-US" sz="2400" dirty="0"/>
              <a:t>에서는 권장하지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border</a:t>
            </a:r>
            <a:r>
              <a:rPr lang="ko-KR" altLang="en-US" sz="2400" dirty="0"/>
              <a:t>가 </a:t>
            </a:r>
            <a:r>
              <a:rPr lang="en-US" altLang="ko-KR" sz="2400" dirty="0"/>
              <a:t>"1"</a:t>
            </a:r>
            <a:r>
              <a:rPr lang="ko-KR" altLang="en-US" sz="2400" dirty="0"/>
              <a:t>이면 경계선이 있는 것이고 </a:t>
            </a:r>
            <a:r>
              <a:rPr lang="en-US" altLang="ko-KR" sz="2400" dirty="0"/>
              <a:t>""</a:t>
            </a:r>
            <a:r>
              <a:rPr lang="ko-KR" altLang="en-US" sz="2400" dirty="0"/>
              <a:t>이면 경계선이 없다는 것을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의미한다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HTML5 </a:t>
            </a:r>
            <a:r>
              <a:rPr lang="ko-KR" altLang="en-US" sz="2400" dirty="0"/>
              <a:t>에서 </a:t>
            </a:r>
            <a:r>
              <a:rPr lang="en-US" altLang="ko-KR" sz="2400" dirty="0"/>
              <a:t>border</a:t>
            </a:r>
            <a:r>
              <a:rPr lang="ko-KR" altLang="en-US" sz="2400" dirty="0"/>
              <a:t>를 포함한 스타일을 지정하는 작업은 </a:t>
            </a:r>
            <a:r>
              <a:rPr lang="en-US" altLang="ko-KR" sz="2400" dirty="0"/>
              <a:t>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해야 </a:t>
            </a:r>
            <a:r>
              <a:rPr lang="ko-KR" altLang="en-US" sz="2400" dirty="0"/>
              <a:t>한다</a:t>
            </a:r>
            <a:r>
              <a:rPr lang="en-US" altLang="ko-KR" sz="2400" dirty="0"/>
              <a:t>. HTML5</a:t>
            </a:r>
            <a:r>
              <a:rPr lang="ko-KR" altLang="en-US" sz="2400" dirty="0"/>
              <a:t>에서는 태그로 요소의 스타일을 지정하지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31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1051" y="4697275"/>
            <a:ext cx="6451495" cy="244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1051" y="1775970"/>
            <a:ext cx="6365475" cy="219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 bwMode="auto">
          <a:xfrm>
            <a:off x="3915177" y="4327943"/>
            <a:ext cx="107174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2112135" y="4185634"/>
            <a:ext cx="1803042" cy="2961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925" y="419480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358" y="214990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ko-KR" altLang="en-US" sz="2400" dirty="0"/>
              <a:t>을 </a:t>
            </a:r>
            <a:r>
              <a:rPr lang="en-US" altLang="ko-KR" sz="2400" dirty="0"/>
              <a:t>2</a:t>
            </a:r>
            <a:r>
              <a:rPr lang="ko-KR" altLang="en-US" sz="2400" dirty="0"/>
              <a:t>라고 지정하면 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병합하겠다는 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ko-KR" altLang="en-US" sz="2400" dirty="0"/>
              <a:t>을 </a:t>
            </a:r>
            <a:r>
              <a:rPr lang="en-US" altLang="ko-KR" sz="2400" dirty="0"/>
              <a:t>3</a:t>
            </a:r>
            <a:r>
              <a:rPr lang="ko-KR" altLang="en-US" sz="2400" dirty="0"/>
              <a:t>이라고 지정하면 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열을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병합하겠다는 </a:t>
            </a:r>
            <a:r>
              <a:rPr lang="ko-KR" altLang="en-US" sz="2400" dirty="0"/>
              <a:t>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647" y="2940853"/>
            <a:ext cx="5021105" cy="3081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131194" y="4095481"/>
            <a:ext cx="2307465" cy="3606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438659" y="4237149"/>
            <a:ext cx="2871988" cy="2361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auto">
          <a:xfrm>
            <a:off x="6393288" y="3773509"/>
            <a:ext cx="1540099" cy="13522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131194" y="6843130"/>
            <a:ext cx="2217314" cy="3323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348508" y="5752386"/>
            <a:ext cx="2962139" cy="109074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 bwMode="auto">
          <a:xfrm>
            <a:off x="6393287" y="5241701"/>
            <a:ext cx="4772696" cy="6053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1733128"/>
            <a:ext cx="4442945" cy="622981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재밌는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영화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영화제목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0489" y="3085909"/>
            <a:ext cx="5998612" cy="327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1208468" y="2872354"/>
            <a:ext cx="2075646" cy="11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284114" y="3309870"/>
            <a:ext cx="4224269" cy="515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연습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1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05" y="2220685"/>
            <a:ext cx="11364685" cy="406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177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ko-KR" altLang="en-US" sz="2400" dirty="0" err="1" smtClean="0"/>
              <a:t>엔터키를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눌러서 줄을 바꾸었다고 해서 웹 </a:t>
            </a:r>
            <a:r>
              <a:rPr lang="ko-KR" altLang="en-US" sz="2400" dirty="0" smtClean="0"/>
              <a:t>브라우저에서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줄이 </a:t>
            </a:r>
            <a:r>
              <a:rPr lang="ko-KR" altLang="en-US" sz="2400" dirty="0"/>
              <a:t>바뀌는 것은 아니다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375211"/>
            <a:ext cx="10581382" cy="469386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 먼 옛날 바닷가 어느 왕국에</a:t>
            </a:r>
          </a:p>
          <a:p>
            <a:pPr marL="0" indent="0">
              <a:buNone/>
            </a:pP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애나벨리라는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가진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소녀가 살고 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소녀는 날 사랑했었지요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7" name="_x258601968" descr="EMB00000700b1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40" y="5489875"/>
            <a:ext cx="6304328" cy="24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824" y="1463041"/>
            <a:ext cx="10698479" cy="468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6" y="6138137"/>
            <a:ext cx="949819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4320446"/>
          </a:xfrm>
        </p:spPr>
        <p:txBody>
          <a:bodyPr/>
          <a:lstStyle/>
          <a:p>
            <a:r>
              <a:rPr lang="en-US" altLang="ko-KR" sz="3000" dirty="0" smtClean="0"/>
              <a:t>&lt;iframe&gt; : Inline Frame</a:t>
            </a:r>
            <a:r>
              <a:rPr lang="ko-KR" altLang="en-US" sz="3000" dirty="0" smtClean="0"/>
              <a:t>의 약자</a:t>
            </a:r>
            <a:endParaRPr lang="en-US" altLang="ko-KR" sz="3000" dirty="0" smtClean="0"/>
          </a:p>
          <a:p>
            <a:r>
              <a:rPr lang="ko-KR" altLang="en-US" sz="3000" dirty="0" smtClean="0"/>
              <a:t>웹 페이지 안에서 다른 웹 페이지를 표시하고자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익스플로러가 페이지 안에 프레임을 놓기 위해 사용하던 태그였고 </a:t>
            </a:r>
            <a:r>
              <a:rPr lang="en-US" altLang="ko-KR" sz="3000" dirty="0" smtClean="0"/>
              <a:t>w3c</a:t>
            </a:r>
            <a:r>
              <a:rPr lang="ko-KR" altLang="en-US" sz="3000" dirty="0" smtClean="0"/>
              <a:t>는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</a:t>
            </a:r>
            <a:r>
              <a:rPr lang="en-US" altLang="ko-KR" sz="3000" dirty="0" smtClean="0"/>
              <a:t>HTML 4.01</a:t>
            </a:r>
            <a:r>
              <a:rPr lang="ko-KR" altLang="en-US" sz="3000" dirty="0" smtClean="0"/>
              <a:t>부터 도입하여 현재는 거의 모든 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ko-KR" altLang="en-US" sz="3000" dirty="0" smtClean="0"/>
              <a:t>링크의 타겟 프레임으로 사용될 수 있음</a:t>
            </a:r>
            <a:endParaRPr lang="en-US" altLang="ko-KR" sz="3000" dirty="0"/>
          </a:p>
          <a:p>
            <a:r>
              <a:rPr lang="ko-KR" altLang="en-US" sz="3000" dirty="0" smtClean="0"/>
              <a:t>링크의 </a:t>
            </a:r>
            <a:r>
              <a:rPr lang="ko-KR" altLang="en-US" sz="3000" dirty="0" err="1" smtClean="0"/>
              <a:t>타겟</a:t>
            </a:r>
            <a:r>
              <a:rPr lang="ko-KR" altLang="en-US" sz="3000" dirty="0" smtClean="0"/>
              <a:t> 속성은 </a:t>
            </a:r>
            <a:r>
              <a:rPr lang="en-US" altLang="ko-KR" sz="3000" dirty="0" smtClean="0"/>
              <a:t>iframe</a:t>
            </a:r>
            <a:r>
              <a:rPr lang="ko-KR" altLang="en-US" sz="3000" dirty="0" smtClean="0"/>
              <a:t>에서 지정된 이름을 참조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 항상 추가할 것 </a:t>
            </a:r>
            <a:r>
              <a:rPr lang="en-US" altLang="ko-KR" sz="3000" dirty="0" smtClean="0"/>
              <a:t>–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1463023" y="5988676"/>
            <a:ext cx="8689233" cy="1785104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023" y="7951090"/>
            <a:ext cx="8689233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	1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609" y="2014955"/>
            <a:ext cx="7064062" cy="559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iframe</a:t>
            </a:r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 예제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2</a:t>
            </a:r>
            <a:endParaRPr lang="ko-KR" altLang="en-US" sz="5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316" y="2318197"/>
            <a:ext cx="6458647" cy="4482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&lt;div&gt; : 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특별한 의미가 없으며 블록 수준</a:t>
            </a:r>
            <a:r>
              <a:rPr lang="en-US" altLang="ko-KR" sz="2400" dirty="0" smtClean="0"/>
              <a:t>(Block-level)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사용함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블록 수준의 요소</a:t>
            </a:r>
            <a:r>
              <a:rPr lang="ko-KR" altLang="en-US" sz="2400" dirty="0"/>
              <a:t>는</a:t>
            </a:r>
            <a:r>
              <a:rPr lang="ko-KR" altLang="en-US" sz="2400" dirty="0" smtClean="0"/>
              <a:t> 하나의 줄을 전부 차지함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&lt;span&gt;</a:t>
            </a:r>
          </a:p>
          <a:p>
            <a:pPr lvl="1"/>
            <a:r>
              <a:rPr lang="ko-KR" altLang="en-US" sz="2400" dirty="0" smtClean="0"/>
              <a:t>자체적으로 특별한 의미가 없으며 인라인 수준</a:t>
            </a:r>
            <a:r>
              <a:rPr lang="en-US" altLang="ko-KR" sz="2400" dirty="0" smtClean="0"/>
              <a:t>(inline-level)</a:t>
            </a:r>
            <a:r>
              <a:rPr lang="ko-KR" altLang="en-US" sz="2400" dirty="0" smtClean="0"/>
              <a:t>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묶어 스타일을 적용할 때 사용함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인라인 수준의 요소는 자신이 필요한 크기만 차지하는 요소임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사자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사자는 아프리카에 살며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강한 다리와 턱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"color: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긴 송곳니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&lt;/span&gt;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지니고 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361" name="_x442753696" descr="EMB00001a1c12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54" y="5644384"/>
            <a:ext cx="5934236" cy="2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2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Block-Inline </a:t>
            </a: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Block-level </a:t>
            </a:r>
            <a:r>
              <a:rPr lang="ko-KR" altLang="en-US" sz="3000" dirty="0"/>
              <a:t>요소</a:t>
            </a:r>
          </a:p>
          <a:p>
            <a:pPr lvl="1"/>
            <a:r>
              <a:rPr lang="ko-KR" altLang="en-US" sz="2400" dirty="0" smtClean="0"/>
              <a:t>사용 </a:t>
            </a:r>
            <a:r>
              <a:rPr lang="ko-KR" altLang="en-US" sz="2400" dirty="0"/>
              <a:t>가능한 최대 가로 너비를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가능</a:t>
            </a:r>
            <a:r>
              <a:rPr lang="en-US" altLang="ko-KR" sz="2400" dirty="0"/>
              <a:t>(</a:t>
            </a:r>
            <a:r>
              <a:rPr lang="ko-KR" altLang="en-US" sz="2400" dirty="0"/>
              <a:t>너비</a:t>
            </a:r>
            <a:r>
              <a:rPr lang="en-US" altLang="ko-KR" sz="2400" dirty="0"/>
              <a:t>, </a:t>
            </a:r>
            <a:r>
              <a:rPr lang="ko-KR" altLang="en-US" sz="2400" dirty="0"/>
              <a:t>높이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상하좌우 여백을 온전하게 사용 가능</a:t>
            </a:r>
          </a:p>
          <a:p>
            <a:pPr lvl="1"/>
            <a:r>
              <a:rPr lang="ko-KR" altLang="en-US" sz="2400" dirty="0" smtClean="0"/>
              <a:t>레이아웃을 </a:t>
            </a:r>
            <a:r>
              <a:rPr lang="ko-KR" altLang="en-US" sz="2400" dirty="0"/>
              <a:t>위한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div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ol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dl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h1&gt;~&lt;h6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hr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li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&gt;, &lt;table&gt; </a:t>
            </a:r>
            <a:r>
              <a:rPr lang="ko-KR" altLang="en-US" sz="2400" dirty="0" smtClean="0"/>
              <a:t>등</a:t>
            </a:r>
          </a:p>
          <a:p>
            <a:r>
              <a:rPr lang="en-US" altLang="ko-KR" sz="3000" dirty="0" smtClean="0"/>
              <a:t>Inline-level </a:t>
            </a:r>
            <a:r>
              <a:rPr lang="ko-KR" altLang="en-US" sz="3000" dirty="0" smtClean="0"/>
              <a:t>요소</a:t>
            </a:r>
          </a:p>
          <a:p>
            <a:pPr lvl="1"/>
            <a:r>
              <a:rPr lang="ko-KR" altLang="en-US" sz="2400" dirty="0" smtClean="0"/>
              <a:t>필요한 </a:t>
            </a:r>
            <a:r>
              <a:rPr lang="ko-KR" altLang="en-US" sz="2400" dirty="0"/>
              <a:t>만큼의 너비만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불가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좌우 여백만 사용 가능</a:t>
            </a:r>
          </a:p>
          <a:p>
            <a:pPr lvl="1"/>
            <a:r>
              <a:rPr lang="ko-KR" altLang="en-US" sz="2400" dirty="0" smtClean="0"/>
              <a:t>텍스트를 </a:t>
            </a:r>
            <a:r>
              <a:rPr lang="ko-KR" altLang="en-US" sz="2400" dirty="0"/>
              <a:t>다루는 용도로 사용</a:t>
            </a:r>
          </a:p>
          <a:p>
            <a:pPr lvl="1"/>
            <a:r>
              <a:rPr lang="en-US" altLang="ko-KR" sz="2400" dirty="0" smtClean="0"/>
              <a:t>&lt;span&gt;, &lt;a</a:t>
            </a:r>
            <a:r>
              <a:rPr lang="en-US" altLang="ko-KR" sz="2400" dirty="0"/>
              <a:t>&gt;,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&gt;, &lt;b&gt;, &lt;code&gt;, &lt;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&gt;, &lt;strong&gt;, &lt;</a:t>
            </a:r>
            <a:r>
              <a:rPr lang="en-US" altLang="ko-KR" sz="2400" dirty="0" err="1"/>
              <a:t>img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01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강제 줄 바꿈</a:t>
            </a:r>
            <a:r>
              <a:rPr lang="en-US" altLang="ko-KR" sz="3000" dirty="0" smtClean="0"/>
              <a:t>(line break)</a:t>
            </a:r>
            <a:r>
              <a:rPr lang="ko-KR" altLang="en-US" sz="3000" dirty="0" smtClean="0"/>
              <a:t> 태그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여기는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사용하여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줄을 바꾸었습니다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3" name="_x258603648" descr="EMB00000700b1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89" y="4958608"/>
            <a:ext cx="8141463" cy="272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2483570" y="4042393"/>
            <a:ext cx="716831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25376" y="4042393"/>
            <a:ext cx="726141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56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(Paragraphs)</a:t>
            </a:r>
            <a:r>
              <a:rPr lang="ko-KR" altLang="en-US" sz="3000" dirty="0" smtClean="0"/>
              <a:t>이란 하나하나의 </a:t>
            </a:r>
            <a:r>
              <a:rPr lang="ko-KR" altLang="en-US" sz="3000" dirty="0"/>
              <a:t>짧은 이야기 </a:t>
            </a:r>
            <a:r>
              <a:rPr lang="ko-KR" altLang="en-US" sz="3000" dirty="0" smtClean="0"/>
              <a:t>토막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3404167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9" name="_x258602528" descr="EMB00000700b1a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61" y="5492990"/>
            <a:ext cx="7066407" cy="2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956941" y="4814047"/>
            <a:ext cx="562578" cy="36307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899230" y="4814047"/>
            <a:ext cx="726141" cy="363071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입력한 </a:t>
            </a:r>
            <a:r>
              <a:rPr lang="ko-KR" altLang="en-US" sz="3000" dirty="0"/>
              <a:t>그대로 </a:t>
            </a:r>
            <a:r>
              <a:rPr lang="ko-KR" altLang="en-US" sz="3000" dirty="0" smtClean="0"/>
              <a:t>화면에 표시하는 태그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previously formatted text</a:t>
            </a:r>
            <a:r>
              <a:rPr lang="ko-KR" altLang="en-US" sz="2800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 먼 옛날 바닷가 어느 왕국에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애나벨리라는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가진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소녀가 살고 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소녀는 날 사랑했었지요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1" name="_x258602288" descr="EMB00000700b1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54" y="5278261"/>
            <a:ext cx="6593933" cy="27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738628" y="4305992"/>
            <a:ext cx="857415" cy="39848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21756" y="7101840"/>
            <a:ext cx="857415" cy="398485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&lt;h1&gt; </a:t>
            </a:r>
            <a:r>
              <a:rPr lang="ko-KR" altLang="en-US" sz="3000" dirty="0" smtClean="0"/>
              <a:t>태그 </a:t>
            </a:r>
            <a:r>
              <a:rPr lang="en-US" altLang="ko-KR" sz="3000" dirty="0" smtClean="0"/>
              <a:t>: &lt;h1&gt;~&lt;h6&gt;, </a:t>
            </a:r>
            <a:r>
              <a:rPr lang="ko-KR" altLang="en-US" sz="3000" dirty="0" smtClean="0"/>
              <a:t>헤딩</a:t>
            </a:r>
            <a:r>
              <a:rPr lang="en-US" altLang="ko-KR" sz="3000" dirty="0"/>
              <a:t>(heading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5" name="_x257685696" descr="EMB00000700b1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1" y="3548913"/>
            <a:ext cx="5557518" cy="372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747197" y="4405745"/>
            <a:ext cx="726141" cy="239846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71853" y="4405745"/>
            <a:ext cx="842663" cy="239846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smtClean="0"/>
              <a:t>&lt;!-- --&gt;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</a:t>
            </a:r>
            <a:r>
              <a:rPr lang="ko-KR" altLang="en-US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링크는 나의 배너임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"http://www.company.com/pics/f.jpg"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681666" y="4109621"/>
            <a:ext cx="595805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154726" y="4109621"/>
            <a:ext cx="546828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4441" y="4927035"/>
            <a:ext cx="595805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473382" y="4927035"/>
            <a:ext cx="546828" cy="341348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14406</TotalTime>
  <Words>3043</Words>
  <Application>Microsoft Office PowerPoint</Application>
  <PresentationFormat>사용자 지정</PresentationFormat>
  <Paragraphs>575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HTML – 02  HTML 기본 요소</vt:lpstr>
      <vt:lpstr>이번 장의 목표</vt:lpstr>
      <vt:lpstr>텍스트 표시(1/7)</vt:lpstr>
      <vt:lpstr>텍스트 표시(2/7)</vt:lpstr>
      <vt:lpstr>텍스트 표시(3/7)</vt:lpstr>
      <vt:lpstr>텍스트 표시(4/7)</vt:lpstr>
      <vt:lpstr>텍스트 표시(5/7)</vt:lpstr>
      <vt:lpstr>텍스트 표시(6/7)</vt:lpstr>
      <vt:lpstr>텍스트 표시(7/7)</vt:lpstr>
      <vt:lpstr>텍스트 서식(1/3)</vt:lpstr>
      <vt:lpstr>텍스트 서식(2/3)</vt:lpstr>
      <vt:lpstr>텍스트 서식(3/3)</vt:lpstr>
      <vt:lpstr>특수문자</vt:lpstr>
      <vt:lpstr>예제1 (1/2)</vt:lpstr>
      <vt:lpstr>예제1 (2/2)</vt:lpstr>
      <vt:lpstr>목록 표시 (1/4)</vt:lpstr>
      <vt:lpstr>목록 표시 (2/4)</vt:lpstr>
      <vt:lpstr>목록 표시 (3/4)</vt:lpstr>
      <vt:lpstr>목록 표시 (4/4)</vt:lpstr>
      <vt:lpstr>하이퍼링크(링크)</vt:lpstr>
      <vt:lpstr>예제2(1/2)</vt:lpstr>
      <vt:lpstr>예제2(2/2)</vt:lpstr>
      <vt:lpstr>수평선 표현</vt:lpstr>
      <vt:lpstr>지정된 id영역으로 이동</vt:lpstr>
      <vt:lpstr>이미지 표현</vt:lpstr>
      <vt:lpstr>예제3</vt:lpstr>
      <vt:lpstr>이미지 처리 방법</vt:lpstr>
      <vt:lpstr>이미지의 종류</vt:lpstr>
      <vt:lpstr>연습1</vt:lpstr>
      <vt:lpstr>연습2</vt:lpstr>
      <vt:lpstr>테이블</vt:lpstr>
      <vt:lpstr>테이블 헤더</vt:lpstr>
      <vt:lpstr>테이블 참고사항</vt:lpstr>
      <vt:lpstr>테이블 경계</vt:lpstr>
      <vt:lpstr>테이블 병합</vt:lpstr>
      <vt:lpstr>테이블 행 열 병합</vt:lpstr>
      <vt:lpstr>테이블 캡션</vt:lpstr>
      <vt:lpstr>테이블 연습1</vt:lpstr>
      <vt:lpstr>테이블 연습2</vt:lpstr>
      <vt:lpstr>연습</vt:lpstr>
      <vt:lpstr>&lt;iframe&gt;</vt:lpstr>
      <vt:lpstr>iframe 예제 1</vt:lpstr>
      <vt:lpstr>iframe 예제2</vt:lpstr>
      <vt:lpstr>&lt;div&gt;와 &lt;span&gt;</vt:lpstr>
      <vt:lpstr>예제</vt:lpstr>
      <vt:lpstr>Block-Inline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1277</cp:revision>
  <cp:lastPrinted>2015-02-24T08:02:21Z</cp:lastPrinted>
  <dcterms:created xsi:type="dcterms:W3CDTF">2007-06-29T06:43:39Z</dcterms:created>
  <dcterms:modified xsi:type="dcterms:W3CDTF">2021-11-23T09:01:41Z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