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654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none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none">
          <a:scrgbClr r="0" g="0" b="0"/>
        </a:fontRef>
        <a:schemeClr val="dk1"/>
      </a:tcTxStyle>
      <a:tcStyle>
        <a:tcBdr/>
      </a:tcStyle>
    </a:seCell>
    <a:swCell>
      <a:tcTxStyle b="on">
        <a:fontRef idx="none">
          <a:scrgbClr r="0" g="0" b="0"/>
        </a:fontRef>
        <a:schemeClr val="dk1"/>
      </a:tcTxStyle>
      <a:tcStyle>
        <a:tcBdr/>
      </a:tcStyle>
    </a:swCell>
    <a:firstRow>
      <a:tcTxStyle b="on">
        <a:fontRef idx="none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271"/>
    <p:restoredTop sz="87947" autoAdjust="0"/>
  </p:normalViewPr>
  <p:slideViewPr>
    <p:cSldViewPr snapToGrid="0">
      <p:cViewPr varScale="1">
        <p:scale>
          <a:sx n="100" d="100"/>
          <a:sy n="100" d="100"/>
        </p:scale>
        <p:origin x="-774" y="-120"/>
      </p:cViewPr>
      <p:guideLst>
        <p:guide orient="horz" pos="2805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presProps" Target="presProps.xml"  /><Relationship Id="rId48" Type="http://schemas.openxmlformats.org/officeDocument/2006/relationships/viewProps" Target="viewProps.xml"  /><Relationship Id="rId49" Type="http://schemas.openxmlformats.org/officeDocument/2006/relationships/theme" Target="theme/theme1.xml"  /><Relationship Id="rId5" Type="http://schemas.openxmlformats.org/officeDocument/2006/relationships/slide" Target="slides/slide2.xml"  /><Relationship Id="rId50" Type="http://schemas.openxmlformats.org/officeDocument/2006/relationships/tableStyles" Target="tableStyles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9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5025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Tel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타입은 사파리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에서만 지원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검증을 위해 </a:t>
            </a:r>
            <a:r>
              <a:rPr lang="en-US" altLang="ko-KR" baseline="0" dirty="0" smtClean="0"/>
              <a:t>pattern</a:t>
            </a:r>
            <a:r>
              <a:rPr lang="ko-KR" altLang="en-US" baseline="0" dirty="0" smtClean="0"/>
              <a:t>속성을 함께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5266131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ray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algn="r" eaLnBrk="1" hangingPunct="1">
              <a:defRPr sz="1820">
                <a:latin typeface="나눔고딕"/>
                <a:ea typeface="나눔고딕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/>
          <a:ea typeface="나눔바른고딕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/>
        <a:buChar char="·"/>
        <a:defRPr kumimoji="1" sz="3119">
          <a:solidFill>
            <a:schemeClr val="tx1"/>
          </a:solidFill>
          <a:latin typeface="나눔고딕"/>
          <a:ea typeface="나눔고딕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/>
        <a:buChar char="·"/>
        <a:defRPr kumimoji="1" sz="2599">
          <a:solidFill>
            <a:schemeClr val="tx1"/>
          </a:solidFill>
          <a:latin typeface="나눔고딕"/>
          <a:ea typeface="나눔고딕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>
          <a:solidFill>
            <a:schemeClr val="tx1"/>
          </a:solidFill>
          <a:latin typeface="나눔고딕"/>
          <a:ea typeface="나눔고딕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2080">
          <a:solidFill>
            <a:schemeClr val="tx1"/>
          </a:solidFill>
          <a:latin typeface="나눔고딕"/>
          <a:ea typeface="나눔고딕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나눔고딕"/>
          <a:ea typeface="나눔고딕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www.google.co.kr/url?sa=i&amp;source=images&amp;cd=&amp;cad=rja&amp;docid=VXFMcC0JwGr1YM&amp;tbnid=BRwHjduIZnu-YM:&amp;ved=0CAgQjRw&amp;url=http://www.w3resource.com/html/form/HTML-form-tag-and-element.php&amp;ei=RvOvUpGrIs7OkQWr-oHwBg&amp;psig=AFQjCNFIm67zx35eeVAp6Zbm_yRI3TiAHg&amp;ust=1387349190612615" TargetMode="External" /><Relationship Id="rId3" Type="http://schemas.openxmlformats.org/officeDocument/2006/relationships/image" Target="../media/image6.jpeg"  /><Relationship Id="rId4" Type="http://schemas.openxmlformats.org/officeDocument/2006/relationships/hyperlink" Target="http://www.google.co.kr/url?sa=i&amp;source=images&amp;cd=&amp;cad=rja&amp;docid=ZhoLon_HwfvShM&amp;tbnid=ON9pziD78AyA5M:&amp;ved=0CAgQjRw&amp;url=http://www.w3cyberlearnings.com/HTML_form_input_password&amp;ei=jfOvUtOxHcWklQWr3oDYBw&amp;psig=AFQjCNE51zy7v9CAd2OJtd7nZEEQOrf2ng&amp;ust=1387349261590870" TargetMode="External" /><Relationship Id="rId5" Type="http://schemas.openxmlformats.org/officeDocument/2006/relationships/image" Target="../media/image7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2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1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7.png"  /><Relationship Id="rId3" Type="http://schemas.openxmlformats.org/officeDocument/2006/relationships/image" Target="../media/image38.jpeg"  /><Relationship Id="rId4" Type="http://schemas.openxmlformats.org/officeDocument/2006/relationships/image" Target="../media/image39.jpe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03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ko-KR" altLang="en-US" dirty="0" smtClean="0">
                <a:latin typeface="+mj-lt"/>
              </a:rPr>
              <a:t>멀티미디어와 </a:t>
            </a:r>
            <a:r>
              <a:rPr lang="ko-KR" altLang="en-US" dirty="0" err="1" smtClean="0">
                <a:latin typeface="+mj-lt"/>
              </a:rPr>
              <a:t>입력요소</a:t>
            </a:r>
            <a:endParaRPr lang="ko-KR" altLang="en-US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입력양식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HTML </a:t>
            </a:r>
            <a:r>
              <a:rPr lang="ko-KR" altLang="en-US" dirty="0"/>
              <a:t>문서는 방식에 따라 서버에서 사용자에게 일방적으로 보여주는 방식과 사용자가 서버에 데이터를 보내는 두가지 방식으로 분류할 수 있음</a:t>
            </a:r>
          </a:p>
          <a:p>
            <a:pPr lvl="0"/>
            <a:r>
              <a:rPr lang="ko-KR" altLang="en-US" dirty="0" err="1"/>
              <a:t>입력양식</a:t>
            </a:r>
            <a:r>
              <a:rPr lang="en-US" altLang="ko-KR" dirty="0"/>
              <a:t>(form)</a:t>
            </a:r>
            <a:r>
              <a:rPr lang="ko-KR" altLang="en-US" dirty="0"/>
              <a:t>을 이용하여 서버로 데이터를 전달한다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2" descr="http://t3.gstatic.com/images?q=tbn:ANd9GcTtYxyETT6tne1hZzEv7eJfiv0nI91UH4CC7fUt5gWKTO4o9shv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863315" y="4414205"/>
            <a:ext cx="3378616" cy="1992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 descr="http://t1.gstatic.com/images?q=tbn:ANd9GcRC_5cwMArftpqRXbouuCEYFlqzRVC-zU0JLSHRDnlePd7byR7O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5761718" y="4414205"/>
            <a:ext cx="4162336" cy="338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10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ko-KR" altLang="en-US" sz="5717">
                <a:latin typeface="Arial"/>
                <a:ea typeface="+mn-ea"/>
                <a:cs typeface="+mn-cs"/>
              </a:rPr>
              <a:t>입력 양식의 작동 방식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457973" y="1943014"/>
            <a:ext cx="10815666" cy="62324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11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en-US" altLang="ko-KR" sz="5500" dirty="0" smtClean="0">
                <a:latin typeface="+mj-lt"/>
              </a:rPr>
              <a:t>HTML </a:t>
            </a:r>
            <a:r>
              <a:rPr lang="ko-KR" altLang="en-US" sz="5500" dirty="0" smtClean="0">
                <a:latin typeface="+mj-lt"/>
              </a:rPr>
              <a:t>양식</a:t>
            </a:r>
            <a:r>
              <a:rPr lang="en-US" altLang="ko-KR" sz="5500" dirty="0" smtClean="0">
                <a:latin typeface="+mj-lt"/>
              </a:rPr>
              <a:t>(form)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19459" name="_x445790616" descr="EMB00001a1c125a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6190652" y="4451623"/>
            <a:ext cx="5204042" cy="1460354"/>
          </a:xfrm>
          <a:prstGeom prst="rect">
            <a:avLst/>
          </a:prstGeom>
          <a:noFill/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6157" y="3767874"/>
            <a:ext cx="11146752" cy="2113630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&lt;form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action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input.jsp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"post"</a:t>
            </a: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&lt;input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"text"</a:t>
            </a: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name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"input"</a:t>
            </a: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&lt;input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"submit"</a:t>
            </a: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&lt;/form&gt;</a:t>
            </a:r>
            <a:endParaRPr lang="ko-KR" altLang="en-US" sz="2339" b="1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159" y="2690056"/>
            <a:ext cx="3815243" cy="6345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Arial"/>
                <a:ea typeface="+mn-ea"/>
                <a:cs typeface="+mn-cs"/>
              </a:rPr>
              <a:t>입력 양식은 항상 </a:t>
            </a:r>
            <a:r>
              <a:rPr lang="en-US" altLang="ko-KR" b="1" dirty="0">
                <a:latin typeface="Arial"/>
                <a:ea typeface="+mn-ea"/>
                <a:cs typeface="+mn-cs"/>
              </a:rPr>
              <a:t>&lt;form&gt;</a:t>
            </a:r>
            <a:r>
              <a:rPr lang="ko-KR" altLang="en-US" b="1" dirty="0">
                <a:latin typeface="Arial"/>
                <a:ea typeface="+mn-ea"/>
                <a:cs typeface="+mn-cs"/>
              </a:rPr>
              <a:t>으로 시작한다</a:t>
            </a:r>
            <a:r>
              <a:rPr lang="en-US" altLang="ko-KR" b="1" dirty="0">
                <a:latin typeface="Arial"/>
                <a:ea typeface="+mn-ea"/>
                <a:cs typeface="+mn-cs"/>
              </a:rPr>
              <a:t>.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159" y="6196850"/>
            <a:ext cx="624782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Arial"/>
                <a:ea typeface="+mn-ea"/>
                <a:cs typeface="+mn-cs"/>
              </a:rPr>
              <a:t>여기에</a:t>
            </a:r>
            <a:r>
              <a:rPr lang="en-US" altLang="ko-KR" b="1" dirty="0">
                <a:latin typeface="Arial"/>
                <a:ea typeface="+mn-ea"/>
                <a:cs typeface="+mn-cs"/>
              </a:rPr>
              <a:t> </a:t>
            </a:r>
            <a:r>
              <a:rPr lang="ko-KR" altLang="en-US" b="1" dirty="0">
                <a:latin typeface="Arial"/>
                <a:ea typeface="+mn-ea"/>
                <a:cs typeface="+mn-cs"/>
              </a:rPr>
              <a:t>입력을 처리하는 서버스크립트의 주소를 적어준다</a:t>
            </a:r>
            <a:r>
              <a:rPr lang="en-US" altLang="ko-KR" b="1" dirty="0">
                <a:latin typeface="Arial"/>
                <a:ea typeface="+mn-ea"/>
                <a:cs typeface="+mn-cs"/>
              </a:rPr>
              <a:t>.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3630" y="2690056"/>
            <a:ext cx="6707519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Arial"/>
                <a:ea typeface="+mn-ea"/>
                <a:cs typeface="+mn-cs"/>
              </a:rPr>
              <a:t>입력 데이터가 서버로 보내지는 방법을 기술한다</a:t>
            </a:r>
            <a:r>
              <a:rPr lang="en-US" altLang="ko-KR" b="1" dirty="0">
                <a:latin typeface="Arial"/>
                <a:ea typeface="+mn-ea"/>
                <a:cs typeface="+mn-cs"/>
              </a:rPr>
              <a:t>. </a:t>
            </a:r>
            <a:endParaRPr lang="en-US" altLang="ko-KR" b="1" dirty="0" smtClean="0">
              <a:latin typeface="Arial"/>
              <a:ea typeface="+mn-ea"/>
              <a:cs typeface="+mn-cs"/>
            </a:endParaRPr>
          </a:p>
          <a:p>
            <a:pPr algn="ctr"/>
            <a:r>
              <a:rPr lang="en-US" altLang="ko-KR" b="1" dirty="0" smtClean="0">
                <a:latin typeface="Arial"/>
                <a:ea typeface="+mn-ea"/>
                <a:cs typeface="+mn-cs"/>
              </a:rPr>
              <a:t>GET</a:t>
            </a:r>
            <a:r>
              <a:rPr lang="ko-KR" altLang="en-US" b="1" dirty="0">
                <a:latin typeface="Arial"/>
                <a:ea typeface="+mn-ea"/>
                <a:cs typeface="+mn-cs"/>
              </a:rPr>
              <a:t>과 </a:t>
            </a:r>
            <a:r>
              <a:rPr lang="en-US" altLang="ko-KR" b="1" dirty="0">
                <a:latin typeface="Arial"/>
                <a:ea typeface="+mn-ea"/>
                <a:cs typeface="+mn-cs"/>
              </a:rPr>
              <a:t>POST</a:t>
            </a:r>
            <a:r>
              <a:rPr lang="ko-KR" altLang="en-US" b="1" dirty="0">
                <a:latin typeface="Arial"/>
                <a:ea typeface="+mn-ea"/>
                <a:cs typeface="+mn-cs"/>
              </a:rPr>
              <a:t>방식이 있다</a:t>
            </a:r>
            <a:r>
              <a:rPr lang="en-US" altLang="ko-KR" b="1" dirty="0">
                <a:latin typeface="Arial"/>
                <a:ea typeface="+mn-ea"/>
                <a:cs typeface="+mn-cs"/>
              </a:rPr>
              <a:t>.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cxnSp>
        <p:nvCxnSpPr>
          <p:cNvPr id="10" name="직선 화살표 연결선 9"/>
          <p:cNvCxnSpPr>
            <a:stCxn id="7" idx="0"/>
          </p:cNvCxnSpPr>
          <p:nvPr/>
        </p:nvCxnSpPr>
        <p:spPr>
          <a:xfrm flipH="1" flipV="1">
            <a:off x="2527053" y="4388986"/>
            <a:ext cx="943018" cy="1807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2" name="직선 화살표 연결선 11"/>
          <p:cNvCxnSpPr>
            <a:stCxn id="8" idx="2"/>
          </p:cNvCxnSpPr>
          <p:nvPr/>
        </p:nvCxnSpPr>
        <p:spPr>
          <a:xfrm flipH="1">
            <a:off x="5648935" y="3336387"/>
            <a:ext cx="2068455" cy="7237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3" name="직선 화살표 연결선 12"/>
          <p:cNvCxnSpPr>
            <a:stCxn id="6" idx="2"/>
          </p:cNvCxnSpPr>
          <p:nvPr/>
        </p:nvCxnSpPr>
        <p:spPr>
          <a:xfrm flipH="1">
            <a:off x="956278" y="3336387"/>
            <a:ext cx="1297503" cy="7279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12</a:t>
            </a:fld>
            <a:endParaRPr lang="en-US" altLang="ko-KR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6983" y="1732623"/>
            <a:ext cx="11262614" cy="8302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&lt;form&gt;</a:t>
            </a:r>
            <a:endParaRPr lang="ko-KR" altLang="en-US" sz="3000" kern="0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i="1" dirty="0"/>
              <a:t>GET </a:t>
            </a:r>
            <a:r>
              <a:rPr lang="ko-KR" altLang="en-US" b="1" i="1" dirty="0"/>
              <a:t>방식 </a:t>
            </a:r>
          </a:p>
          <a:p>
            <a:pPr lvl="1"/>
            <a:r>
              <a:rPr lang="en-US" altLang="ko-KR" dirty="0"/>
              <a:t>GET </a:t>
            </a:r>
            <a:r>
              <a:rPr lang="ko-KR" altLang="en-US" dirty="0"/>
              <a:t>방식은 </a:t>
            </a:r>
            <a:r>
              <a:rPr lang="en-US" altLang="ko-KR" dirty="0"/>
              <a:t>URL </a:t>
            </a:r>
            <a:r>
              <a:rPr lang="ko-KR" altLang="en-US" dirty="0"/>
              <a:t>주소 뒤에 </a:t>
            </a:r>
            <a:r>
              <a:rPr lang="ko-KR" altLang="en-US" dirty="0" err="1"/>
              <a:t>파라미터를</a:t>
            </a:r>
            <a:r>
              <a:rPr lang="ko-KR" altLang="en-US" dirty="0"/>
              <a:t> 붙여서 데이터를 전달하는 방식이다</a:t>
            </a:r>
            <a:r>
              <a:rPr lang="en-US" altLang="ko-KR" dirty="0"/>
              <a:t>. 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Form </a:t>
            </a:r>
            <a:r>
              <a:rPr lang="ko-KR" altLang="en-US" sz="5500" kern="0" dirty="0" smtClean="0">
                <a:latin typeface="+mj-lt"/>
              </a:rPr>
              <a:t>전송 방식</a:t>
            </a:r>
            <a:r>
              <a:rPr lang="en-US" altLang="ko-KR" sz="5500" kern="0" dirty="0" smtClean="0">
                <a:latin typeface="+mj-lt"/>
              </a:rPr>
              <a:t>(1/3)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326524" y="6005940"/>
            <a:ext cx="4146997" cy="1847752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960040" y="6244016"/>
            <a:ext cx="4803906" cy="1371600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326524" y="3428278"/>
            <a:ext cx="9484215" cy="224676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&lt;form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aaa.jsp"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altLang="ko-KR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"get"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이름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"text"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"name"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</a:t>
            </a:r>
            <a:r>
              <a:rPr lang="en-US" altLang="ko-KR" sz="2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학번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"text"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"number"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="10"&gt;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"submit"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ko-KR" alt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전송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&lt;/body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5056397" y="6672239"/>
            <a:ext cx="834248" cy="5151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i="1" dirty="0" smtClean="0"/>
              <a:t>POST </a:t>
            </a:r>
            <a:r>
              <a:rPr lang="ko-KR" altLang="en-US" b="1" i="1" dirty="0" smtClean="0"/>
              <a:t>방식</a:t>
            </a:r>
            <a:r>
              <a:rPr lang="en-US" altLang="ko-KR" b="1" i="1" dirty="0" smtClean="0"/>
              <a:t>(1/2)</a:t>
            </a:r>
            <a:endParaRPr lang="ko-KR" altLang="en-US" b="1" i="1" dirty="0" smtClean="0"/>
          </a:p>
          <a:p>
            <a:pPr lvl="1"/>
            <a:r>
              <a:rPr lang="en-US" altLang="ko-KR" dirty="0" smtClean="0"/>
              <a:t>POST </a:t>
            </a:r>
            <a:r>
              <a:rPr lang="ko-KR" altLang="en-US" dirty="0"/>
              <a:t>방식은 </a:t>
            </a:r>
            <a:r>
              <a:rPr lang="ko-KR" altLang="en-US" dirty="0" smtClean="0"/>
              <a:t>사용자가 </a:t>
            </a:r>
            <a:r>
              <a:rPr lang="ko-KR" altLang="en-US" dirty="0"/>
              <a:t>입력한 데이터를 </a:t>
            </a:r>
            <a:r>
              <a:rPr lang="en-US" altLang="ko-KR" dirty="0" smtClean="0"/>
              <a:t>HTTP </a:t>
            </a:r>
            <a:r>
              <a:rPr lang="en-US" altLang="ko-KR" dirty="0"/>
              <a:t>Request </a:t>
            </a:r>
            <a:r>
              <a:rPr lang="ko-KR" altLang="en-US" dirty="0" smtClean="0"/>
              <a:t>헤더에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포함시켜서 </a:t>
            </a:r>
            <a:r>
              <a:rPr lang="ko-KR" altLang="en-US" dirty="0"/>
              <a:t>전송하는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길이 </a:t>
            </a:r>
            <a:r>
              <a:rPr lang="ko-KR" altLang="en-US" dirty="0"/>
              <a:t>제한이 없으며</a:t>
            </a:r>
            <a:r>
              <a:rPr lang="en-US" altLang="ko-KR" dirty="0"/>
              <a:t>, </a:t>
            </a:r>
            <a:r>
              <a:rPr lang="ko-KR" altLang="en-US" dirty="0"/>
              <a:t>보안이 유지된다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14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Form </a:t>
            </a:r>
            <a:r>
              <a:rPr lang="ko-KR" altLang="en-US" sz="5500" kern="0" dirty="0" smtClean="0">
                <a:latin typeface="+mj-lt"/>
              </a:rPr>
              <a:t>전송 방식</a:t>
            </a:r>
            <a:r>
              <a:rPr lang="en-US" altLang="ko-KR" sz="5500" kern="0" dirty="0" smtClean="0">
                <a:latin typeface="+mj-lt"/>
              </a:rPr>
              <a:t>(2/3)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6524" y="3428278"/>
            <a:ext cx="9484215" cy="224676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&lt;form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aaa.jsp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altLang="ko-KR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"post"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이름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"text"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"name"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</a:t>
            </a:r>
            <a:r>
              <a:rPr lang="en-US" altLang="ko-KR" sz="2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학번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"text"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"number"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="10"&gt;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"submit"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ko-KR" alt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전송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&lt;/body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725872" y="5994216"/>
            <a:ext cx="3995739" cy="1665138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6200012" y="6126427"/>
            <a:ext cx="4353149" cy="1363924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  <a:effectLst/>
        </p:spPr>
      </p:pic>
      <p:sp>
        <p:nvSpPr>
          <p:cNvPr id="13" name="오른쪽 화살표 12"/>
          <p:cNvSpPr/>
          <p:nvPr/>
        </p:nvSpPr>
        <p:spPr>
          <a:xfrm>
            <a:off x="5397020" y="6569208"/>
            <a:ext cx="834248" cy="5151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75639" y="7503714"/>
            <a:ext cx="361015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 dirty="0">
                <a:latin typeface="Arial"/>
                <a:ea typeface="+mn-ea"/>
                <a:cs typeface="+mn-cs"/>
              </a:rPr>
              <a:t>POST /test/</a:t>
            </a:r>
            <a:r>
              <a:rPr lang="en-US" altLang="ko-KR" dirty="0" err="1">
                <a:latin typeface="Arial"/>
                <a:ea typeface="+mn-ea"/>
                <a:cs typeface="+mn-cs"/>
              </a:rPr>
              <a:t>input.jsp</a:t>
            </a:r>
            <a:r>
              <a:rPr lang="en-US" altLang="ko-KR" dirty="0">
                <a:latin typeface="Arial"/>
                <a:ea typeface="+mn-ea"/>
                <a:cs typeface="+mn-cs"/>
              </a:rPr>
              <a:t> HTTP/1.1</a:t>
            </a:r>
          </a:p>
          <a:p>
            <a:pPr lvl="0"/>
            <a:r>
              <a:rPr lang="en-US" altLang="ko-KR" dirty="0">
                <a:latin typeface="Arial"/>
                <a:ea typeface="+mn-ea"/>
                <a:cs typeface="+mn-cs"/>
              </a:rPr>
              <a:t>Host: www.naver.com</a:t>
            </a:r>
          </a:p>
          <a:p>
            <a:pPr lvl="0"/>
            <a:r>
              <a:rPr lang="en-US" altLang="ko-KR" dirty="0" smtClean="0">
                <a:latin typeface="Arial"/>
                <a:ea typeface="+mn-ea"/>
                <a:cs typeface="+mn-cs"/>
              </a:rPr>
              <a:t>name1=value1&amp;name2=value2...</a:t>
            </a:r>
            <a:endParaRPr lang="en-US" altLang="ko-KR" dirty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267347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i="1" dirty="0"/>
              <a:t>POST </a:t>
            </a:r>
            <a:r>
              <a:rPr lang="ko-KR" altLang="en-US" b="1" i="1" dirty="0"/>
              <a:t>방식</a:t>
            </a:r>
            <a:r>
              <a:rPr lang="en-US" altLang="ko-KR" b="1" i="1" dirty="0" smtClean="0"/>
              <a:t>(2/2</a:t>
            </a:r>
            <a:r>
              <a:rPr lang="en-US" altLang="ko-KR" b="1" i="1" dirty="0"/>
              <a:t>)</a:t>
            </a:r>
            <a:endParaRPr lang="ko-KR" altLang="en-US" b="1" i="1" dirty="0"/>
          </a:p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15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849855" y="2312894"/>
            <a:ext cx="10069158" cy="58414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모서리가 둥근 직사각형 4"/>
          <p:cNvSpPr/>
          <p:nvPr/>
        </p:nvSpPr>
        <p:spPr>
          <a:xfrm>
            <a:off x="3052293" y="4675031"/>
            <a:ext cx="8062176" cy="366078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marL="0" indent="0" algn="l" defTabSz="1080135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Form </a:t>
            </a:r>
            <a:r>
              <a:rPr lang="ko-KR" altLang="en-US" sz="5500" kern="0" dirty="0" smtClean="0">
                <a:latin typeface="+mj-lt"/>
              </a:rPr>
              <a:t>전송 방식</a:t>
            </a:r>
            <a:r>
              <a:rPr lang="en-US" altLang="ko-KR" sz="5500" kern="0" dirty="0" smtClean="0">
                <a:latin typeface="+mj-lt"/>
              </a:rPr>
              <a:t>(3/3)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82078243"/>
              </p:ext>
            </p:extLst>
          </p:nvPr>
        </p:nvGraphicFramePr>
        <p:xfrm>
          <a:off x="645964" y="3927202"/>
          <a:ext cx="10793879" cy="423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2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16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9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Arial"/>
                          <a:ea typeface="+mn-ea"/>
                          <a:cs typeface="+mn-cs"/>
                        </a:rPr>
                        <a:t>type </a:t>
                      </a:r>
                      <a:r>
                        <a:rPr lang="ko-KR" altLang="en-US" sz="2000" b="1" dirty="0">
                          <a:latin typeface="Arial"/>
                          <a:ea typeface="+mn-ea"/>
                          <a:cs typeface="+mn-cs"/>
                        </a:rPr>
                        <a:t>속성값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text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텍스트를 입력할 수 있는 한 줄짜리 필드 생성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Arial"/>
                          <a:ea typeface="+mn-ea"/>
                          <a:cs typeface="+mn-cs"/>
                        </a:rPr>
                        <a:t>password</a:t>
                      </a:r>
                      <a:endParaRPr lang="ko-KR" altLang="en-US" sz="20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비밀번호를 입력할 수 있는 한 줄짜리 필드 생성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Arial"/>
                          <a:ea typeface="+mn-ea"/>
                          <a:cs typeface="+mn-cs"/>
                        </a:rPr>
                        <a:t>radio</a:t>
                      </a:r>
                      <a:endParaRPr lang="ko-KR" altLang="en-US" sz="20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라디오 버튼 생성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Arial"/>
                          <a:ea typeface="+mn-ea"/>
                          <a:cs typeface="+mn-cs"/>
                        </a:rPr>
                        <a:t>checkbox</a:t>
                      </a:r>
                      <a:endParaRPr lang="ko-KR" altLang="en-US" sz="20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체크 박스 생성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Arial"/>
                          <a:ea typeface="+mn-ea"/>
                          <a:cs typeface="+mn-cs"/>
                        </a:rPr>
                        <a:t>file</a:t>
                      </a:r>
                      <a:endParaRPr lang="ko-KR" altLang="en-US" sz="20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파일 이름을 입력하는 필드 생성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button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버튼 생성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611076112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submit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제출 버튼 생성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4165776835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reset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초기화 버튼 생성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버튼을 누르면 모든 입력 필드가 초기화된다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hidden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사용자에게는 보이지 않지만 서버로 전송된다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81155" y="2417613"/>
            <a:ext cx="10858688" cy="503287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"button"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눌러보세요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"button1"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8756" y="3106346"/>
            <a:ext cx="2152343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rial"/>
                <a:ea typeface="+mn-ea"/>
                <a:cs typeface="+mn-cs"/>
              </a:rPr>
              <a:t>type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속성</a:t>
            </a:r>
            <a:endParaRPr lang="en-US" altLang="ko-KR" b="1" dirty="0" smtClean="0">
              <a:latin typeface="Arial"/>
              <a:ea typeface="+mn-ea"/>
              <a:cs typeface="+mn-cs"/>
            </a:endParaRPr>
          </a:p>
          <a:p>
            <a:r>
              <a:rPr lang="en-US" altLang="ko-KR" b="1" dirty="0" smtClean="0">
                <a:latin typeface="Arial"/>
                <a:ea typeface="+mn-ea"/>
                <a:cs typeface="+mn-cs"/>
              </a:rPr>
              <a:t>-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입력 </a:t>
            </a:r>
            <a:r>
              <a:rPr lang="ko-KR" altLang="en-US" b="1" dirty="0">
                <a:latin typeface="Arial"/>
                <a:ea typeface="+mn-ea"/>
                <a:cs typeface="+mn-cs"/>
              </a:rPr>
              <a:t>필드의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종류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78257" y="3106346"/>
            <a:ext cx="2787525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rial"/>
                <a:ea typeface="+mn-ea"/>
                <a:cs typeface="+mn-cs"/>
              </a:rPr>
              <a:t>value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속성</a:t>
            </a:r>
            <a:endParaRPr lang="en-US" altLang="ko-KR" b="1" dirty="0" smtClean="0">
              <a:latin typeface="Arial"/>
              <a:ea typeface="+mn-ea"/>
              <a:cs typeface="+mn-cs"/>
            </a:endParaRPr>
          </a:p>
          <a:p>
            <a:r>
              <a:rPr lang="en-US" altLang="ko-KR" b="1" dirty="0" smtClean="0">
                <a:latin typeface="Arial"/>
                <a:ea typeface="+mn-ea"/>
                <a:cs typeface="+mn-cs"/>
              </a:rPr>
              <a:t>-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버튼에 </a:t>
            </a:r>
            <a:r>
              <a:rPr lang="ko-KR" altLang="en-US" b="1" dirty="0">
                <a:latin typeface="Arial"/>
                <a:ea typeface="+mn-ea"/>
                <a:cs typeface="+mn-cs"/>
              </a:rPr>
              <a:t>나타내는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텍스트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22940" y="3108885"/>
            <a:ext cx="3804255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rial"/>
                <a:ea typeface="+mn-ea"/>
                <a:cs typeface="+mn-cs"/>
              </a:rPr>
              <a:t>name</a:t>
            </a:r>
            <a:r>
              <a:rPr lang="ko-KR" altLang="en-US" b="1" dirty="0">
                <a:latin typeface="Arial"/>
                <a:ea typeface="+mn-ea"/>
                <a:cs typeface="+mn-cs"/>
              </a:rPr>
              <a:t>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속성</a:t>
            </a:r>
            <a:endParaRPr lang="en-US" altLang="ko-KR" b="1" dirty="0" smtClean="0">
              <a:latin typeface="Arial"/>
              <a:ea typeface="+mn-ea"/>
              <a:cs typeface="+mn-cs"/>
            </a:endParaRPr>
          </a:p>
          <a:p>
            <a:r>
              <a:rPr lang="en-US" altLang="ko-KR" b="1" dirty="0" smtClean="0">
                <a:latin typeface="Arial"/>
                <a:ea typeface="+mn-ea"/>
                <a:cs typeface="+mn-cs"/>
              </a:rPr>
              <a:t>-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서버로 </a:t>
            </a:r>
            <a:r>
              <a:rPr lang="ko-KR" altLang="en-US" b="1" dirty="0">
                <a:latin typeface="Arial"/>
                <a:ea typeface="+mn-ea"/>
                <a:cs typeface="+mn-cs"/>
              </a:rPr>
              <a:t>전달되는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이름 </a:t>
            </a:r>
            <a:r>
              <a:rPr lang="en-US" altLang="ko-KR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매우 중요</a:t>
            </a:r>
            <a:r>
              <a:rPr lang="en-US" altLang="ko-KR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)</a:t>
            </a:r>
            <a:endParaRPr lang="ko-KR" altLang="en-US" b="1" dirty="0">
              <a:solidFill>
                <a:srgbClr val="FF0000"/>
              </a:solidFill>
              <a:latin typeface="Arial"/>
              <a:ea typeface="+mn-ea"/>
              <a:cs typeface="+mn-cs"/>
            </a:endParaRPr>
          </a:p>
        </p:txBody>
      </p:sp>
      <p:cxnSp>
        <p:nvCxnSpPr>
          <p:cNvPr id="9" name="직선 화살표 연결선 8"/>
          <p:cNvCxnSpPr>
            <a:stCxn id="7" idx="0"/>
          </p:cNvCxnSpPr>
          <p:nvPr/>
        </p:nvCxnSpPr>
        <p:spPr>
          <a:xfrm flipH="1" flipV="1">
            <a:off x="4329090" y="2813021"/>
            <a:ext cx="442930" cy="2933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0" name="직선 화살표 연결선 9"/>
          <p:cNvCxnSpPr>
            <a:stCxn id="8" idx="0"/>
          </p:cNvCxnSpPr>
          <p:nvPr/>
        </p:nvCxnSpPr>
        <p:spPr>
          <a:xfrm flipH="1" flipV="1">
            <a:off x="7010134" y="2815560"/>
            <a:ext cx="1414934" cy="2933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1" name="직선 화살표 연결선 10"/>
          <p:cNvCxnSpPr>
            <a:stCxn id="6" idx="0"/>
          </p:cNvCxnSpPr>
          <p:nvPr/>
        </p:nvCxnSpPr>
        <p:spPr>
          <a:xfrm flipV="1">
            <a:off x="1944928" y="2813021"/>
            <a:ext cx="44473" cy="2933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12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b="1" kern="0" dirty="0" smtClean="0"/>
              <a:t>&lt;input&gt; type </a:t>
            </a:r>
            <a:r>
              <a:rPr lang="ko-KR" altLang="en-US" sz="3000" b="1" kern="0" dirty="0" smtClean="0"/>
              <a:t>속성</a:t>
            </a:r>
            <a:endParaRPr lang="ko-KR" altLang="en-US" sz="3000" b="1" kern="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</a:t>
            </a:r>
            <a:r>
              <a:rPr lang="en-US" altLang="ko-KR" sz="5500" kern="0" dirty="0" smtClean="0">
                <a:latin typeface="+mj-lt"/>
              </a:rPr>
              <a:t>(input) (1/2)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5702" y="2713106"/>
            <a:ext cx="11186269" cy="1994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이름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"name"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학번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"number"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size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"10"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endParaRPr lang="ko-KR" altLang="en-US" sz="2339" b="1">
              <a:latin typeface="Arial"/>
              <a:ea typeface="+mn-ea"/>
              <a:cs typeface="+mn-cs"/>
            </a:endParaRPr>
          </a:p>
        </p:txBody>
      </p:sp>
      <p:pic>
        <p:nvPicPr>
          <p:cNvPr id="26625" name="_x442755856" descr="EMB00001a1c1277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3733118" y="5354811"/>
            <a:ext cx="4390344" cy="1877352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(1/14)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텍스트 </a:t>
            </a:r>
            <a:r>
              <a:rPr lang="en-US" altLang="ko-KR" sz="3000" b="1" kern="0" dirty="0" smtClean="0"/>
              <a:t>(type=“text”)</a:t>
            </a:r>
            <a:endParaRPr lang="ko-KR" altLang="en-US" sz="3000" b="1" kern="0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46289" y="2942366"/>
            <a:ext cx="11199617" cy="139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패스워드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"password"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"pass"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</a:p>
        </p:txBody>
      </p:sp>
      <p:pic>
        <p:nvPicPr>
          <p:cNvPr id="27649" name="_x442756256" descr="EMB00001a1c127c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3606124" y="5286967"/>
            <a:ext cx="4644332" cy="1782127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(2/14)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비밀번호 </a:t>
            </a:r>
            <a:r>
              <a:rPr lang="en-US" altLang="ko-KR" sz="3000" b="1" kern="0" dirty="0" smtClean="0"/>
              <a:t>(type=“password”)</a:t>
            </a:r>
            <a:endParaRPr lang="ko-KR" altLang="en-US" sz="3000" b="1" kern="0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46289" y="2695587"/>
            <a:ext cx="11199617" cy="2287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성별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"male“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남성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여성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28673" name="_x442754496" descr="EMB00001a1c1281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2974204" y="5778490"/>
            <a:ext cx="5943785" cy="1792441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(3/14)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라디오 버튼 </a:t>
            </a:r>
            <a:r>
              <a:rPr lang="en-US" altLang="ko-KR" sz="3000" b="1" kern="0" dirty="0" smtClean="0"/>
              <a:t>(type=“radio”)</a:t>
            </a:r>
            <a:endParaRPr lang="ko-KR" altLang="en-US" sz="3000" b="1" kern="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1">
              <a:defRPr/>
            </a:pPr>
            <a:r>
              <a:rPr lang="ko-KR" altLang="en-US" sz="5500">
                <a:latin typeface="Arial"/>
                <a:ea typeface="+mn-ea"/>
                <a:cs typeface="+mn-cs"/>
              </a:rPr>
              <a:t>웹브라우저와 멀티미디어</a:t>
            </a:r>
            <a:endParaRPr lang="ko-KR" altLang="en-US" sz="5500">
              <a:latin typeface="Arial"/>
              <a:ea typeface="+mn-ea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000"/>
              <a:t>예전 방법</a:t>
            </a:r>
            <a:r>
              <a:rPr lang="en-US" altLang="ko-KR" sz="3000"/>
              <a:t>: HTML </a:t>
            </a:r>
            <a:r>
              <a:rPr lang="ko-KR" altLang="en-US" sz="3000"/>
              <a:t>안에서는 </a:t>
            </a:r>
            <a:r>
              <a:rPr lang="en-US" altLang="ko-KR" sz="3000"/>
              <a:t>&lt;embed&gt;</a:t>
            </a:r>
            <a:r>
              <a:rPr lang="ko-KR" altLang="en-US" sz="3000"/>
              <a:t>나 </a:t>
            </a:r>
            <a:r>
              <a:rPr lang="en-US" altLang="ko-KR" sz="3000"/>
              <a:t>&lt;object&gt; </a:t>
            </a:r>
            <a:r>
              <a:rPr lang="ko-KR" altLang="en-US" sz="3000"/>
              <a:t>태그를 사용하여야 했고 웹브라우저에는 플래시나 </a:t>
            </a:r>
            <a:r>
              <a:rPr lang="en-US" altLang="ko-KR" sz="3000"/>
              <a:t>ActiveX</a:t>
            </a:r>
            <a:r>
              <a:rPr lang="ko-KR" altLang="en-US" sz="3000"/>
              <a:t>를 설치</a:t>
            </a:r>
            <a:endParaRPr lang="ko-KR" altLang="en-US" sz="3000"/>
          </a:p>
          <a:p>
            <a:pPr lvl="1">
              <a:defRPr/>
            </a:pPr>
            <a:r>
              <a:rPr lang="en-US" altLang="ko-KR" sz="2400"/>
              <a:t>&lt;embed&gt; : ‘</a:t>
            </a:r>
            <a:r>
              <a:rPr lang="ko-KR" altLang="en-US" sz="2400"/>
              <a:t>끼워넣다</a:t>
            </a:r>
            <a:r>
              <a:rPr lang="en-US" altLang="ko-KR" sz="2400"/>
              <a:t>’ </a:t>
            </a:r>
            <a:r>
              <a:rPr lang="ko-KR" altLang="en-US" sz="2400"/>
              <a:t>라는 의미</a:t>
            </a:r>
            <a:endParaRPr lang="ko-KR" altLang="en-US" sz="2400"/>
          </a:p>
          <a:p>
            <a:pPr marL="594067" lvl="1" indent="0">
              <a:buNone/>
              <a:defRPr/>
            </a:pPr>
            <a:r>
              <a:rPr lang="en-US" altLang="ko-KR" sz="2400"/>
              <a:t>			 </a:t>
            </a:r>
            <a:r>
              <a:rPr lang="ko-KR" altLang="en-US" sz="2400"/>
              <a:t>외부 응용프로그램이나 플러그인</a:t>
            </a:r>
            <a:r>
              <a:rPr lang="en-US" altLang="ko-KR" sz="2400"/>
              <a:t>(plug-in)</a:t>
            </a:r>
            <a:r>
              <a:rPr lang="ko-KR" altLang="en-US" sz="2400"/>
              <a:t>을 삽입하는 태그</a:t>
            </a:r>
            <a:endParaRPr lang="ko-KR" altLang="en-US" sz="2400"/>
          </a:p>
          <a:p>
            <a:pPr marL="0" lvl="0" indent="0">
              <a:buNone/>
              <a:defRPr/>
            </a:pPr>
            <a:r>
              <a:rPr lang="en-US" altLang="ko-KR" sz="2400"/>
              <a:t>	</a:t>
            </a:r>
            <a:r>
              <a:rPr lang="ko-KR" altLang="en-US" sz="2400" b="1"/>
              <a:t>→</a:t>
            </a:r>
            <a:r>
              <a:rPr lang="ko-KR" altLang="en-US" sz="2400"/>
              <a:t> 플래시의 보안 취약점 문제</a:t>
            </a:r>
            <a:endParaRPr lang="ko-KR" altLang="en-US" sz="2400"/>
          </a:p>
          <a:p>
            <a:pPr marL="0" lvl="0" indent="0">
              <a:buNone/>
              <a:defRPr/>
            </a:pPr>
            <a:r>
              <a:rPr lang="en-US" altLang="ko-KR" sz="2400"/>
              <a:t>	</a:t>
            </a:r>
            <a:r>
              <a:rPr lang="ko-KR" altLang="en-US" sz="2400"/>
              <a:t>→ </a:t>
            </a:r>
            <a:r>
              <a:rPr lang="en-US" altLang="ko-KR" sz="2400"/>
              <a:t>ActiveX</a:t>
            </a:r>
            <a:r>
              <a:rPr lang="ko-KR" altLang="en-US" sz="2400"/>
              <a:t>의 호환성 및 보안성 문제</a:t>
            </a:r>
            <a:endParaRPr lang="ko-KR" altLang="en-US" sz="2400"/>
          </a:p>
          <a:p>
            <a:pPr marL="0" lvl="0" indent="0">
              <a:buNone/>
              <a:defRPr/>
            </a:pPr>
            <a:endParaRPr lang="ko-KR" altLang="en-US" sz="2400"/>
          </a:p>
          <a:p>
            <a:pPr lvl="0">
              <a:defRPr/>
            </a:pPr>
            <a:r>
              <a:rPr lang="en-US" altLang="ko-KR" sz="3000"/>
              <a:t>HTML5: &lt;audio&gt;</a:t>
            </a:r>
            <a:r>
              <a:rPr lang="ko-KR" altLang="en-US" sz="3000"/>
              <a:t>와 </a:t>
            </a:r>
            <a:r>
              <a:rPr lang="en-US" altLang="ko-KR" sz="3000"/>
              <a:t>&lt;video&gt; </a:t>
            </a:r>
            <a:r>
              <a:rPr lang="ko-KR" altLang="en-US" sz="3000"/>
              <a:t>태그가 추가</a:t>
            </a:r>
            <a:endParaRPr lang="ko-KR" altLang="en-US" sz="3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693744" y="5536007"/>
            <a:ext cx="6227792" cy="24091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413035" y="2703370"/>
            <a:ext cx="11132870" cy="2821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과일 선택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"checkbox"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"fruits"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"apple"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checked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Apple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"checkbox"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"fruits"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"grape"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Grape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"checkbox"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"fruits"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"orange"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Orange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29697" name="_x442755616" descr="EMB00001a1c1286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3134021" y="6179082"/>
            <a:ext cx="5588538" cy="1410851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(4/14)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체크박스 </a:t>
            </a:r>
            <a:r>
              <a:rPr lang="en-US" altLang="ko-KR" sz="3000" b="1" kern="0" dirty="0" smtClean="0"/>
              <a:t>(type=“checkbox”)</a:t>
            </a:r>
            <a:endParaRPr lang="ko-KR" altLang="en-US" sz="3000" b="1" kern="0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99687" y="2567736"/>
            <a:ext cx="11146221" cy="1745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enctype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"multipart/form-data"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"file"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accept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"image/jpg,image/gif"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6146" name="_x243964704" descr="EMB0000166cab0b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748669" y="5360035"/>
            <a:ext cx="4444237" cy="1175709"/>
          </a:xfrm>
          <a:prstGeom prst="rect">
            <a:avLst/>
          </a:prstGeom>
          <a:noFill/>
        </p:spPr>
      </p:pic>
      <p:pic>
        <p:nvPicPr>
          <p:cNvPr id="6145" name="_x437452104" descr="EMB0000166cab0c"/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497056" y="4497627"/>
            <a:ext cx="5513244" cy="3440496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(5/14)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파일 업로드 버튼 </a:t>
            </a:r>
            <a:r>
              <a:rPr lang="en-US" altLang="ko-KR" sz="3000" b="1" kern="0" dirty="0" smtClean="0"/>
              <a:t>(type=“file”)</a:t>
            </a:r>
            <a:endParaRPr lang="ko-KR" altLang="en-US" sz="3000" b="1" kern="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123113" y="6084916"/>
            <a:ext cx="4056611" cy="4508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arrow"/>
          </a:ln>
          <a:effectLst/>
        </p:spPr>
      </p:cxn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428342" y="2547456"/>
            <a:ext cx="11119522" cy="3362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getid.jsp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물품가격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"user"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수량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su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"button"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계산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onclick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"alert('10000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원입니다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.')"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none" lIns="118809" tIns="59404" rIns="118809" bIns="59404" anchor="ctr" anchorCtr="0">
            <a:spAutoFit/>
          </a:bodyPr>
          <a:lstStyle/>
          <a:p>
            <a:endParaRPr lang="ko-KR" altLang="en-US">
              <a:latin typeface="Arial"/>
              <a:ea typeface="+mn-ea"/>
              <a:cs typeface="+mn-cs"/>
            </a:endParaRPr>
          </a:p>
        </p:txBody>
      </p:sp>
      <p:pic>
        <p:nvPicPr>
          <p:cNvPr id="31746" name="_x442753456" descr="EMB00001a1c1290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988905" y="6313881"/>
            <a:ext cx="3933592" cy="1720135"/>
          </a:xfrm>
          <a:prstGeom prst="rect">
            <a:avLst/>
          </a:prstGeom>
          <a:noFill/>
        </p:spPr>
      </p:pic>
      <p:pic>
        <p:nvPicPr>
          <p:cNvPr id="31745" name="_x442754656" descr="EMB00001a1c1291"/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7001137" y="6325240"/>
            <a:ext cx="2031708" cy="1697416"/>
          </a:xfrm>
          <a:prstGeom prst="rect">
            <a:avLst/>
          </a:prstGeom>
          <a:noFill/>
        </p:spPr>
      </p:pic>
      <p:cxnSp>
        <p:nvCxnSpPr>
          <p:cNvPr id="7" name="직선 화살표 연결선 6"/>
          <p:cNvCxnSpPr/>
          <p:nvPr/>
        </p:nvCxnSpPr>
        <p:spPr>
          <a:xfrm flipV="1">
            <a:off x="2776451" y="7044057"/>
            <a:ext cx="4224686" cy="6701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arrow"/>
          </a:ln>
          <a:effectLst/>
        </p:spPr>
      </p:cxn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(6/14)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버튼 </a:t>
            </a:r>
            <a:r>
              <a:rPr lang="en-US" altLang="ko-KR" sz="3000" b="1" kern="0" dirty="0" smtClean="0"/>
              <a:t>(type=“button”)</a:t>
            </a:r>
            <a:endParaRPr lang="ko-KR" altLang="en-US" sz="3000" b="1" kern="0"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3052037"/>
            <a:ext cx="11159569" cy="292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getid.jsp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사용자 아이디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"user"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제출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"reset"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초기화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30721" name="_x442753456" descr="EMB00001a1c128b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3175437" y="6333821"/>
            <a:ext cx="5505705" cy="1678995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(7/14)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전송 버튼 </a:t>
            </a:r>
            <a:r>
              <a:rPr lang="en-US" altLang="ko-KR" sz="3000" b="1" kern="0" dirty="0" smtClean="0"/>
              <a:t>(type=“submit”)</a:t>
            </a:r>
          </a:p>
          <a:p>
            <a:pPr eaLnBrk="1" hangingPunct="1"/>
            <a:r>
              <a:rPr lang="ko-KR" altLang="en-US" sz="3000" b="1" kern="0" dirty="0" smtClean="0"/>
              <a:t>초기화 버튼</a:t>
            </a:r>
            <a:r>
              <a:rPr lang="en-US" altLang="ko-KR" sz="3000" b="1" kern="0" dirty="0"/>
              <a:t> </a:t>
            </a:r>
            <a:r>
              <a:rPr lang="en-US" altLang="ko-KR" sz="3000" b="1" kern="0" dirty="0" smtClean="0"/>
              <a:t>(type=“reset”)</a:t>
            </a:r>
            <a:endParaRPr lang="ko-KR" altLang="en-US" sz="3000" b="1" kern="0"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2589775"/>
            <a:ext cx="11159569" cy="2504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“input”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</a:t>
            </a:r>
            <a:r>
              <a:rPr lang="en-US" altLang="ko-KR" sz="2339" b="1" dirty="0" err="1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getid.jsp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 아이디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"name“ 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"image"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"submit.png"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alt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제출 버튼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1025" name="_x11931408" descr="EMB0000166caaea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3105996" y="5636763"/>
            <a:ext cx="5644587" cy="2186406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(8/14)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이미지 버튼 </a:t>
            </a:r>
            <a:r>
              <a:rPr lang="en-US" altLang="ko-KR" sz="3000" b="1" kern="0" dirty="0" smtClean="0"/>
              <a:t>(type=“image”)</a:t>
            </a:r>
            <a:endParaRPr lang="ko-KR" altLang="en-US" sz="3000" b="1" kern="0"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(9/14)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96983" y="1764408"/>
            <a:ext cx="11262614" cy="445351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숨겨진 입력 </a:t>
            </a:r>
            <a:r>
              <a:rPr lang="en-US" altLang="ko-KR" sz="3000" b="1" kern="0" dirty="0" smtClean="0"/>
              <a:t>(type=“hidden”)</a:t>
            </a:r>
          </a:p>
          <a:p>
            <a:pPr eaLnBrk="1" hangingPunct="1"/>
            <a:endParaRPr lang="en-US" altLang="ko-KR" sz="3000" b="1" kern="0" dirty="0" smtClean="0"/>
          </a:p>
          <a:p>
            <a:pPr lvl="1"/>
            <a:r>
              <a:rPr lang="en-US" altLang="ko-KR" sz="2400" dirty="0" smtClean="0">
                <a:solidFill>
                  <a:srgbClr val="0000FF"/>
                </a:solidFill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</a:rPr>
              <a:t>input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type</a:t>
            </a:r>
            <a:r>
              <a:rPr lang="en-US" altLang="ko-KR" sz="2400" dirty="0"/>
              <a:t>=</a:t>
            </a:r>
            <a:r>
              <a:rPr lang="en-US" altLang="ko-KR" sz="2400" dirty="0">
                <a:solidFill>
                  <a:srgbClr val="6600FF"/>
                </a:solidFill>
              </a:rPr>
              <a:t>"hidden"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name</a:t>
            </a:r>
            <a:r>
              <a:rPr lang="en-US" altLang="ko-KR" sz="2400" dirty="0"/>
              <a:t>=</a:t>
            </a:r>
            <a:r>
              <a:rPr lang="en-US" altLang="ko-KR" sz="2400" dirty="0">
                <a:solidFill>
                  <a:srgbClr val="6600FF"/>
                </a:solidFill>
              </a:rPr>
              <a:t>"" </a:t>
            </a:r>
            <a:r>
              <a:rPr lang="en-US" altLang="ko-KR" sz="2400" dirty="0">
                <a:solidFill>
                  <a:srgbClr val="FF0000"/>
                </a:solidFill>
              </a:rPr>
              <a:t>value</a:t>
            </a:r>
            <a:r>
              <a:rPr lang="en-US" altLang="ko-KR" sz="2400" dirty="0"/>
              <a:t>=</a:t>
            </a:r>
            <a:r>
              <a:rPr lang="en-US" altLang="ko-KR" sz="2400" dirty="0">
                <a:solidFill>
                  <a:srgbClr val="6600FF"/>
                </a:solidFill>
              </a:rPr>
              <a:t>""</a:t>
            </a:r>
            <a:r>
              <a:rPr lang="en-US" altLang="ko-KR" sz="2400" dirty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ko-KR" altLang="en-US" sz="2400" dirty="0"/>
              <a:t>사용자가 직접 입력하는 데이터는 아니지만 클라이언트 컴퓨터가 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서버 </a:t>
            </a:r>
            <a:r>
              <a:rPr lang="ko-KR" altLang="en-US" sz="2400" dirty="0"/>
              <a:t>컴퓨터로 특정한 데이터를 전송하고 싶은 경우 많이 사용</a:t>
            </a:r>
          </a:p>
          <a:p>
            <a:pPr lvl="1"/>
            <a:r>
              <a:rPr lang="ko-KR" altLang="en-US" sz="2400" dirty="0"/>
              <a:t>화면에는 아무것도 나타나지 않고 사용자가 </a:t>
            </a:r>
            <a:r>
              <a:rPr lang="en-US" altLang="ko-KR" sz="2400" dirty="0"/>
              <a:t>"</a:t>
            </a:r>
            <a:r>
              <a:rPr lang="ko-KR" altLang="en-US" sz="2400" dirty="0"/>
              <a:t>제출</a:t>
            </a:r>
            <a:r>
              <a:rPr lang="en-US" altLang="ko-KR" sz="2400" dirty="0"/>
              <a:t>" </a:t>
            </a:r>
            <a:r>
              <a:rPr lang="ko-KR" altLang="en-US" sz="2400" dirty="0"/>
              <a:t>버튼을 누를 때 </a:t>
            </a:r>
            <a:endParaRPr lang="en-US" altLang="ko-KR" sz="2400" dirty="0"/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서버로 </a:t>
            </a:r>
            <a:r>
              <a:rPr lang="en-US" altLang="ko-KR" sz="2400" dirty="0"/>
              <a:t>name</a:t>
            </a:r>
            <a:r>
              <a:rPr lang="ko-KR" altLang="en-US" sz="2400" dirty="0"/>
              <a:t>과 </a:t>
            </a:r>
            <a:r>
              <a:rPr lang="en-US" altLang="ko-KR" sz="2400" dirty="0"/>
              <a:t>value</a:t>
            </a:r>
            <a:r>
              <a:rPr lang="ko-KR" altLang="en-US" sz="2400" dirty="0"/>
              <a:t>가 </a:t>
            </a:r>
            <a:r>
              <a:rPr lang="ko-KR" altLang="en-US" sz="2400" dirty="0" smtClean="0"/>
              <a:t>전송됨</a:t>
            </a:r>
            <a:endParaRPr lang="ko-KR" altLang="en-US" sz="2400"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2485623"/>
            <a:ext cx="11159569" cy="939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&lt;button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“button”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onclick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"alert('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안녕하세요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?')"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눌러보세요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!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&lt;/button&gt;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submit</a:t>
            </a:r>
            <a:r>
              <a:rPr lang="ko-KR" altLang="en-US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기능을 수행 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32769" name="_x442756016" descr="EMB00001a1c1296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3160679" y="4140671"/>
            <a:ext cx="5012234" cy="2852998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37089"/>
          </a:xfrm>
        </p:spPr>
        <p:txBody>
          <a:bodyPr/>
          <a:lstStyle/>
          <a:p>
            <a:pPr eaLnBrk="1" hangingPunct="1"/>
            <a:r>
              <a:rPr lang="ko-KR" altLang="en-US" sz="3000" b="1" dirty="0" smtClean="0"/>
              <a:t>버튼 </a:t>
            </a:r>
            <a:r>
              <a:rPr lang="en-US" altLang="ko-KR" sz="3000" b="1" dirty="0" smtClean="0"/>
              <a:t>&lt;button&gt;</a:t>
            </a:r>
            <a:endParaRPr lang="ko-KR" altLang="en-US" sz="3000" b="1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(10/14)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2593493"/>
            <a:ext cx="11159569" cy="199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getfeedback.jsp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고객의 의견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textarea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"feedback"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rows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"5"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cols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"50"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&gt;&lt;/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textarea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2049" name="_x243964864" descr="EMB0000166caaf2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2831193" y="5128876"/>
            <a:ext cx="6194194" cy="2087399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37089"/>
          </a:xfrm>
        </p:spPr>
        <p:txBody>
          <a:bodyPr/>
          <a:lstStyle/>
          <a:p>
            <a:pPr eaLnBrk="1" hangingPunct="1"/>
            <a:r>
              <a:rPr lang="ko-KR" altLang="en-US" sz="3000" b="1" dirty="0" smtClean="0"/>
              <a:t>여러 줄의 문자 입력 </a:t>
            </a:r>
            <a:r>
              <a:rPr lang="en-US" altLang="ko-KR" sz="3000" b="1" dirty="0" smtClean="0"/>
              <a:t>&lt;</a:t>
            </a:r>
            <a:r>
              <a:rPr lang="en-US" altLang="ko-KR" sz="3000" b="1" dirty="0" err="1" smtClean="0"/>
              <a:t>textarea</a:t>
            </a:r>
            <a:r>
              <a:rPr lang="en-US" altLang="ko-KR" sz="3000" b="1" dirty="0" smtClean="0"/>
              <a:t>&gt;</a:t>
            </a:r>
            <a:endParaRPr lang="ko-KR" altLang="en-US" sz="3000" b="1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(11/14)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2477581"/>
            <a:ext cx="11159569" cy="3612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&lt;select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"cars"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bmw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BMW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benz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Benz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hyundai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selected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현대자동차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kia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기아자동차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&lt;/select&gt;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none" lIns="118809" tIns="59404" rIns="118809" bIns="59404" anchor="ctr" anchorCtr="0">
            <a:spAutoFit/>
          </a:bodyPr>
          <a:lstStyle/>
          <a:p>
            <a:endParaRPr lang="ko-KR" altLang="en-US">
              <a:latin typeface="Arial"/>
              <a:ea typeface="+mn-ea"/>
              <a:cs typeface="+mn-cs"/>
            </a:endParaRPr>
          </a:p>
        </p:txBody>
      </p:sp>
      <p:pic>
        <p:nvPicPr>
          <p:cNvPr id="3073" name="_x243964224" descr="EMB0000166caaf7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2739905" y="5823836"/>
            <a:ext cx="8157290" cy="1472731"/>
          </a:xfrm>
          <a:prstGeom prst="rect">
            <a:avLst/>
          </a:prstGeom>
          <a:noFill/>
        </p:spPr>
      </p:pic>
      <p:pic>
        <p:nvPicPr>
          <p:cNvPr id="3075" name="_x243964544" descr="EMB0000166caafa"/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626808" y="7081414"/>
            <a:ext cx="1741014" cy="1237588"/>
          </a:xfrm>
          <a:prstGeom prst="rect">
            <a:avLst/>
          </a:prstGeom>
          <a:noFill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37089"/>
          </a:xfrm>
        </p:spPr>
        <p:txBody>
          <a:bodyPr/>
          <a:lstStyle/>
          <a:p>
            <a:pPr eaLnBrk="1" hangingPunct="1"/>
            <a:r>
              <a:rPr lang="ko-KR" altLang="en-US" sz="3000" b="1" dirty="0" err="1" smtClean="0"/>
              <a:t>콤보박스</a:t>
            </a:r>
            <a:r>
              <a:rPr lang="ko-KR" altLang="en-US" sz="3000" b="1" dirty="0" smtClean="0"/>
              <a:t> </a:t>
            </a:r>
            <a:r>
              <a:rPr lang="en-US" altLang="ko-KR" sz="3000" b="1" dirty="0" smtClean="0"/>
              <a:t>(</a:t>
            </a:r>
            <a:r>
              <a:rPr lang="ko-KR" altLang="en-US" sz="3000" b="1" dirty="0" smtClean="0"/>
              <a:t>드롭다운리스트</a:t>
            </a:r>
            <a:r>
              <a:rPr lang="en-US" altLang="ko-KR" sz="3000" b="1" dirty="0" smtClean="0"/>
              <a:t>) &lt;select&gt;</a:t>
            </a:r>
            <a:endParaRPr lang="ko-KR" altLang="en-US" sz="3000" b="1" dirty="0"/>
          </a:p>
        </p:txBody>
      </p:sp>
      <p:sp>
        <p:nvSpPr>
          <p:cNvPr id="8" name="굽은 화살표 7"/>
          <p:cNvSpPr/>
          <p:nvPr/>
        </p:nvSpPr>
        <p:spPr>
          <a:xfrm flipV="1">
            <a:off x="3508156" y="7081414"/>
            <a:ext cx="939879" cy="954183"/>
          </a:xfrm>
          <a:prstGeom prst="bentArrow">
            <a:avLst>
              <a:gd name="adj1" fmla="val 22059"/>
              <a:gd name="adj2" fmla="val 20588"/>
              <a:gd name="adj3" fmla="val 31863"/>
              <a:gd name="adj4" fmla="val 310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(12/14)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48535"/>
            <a:ext cx="11262614" cy="6451962"/>
          </a:xfrm>
        </p:spPr>
        <p:txBody>
          <a:bodyPr/>
          <a:lstStyle/>
          <a:p>
            <a:pPr eaLnBrk="1" hangingPunct="1"/>
            <a:r>
              <a:rPr lang="ko-KR" altLang="en-US" sz="3000" b="1" dirty="0" err="1" smtClean="0"/>
              <a:t>입력요소</a:t>
            </a:r>
            <a:r>
              <a:rPr lang="ko-KR" altLang="en-US" sz="3000" b="1" dirty="0" smtClean="0"/>
              <a:t> </a:t>
            </a:r>
            <a:r>
              <a:rPr lang="ko-KR" altLang="en-US" sz="3000" b="1" dirty="0" err="1" smtClean="0"/>
              <a:t>그룹핑</a:t>
            </a:r>
            <a:r>
              <a:rPr lang="ko-KR" altLang="en-US" sz="3000" b="1" dirty="0" smtClean="0"/>
              <a:t> </a:t>
            </a:r>
            <a:r>
              <a:rPr lang="en-US" altLang="ko-KR" sz="3000" b="1" dirty="0" smtClean="0"/>
              <a:t>&lt;</a:t>
            </a:r>
            <a:r>
              <a:rPr lang="en-US" altLang="ko-KR" sz="3000" b="1" dirty="0" err="1" smtClean="0"/>
              <a:t>fieldset</a:t>
            </a:r>
            <a:r>
              <a:rPr lang="en-US" altLang="ko-KR" sz="3000" b="1" dirty="0" smtClean="0"/>
              <a:t>&gt;</a:t>
            </a:r>
            <a:endParaRPr lang="ko-KR" altLang="en-US" sz="3000" b="1" dirty="0"/>
          </a:p>
          <a:p>
            <a:pPr lvl="1"/>
            <a:r>
              <a:rPr lang="ko-KR" altLang="en-US" sz="2400" dirty="0" smtClean="0"/>
              <a:t>그룹의 </a:t>
            </a:r>
            <a:r>
              <a:rPr lang="ko-KR" altLang="en-US" sz="2400" dirty="0"/>
              <a:t>경계에 선을 그려준다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/>
              <a:t>&lt;legend&gt;</a:t>
            </a:r>
            <a:r>
              <a:rPr lang="ko-KR" altLang="en-US" sz="2400" dirty="0"/>
              <a:t>를 사용하면 그룹에 제목을 붙일 수 있음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412402" y="3404427"/>
            <a:ext cx="11159569" cy="3570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&lt;fieldset&gt;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    &lt;legend&gt;</a:t>
            </a:r>
            <a:r>
              <a:rPr lang="ko-KR" altLang="en-US" sz="2339" b="1">
                <a:latin typeface="Arial"/>
                <a:ea typeface="+mn-ea"/>
                <a:cs typeface="+mn-cs"/>
              </a:rPr>
              <a:t>인적사항입력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&lt;/legend&gt;</a:t>
            </a:r>
          </a:p>
          <a:p>
            <a:pPr marL="0" indent="0"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    이름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:    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    전화번호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: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    주소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:    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&lt;/fieldset&gt;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4097" name="_x11931488" descr="EMB0000166cab01"/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628067" y="5771583"/>
            <a:ext cx="5514891" cy="2407549"/>
          </a:xfrm>
          <a:prstGeom prst="rect">
            <a:avLst/>
          </a:prstGeom>
          <a:noFill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(13/14)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 sz="5500" dirty="0"/>
              <a:t>오디오 파일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2800" dirty="0" smtClean="0"/>
              <a:t>대부분의 오디오 데이터들은 크기가 매우 크기때문에 압축해 저장</a:t>
            </a:r>
            <a:endParaRPr lang="en-US" altLang="ko-KR" sz="3200" dirty="0" smtClean="0"/>
          </a:p>
          <a:p>
            <a:pPr lvl="0"/>
            <a:r>
              <a:rPr lang="ko-KR" altLang="en-US" sz="2800" dirty="0" smtClean="0"/>
              <a:t>압축하는 방식에 따라 손실 압축 포맷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비 손실 압축 포맷으로 구분</a:t>
            </a:r>
            <a:endParaRPr lang="en-US" altLang="ko-KR" sz="3000" dirty="0" smtClean="0"/>
          </a:p>
          <a:p>
            <a:pPr lvl="1"/>
            <a:endParaRPr lang="en-US" altLang="ko-KR" sz="1880" dirty="0" smtClean="0"/>
          </a:p>
          <a:p>
            <a:pPr lvl="1"/>
            <a:r>
              <a:rPr lang="en-US" altLang="ko-KR" sz="1880" dirty="0" smtClean="0"/>
              <a:t>Wav </a:t>
            </a:r>
            <a:r>
              <a:rPr lang="en-US" altLang="ko-KR" sz="1880" dirty="0"/>
              <a:t>– </a:t>
            </a:r>
            <a:r>
              <a:rPr lang="ko-KR" altLang="en-US" sz="1880" dirty="0"/>
              <a:t>윈도우에서 사용되는 표준 사운드 포맷</a:t>
            </a:r>
            <a:endParaRPr lang="en-US" altLang="ko-KR" sz="1880" dirty="0"/>
          </a:p>
          <a:p>
            <a:pPr marL="594067" lvl="1" indent="0">
              <a:buNone/>
            </a:pPr>
            <a:r>
              <a:rPr lang="en-US" altLang="ko-KR" sz="1880" dirty="0"/>
              <a:t>		</a:t>
            </a:r>
            <a:r>
              <a:rPr lang="ko-KR" altLang="en-US" sz="1880" dirty="0"/>
              <a:t>파일 크기가 크다</a:t>
            </a:r>
            <a:endParaRPr lang="en-US" altLang="ko-KR" sz="1880" dirty="0"/>
          </a:p>
          <a:p>
            <a:pPr marL="594067" lvl="1" indent="0">
              <a:buNone/>
            </a:pPr>
            <a:r>
              <a:rPr lang="en-US" altLang="ko-KR" sz="1880" dirty="0"/>
              <a:t>		</a:t>
            </a:r>
            <a:r>
              <a:rPr lang="ko-KR" altLang="en-US" sz="1880" dirty="0"/>
              <a:t>비 압축 포맷</a:t>
            </a:r>
          </a:p>
          <a:p>
            <a:pPr lvl="1"/>
            <a:r>
              <a:rPr lang="en-US" altLang="ko-KR" sz="1880" dirty="0" smtClean="0"/>
              <a:t>MP3 </a:t>
            </a:r>
            <a:r>
              <a:rPr lang="en-US" altLang="ko-KR" sz="1880" dirty="0"/>
              <a:t>– </a:t>
            </a:r>
            <a:r>
              <a:rPr lang="en-US" altLang="ko-KR" sz="1880" dirty="0" smtClean="0"/>
              <a:t>＇MPEG-1 </a:t>
            </a:r>
            <a:r>
              <a:rPr lang="en-US" altLang="ko-KR" sz="1880" dirty="0"/>
              <a:t>Audio </a:t>
            </a:r>
            <a:r>
              <a:rPr lang="en-US" altLang="ko-KR" sz="1880" dirty="0" smtClean="0"/>
              <a:t>Layer-3＇</a:t>
            </a:r>
            <a:r>
              <a:rPr lang="ko-KR" altLang="en-US" sz="1880" dirty="0" smtClean="0"/>
              <a:t>의 약자</a:t>
            </a:r>
            <a:endParaRPr lang="en-US" altLang="ko-KR" sz="1880" dirty="0" smtClean="0"/>
          </a:p>
          <a:p>
            <a:pPr marL="594067" lvl="1" indent="0">
              <a:buNone/>
            </a:pPr>
            <a:r>
              <a:rPr lang="en-US" altLang="ko-KR" sz="1880" dirty="0"/>
              <a:t>	</a:t>
            </a:r>
            <a:r>
              <a:rPr lang="en-US" altLang="ko-KR" sz="1880" dirty="0" smtClean="0"/>
              <a:t>	MPEG</a:t>
            </a:r>
            <a:r>
              <a:rPr lang="ko-KR" altLang="en-US" sz="1880" dirty="0"/>
              <a:t>기술의 음성 압축 </a:t>
            </a:r>
            <a:r>
              <a:rPr lang="ko-KR" altLang="en-US" sz="1880" dirty="0" smtClean="0"/>
              <a:t>기술</a:t>
            </a:r>
            <a:endParaRPr lang="en-US" altLang="ko-KR" sz="1880" dirty="0" smtClean="0"/>
          </a:p>
          <a:p>
            <a:pPr marL="594067" lvl="1" indent="0">
              <a:buNone/>
            </a:pPr>
            <a:r>
              <a:rPr lang="en-US" altLang="ko-KR" sz="1880" dirty="0" smtClean="0"/>
              <a:t>		</a:t>
            </a:r>
            <a:r>
              <a:rPr lang="ko-KR" altLang="en-US" sz="1880" dirty="0" smtClean="0"/>
              <a:t>손실 오디오 압축 포맷</a:t>
            </a:r>
            <a:endParaRPr lang="ko-KR" altLang="en-US" sz="1880" dirty="0"/>
          </a:p>
          <a:p>
            <a:pPr lvl="1"/>
            <a:r>
              <a:rPr lang="en-US" altLang="ko-KR" sz="1880" dirty="0" err="1" smtClean="0"/>
              <a:t>Ogg</a:t>
            </a:r>
            <a:r>
              <a:rPr lang="en-US" altLang="ko-KR" sz="1880" dirty="0" smtClean="0"/>
              <a:t> </a:t>
            </a:r>
            <a:r>
              <a:rPr lang="en-US" altLang="ko-KR" sz="1880" dirty="0"/>
              <a:t>– MP3</a:t>
            </a:r>
            <a:r>
              <a:rPr lang="ko-KR" altLang="en-US" sz="1880" dirty="0"/>
              <a:t>의</a:t>
            </a:r>
            <a:r>
              <a:rPr lang="en-US" altLang="ko-KR" sz="1880" dirty="0"/>
              <a:t> </a:t>
            </a:r>
            <a:r>
              <a:rPr lang="ko-KR" altLang="en-US" sz="1880" dirty="0" smtClean="0"/>
              <a:t>대안</a:t>
            </a:r>
            <a:endParaRPr lang="en-US" altLang="ko-KR" sz="1880" dirty="0" smtClean="0"/>
          </a:p>
          <a:p>
            <a:pPr marL="594067" lvl="1" indent="0">
              <a:buNone/>
            </a:pPr>
            <a:r>
              <a:rPr lang="en-US" altLang="ko-KR" sz="1880" dirty="0"/>
              <a:t>	</a:t>
            </a:r>
            <a:r>
              <a:rPr lang="en-US" altLang="ko-KR" sz="1880" dirty="0" smtClean="0"/>
              <a:t>	</a:t>
            </a:r>
            <a:r>
              <a:rPr lang="ko-KR" altLang="en-US" sz="1880" dirty="0" smtClean="0"/>
              <a:t>다양한 포맷들을 지원하는 무료 오픈소스 컨테이너 포맷</a:t>
            </a:r>
            <a:endParaRPr lang="en-US" altLang="ko-KR" sz="188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3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80987432"/>
              </p:ext>
            </p:extLst>
          </p:nvPr>
        </p:nvGraphicFramePr>
        <p:xfrm>
          <a:off x="664352" y="6233866"/>
          <a:ext cx="1052787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87">
                  <a:extLst>
                    <a:ext uri="{9D8B030D-6E8A-4147-A177-3AD203B41FA5}">
                      <a16:colId xmlns:a16="http://schemas.microsoft.com/office/drawing/2014/main" xmlns="" val="2079305615"/>
                    </a:ext>
                  </a:extLst>
                </a:gridCol>
                <a:gridCol w="1777285">
                  <a:extLst>
                    <a:ext uri="{9D8B030D-6E8A-4147-A177-3AD203B41FA5}">
                      <a16:colId xmlns:a16="http://schemas.microsoft.com/office/drawing/2014/main" xmlns="" val="609958474"/>
                    </a:ext>
                  </a:extLst>
                </a:gridCol>
                <a:gridCol w="18545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33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416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159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2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브라우저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IE 9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크롬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6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이상 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Firefox 3.6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이상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Safari 5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이상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Opera 10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이상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MP3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Wav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1350168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Ogg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71994" y="3234580"/>
            <a:ext cx="3838575" cy="17240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3000" b="1" dirty="0" smtClean="0"/>
              <a:t>&lt;input&gt;</a:t>
            </a:r>
            <a:r>
              <a:rPr lang="ko-KR" altLang="en-US" sz="3000" b="1" dirty="0" smtClean="0"/>
              <a:t>요소를 위한 레이블 정의 </a:t>
            </a:r>
            <a:r>
              <a:rPr lang="en-US" altLang="ko-KR" sz="3000" b="1" dirty="0" smtClean="0"/>
              <a:t>&lt;label&gt;</a:t>
            </a:r>
            <a:endParaRPr lang="ko-KR" altLang="en-US" sz="3000" b="1" dirty="0"/>
          </a:p>
          <a:p>
            <a:pPr lvl="1"/>
            <a:r>
              <a:rPr lang="en-US" altLang="ko-KR" sz="2400" dirty="0" smtClean="0"/>
              <a:t>&lt;</a:t>
            </a:r>
            <a:r>
              <a:rPr lang="en-US" altLang="ko-KR" sz="2400" dirty="0"/>
              <a:t>label&gt; </a:t>
            </a:r>
            <a:r>
              <a:rPr lang="ko-KR" altLang="en-US" sz="2400" dirty="0"/>
              <a:t>태그의 속성 </a:t>
            </a:r>
            <a:r>
              <a:rPr lang="en-US" altLang="ko-KR" sz="2400" dirty="0"/>
              <a:t>for</a:t>
            </a:r>
            <a:r>
              <a:rPr lang="ko-KR" altLang="en-US" sz="2400" dirty="0"/>
              <a:t>를 사용하면 레이블과 </a:t>
            </a:r>
            <a:r>
              <a:rPr lang="en-US" altLang="ko-KR" sz="2400" dirty="0"/>
              <a:t>&lt;input&gt;</a:t>
            </a:r>
            <a:r>
              <a:rPr lang="ko-KR" altLang="en-US" sz="2400" dirty="0"/>
              <a:t>의 </a:t>
            </a:r>
            <a:r>
              <a:rPr lang="en-US" altLang="ko-KR" sz="2400" dirty="0"/>
              <a:t>id </a:t>
            </a:r>
            <a:r>
              <a:rPr lang="ko-KR" altLang="en-US" sz="2400" dirty="0"/>
              <a:t>속성을 통해 서로 연결할 수 있음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400778" y="3478869"/>
            <a:ext cx="11159569" cy="337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proc_form.jsp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&lt;label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for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남성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&lt;/label&gt;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id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&lt;label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for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여성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&lt;/label&gt;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id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제출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5121" name="_x11931408" descr="EMB0000166cab06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6358484" y="6043348"/>
            <a:ext cx="3210520" cy="1975459"/>
          </a:xfrm>
          <a:prstGeom prst="rect">
            <a:avLst/>
          </a:prstGeom>
          <a:noFill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(14/14)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89109907"/>
              </p:ext>
            </p:extLst>
          </p:nvPr>
        </p:nvGraphicFramePr>
        <p:xfrm>
          <a:off x="382461" y="1896284"/>
          <a:ext cx="11242096" cy="6294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8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152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/>
                          <a:ea typeface="+mn-ea"/>
                          <a:cs typeface="+mn-cs"/>
                        </a:rPr>
                        <a:t>추가된 </a:t>
                      </a:r>
                      <a:r>
                        <a:rPr lang="en-US" altLang="ko-KR" sz="2000" b="1" dirty="0">
                          <a:latin typeface="Arial"/>
                          <a:ea typeface="+mn-ea"/>
                          <a:cs typeface="+mn-cs"/>
                        </a:rPr>
                        <a:t>&lt;input&gt; </a:t>
                      </a:r>
                      <a:r>
                        <a:rPr lang="en-US" altLang="ko-KR" sz="2000" b="1" dirty="0" smtClean="0">
                          <a:latin typeface="Arial"/>
                          <a:ea typeface="+mn-ea"/>
                          <a:cs typeface="+mn-cs"/>
                        </a:rPr>
                        <a:t>type</a:t>
                      </a:r>
                      <a:endParaRPr lang="ko-KR" altLang="en-US" sz="2000" b="1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date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날짜를 입력할 수 있는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Arial"/>
                          <a:ea typeface="+mn-ea"/>
                          <a:cs typeface="+mn-cs"/>
                        </a:rPr>
                        <a:t>datetime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UTC 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날짜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시각 형식을 이용한 날짜와 시각 표시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Arial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-local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현지 날짜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시각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latin typeface="Arial"/>
                          <a:ea typeface="+mn-ea"/>
                          <a:cs typeface="+mn-cs"/>
                        </a:rPr>
                        <a:t>month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연도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time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시각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week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주와 연도를 선택할 수 있는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color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색상 코드를 입력할 수 있는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email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표준 이메일 주소를 입력 받아서 검증하는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Arial"/>
                          <a:ea typeface="+mn-ea"/>
                          <a:cs typeface="+mn-cs"/>
                        </a:rPr>
                        <a:t>tel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전화번호를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입력 받아서 검증하는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Arial"/>
                          <a:ea typeface="+mn-ea"/>
                          <a:cs typeface="+mn-cs"/>
                        </a:rPr>
                        <a:t>search</a:t>
                      </a:r>
                      <a:endParaRPr lang="ko-KR" altLang="en-US" sz="20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latin typeface="Arial"/>
                          <a:ea typeface="+mn-ea"/>
                          <a:cs typeface="+mn-cs"/>
                        </a:rPr>
                        <a:t>검색어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 입력 양식을 생성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latin typeface="Arial"/>
                          <a:ea typeface="+mn-ea"/>
                          <a:cs typeface="+mn-cs"/>
                        </a:rPr>
                        <a:t>range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개의 숫자 사이의 숫자를 선택할 수 있는 슬라이더 컨트롤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latin typeface="Arial"/>
                          <a:ea typeface="+mn-ea"/>
                          <a:cs typeface="+mn-cs"/>
                        </a:rPr>
                        <a:t>number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숫자만 입력 받는 컨트롤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endParaRPr lang="ko-KR" altLang="en-US" sz="20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만 입력 받는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추가된 </a:t>
            </a:r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요소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243964224" descr="EMB0000166cab13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2882130" y="1854558"/>
            <a:ext cx="6155820" cy="5922564"/>
          </a:xfrm>
          <a:prstGeom prst="rect">
            <a:avLst/>
          </a:prstGeom>
          <a:noFill/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E074-CA2B-4440-94E7-E49724C4F161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추가 입력 요소 예제</a:t>
            </a:r>
            <a:r>
              <a:rPr lang="en-US" altLang="ko-KR" sz="5500" kern="0" dirty="0" smtClean="0">
                <a:latin typeface="+mj-lt"/>
              </a:rPr>
              <a:t>1(1/2)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422617" y="1854557"/>
            <a:ext cx="10989789" cy="6462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normAutofit fontScale="92500" lnSpcReduction="10000"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&lt;body&gt;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&lt;form&gt;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date: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"date"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</a:t>
            </a:r>
            <a:r>
              <a:rPr lang="en-US" altLang="ko-KR" sz="2378" b="1" dirty="0" err="1">
                <a:latin typeface="Arial"/>
                <a:ea typeface="+mn-ea"/>
                <a:cs typeface="+mn-cs"/>
              </a:rPr>
              <a:t>datetime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78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datetime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</a:t>
            </a:r>
            <a:r>
              <a:rPr lang="en-US" altLang="ko-KR" sz="2378" b="1" dirty="0" err="1">
                <a:latin typeface="Arial"/>
                <a:ea typeface="+mn-ea"/>
                <a:cs typeface="+mn-cs"/>
              </a:rPr>
              <a:t>datetime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-local: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78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datetime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-local"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month: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"month"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time: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"time"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week: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"week"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color: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"color"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email: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"email"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nb-NO" altLang="ko-KR" sz="2378" b="1" dirty="0">
                <a:latin typeface="Arial"/>
                <a:ea typeface="+mn-ea"/>
                <a:cs typeface="+mn-cs"/>
              </a:rPr>
              <a:t>        tel: </a:t>
            </a:r>
            <a:r>
              <a:rPr lang="nb-NO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nb-NO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nb-NO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nb-NO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nb-NO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"tel"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search: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"search"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range: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"range"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number: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"number"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url: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78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url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    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&lt;/form&gt;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&lt;/body&gt;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추가 입력 요소 예제</a:t>
            </a:r>
            <a:r>
              <a:rPr lang="en-US" altLang="ko-KR" sz="5500" kern="0" dirty="0" smtClean="0">
                <a:latin typeface="+mj-lt"/>
              </a:rPr>
              <a:t>1(2/2)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41659989"/>
              </p:ext>
            </p:extLst>
          </p:nvPr>
        </p:nvGraphicFramePr>
        <p:xfrm>
          <a:off x="645964" y="2407494"/>
          <a:ext cx="10793879" cy="5930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2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16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9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Arial"/>
                          <a:ea typeface="+mn-ea"/>
                          <a:cs typeface="+mn-cs"/>
                        </a:rPr>
                        <a:t>type </a:t>
                      </a:r>
                      <a:r>
                        <a:rPr lang="ko-KR" altLang="en-US" sz="2000" b="1" dirty="0">
                          <a:latin typeface="Arial"/>
                          <a:ea typeface="+mn-ea"/>
                          <a:cs typeface="+mn-cs"/>
                        </a:rPr>
                        <a:t>속성값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name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서버로 전달될 때 항목의 이름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value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입력 필드의 값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readonly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입력 필드를 읽기 전용으로 설정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3624245023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disabled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입력 필드를 비활성화 상태로 설정</a:t>
                      </a:r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서버로 전송되지 않음</a:t>
                      </a:r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2571408488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size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입력 필드의 너비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가로 길이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4017970258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maxlength</a:t>
                      </a:r>
                      <a:endParaRPr lang="ko-KR" altLang="en-US" sz="20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입력 필드에 허용되는 최대 문자 수</a:t>
                      </a:r>
                      <a:endParaRPr lang="ko-KR" altLang="en-US" sz="20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3565742030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placeholder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입력 필드에 입력 값에 대한 간단한 설명 또는 샘플 값을 표기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3489027665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autofocus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페이지가 </a:t>
                      </a:r>
                      <a:r>
                        <a:rPr lang="ko-KR" altLang="en-US" sz="2000" dirty="0" err="1" smtClean="0">
                          <a:latin typeface="Arial"/>
                          <a:ea typeface="+mn-ea"/>
                          <a:cs typeface="+mn-cs"/>
                        </a:rPr>
                        <a:t>로드될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 때 자동으로 포커스를 받도록 설정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checked</a:t>
                      </a:r>
                      <a:endParaRPr lang="ko-KR" altLang="en-US" sz="20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입력 필드가 체크 된 상태임을 지정</a:t>
                      </a:r>
                      <a:r>
                        <a:rPr lang="en-US" altLang="ko-KR" sz="20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체크박스</a:t>
                      </a:r>
                      <a:r>
                        <a:rPr lang="en-US" altLang="ko-KR" sz="20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라디오 버튼 형식에서 사용</a:t>
                      </a:r>
                      <a:r>
                        <a:rPr lang="en-US" altLang="ko-KR" sz="20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min/max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입력 필드의 최소 값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최대 값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2000" baseline="0" dirty="0" smtClean="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baseline="0" dirty="0" smtClean="0">
                          <a:latin typeface="Arial"/>
                          <a:ea typeface="+mn-ea"/>
                          <a:cs typeface="+mn-cs"/>
                        </a:rPr>
                        <a:t>범위</a:t>
                      </a:r>
                      <a:r>
                        <a:rPr lang="en-US" altLang="ko-KR" sz="2000" baseline="0" dirty="0" smtClean="0"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baseline="0" dirty="0" smtClean="0">
                          <a:latin typeface="Arial"/>
                          <a:ea typeface="+mn-ea"/>
                          <a:cs typeface="+mn-cs"/>
                        </a:rPr>
                        <a:t>날짜 등의 형식에서 사용</a:t>
                      </a:r>
                      <a:r>
                        <a:rPr lang="en-US" altLang="ko-KR" sz="2000" baseline="0" dirty="0" smtClean="0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multiple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입력 필드에 둘 이상의 값을 입력할 수 있도록 함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파일형식에서 사용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611076112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required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필수 입력 항목으로 지정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, submit </a:t>
                      </a:r>
                      <a:r>
                        <a:rPr lang="ko-KR" altLang="en-US" sz="2000" dirty="0" err="1" smtClean="0">
                          <a:latin typeface="Arial"/>
                          <a:ea typeface="+mn-ea"/>
                          <a:cs typeface="+mn-cs"/>
                        </a:rPr>
                        <a:t>수행</a:t>
                      </a:r>
                      <a:r>
                        <a:rPr lang="ko-KR" altLang="en-US" sz="2000" baseline="0" dirty="0" err="1" smtClean="0">
                          <a:latin typeface="Arial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en-US" sz="2000" baseline="0" dirty="0" smtClean="0">
                          <a:latin typeface="Arial"/>
                          <a:ea typeface="+mn-ea"/>
                          <a:cs typeface="+mn-cs"/>
                        </a:rPr>
                        <a:t> 체크 함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4165776835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pattern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Submit </a:t>
                      </a:r>
                      <a:r>
                        <a:rPr lang="ko-KR" altLang="en-US" sz="2000" dirty="0" err="1" smtClean="0">
                          <a:latin typeface="Arial"/>
                          <a:ea typeface="+mn-ea"/>
                          <a:cs typeface="+mn-cs"/>
                        </a:rPr>
                        <a:t>수행시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 입력 필드의 값이 검사되는 정규식을 지정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기타</a:t>
            </a:r>
            <a:r>
              <a:rPr lang="en-US" altLang="ko-KR" sz="3000" b="1" kern="0" dirty="0" smtClean="0"/>
              <a:t> </a:t>
            </a:r>
            <a:r>
              <a:rPr lang="ko-KR" altLang="en-US" sz="3000" b="1" kern="0" dirty="0" smtClean="0"/>
              <a:t>속성</a:t>
            </a:r>
            <a:endParaRPr lang="ko-KR" altLang="en-US" sz="3000" b="1" kern="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</a:t>
            </a:r>
            <a:r>
              <a:rPr lang="en-US" altLang="ko-KR" sz="5500" kern="0" dirty="0" smtClean="0">
                <a:latin typeface="+mj-lt"/>
              </a:rPr>
              <a:t>(input) (2/2)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3775" y="1979130"/>
            <a:ext cx="747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참고 </a:t>
            </a:r>
            <a:r>
              <a:rPr lang="en-US" altLang="ko-KR" b="1" dirty="0" smtClean="0"/>
              <a:t>: https://www.w3schools.com/html/html_form_attributes.asp]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82972043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83721288"/>
              </p:ext>
            </p:extLst>
          </p:nvPr>
        </p:nvGraphicFramePr>
        <p:xfrm>
          <a:off x="382461" y="1896284"/>
          <a:ext cx="11242096" cy="3147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0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011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Arial"/>
                          <a:ea typeface="+mn-ea"/>
                          <a:cs typeface="+mn-cs"/>
                        </a:rPr>
                        <a:t>추가된 </a:t>
                      </a:r>
                      <a:r>
                        <a:rPr lang="en-US" altLang="ko-KR" sz="2000" b="1" dirty="0" smtClean="0">
                          <a:latin typeface="Arial"/>
                          <a:ea typeface="+mn-ea"/>
                          <a:cs typeface="+mn-cs"/>
                        </a:rPr>
                        <a:t>&lt;input&gt;</a:t>
                      </a:r>
                      <a:r>
                        <a:rPr lang="ko-KR" altLang="en-US" sz="2000" b="1" dirty="0" smtClean="0">
                          <a:latin typeface="Arial"/>
                          <a:ea typeface="+mn-ea"/>
                          <a:cs typeface="+mn-cs"/>
                        </a:rPr>
                        <a:t> 기타 속성</a:t>
                      </a:r>
                      <a:endParaRPr lang="ko-KR" altLang="en-US" sz="2000" b="1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autocomplete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자동 입력 완성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autofocus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페이지 로딩 시 자동 입력 포커스 생성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placeholder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입력 힌트를 희미하게 보임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Arial"/>
                          <a:ea typeface="+mn-ea"/>
                          <a:cs typeface="+mn-cs"/>
                        </a:rPr>
                        <a:t>readonly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읽기 전용 필드 지정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required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입력 양식 제출</a:t>
                      </a:r>
                      <a:r>
                        <a:rPr lang="ko-KR" altLang="en-US" sz="2000" baseline="0" dirty="0" smtClean="0">
                          <a:latin typeface="Arial"/>
                          <a:ea typeface="+mn-ea"/>
                          <a:cs typeface="+mn-cs"/>
                        </a:rPr>
                        <a:t> 전 반드시 입력해야 하는 필드 지정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pattern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허용하는 입력의 형태를 </a:t>
                      </a:r>
                      <a:r>
                        <a:rPr lang="ko-KR" altLang="en-US" sz="2000" dirty="0" err="1" smtClean="0">
                          <a:latin typeface="Arial"/>
                          <a:ea typeface="+mn-ea"/>
                          <a:cs typeface="+mn-cs"/>
                        </a:rPr>
                        <a:t>정규식으로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 지정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추가된 </a:t>
            </a:r>
            <a:r>
              <a:rPr lang="en-US" altLang="ko-KR" sz="5500" kern="0" dirty="0" smtClean="0">
                <a:latin typeface="+mj-lt"/>
              </a:rPr>
              <a:t>&lt;input&gt; </a:t>
            </a:r>
            <a:r>
              <a:rPr lang="ko-KR" altLang="en-US" sz="5500" kern="0" dirty="0" smtClean="0">
                <a:latin typeface="+mj-lt"/>
              </a:rPr>
              <a:t>기타 속성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405910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이메일 </a:t>
            </a:r>
            <a:r>
              <a:rPr lang="ko-KR" altLang="en-US" dirty="0" smtClean="0"/>
              <a:t>입력 예제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699100" y="1784097"/>
            <a:ext cx="10581382" cy="1501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이메일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"email"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"email"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required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</a:t>
            </a:r>
          </a:p>
        </p:txBody>
      </p:sp>
      <p:pic>
        <p:nvPicPr>
          <p:cNvPr id="12289" name="_x243964704" descr="EMB0000166cab1a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4821082" y="3750973"/>
            <a:ext cx="5746219" cy="2075023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전화번호 </a:t>
            </a:r>
            <a:r>
              <a:rPr lang="ko-KR" altLang="en-US" dirty="0" smtClean="0"/>
              <a:t>입력 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764852" y="1859880"/>
            <a:ext cx="10085576" cy="2982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no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전화번호 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tel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tel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required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        pattern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"[0-9]{3}-[0-9]{3,4}-[0-9]{4}"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          title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"010-1234-1234"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"Send"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/>
          <p:cNvSpPr/>
          <p:nvPr/>
        </p:nvSpPr>
        <p:spPr>
          <a:xfrm>
            <a:off x="704884" y="4192688"/>
            <a:ext cx="4290225" cy="1453804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구글 브라우저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숫자 </a:t>
            </a:r>
            <a:r>
              <a:rPr lang="ko-KR" altLang="en-US" dirty="0" smtClean="0"/>
              <a:t>입력 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642383" y="1900741"/>
            <a:ext cx="10330513" cy="1942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normAutofit lnSpcReduction="10000"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</a:t>
            </a:r>
          </a:p>
          <a:p>
            <a:pPr marL="0" indent="0">
              <a:buNone/>
            </a:pPr>
            <a:r>
              <a:rPr lang="ko-KR" altLang="en-US" sz="2339" b="1" dirty="0" err="1">
                <a:latin typeface="Arial"/>
                <a:ea typeface="+mn-ea"/>
                <a:cs typeface="+mn-cs"/>
              </a:rPr>
              <a:t>신발사이즈</a:t>
            </a:r>
            <a:endParaRPr lang="ko-KR" altLang="en-US" sz="2339" b="1" dirty="0"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"number"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min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"230"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max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"290"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step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"10"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"260"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sho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</a:t>
            </a:r>
          </a:p>
        </p:txBody>
      </p:sp>
      <p:pic>
        <p:nvPicPr>
          <p:cNvPr id="13318" name="_x437452184" descr="EMB0000166cab23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046295" y="4626417"/>
            <a:ext cx="3533914" cy="570459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4" name="순서도: 처리 13"/>
          <p:cNvSpPr/>
          <p:nvPr/>
        </p:nvSpPr>
        <p:spPr>
          <a:xfrm>
            <a:off x="5373264" y="4192688"/>
            <a:ext cx="5561585" cy="1453804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오페라 브라우저</a:t>
            </a:r>
          </a:p>
        </p:txBody>
      </p:sp>
      <p:pic>
        <p:nvPicPr>
          <p:cNvPr id="13317" name="_x437452664" descr="EMB0000166cab24"/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887510" y="4723255"/>
            <a:ext cx="4640315" cy="593934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range</a:t>
            </a:r>
            <a:r>
              <a:rPr lang="ko-KR" altLang="en-US" dirty="0"/>
              <a:t> </a:t>
            </a:r>
            <a:r>
              <a:rPr lang="ko-KR" altLang="en-US" dirty="0" smtClean="0"/>
              <a:t>입력 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466433" y="1782128"/>
            <a:ext cx="11079474" cy="1581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...</a:t>
            </a:r>
          </a:p>
          <a:p>
            <a:pPr marL="0" indent="0" algn="just"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테니스 스킬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"range"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min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"1"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max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"10"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"1"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algn="just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...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964524" y="4279799"/>
            <a:ext cx="10073971" cy="17967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6" name="순서도: 처리 5"/>
          <p:cNvSpPr/>
          <p:nvPr/>
        </p:nvSpPr>
        <p:spPr>
          <a:xfrm>
            <a:off x="6261857" y="4950660"/>
            <a:ext cx="3023520" cy="515154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dirty="0" smtClean="0"/>
              <a:t>오페라 브라우저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5875485" y="5517330"/>
            <a:ext cx="3023520" cy="515154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dirty="0" smtClean="0"/>
              <a:t>구글 브라우저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8005435" y="4409748"/>
            <a:ext cx="3224942" cy="515154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mtClean="0"/>
              <a:t>인터넷 익스플로러 브라우저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12" name="직선 화살표 연결선 11"/>
          <p:cNvCxnSpPr>
            <a:stCxn id="11" idx="1"/>
          </p:cNvCxnSpPr>
          <p:nvPr/>
        </p:nvCxnSpPr>
        <p:spPr>
          <a:xfrm flipH="1">
            <a:off x="7276563" y="4667325"/>
            <a:ext cx="728872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5807640" y="5208237"/>
            <a:ext cx="454217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5511049" y="5774907"/>
            <a:ext cx="36443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en-US" altLang="ko-KR" sz="5500" dirty="0"/>
              <a:t>&lt;audio&gt; </a:t>
            </a:r>
            <a:r>
              <a:rPr lang="ko-KR" altLang="en-US" sz="5500" dirty="0"/>
              <a:t>요소의</a:t>
            </a:r>
            <a:r>
              <a:rPr lang="en-US" altLang="ko-KR" sz="5500" dirty="0"/>
              <a:t> </a:t>
            </a:r>
            <a:r>
              <a:rPr lang="ko-KR" altLang="en-US" sz="5500" dirty="0"/>
              <a:t>속성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6163709"/>
              </p:ext>
            </p:extLst>
          </p:nvPr>
        </p:nvGraphicFramePr>
        <p:xfrm>
          <a:off x="421992" y="4161595"/>
          <a:ext cx="11059301" cy="409376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28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307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4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속성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src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재생할 오디오가 존재하는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지정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오디오 파일 경로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2752250248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autoplay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 속성이 존재하면 음악을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자동으로 재생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controls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 속성이 존재하면 브라우저가 오디오 재생을 제어하는 제어기를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표시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loop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 속성이 존재하면 브라우저가 오디오를 반복하여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preload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사용자가 사용할 생각이 없더라도 오디오를 미리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다운로드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Volume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오디오의 재생 볼륨을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설정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0.0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1.0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까지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21992" y="2364874"/>
            <a:ext cx="11146752" cy="1539266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&lt;audio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"old_pop.mp3"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autoplay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controls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Your browser does not support the audio element.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&lt;/audio&gt;</a:t>
            </a:r>
            <a:endParaRPr lang="ko-KR" altLang="en-US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993" y="1871594"/>
            <a:ext cx="286340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n-cs"/>
              </a:rPr>
              <a:t>오디오 삽입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8508" y="3395610"/>
            <a:ext cx="434714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n-cs"/>
              </a:rPr>
              <a:t>오디오 소스 파일 경로</a:t>
            </a:r>
            <a:r>
              <a:rPr lang="en-US" altLang="ko-KR" b="1">
                <a:latin typeface="Arial"/>
                <a:ea typeface="+mn-ea"/>
                <a:cs typeface="+mn-cs"/>
              </a:rPr>
              <a:t>(URL)</a:t>
            </a:r>
            <a:endParaRPr lang="ko-KR" altLang="en-US" b="1">
              <a:latin typeface="Arial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746" y="1862575"/>
            <a:ext cx="1976557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n-cs"/>
              </a:rPr>
              <a:t>자동</a:t>
            </a:r>
            <a:r>
              <a:rPr lang="en-US" altLang="ko-KR" b="1">
                <a:latin typeface="Arial"/>
                <a:ea typeface="+mn-ea"/>
                <a:cs typeface="+mn-cs"/>
              </a:rPr>
              <a:t> </a:t>
            </a:r>
            <a:r>
              <a:rPr lang="ko-KR" altLang="en-US" b="1">
                <a:latin typeface="Arial"/>
                <a:ea typeface="+mn-ea"/>
                <a:cs typeface="+mn-cs"/>
              </a:rPr>
              <a:t>재생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8511" y="3421728"/>
            <a:ext cx="3772803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n-cs"/>
              </a:rPr>
              <a:t>화면에 제어기를 보일 것</a:t>
            </a:r>
          </a:p>
        </p:txBody>
      </p:sp>
      <p:cxnSp>
        <p:nvCxnSpPr>
          <p:cNvPr id="10" name="직선 화살표 연결선 9"/>
          <p:cNvCxnSpPr>
            <a:stCxn id="7" idx="0"/>
          </p:cNvCxnSpPr>
          <p:nvPr/>
        </p:nvCxnSpPr>
        <p:spPr>
          <a:xfrm flipH="1" flipV="1">
            <a:off x="3618963" y="2859110"/>
            <a:ext cx="573119" cy="536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1" name="직선 화살표 연결선 10"/>
          <p:cNvCxnSpPr>
            <a:stCxn id="9" idx="0"/>
          </p:cNvCxnSpPr>
          <p:nvPr/>
        </p:nvCxnSpPr>
        <p:spPr>
          <a:xfrm flipH="1" flipV="1">
            <a:off x="6738511" y="2859110"/>
            <a:ext cx="1886402" cy="562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2" name="직선 화살표 연결선 11"/>
          <p:cNvCxnSpPr>
            <a:stCxn id="8" idx="2"/>
          </p:cNvCxnSpPr>
          <p:nvPr/>
        </p:nvCxnSpPr>
        <p:spPr>
          <a:xfrm flipH="1">
            <a:off x="5103024" y="2231907"/>
            <a:ext cx="1" cy="3114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3" name="직선 화살표 연결선 12"/>
          <p:cNvCxnSpPr>
            <a:stCxn id="6" idx="2"/>
          </p:cNvCxnSpPr>
          <p:nvPr/>
        </p:nvCxnSpPr>
        <p:spPr>
          <a:xfrm flipH="1">
            <a:off x="1429555" y="2240926"/>
            <a:ext cx="424141" cy="3024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날짜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date – </a:t>
            </a:r>
            <a:r>
              <a:rPr lang="ko-KR" altLang="en-US" dirty="0"/>
              <a:t>날짜 입력</a:t>
            </a:r>
          </a:p>
          <a:p>
            <a:pPr lvl="0"/>
            <a:r>
              <a:rPr lang="en-US" altLang="ko-KR" dirty="0"/>
              <a:t>month – </a:t>
            </a:r>
            <a:r>
              <a:rPr lang="ko-KR" altLang="en-US" dirty="0"/>
              <a:t>월 입력</a:t>
            </a:r>
          </a:p>
          <a:p>
            <a:pPr lvl="0"/>
            <a:r>
              <a:rPr lang="en-US" altLang="ko-KR" dirty="0"/>
              <a:t>week – </a:t>
            </a:r>
            <a:r>
              <a:rPr lang="ko-KR" altLang="en-US" dirty="0"/>
              <a:t>주 입력</a:t>
            </a:r>
          </a:p>
          <a:p>
            <a:pPr lvl="0"/>
            <a:r>
              <a:rPr lang="en-US" altLang="ko-KR" dirty="0"/>
              <a:t>time – </a:t>
            </a:r>
            <a:r>
              <a:rPr lang="ko-KR" altLang="en-US" dirty="0"/>
              <a:t>시간 입력</a:t>
            </a:r>
          </a:p>
          <a:p>
            <a:pPr lvl="0"/>
            <a:r>
              <a:rPr lang="en-US" altLang="ko-KR" dirty="0" err="1"/>
              <a:t>datetime</a:t>
            </a:r>
            <a:r>
              <a:rPr lang="en-US" altLang="ko-KR" dirty="0"/>
              <a:t> – </a:t>
            </a:r>
            <a:r>
              <a:rPr lang="ko-KR" altLang="en-US" dirty="0"/>
              <a:t>날짜와 시간을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/>
              <a:t>국제 표준 시간대</a:t>
            </a:r>
          </a:p>
          <a:p>
            <a:pPr lvl="0"/>
            <a:r>
              <a:rPr lang="en-US" altLang="ko-KR" dirty="0" err="1"/>
              <a:t>datetime</a:t>
            </a:r>
            <a:r>
              <a:rPr lang="en-US" altLang="ko-KR" dirty="0"/>
              <a:t>-local - </a:t>
            </a:r>
            <a:r>
              <a:rPr lang="ko-KR" altLang="en-US" dirty="0"/>
              <a:t>날짜와 시간을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/>
              <a:t>지역 표준 시간대</a:t>
            </a:r>
          </a:p>
          <a:p>
            <a:pPr lvl="0"/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99924" y="5502724"/>
            <a:ext cx="10619054" cy="1299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t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  </a:t>
            </a:r>
          </a:p>
          <a:p>
            <a:pPr marL="0" indent="0" algn="just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생일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"date"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dob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algn="just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</a:t>
            </a:r>
          </a:p>
        </p:txBody>
      </p:sp>
      <p:pic>
        <p:nvPicPr>
          <p:cNvPr id="15361" name="_x243964624" descr="EMB0000166cab59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7671202" y="5642001"/>
            <a:ext cx="3243268" cy="2881180"/>
          </a:xfrm>
          <a:prstGeom prst="rect">
            <a:avLst/>
          </a:prstGeom>
          <a:noFill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색상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06482" y="1794503"/>
            <a:ext cx="11014673" cy="1299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  </a:t>
            </a:r>
          </a:p>
          <a:p>
            <a:pPr marL="0" indent="0" algn="just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</a:t>
            </a:r>
            <a:r>
              <a:rPr lang="ko-KR" altLang="en-US" sz="2339" b="1" dirty="0" err="1">
                <a:latin typeface="Arial"/>
                <a:ea typeface="+mn-ea"/>
                <a:cs typeface="+mn-cs"/>
              </a:rPr>
              <a:t>색상선택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"color"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"color"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algn="just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</a:t>
            </a:r>
          </a:p>
        </p:txBody>
      </p:sp>
      <p:pic>
        <p:nvPicPr>
          <p:cNvPr id="16385" name="_x11931488" descr="EMB0000166cab61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956941" y="3732852"/>
            <a:ext cx="2809327" cy="1197332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41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1474" y="5646492"/>
            <a:ext cx="3419475" cy="3028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10039" y="3837245"/>
            <a:ext cx="5448300" cy="4171950"/>
          </a:xfrm>
          <a:prstGeom prst="rect">
            <a:avLst/>
          </a:prstGeom>
        </p:spPr>
      </p:pic>
      <p:sp>
        <p:nvSpPr>
          <p:cNvPr id="15" name="순서도: 처리 14"/>
          <p:cNvSpPr/>
          <p:nvPr/>
        </p:nvSpPr>
        <p:spPr>
          <a:xfrm>
            <a:off x="504550" y="5228388"/>
            <a:ext cx="1639071" cy="34067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크롬 브라우저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504550" y="3337362"/>
            <a:ext cx="1851587" cy="314918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오페라 브라우저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5210039" y="3365985"/>
            <a:ext cx="2380317" cy="34067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파이어폭스 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브라우저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42</a:t>
            </a:fld>
            <a:endParaRPr lang="en-US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2178343" y="2033206"/>
            <a:ext cx="7563394" cy="5590903"/>
          </a:xfrm>
          <a:prstGeom prst="rect">
            <a:avLst/>
          </a:prstGeom>
          <a:noFill/>
          <a:ln w="3175">
            <a:noFill/>
            <a:miter/>
          </a:ln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연습</a:t>
            </a:r>
            <a:r>
              <a:rPr lang="en-US" altLang="ko-KR" sz="5500" kern="0" dirty="0" smtClean="0">
                <a:latin typeface="+mj-lt"/>
              </a:rPr>
              <a:t>1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43</a:t>
            </a:fld>
            <a:endParaRPr lang="en-US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710754" y="1703514"/>
            <a:ext cx="8637374" cy="551832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연습</a:t>
            </a:r>
            <a:r>
              <a:rPr lang="en-US" altLang="ko-KR" sz="5500" kern="0" dirty="0" smtClean="0">
                <a:latin typeface="+mj-lt"/>
              </a:rPr>
              <a:t>2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 sz="5500" dirty="0">
                <a:latin typeface="+mj-lt"/>
              </a:rPr>
              <a:t>오디오 </a:t>
            </a:r>
            <a:r>
              <a:rPr lang="ko-KR" altLang="en-US" sz="5500" dirty="0" smtClean="0">
                <a:latin typeface="+mj-lt"/>
              </a:rPr>
              <a:t>예제</a:t>
            </a:r>
            <a:r>
              <a:rPr lang="en-US" altLang="ko-KR" sz="5500" dirty="0" smtClean="0">
                <a:latin typeface="+mj-lt"/>
              </a:rPr>
              <a:t>1(1/2)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8960" y="1843548"/>
            <a:ext cx="11141340" cy="3539503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dirty="0">
                <a:latin typeface="+mj-lt"/>
                <a:ea typeface="+mn-ea"/>
                <a:cs typeface="+mn-cs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&lt;audio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"old_pop.mp3"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autoplay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 controls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+mj-lt"/>
                <a:ea typeface="+mn-ea"/>
                <a:cs typeface="+mn-cs"/>
              </a:rPr>
              <a:t>     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&lt;/audio&gt;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4098" name="_x447324000" descr="EMB00001a1c11bf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2798851" y="4079553"/>
            <a:ext cx="8534515" cy="1890826"/>
          </a:xfrm>
          <a:prstGeom prst="rect">
            <a:avLst/>
          </a:prstGeom>
          <a:noFill/>
        </p:spPr>
      </p:pic>
      <p:pic>
        <p:nvPicPr>
          <p:cNvPr id="4097" name="_x447324320" descr="EMB00001a1c11c0"/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798850" y="6078497"/>
            <a:ext cx="8534515" cy="2139493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5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ko-KR" altLang="en-US" sz="5500" dirty="0">
                <a:latin typeface="+mn-ea"/>
                <a:ea typeface="+mn-ea"/>
              </a:rPr>
              <a:t>오디오 예제</a:t>
            </a:r>
            <a:r>
              <a:rPr lang="en-US" altLang="ko-KR" sz="5500" dirty="0" smtClean="0">
                <a:latin typeface="+mn-ea"/>
                <a:ea typeface="+mn-ea"/>
              </a:rPr>
              <a:t>1(2/2</a:t>
            </a:r>
            <a:r>
              <a:rPr lang="en-US" altLang="ko-KR" sz="5500" dirty="0">
                <a:latin typeface="+mn-ea"/>
                <a:ea typeface="+mn-ea"/>
              </a:rPr>
              <a:t>)</a:t>
            </a:r>
            <a:endParaRPr lang="ko-KR" altLang="en-US" sz="5500" dirty="0">
              <a:latin typeface="+mn-ea"/>
              <a:ea typeface="+mn-ea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&lt;source&gt;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브라우저가 지원하는 오디오 형식은 아직까지 없다</a:t>
            </a:r>
            <a:r>
              <a:rPr lang="en-US" altLang="ko-KR" dirty="0"/>
              <a:t>! </a:t>
            </a:r>
          </a:p>
          <a:p>
            <a:pPr lvl="1"/>
            <a:r>
              <a:rPr lang="ko-KR" altLang="en-US" dirty="0"/>
              <a:t>호환성을 높이기 위하여 다음과 같이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434446" y="3505242"/>
            <a:ext cx="11051646" cy="4485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+mj-lt"/>
                <a:ea typeface="+mn-ea"/>
                <a:cs typeface="+mn-cs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&lt;audio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controls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autoplay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&lt;source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"old_pop.ogg"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"audio/</a:t>
            </a:r>
            <a:r>
              <a:rPr lang="en-US" altLang="ko-KR" sz="2339" b="1" dirty="0" err="1">
                <a:solidFill>
                  <a:srgbClr val="6600FF"/>
                </a:solidFill>
                <a:latin typeface="+mj-lt"/>
                <a:ea typeface="+mn-ea"/>
                <a:cs typeface="+mn-cs"/>
              </a:rPr>
              <a:t>ogg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&lt;source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"old_pop.mp3"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"audio/mp3"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	  &lt;source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"old_pop.wav"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"audio/wav"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+mj-lt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&lt;/audio&gt;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+mj-lt"/>
              <a:ea typeface="+mn-ea"/>
              <a:cs typeface="+mn-cs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8931818" y="5488522"/>
            <a:ext cx="0" cy="9732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9159324" y="5387406"/>
            <a:ext cx="2098108" cy="104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080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위에서부터 파일 형식을 차례대로 검사한다</a:t>
            </a:r>
            <a:r>
              <a:rPr lang="en-US" altLang="ko-KR" sz="2080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.</a:t>
            </a:r>
            <a:endParaRPr lang="ko-KR" altLang="en-US" sz="2080" dirty="0"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6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 dirty="0"/>
              <a:t>비디오 파일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2400" dirty="0" smtClean="0"/>
              <a:t>디지털 형식의 일반 비디오 파일은 </a:t>
            </a:r>
            <a:r>
              <a:rPr lang="en-US" altLang="ko-KR" sz="2400" dirty="0" smtClean="0"/>
              <a:t>‘</a:t>
            </a:r>
            <a:r>
              <a:rPr lang="ko-KR" altLang="en-US" sz="2400" dirty="0" err="1" smtClean="0"/>
              <a:t>코덱</a:t>
            </a:r>
            <a:r>
              <a:rPr lang="en-US" altLang="ko-KR" sz="2400" dirty="0" smtClean="0"/>
              <a:t>＇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컨테이너</a:t>
            </a:r>
            <a:r>
              <a:rPr lang="en-US" altLang="ko-KR" sz="2400" dirty="0" smtClean="0"/>
              <a:t>＇</a:t>
            </a:r>
            <a:r>
              <a:rPr lang="ko-KR" altLang="en-US" sz="2400" dirty="0" smtClean="0"/>
              <a:t>로 구성</a:t>
            </a:r>
            <a:endParaRPr lang="en-US" altLang="ko-KR" sz="2400" dirty="0" smtClean="0"/>
          </a:p>
          <a:p>
            <a:pPr lvl="1"/>
            <a:r>
              <a:rPr lang="ko-KR" altLang="en-US" sz="1880" dirty="0" err="1" smtClean="0"/>
              <a:t>코덱</a:t>
            </a:r>
            <a:r>
              <a:rPr lang="ko-KR" altLang="en-US" sz="1880" dirty="0" smtClean="0"/>
              <a:t> </a:t>
            </a:r>
            <a:r>
              <a:rPr lang="en-US" altLang="ko-KR" sz="1880" dirty="0" smtClean="0"/>
              <a:t>: </a:t>
            </a:r>
            <a:r>
              <a:rPr lang="ko-KR" altLang="en-US" sz="2000" dirty="0"/>
              <a:t>비디오 파일을 압축하고 압축을 풀 때 사용</a:t>
            </a:r>
            <a:r>
              <a:rPr lang="en-US" altLang="ko-KR" sz="2000" dirty="0"/>
              <a:t>(ex: </a:t>
            </a:r>
            <a:r>
              <a:rPr lang="en-US" altLang="ko-KR" sz="2000" dirty="0" err="1"/>
              <a:t>FFMpeg</a:t>
            </a:r>
            <a:r>
              <a:rPr lang="en-US" altLang="ko-KR" sz="2000" dirty="0"/>
              <a:t>, DivX </a:t>
            </a:r>
            <a:r>
              <a:rPr lang="ko-KR" altLang="en-US" sz="2000" dirty="0"/>
              <a:t>등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컨테이너 </a:t>
            </a:r>
            <a:r>
              <a:rPr lang="en-US" altLang="ko-KR" sz="2000" dirty="0"/>
              <a:t>: </a:t>
            </a:r>
            <a:r>
              <a:rPr lang="ko-KR" altLang="en-US" sz="2000" dirty="0"/>
              <a:t>디지털 파일에 대한 정보를 저장하는 파일 모음</a:t>
            </a:r>
            <a:r>
              <a:rPr lang="en-US" altLang="ko-KR" sz="2000" dirty="0"/>
              <a:t>. </a:t>
            </a:r>
            <a:r>
              <a:rPr lang="ko-KR" altLang="en-US" sz="2000" dirty="0"/>
              <a:t>동영상 스트림</a:t>
            </a:r>
            <a:r>
              <a:rPr lang="en-US" altLang="ko-KR" sz="2000" dirty="0"/>
              <a:t>, </a:t>
            </a:r>
            <a:endParaRPr lang="en-US" altLang="ko-KR" sz="2000" dirty="0" smtClean="0"/>
          </a:p>
          <a:p>
            <a:pPr marL="594067" lvl="1" indent="0"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오디오 </a:t>
            </a:r>
            <a:r>
              <a:rPr lang="ko-KR" altLang="en-US" sz="2000" dirty="0"/>
              <a:t>스트림 및 자막과 같은 기타 메타데이터를 포함</a:t>
            </a:r>
            <a:r>
              <a:rPr lang="en-US" altLang="ko-KR" sz="2000" dirty="0"/>
              <a:t>(ex: AVI,FLV,WMV, MP4 </a:t>
            </a:r>
            <a:r>
              <a:rPr lang="ko-KR" altLang="en-US" sz="2000" dirty="0"/>
              <a:t>등</a:t>
            </a:r>
            <a:r>
              <a:rPr lang="en-US" altLang="ko-KR" sz="2000" dirty="0" smtClean="0"/>
              <a:t>)</a:t>
            </a:r>
          </a:p>
          <a:p>
            <a:pPr marL="594067" lvl="1" indent="0">
              <a:buNone/>
            </a:pPr>
            <a:endParaRPr lang="en-US" altLang="ko-KR" sz="1880" dirty="0" smtClean="0"/>
          </a:p>
          <a:p>
            <a:pPr lvl="1"/>
            <a:r>
              <a:rPr lang="en-US" altLang="ko-KR" sz="1880" dirty="0" smtClean="0"/>
              <a:t>MPEG4 </a:t>
            </a:r>
            <a:r>
              <a:rPr lang="en-US" altLang="ko-KR" sz="1880" dirty="0"/>
              <a:t>– 'MPEG-4' </a:t>
            </a:r>
            <a:r>
              <a:rPr lang="ko-KR" altLang="en-US" sz="1880" dirty="0"/>
              <a:t>기술을 사용한다</a:t>
            </a:r>
            <a:r>
              <a:rPr lang="en-US" altLang="ko-KR" sz="1880" dirty="0"/>
              <a:t>. MPEG-1</a:t>
            </a:r>
            <a:r>
              <a:rPr lang="ko-KR" altLang="en-US" sz="1880" dirty="0"/>
              <a:t>과 </a:t>
            </a:r>
            <a:r>
              <a:rPr lang="en-US" altLang="ko-KR" sz="1880" dirty="0"/>
              <a:t>MPEG-2</a:t>
            </a:r>
            <a:r>
              <a:rPr lang="ko-KR" altLang="en-US" sz="1880" dirty="0"/>
              <a:t>에 비해 적은 용량으로도 고품질의 영상 및 음성을 구현할 수 있다</a:t>
            </a:r>
            <a:r>
              <a:rPr lang="en-US" altLang="ko-KR" sz="1880" dirty="0"/>
              <a:t>. </a:t>
            </a:r>
            <a:r>
              <a:rPr lang="ko-KR" altLang="en-US" sz="1880" dirty="0" err="1"/>
              <a:t>코덱은</a:t>
            </a:r>
            <a:r>
              <a:rPr lang="ko-KR" altLang="en-US" sz="1880" dirty="0"/>
              <a:t> </a:t>
            </a:r>
            <a:r>
              <a:rPr lang="en-US" altLang="ko-KR" sz="1880" dirty="0"/>
              <a:t>H.264</a:t>
            </a:r>
            <a:r>
              <a:rPr lang="ko-KR" altLang="en-US" sz="1880" dirty="0"/>
              <a:t>를 사용한다</a:t>
            </a:r>
            <a:r>
              <a:rPr lang="en-US" altLang="ko-KR" sz="1880" dirty="0" smtClean="0"/>
              <a:t>.</a:t>
            </a:r>
          </a:p>
          <a:p>
            <a:pPr lvl="1"/>
            <a:endParaRPr lang="en-US" altLang="ko-KR" sz="1880" dirty="0"/>
          </a:p>
          <a:p>
            <a:pPr lvl="1"/>
            <a:r>
              <a:rPr lang="en-US" altLang="ko-KR" sz="1880" dirty="0" err="1"/>
              <a:t>WebM</a:t>
            </a:r>
            <a:r>
              <a:rPr lang="en-US" altLang="ko-KR" sz="1880" dirty="0"/>
              <a:t> – </a:t>
            </a:r>
            <a:r>
              <a:rPr lang="ko-KR" altLang="en-US" sz="1880" dirty="0"/>
              <a:t>무료로 제공되는 개방형 고화질 압축 형식의 영상 포맷이다</a:t>
            </a:r>
            <a:r>
              <a:rPr lang="en-US" altLang="ko-KR" sz="1880" dirty="0"/>
              <a:t>. </a:t>
            </a:r>
            <a:r>
              <a:rPr lang="ko-KR" altLang="en-US" sz="1880" dirty="0"/>
              <a:t>구글이 지원하고 있다</a:t>
            </a:r>
            <a:r>
              <a:rPr lang="en-US" altLang="ko-KR" sz="1880" dirty="0"/>
              <a:t>. </a:t>
            </a:r>
            <a:r>
              <a:rPr lang="ko-KR" altLang="en-US" sz="1880" dirty="0" err="1"/>
              <a:t>코덱은</a:t>
            </a:r>
            <a:r>
              <a:rPr lang="ko-KR" altLang="en-US" sz="1880" dirty="0"/>
              <a:t> </a:t>
            </a:r>
            <a:r>
              <a:rPr lang="en-US" altLang="ko-KR" sz="1880" dirty="0"/>
              <a:t>VP8</a:t>
            </a:r>
            <a:r>
              <a:rPr lang="ko-KR" altLang="en-US" sz="1880" dirty="0"/>
              <a:t>이라고 불린다</a:t>
            </a:r>
            <a:r>
              <a:rPr lang="en-US" altLang="ko-KR" sz="1880" dirty="0"/>
              <a:t>.</a:t>
            </a:r>
          </a:p>
          <a:p>
            <a:pPr lvl="1"/>
            <a:endParaRPr lang="en-US" altLang="ko-KR" sz="1880" dirty="0" smtClean="0"/>
          </a:p>
          <a:p>
            <a:pPr lvl="1"/>
            <a:r>
              <a:rPr lang="en-US" altLang="ko-KR" sz="1880" dirty="0" err="1" smtClean="0"/>
              <a:t>Ogg</a:t>
            </a:r>
            <a:r>
              <a:rPr lang="en-US" altLang="ko-KR" sz="1880" dirty="0" smtClean="0"/>
              <a:t> </a:t>
            </a:r>
            <a:r>
              <a:rPr lang="en-US" altLang="ko-KR" sz="1880" dirty="0"/>
              <a:t>– </a:t>
            </a:r>
            <a:r>
              <a:rPr lang="ko-KR" altLang="en-US" sz="1880" dirty="0"/>
              <a:t>역시 무료이고 비디오 압축 형식이다</a:t>
            </a:r>
            <a:r>
              <a:rPr lang="en-US" altLang="ko-KR" sz="1880" dirty="0"/>
              <a:t>. </a:t>
            </a:r>
            <a:r>
              <a:rPr lang="en-US" altLang="ko-KR" sz="1880" dirty="0" err="1"/>
              <a:t>Ogg</a:t>
            </a:r>
            <a:r>
              <a:rPr lang="en-US" altLang="ko-KR" sz="1880" dirty="0"/>
              <a:t> Theora </a:t>
            </a:r>
            <a:r>
              <a:rPr lang="ko-KR" altLang="en-US" sz="1880" dirty="0"/>
              <a:t>비디오 압축 기술이라 불린다</a:t>
            </a:r>
            <a:r>
              <a:rPr lang="en-US" altLang="ko-KR" sz="1880" dirty="0"/>
              <a:t>. </a:t>
            </a:r>
            <a:r>
              <a:rPr lang="ko-KR" altLang="en-US" sz="1880" dirty="0"/>
              <a:t>확장자가 </a:t>
            </a:r>
            <a:r>
              <a:rPr lang="en-US" altLang="ko-KR" sz="1880" dirty="0" err="1"/>
              <a:t>ogv</a:t>
            </a:r>
            <a:r>
              <a:rPr lang="ko-KR" altLang="en-US" sz="1880" dirty="0"/>
              <a:t>인 파일에 주로 사용된다</a:t>
            </a:r>
            <a:r>
              <a:rPr lang="en-US" altLang="ko-KR" sz="1880" dirty="0" smtClean="0"/>
              <a:t>.</a:t>
            </a:r>
            <a:endParaRPr lang="en-US" altLang="ko-KR" sz="188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7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51026933"/>
              </p:ext>
            </p:extLst>
          </p:nvPr>
        </p:nvGraphicFramePr>
        <p:xfrm>
          <a:off x="664352" y="6599626"/>
          <a:ext cx="1052787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87">
                  <a:extLst>
                    <a:ext uri="{9D8B030D-6E8A-4147-A177-3AD203B41FA5}">
                      <a16:colId xmlns:a16="http://schemas.microsoft.com/office/drawing/2014/main" xmlns="" val="2079305615"/>
                    </a:ext>
                  </a:extLst>
                </a:gridCol>
                <a:gridCol w="1777285">
                  <a:extLst>
                    <a:ext uri="{9D8B030D-6E8A-4147-A177-3AD203B41FA5}">
                      <a16:colId xmlns:a16="http://schemas.microsoft.com/office/drawing/2014/main" xmlns="" val="609958474"/>
                    </a:ext>
                  </a:extLst>
                </a:gridCol>
                <a:gridCol w="18545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33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416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159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2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브라우저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IE 9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크롬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6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Firefox 3.6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Safari 5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Opera 10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MP4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WebM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1350168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Ogg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en-US" altLang="ko-KR" dirty="0"/>
              <a:t>&lt;video&gt; </a:t>
            </a:r>
            <a:r>
              <a:rPr lang="ko-KR" altLang="en-US" dirty="0"/>
              <a:t>요소의 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8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21992" y="1918952"/>
            <a:ext cx="10766521" cy="1931831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&lt;video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"movie.mp4"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autoplay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controls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&lt;/video&gt;</a:t>
            </a:r>
            <a:endParaRPr lang="ko-KR" altLang="en-US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027" y="2026141"/>
            <a:ext cx="210226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n-cs"/>
              </a:rPr>
              <a:t>비디오 삽입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5479" y="3344095"/>
            <a:ext cx="3610913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n-cs"/>
              </a:rPr>
              <a:t>비디오 소스 파일 경로</a:t>
            </a:r>
            <a:r>
              <a:rPr lang="en-US" altLang="ko-KR" b="1">
                <a:latin typeface="Arial"/>
                <a:ea typeface="+mn-ea"/>
                <a:cs typeface="+mn-cs"/>
              </a:rPr>
              <a:t>(URL)</a:t>
            </a:r>
            <a:endParaRPr lang="ko-KR" altLang="en-US" b="1">
              <a:latin typeface="Arial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7779" y="2017122"/>
            <a:ext cx="146581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Arial"/>
                <a:ea typeface="+mn-ea"/>
                <a:cs typeface="+mn-cs"/>
              </a:rPr>
              <a:t>자동</a:t>
            </a:r>
            <a:r>
              <a:rPr lang="en-US" altLang="ko-KR" b="1" dirty="0">
                <a:latin typeface="Arial"/>
                <a:ea typeface="+mn-ea"/>
                <a:cs typeface="+mn-cs"/>
              </a:rPr>
              <a:t> </a:t>
            </a:r>
            <a:r>
              <a:rPr lang="ko-KR" altLang="en-US" b="1" dirty="0">
                <a:latin typeface="Arial"/>
                <a:ea typeface="+mn-ea"/>
                <a:cs typeface="+mn-cs"/>
              </a:rPr>
              <a:t>재생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83592" y="3344095"/>
            <a:ext cx="2959022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Arial"/>
                <a:ea typeface="+mn-ea"/>
                <a:cs typeface="+mn-cs"/>
              </a:rPr>
              <a:t>화면에 제어기를 보일 것</a:t>
            </a:r>
          </a:p>
        </p:txBody>
      </p:sp>
      <p:cxnSp>
        <p:nvCxnSpPr>
          <p:cNvPr id="10" name="직선 화살표 연결선 9"/>
          <p:cNvCxnSpPr>
            <a:stCxn id="7" idx="0"/>
          </p:cNvCxnSpPr>
          <p:nvPr/>
        </p:nvCxnSpPr>
        <p:spPr>
          <a:xfrm flipH="1" flipV="1">
            <a:off x="3193961" y="2859110"/>
            <a:ext cx="526975" cy="4849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1" name="직선 화살표 연결선 10"/>
          <p:cNvCxnSpPr>
            <a:stCxn id="9" idx="0"/>
          </p:cNvCxnSpPr>
          <p:nvPr/>
        </p:nvCxnSpPr>
        <p:spPr>
          <a:xfrm flipH="1" flipV="1">
            <a:off x="6065949" y="2859110"/>
            <a:ext cx="1097154" cy="4849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2" name="직선 화살표 연결선 11"/>
          <p:cNvCxnSpPr>
            <a:stCxn id="8" idx="2"/>
          </p:cNvCxnSpPr>
          <p:nvPr/>
        </p:nvCxnSpPr>
        <p:spPr>
          <a:xfrm flipH="1">
            <a:off x="4816699" y="2386454"/>
            <a:ext cx="133987" cy="2279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3" name="직선 화살표 연결선 12"/>
          <p:cNvCxnSpPr>
            <a:stCxn id="6" idx="2"/>
          </p:cNvCxnSpPr>
          <p:nvPr/>
        </p:nvCxnSpPr>
        <p:spPr>
          <a:xfrm flipH="1">
            <a:off x="1300766" y="2395473"/>
            <a:ext cx="275393" cy="2189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8237539"/>
              </p:ext>
            </p:extLst>
          </p:nvPr>
        </p:nvGraphicFramePr>
        <p:xfrm>
          <a:off x="421992" y="4186775"/>
          <a:ext cx="11059301" cy="404197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703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562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속성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src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재생할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비디오가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존재하는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지정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 파일 경로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2752250248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autoplay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 속성이 존재하면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비디오를 자동으로 재생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controls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 속성이 존재하면 브라우저가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재생을 제어하는 제어기를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표시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loop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 속성이 존재하면 브라우저가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비디오를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반복하여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preload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사용자가 사용할 생각이 없더라도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전체 비디오를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미리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다운로드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2652664766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poster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비디오를 다운로드 하는 중 표시하는 이미지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3217365540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muted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비디오의 오디오 출력을 중지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3531998342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width, height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 재생기의 너비와 높이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 sz="6000" dirty="0" smtClean="0"/>
              <a:t>비디오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4774" y="1551112"/>
            <a:ext cx="10902103" cy="4480070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200" b="1" dirty="0">
                <a:latin typeface="+mj-lt"/>
                <a:ea typeface="+mn-ea"/>
                <a:cs typeface="+mn-cs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&lt;video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width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"640"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height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"480"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controls</a:t>
            </a: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&lt;source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"trailer.mp4"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'video/mp4'</a:t>
            </a: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&lt;source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</a:t>
            </a:r>
            <a:r>
              <a:rPr lang="en-US" altLang="ko-KR" sz="2200" b="1" dirty="0" err="1">
                <a:solidFill>
                  <a:srgbClr val="6600FF"/>
                </a:solidFill>
                <a:latin typeface="+mj-lt"/>
                <a:ea typeface="+mn-ea"/>
                <a:cs typeface="+mn-cs"/>
              </a:rPr>
              <a:t>trailer.ogv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 </a:t>
            </a:r>
            <a:r>
              <a:rPr lang="en-US" altLang="ko-KR" sz="2200" b="1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'video/</a:t>
            </a:r>
            <a:r>
              <a:rPr lang="en-US" altLang="ko-KR" sz="2200" b="1" dirty="0" err="1">
                <a:solidFill>
                  <a:srgbClr val="6600FF"/>
                </a:solidFill>
                <a:latin typeface="+mj-lt"/>
                <a:ea typeface="+mn-ea"/>
                <a:cs typeface="+mn-cs"/>
              </a:rPr>
              <a:t>ogg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'</a:t>
            </a: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p&gt;</a:t>
            </a:r>
            <a:r>
              <a:rPr lang="en-US" altLang="ko-KR" sz="2200" b="1" dirty="0" smtClean="0">
                <a:latin typeface="+mj-lt"/>
                <a:ea typeface="+mn-ea"/>
                <a:cs typeface="+mn-cs"/>
              </a:rPr>
              <a:t>Your browser does not support the video tag.</a:t>
            </a:r>
            <a:r>
              <a:rPr lang="en-US" altLang="ko-KR" sz="2200" b="1" dirty="0" smtClean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&lt;/video&gt;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9217" name="_x437728544" descr="EMB00001a1c11ea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5765249" y="4843840"/>
            <a:ext cx="4582879" cy="3522262"/>
          </a:xfrm>
          <a:prstGeom prst="rect">
            <a:avLst/>
          </a:prstGeom>
          <a:noFill/>
        </p:spPr>
      </p:pic>
      <p:cxnSp>
        <p:nvCxnSpPr>
          <p:cNvPr id="5" name="직선 화살표 연결선 4"/>
          <p:cNvCxnSpPr/>
          <p:nvPr/>
        </p:nvCxnSpPr>
        <p:spPr>
          <a:xfrm>
            <a:off x="8604104" y="2951439"/>
            <a:ext cx="0" cy="9732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8831610" y="2850324"/>
            <a:ext cx="2098108" cy="1035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080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위에서부터 파일 형식을 차례대로 검사한다</a:t>
            </a:r>
            <a:r>
              <a:rPr lang="en-US" altLang="ko-KR" sz="2080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.</a:t>
            </a:r>
            <a:endParaRPr lang="ko-KR" altLang="en-US" sz="2080" dirty="0"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9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2498</ep:Words>
  <ep:PresentationFormat>사용자 지정</ep:PresentationFormat>
  <ep:Paragraphs>524</ep:Paragraphs>
  <ep:Slides>43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ep:HeadingPairs>
  <ep:TitlesOfParts>
    <vt:vector size="44" baseType="lpstr">
      <vt:lpstr>1_Crayons</vt:lpstr>
      <vt:lpstr>슬라이드 1</vt:lpstr>
      <vt:lpstr>웹브라우저와 멀티미디어</vt:lpstr>
      <vt:lpstr>오디오 파일 형식</vt:lpstr>
      <vt:lpstr>&lt;audio&gt; 요소의 속성</vt:lpstr>
      <vt:lpstr>오디오 예제1(1/2)</vt:lpstr>
      <vt:lpstr>오디오 예제1(2/2)</vt:lpstr>
      <vt:lpstr>비디오 파일 형식</vt:lpstr>
      <vt:lpstr>&lt;video&gt; 요소의 속성</vt:lpstr>
      <vt:lpstr>비디오 예제</vt:lpstr>
      <vt:lpstr>HTML 입력양식</vt:lpstr>
      <vt:lpstr>입력 양식의 작동 방식</vt:lpstr>
      <vt:lpstr>HTML 양식(form)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이메일 입력 예제</vt:lpstr>
      <vt:lpstr xml:space="preserve">전화번호 입력 예제 </vt:lpstr>
      <vt:lpstr xml:space="preserve">숫자 입력 예제 </vt:lpstr>
      <vt:lpstr xml:space="preserve">range 입력 예제 </vt:lpstr>
      <vt:lpstr>날짜 입력 예제</vt:lpstr>
      <vt:lpstr>색상 입력 예제</vt:lpstr>
      <vt:lpstr>슬라이드 42</vt:lpstr>
      <vt:lpstr>슬라이드 43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chocojhkim@live.com</dc:creator>
  <cp:lastModifiedBy>PC-14</cp:lastModifiedBy>
  <dcterms:modified xsi:type="dcterms:W3CDTF">2022-01-21T08:34:27.705</dcterms:modified>
  <cp:revision>1271</cp:revision>
  <dc:title>HTML</dc:title>
  <cp:version>1000.0000.01</cp:version>
</cp:coreProperties>
</file>