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38"/>
  </p:notesMasterIdLst>
  <p:handoutMasterIdLst>
    <p:handoutMasterId r:id="rId39"/>
  </p:handoutMasterIdLst>
  <p:sldIdLst>
    <p:sldId id="554" r:id="rId2"/>
    <p:sldId id="555" r:id="rId3"/>
    <p:sldId id="556" r:id="rId4"/>
    <p:sldId id="557" r:id="rId5"/>
    <p:sldId id="569" r:id="rId6"/>
    <p:sldId id="565" r:id="rId7"/>
    <p:sldId id="570" r:id="rId8"/>
    <p:sldId id="593" r:id="rId9"/>
    <p:sldId id="558" r:id="rId10"/>
    <p:sldId id="559" r:id="rId11"/>
    <p:sldId id="560" r:id="rId12"/>
    <p:sldId id="594" r:id="rId13"/>
    <p:sldId id="566" r:id="rId14"/>
    <p:sldId id="568" r:id="rId15"/>
    <p:sldId id="573" r:id="rId16"/>
    <p:sldId id="576" r:id="rId17"/>
    <p:sldId id="597" r:id="rId18"/>
    <p:sldId id="598" r:id="rId19"/>
    <p:sldId id="577" r:id="rId20"/>
    <p:sldId id="578" r:id="rId21"/>
    <p:sldId id="579" r:id="rId22"/>
    <p:sldId id="580" r:id="rId23"/>
    <p:sldId id="582" r:id="rId24"/>
    <p:sldId id="583" r:id="rId25"/>
    <p:sldId id="584" r:id="rId26"/>
    <p:sldId id="585" r:id="rId27"/>
    <p:sldId id="586" r:id="rId28"/>
    <p:sldId id="590" r:id="rId29"/>
    <p:sldId id="589" r:id="rId30"/>
    <p:sldId id="587" r:id="rId31"/>
    <p:sldId id="588" r:id="rId32"/>
    <p:sldId id="592" r:id="rId33"/>
    <p:sldId id="591" r:id="rId34"/>
    <p:sldId id="562" r:id="rId35"/>
    <p:sldId id="595" r:id="rId36"/>
    <p:sldId id="596" r:id="rId37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TML5" id="{3BF30400-1CD3-4976-A1DB-0224292285D2}">
          <p14:sldIdLst/>
        </p14:section>
        <p14:section name="CSS3" id="{D2C78D48-A115-4072-A02C-4ED1383C6250}">
          <p14:sldIdLst>
            <p14:sldId id="554"/>
            <p14:sldId id="555"/>
            <p14:sldId id="556"/>
            <p14:sldId id="557"/>
            <p14:sldId id="569"/>
            <p14:sldId id="565"/>
            <p14:sldId id="570"/>
            <p14:sldId id="593"/>
            <p14:sldId id="558"/>
            <p14:sldId id="559"/>
            <p14:sldId id="560"/>
            <p14:sldId id="594"/>
            <p14:sldId id="566"/>
            <p14:sldId id="568"/>
            <p14:sldId id="573"/>
            <p14:sldId id="576"/>
            <p14:sldId id="597"/>
            <p14:sldId id="598"/>
            <p14:sldId id="577"/>
            <p14:sldId id="578"/>
            <p14:sldId id="579"/>
            <p14:sldId id="580"/>
            <p14:sldId id="582"/>
            <p14:sldId id="583"/>
            <p14:sldId id="584"/>
            <p14:sldId id="585"/>
            <p14:sldId id="586"/>
            <p14:sldId id="590"/>
            <p14:sldId id="589"/>
            <p14:sldId id="587"/>
            <p14:sldId id="588"/>
            <p14:sldId id="592"/>
            <p14:sldId id="591"/>
            <p14:sldId id="562"/>
            <p14:sldId id="595"/>
            <p14:sldId id="596"/>
          </p14:sldIdLst>
        </p14:section>
        <p14:section name="Javascript" id="{21A0D544-C98B-4767-8E9B-BFA545D479F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EF66"/>
    <a:srgbClr val="0000FF"/>
    <a:srgbClr val="006600"/>
    <a:srgbClr val="FF6600"/>
    <a:srgbClr val="821490"/>
    <a:srgbClr val="009E00"/>
    <a:srgbClr val="6600FF"/>
    <a:srgbClr val="CC9900"/>
    <a:srgbClr val="FF99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3514" autoAdjust="0"/>
  </p:normalViewPr>
  <p:slideViewPr>
    <p:cSldViewPr snapToGrid="0">
      <p:cViewPr varScale="1">
        <p:scale>
          <a:sx n="58" d="100"/>
          <a:sy n="58" d="100"/>
        </p:scale>
        <p:origin x="102" y="720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0133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768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05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CSS </a:t>
            </a:r>
            <a:r>
              <a:rPr lang="ko-KR" altLang="en-US" dirty="0" err="1" smtClean="0">
                <a:latin typeface="+mj-lt"/>
              </a:rPr>
              <a:t>박스모델과</a:t>
            </a:r>
            <a:r>
              <a:rPr lang="ko-KR" altLang="en-US" dirty="0" smtClean="0">
                <a:latin typeface="+mj-lt"/>
              </a:rPr>
              <a:t> 응용</a:t>
            </a:r>
            <a:endParaRPr lang="ko-KR" alt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436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테두리 두께 </a:t>
            </a:r>
            <a:r>
              <a:rPr lang="en-US" altLang="ko-KR" sz="3000" dirty="0" smtClean="0"/>
              <a:t>(border-width)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03660" y="2466109"/>
            <a:ext cx="11094016" cy="525087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head&gt;</a:t>
            </a:r>
          </a:p>
          <a:p>
            <a:r>
              <a:rPr lang="en-US" altLang="ko-KR" sz="2200" dirty="0">
                <a:latin typeface="+mj-lt"/>
              </a:rPr>
              <a:t>  </a:t>
            </a:r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style&gt;</a:t>
            </a:r>
          </a:p>
          <a:p>
            <a:r>
              <a:rPr lang="en-US" altLang="ko-KR" sz="2200" dirty="0">
                <a:latin typeface="+mj-lt"/>
              </a:rPr>
              <a:t>  </a:t>
            </a:r>
            <a:r>
              <a:rPr lang="en-US" altLang="ko-KR" sz="2200" dirty="0" smtClean="0">
                <a:latin typeface="+mj-lt"/>
              </a:rPr>
              <a:t>  </a:t>
            </a:r>
            <a:r>
              <a:rPr lang="en-US" altLang="ko-KR" sz="2200" dirty="0" err="1" smtClean="0">
                <a:latin typeface="+mj-lt"/>
              </a:rPr>
              <a:t>p.thick</a:t>
            </a:r>
            <a:r>
              <a:rPr lang="en-US" altLang="ko-KR" sz="2200" dirty="0" smtClean="0">
                <a:latin typeface="+mj-lt"/>
              </a:rPr>
              <a:t> </a:t>
            </a:r>
            <a:r>
              <a:rPr lang="en-US" altLang="ko-KR" sz="2200" dirty="0">
                <a:latin typeface="+mj-lt"/>
              </a:rPr>
              <a:t>{border-style: solid; </a:t>
            </a:r>
            <a:r>
              <a:rPr lang="en-US" altLang="ko-KR" sz="2200" dirty="0">
                <a:solidFill>
                  <a:srgbClr val="FF0000"/>
                </a:solidFill>
                <a:latin typeface="+mj-lt"/>
              </a:rPr>
              <a:t>border-width: thick;</a:t>
            </a:r>
            <a:r>
              <a:rPr lang="en-US" altLang="ko-KR" sz="2200" dirty="0">
                <a:latin typeface="+mj-lt"/>
              </a:rPr>
              <a:t>}</a:t>
            </a:r>
          </a:p>
          <a:p>
            <a:r>
              <a:rPr lang="en-US" altLang="ko-KR" sz="2200" dirty="0">
                <a:latin typeface="+mj-lt"/>
              </a:rPr>
              <a:t>  </a:t>
            </a:r>
            <a:r>
              <a:rPr lang="en-US" altLang="ko-KR" sz="2200" dirty="0" smtClean="0">
                <a:latin typeface="+mj-lt"/>
              </a:rPr>
              <a:t>  </a:t>
            </a:r>
            <a:r>
              <a:rPr lang="en-US" altLang="ko-KR" sz="2200" dirty="0" err="1" smtClean="0">
                <a:latin typeface="+mj-lt"/>
              </a:rPr>
              <a:t>p.medium</a:t>
            </a:r>
            <a:r>
              <a:rPr lang="en-US" altLang="ko-KR" sz="2200" dirty="0" smtClean="0">
                <a:latin typeface="+mj-lt"/>
              </a:rPr>
              <a:t> </a:t>
            </a:r>
            <a:r>
              <a:rPr lang="en-US" altLang="ko-KR" sz="2200" dirty="0">
                <a:latin typeface="+mj-lt"/>
              </a:rPr>
              <a:t>{border-style: solid; </a:t>
            </a:r>
            <a:r>
              <a:rPr lang="en-US" altLang="ko-KR" sz="2200" dirty="0">
                <a:solidFill>
                  <a:srgbClr val="FF0000"/>
                </a:solidFill>
                <a:latin typeface="+mj-lt"/>
              </a:rPr>
              <a:t>border-width: medium;</a:t>
            </a:r>
            <a:r>
              <a:rPr lang="en-US" altLang="ko-KR" sz="2200" dirty="0">
                <a:latin typeface="+mj-lt"/>
              </a:rPr>
              <a:t>}</a:t>
            </a:r>
          </a:p>
          <a:p>
            <a:r>
              <a:rPr lang="en-US" altLang="ko-KR" sz="2200" dirty="0">
                <a:latin typeface="+mj-lt"/>
              </a:rPr>
              <a:t>  </a:t>
            </a:r>
            <a:r>
              <a:rPr lang="en-US" altLang="ko-KR" sz="2200" dirty="0" smtClean="0">
                <a:latin typeface="+mj-lt"/>
              </a:rPr>
              <a:t>  </a:t>
            </a:r>
            <a:r>
              <a:rPr lang="en-US" altLang="ko-KR" sz="2200" dirty="0" err="1" smtClean="0">
                <a:latin typeface="+mj-lt"/>
              </a:rPr>
              <a:t>p.thin</a:t>
            </a:r>
            <a:r>
              <a:rPr lang="en-US" altLang="ko-KR" sz="2200" dirty="0" smtClean="0">
                <a:latin typeface="+mj-lt"/>
              </a:rPr>
              <a:t> </a:t>
            </a:r>
            <a:r>
              <a:rPr lang="en-US" altLang="ko-KR" sz="2200" dirty="0">
                <a:latin typeface="+mj-lt"/>
              </a:rPr>
              <a:t>{border-style: solid; </a:t>
            </a:r>
            <a:r>
              <a:rPr lang="en-US" altLang="ko-KR" sz="2200" dirty="0">
                <a:solidFill>
                  <a:srgbClr val="FF0000"/>
                </a:solidFill>
                <a:latin typeface="+mj-lt"/>
              </a:rPr>
              <a:t>border-width: 1px;</a:t>
            </a:r>
            <a:r>
              <a:rPr lang="en-US" altLang="ko-KR" sz="2200" dirty="0">
                <a:latin typeface="+mj-lt"/>
              </a:rPr>
              <a:t>}</a:t>
            </a:r>
          </a:p>
          <a:p>
            <a:r>
              <a:rPr lang="en-US" altLang="ko-KR" sz="2200" dirty="0">
                <a:latin typeface="+mj-lt"/>
              </a:rPr>
              <a:t>  </a:t>
            </a:r>
            <a:r>
              <a:rPr lang="en-US" altLang="ko-KR" sz="2200" dirty="0" smtClean="0">
                <a:latin typeface="+mj-lt"/>
              </a:rPr>
              <a:t>&lt;/</a:t>
            </a:r>
            <a:r>
              <a:rPr lang="en-US" altLang="ko-KR" sz="2200" dirty="0">
                <a:latin typeface="+mj-lt"/>
              </a:rPr>
              <a:t>style&gt;</a:t>
            </a:r>
          </a:p>
          <a:p>
            <a:r>
              <a:rPr lang="en-US" altLang="ko-KR" sz="2200" dirty="0">
                <a:latin typeface="+mj-lt"/>
              </a:rPr>
              <a:t>&lt;/head&gt;</a:t>
            </a:r>
          </a:p>
          <a:p>
            <a:r>
              <a:rPr lang="en-US" altLang="ko-KR" sz="2200" dirty="0">
                <a:latin typeface="+mj-lt"/>
              </a:rPr>
              <a:t>&lt;body&gt;</a:t>
            </a:r>
          </a:p>
          <a:p>
            <a:r>
              <a:rPr lang="en-US" altLang="ko-KR" sz="2200" dirty="0">
                <a:latin typeface="+mj-lt"/>
              </a:rPr>
              <a:t>  </a:t>
            </a:r>
            <a:r>
              <a:rPr lang="en-US" altLang="ko-KR" sz="2200" dirty="0" smtClean="0">
                <a:latin typeface="+mj-lt"/>
              </a:rPr>
              <a:t>&lt;p </a:t>
            </a:r>
            <a:r>
              <a:rPr lang="en-US" altLang="ko-KR" sz="2200" dirty="0">
                <a:latin typeface="+mj-lt"/>
              </a:rPr>
              <a:t>class="thick"&gt;</a:t>
            </a:r>
            <a:r>
              <a:rPr lang="ko-KR" altLang="en-US" sz="2200" dirty="0">
                <a:latin typeface="+mj-lt"/>
              </a:rPr>
              <a:t>경계선이 </a:t>
            </a:r>
            <a:r>
              <a:rPr lang="en-US" altLang="ko-KR" sz="2200" dirty="0">
                <a:latin typeface="+mj-lt"/>
              </a:rPr>
              <a:t>thick</a:t>
            </a:r>
            <a:r>
              <a:rPr lang="ko-KR" altLang="en-US" sz="2200" dirty="0">
                <a:latin typeface="+mj-lt"/>
              </a:rPr>
              <a:t>으로 설정되었음</a:t>
            </a:r>
            <a:r>
              <a:rPr lang="en-US" altLang="ko-KR" sz="2200" dirty="0">
                <a:latin typeface="+mj-lt"/>
              </a:rPr>
              <a:t>&lt;/p&gt;</a:t>
            </a:r>
          </a:p>
          <a:p>
            <a:r>
              <a:rPr lang="en-US" altLang="ko-KR" sz="2200" dirty="0">
                <a:latin typeface="+mj-lt"/>
              </a:rPr>
              <a:t>  </a:t>
            </a:r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p class="medium"&gt;</a:t>
            </a:r>
            <a:r>
              <a:rPr lang="ko-KR" altLang="en-US" sz="2200" dirty="0">
                <a:latin typeface="+mj-lt"/>
              </a:rPr>
              <a:t>경계선이 </a:t>
            </a:r>
            <a:r>
              <a:rPr lang="en-US" altLang="ko-KR" sz="2200" dirty="0">
                <a:latin typeface="+mj-lt"/>
              </a:rPr>
              <a:t>medium</a:t>
            </a:r>
            <a:r>
              <a:rPr lang="ko-KR" altLang="en-US" sz="2200" dirty="0">
                <a:latin typeface="+mj-lt"/>
              </a:rPr>
              <a:t>으로 설정되었음</a:t>
            </a:r>
            <a:r>
              <a:rPr lang="en-US" altLang="ko-KR" sz="2200" dirty="0">
                <a:latin typeface="+mj-lt"/>
              </a:rPr>
              <a:t>&lt;/p&gt;</a:t>
            </a:r>
          </a:p>
          <a:p>
            <a:r>
              <a:rPr lang="en-US" altLang="ko-KR" sz="2200" dirty="0">
                <a:latin typeface="+mj-lt"/>
              </a:rPr>
              <a:t>  </a:t>
            </a:r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p class="thin"&gt;</a:t>
            </a:r>
            <a:r>
              <a:rPr lang="ko-KR" altLang="en-US" sz="2200" dirty="0">
                <a:latin typeface="+mj-lt"/>
              </a:rPr>
              <a:t>경계선이 </a:t>
            </a:r>
            <a:r>
              <a:rPr lang="en-US" altLang="ko-KR" sz="2200" dirty="0" err="1">
                <a:latin typeface="+mj-lt"/>
              </a:rPr>
              <a:t>1px</a:t>
            </a:r>
            <a:r>
              <a:rPr lang="ko-KR" altLang="en-US" sz="2200" dirty="0">
                <a:latin typeface="+mj-lt"/>
              </a:rPr>
              <a:t>으로 설정되었음</a:t>
            </a:r>
            <a:r>
              <a:rPr lang="en-US" altLang="ko-KR" sz="2200" dirty="0">
                <a:latin typeface="+mj-lt"/>
              </a:rPr>
              <a:t>&lt;/p&gt;</a:t>
            </a:r>
          </a:p>
          <a:p>
            <a:r>
              <a:rPr lang="en-US" altLang="ko-KR" sz="2200" dirty="0">
                <a:latin typeface="+mj-lt"/>
              </a:rPr>
              <a:t>&lt;/body</a:t>
            </a:r>
            <a:r>
              <a:rPr lang="en-US" altLang="ko-KR" sz="2200" dirty="0" smtClean="0">
                <a:latin typeface="+mj-lt"/>
              </a:rPr>
              <a:t>&gt;</a:t>
            </a:r>
            <a:endParaRPr lang="en-US" altLang="ko-KR" sz="2200" dirty="0">
              <a:latin typeface="+mj-lt"/>
            </a:endParaRPr>
          </a:p>
        </p:txBody>
      </p:sp>
      <p:pic>
        <p:nvPicPr>
          <p:cNvPr id="5121" name="_x254942656" descr="EMB0000222830c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435" y="5117122"/>
            <a:ext cx="3371860" cy="22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테두리</a:t>
            </a:r>
            <a:r>
              <a:rPr lang="en-US" altLang="ko-KR" sz="5500" dirty="0" smtClean="0">
                <a:latin typeface="+mj-lt"/>
              </a:rPr>
              <a:t>(3/5)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06679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테두리 색상 </a:t>
            </a:r>
            <a:r>
              <a:rPr lang="en-US" altLang="ko-KR" sz="3000" dirty="0" smtClean="0"/>
              <a:t>(border-color)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8940" y="2507670"/>
            <a:ext cx="11140921" cy="490595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head&gt;</a:t>
            </a:r>
          </a:p>
          <a:p>
            <a:r>
              <a:rPr lang="en-US" altLang="ko-KR" sz="2200" dirty="0">
                <a:latin typeface="+mj-lt"/>
              </a:rPr>
              <a:t>    &lt;style&gt;</a:t>
            </a:r>
          </a:p>
          <a:p>
            <a:r>
              <a:rPr lang="en-US" altLang="ko-KR" sz="2200" dirty="0">
                <a:latin typeface="+mj-lt"/>
              </a:rPr>
              <a:t>        </a:t>
            </a:r>
            <a:r>
              <a:rPr lang="en-US" altLang="ko-KR" sz="2200" dirty="0" err="1">
                <a:latin typeface="+mj-lt"/>
              </a:rPr>
              <a:t>p.green</a:t>
            </a:r>
            <a:r>
              <a:rPr lang="en-US" altLang="ko-KR" sz="2200" dirty="0">
                <a:latin typeface="+mj-lt"/>
              </a:rPr>
              <a:t> {</a:t>
            </a:r>
          </a:p>
          <a:p>
            <a:r>
              <a:rPr lang="en-US" altLang="ko-KR" sz="2200" dirty="0">
                <a:latin typeface="+mj-lt"/>
              </a:rPr>
              <a:t>            border-style: solid;</a:t>
            </a:r>
          </a:p>
          <a:p>
            <a:r>
              <a:rPr lang="en-US" altLang="ko-KR" sz="2200" dirty="0">
                <a:latin typeface="+mj-lt"/>
              </a:rPr>
              <a:t>            </a:t>
            </a:r>
            <a:r>
              <a:rPr lang="en-US" altLang="ko-KR" sz="2200" dirty="0">
                <a:solidFill>
                  <a:srgbClr val="FF0000"/>
                </a:solidFill>
                <a:latin typeface="+mj-lt"/>
              </a:rPr>
              <a:t>border-color: green;</a:t>
            </a:r>
          </a:p>
          <a:p>
            <a:r>
              <a:rPr lang="en-US" altLang="ko-KR" sz="2200" dirty="0">
                <a:latin typeface="+mj-lt"/>
              </a:rPr>
              <a:t>        }</a:t>
            </a:r>
          </a:p>
          <a:p>
            <a:r>
              <a:rPr lang="en-US" altLang="ko-KR" sz="2200" dirty="0">
                <a:latin typeface="+mj-lt"/>
              </a:rPr>
              <a:t>    &lt;/style&gt;</a:t>
            </a:r>
          </a:p>
          <a:p>
            <a:r>
              <a:rPr lang="en-US" altLang="ko-KR" sz="2200" dirty="0">
                <a:latin typeface="+mj-lt"/>
              </a:rPr>
              <a:t>&lt;/head&gt;</a:t>
            </a:r>
          </a:p>
          <a:p>
            <a:r>
              <a:rPr lang="en-US" altLang="ko-KR" sz="2200" dirty="0">
                <a:latin typeface="+mj-lt"/>
              </a:rPr>
              <a:t>&lt;body&gt;</a:t>
            </a:r>
          </a:p>
          <a:p>
            <a:r>
              <a:rPr lang="en-US" altLang="ko-KR" sz="2200" dirty="0">
                <a:latin typeface="+mj-lt"/>
              </a:rPr>
              <a:t>    &lt;p class="green"&gt;</a:t>
            </a:r>
            <a:r>
              <a:rPr lang="ko-KR" altLang="en-US" sz="2200" dirty="0">
                <a:latin typeface="+mj-lt"/>
              </a:rPr>
              <a:t>경계선의 색상</a:t>
            </a:r>
            <a:r>
              <a:rPr lang="en-US" altLang="ko-KR" sz="2200" dirty="0">
                <a:latin typeface="+mj-lt"/>
              </a:rPr>
              <a:t>: green&lt;/p&gt;</a:t>
            </a:r>
          </a:p>
          <a:p>
            <a:r>
              <a:rPr lang="en-US" altLang="ko-KR" sz="2200" dirty="0">
                <a:latin typeface="+mj-lt"/>
              </a:rPr>
              <a:t>&lt;/body</a:t>
            </a:r>
            <a:r>
              <a:rPr lang="en-US" altLang="ko-KR" sz="2200" dirty="0" smtClean="0">
                <a:latin typeface="+mj-lt"/>
              </a:rPr>
              <a:t>&gt;</a:t>
            </a:r>
            <a:endParaRPr lang="en-US" altLang="ko-KR" sz="2200" dirty="0">
              <a:latin typeface="+mj-lt"/>
            </a:endParaRPr>
          </a:p>
        </p:txBody>
      </p:sp>
      <p:pic>
        <p:nvPicPr>
          <p:cNvPr id="6145" name="_x254944576" descr="EMB0000222830c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960" y="3635903"/>
            <a:ext cx="5807483" cy="165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테두리</a:t>
            </a:r>
            <a:r>
              <a:rPr lang="en-US" altLang="ko-KR" sz="5500" dirty="0" smtClean="0">
                <a:latin typeface="+mj-lt"/>
              </a:rPr>
              <a:t>(4/5)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5404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테두리 모서리 </a:t>
            </a:r>
            <a:r>
              <a:rPr lang="en-US" altLang="ko-KR" sz="3000" dirty="0" smtClean="0"/>
              <a:t>(border-radius)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9499" y="2533921"/>
            <a:ext cx="10985100" cy="483669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head&gt;</a:t>
            </a:r>
          </a:p>
          <a:p>
            <a:r>
              <a:rPr lang="en-US" altLang="ko-KR" sz="2200" dirty="0">
                <a:latin typeface="+mj-lt"/>
              </a:rPr>
              <a:t>    &lt;style&gt;</a:t>
            </a:r>
          </a:p>
          <a:p>
            <a:r>
              <a:rPr lang="en-US" altLang="ko-KR" sz="2200" dirty="0">
                <a:latin typeface="+mj-lt"/>
              </a:rPr>
              <a:t>        div {</a:t>
            </a:r>
          </a:p>
          <a:p>
            <a:r>
              <a:rPr lang="en-US" altLang="ko-KR" sz="2200" dirty="0">
                <a:latin typeface="+mj-lt"/>
              </a:rPr>
              <a:t>            border: </a:t>
            </a:r>
            <a:r>
              <a:rPr lang="en-US" altLang="ko-KR" sz="2200" dirty="0" err="1">
                <a:latin typeface="+mj-lt"/>
              </a:rPr>
              <a:t>2px</a:t>
            </a:r>
            <a:r>
              <a:rPr lang="en-US" altLang="ko-KR" sz="2200" dirty="0">
                <a:latin typeface="+mj-lt"/>
              </a:rPr>
              <a:t> solid red;</a:t>
            </a:r>
          </a:p>
          <a:p>
            <a:r>
              <a:rPr lang="en-US" altLang="ko-KR" sz="2200" dirty="0">
                <a:latin typeface="+mj-lt"/>
              </a:rPr>
              <a:t>            </a:t>
            </a:r>
            <a:r>
              <a:rPr lang="en-US" altLang="ko-KR" sz="2200" dirty="0">
                <a:solidFill>
                  <a:srgbClr val="FF0000"/>
                </a:solidFill>
                <a:latin typeface="+mj-lt"/>
              </a:rPr>
              <a:t>border-radius: </a:t>
            </a:r>
            <a:r>
              <a:rPr lang="en-US" altLang="ko-KR" sz="2200" dirty="0" err="1">
                <a:solidFill>
                  <a:srgbClr val="FF0000"/>
                </a:solidFill>
                <a:latin typeface="+mj-lt"/>
              </a:rPr>
              <a:t>25px</a:t>
            </a:r>
            <a:r>
              <a:rPr lang="en-US" altLang="ko-KR" sz="2200" dirty="0">
                <a:solidFill>
                  <a:srgbClr val="FF0000"/>
                </a:solidFill>
                <a:latin typeface="+mj-lt"/>
              </a:rPr>
              <a:t>;</a:t>
            </a:r>
          </a:p>
          <a:p>
            <a:r>
              <a:rPr lang="en-US" altLang="ko-KR" sz="2200" dirty="0">
                <a:latin typeface="+mj-lt"/>
              </a:rPr>
              <a:t>        }</a:t>
            </a:r>
          </a:p>
          <a:p>
            <a:r>
              <a:rPr lang="en-US" altLang="ko-KR" sz="2200" dirty="0">
                <a:latin typeface="+mj-lt"/>
              </a:rPr>
              <a:t>    &lt;/style&gt;</a:t>
            </a:r>
          </a:p>
          <a:p>
            <a:r>
              <a:rPr lang="en-US" altLang="ko-KR" sz="2200" dirty="0">
                <a:latin typeface="+mj-lt"/>
              </a:rPr>
              <a:t>&lt;/head&gt;</a:t>
            </a:r>
          </a:p>
          <a:p>
            <a:r>
              <a:rPr lang="en-US" altLang="ko-KR" sz="2200" dirty="0">
                <a:latin typeface="+mj-lt"/>
              </a:rPr>
              <a:t>&lt;body&gt;</a:t>
            </a:r>
          </a:p>
          <a:p>
            <a:r>
              <a:rPr lang="en-US" altLang="ko-KR" sz="2200" dirty="0">
                <a:latin typeface="+mj-lt"/>
              </a:rPr>
              <a:t>    &lt;div&gt;border-radius </a:t>
            </a:r>
            <a:r>
              <a:rPr lang="ko-KR" altLang="en-US" sz="2200" dirty="0">
                <a:latin typeface="+mj-lt"/>
              </a:rPr>
              <a:t>속성을 사용하면 둥근 경계선을 만들 수 있습니다</a:t>
            </a:r>
            <a:r>
              <a:rPr lang="en-US" altLang="ko-KR" sz="2200" dirty="0">
                <a:latin typeface="+mj-lt"/>
              </a:rPr>
              <a:t>. &lt;/div&gt;</a:t>
            </a:r>
          </a:p>
          <a:p>
            <a:r>
              <a:rPr lang="en-US" altLang="ko-KR" sz="2200" dirty="0">
                <a:latin typeface="+mj-lt"/>
              </a:rPr>
              <a:t>&lt;/body</a:t>
            </a:r>
            <a:r>
              <a:rPr lang="en-US" altLang="ko-KR" sz="2200" dirty="0" smtClean="0">
                <a:latin typeface="+mj-lt"/>
              </a:rPr>
              <a:t>&gt;</a:t>
            </a:r>
            <a:endParaRPr lang="en-US" altLang="ko-KR" sz="2200" dirty="0">
              <a:latin typeface="+mj-lt"/>
            </a:endParaRPr>
          </a:p>
        </p:txBody>
      </p:sp>
      <p:pic>
        <p:nvPicPr>
          <p:cNvPr id="7169" name="_x254943776" descr="EMB0000222830c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152" y="4494597"/>
            <a:ext cx="6117031" cy="157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테두리</a:t>
            </a:r>
            <a:r>
              <a:rPr lang="en-US" altLang="ko-KR" sz="5500" dirty="0" smtClean="0">
                <a:latin typeface="+mj-lt"/>
              </a:rPr>
              <a:t>(5/5)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62236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/>
              <a:t>마진과 패딩</a:t>
            </a:r>
            <a:endParaRPr lang="ko-KR" altLang="en-US" sz="55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4823371"/>
              </p:ext>
            </p:extLst>
          </p:nvPr>
        </p:nvGraphicFramePr>
        <p:xfrm>
          <a:off x="752275" y="1767525"/>
          <a:ext cx="10213370" cy="68214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04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5364">
                  <a:extLst>
                    <a:ext uri="{9D8B030D-6E8A-4147-A177-3AD203B41FA5}">
                      <a16:colId xmlns:a16="http://schemas.microsoft.com/office/drawing/2014/main" val="3221918475"/>
                    </a:ext>
                  </a:extLst>
                </a:gridCol>
              </a:tblGrid>
              <a:tr h="44943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마진</a:t>
                      </a:r>
                      <a:r>
                        <a:rPr lang="en-US" altLang="ko-KR" sz="2000" b="1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(margin)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패딩</a:t>
                      </a:r>
                      <a:r>
                        <a:rPr lang="en-US" altLang="ko-KR" sz="2000" b="1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(padding)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4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요소의 테두리 밖 영역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요소의 내용과 테두리 사이의 영역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4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음수 값 허용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음수 값 허용하지 않음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98277"/>
                  </a:ext>
                </a:extLst>
              </a:tr>
              <a:tr h="4578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Auto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</a:t>
                      </a:r>
                      <a:r>
                        <a:rPr lang="ko-KR" alt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 브라우저가 계산하여 설정</a:t>
                      </a:r>
                      <a:endParaRPr lang="en-US" altLang="ko-KR" sz="2000" kern="0" spc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9953"/>
                  </a:ext>
                </a:extLst>
              </a:tr>
              <a:tr h="10281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Margin collapse(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붕괴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현상</a:t>
                      </a:r>
                      <a:endParaRPr lang="en-US" altLang="ko-KR" sz="2000" kern="0" spc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요소의 상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margin</a:t>
                      </a:r>
                      <a:r>
                        <a:rPr lang="ko-KR" alt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겹칠 때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어느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한쪽을 값만 적용하는 브라우저 규칙</a:t>
                      </a:r>
                      <a:r>
                        <a:rPr lang="ko-KR" alt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존재</a:t>
                      </a:r>
                      <a:endParaRPr lang="en-US" sz="2000" kern="0" spc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box-sizing(default: content-box)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요소의 너비를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어떤 기준으로 계산할 지 결정하는 속성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970349"/>
                  </a:ext>
                </a:extLst>
              </a:tr>
              <a:tr h="449433"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Px</a:t>
                      </a: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20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pt</a:t>
                      </a: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cm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%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단위 사용하며 기본 값은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0px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이다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433"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Inherit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지정하면 부모 요소로부터 상속 받는다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433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214596538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4797" y="5687830"/>
            <a:ext cx="50341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p{ margin-top:100px, margin-bottom … }</a:t>
            </a:r>
          </a:p>
          <a:p>
            <a:r>
              <a:rPr lang="en-US" altLang="ko-KR" sz="2000" dirty="0" smtClean="0"/>
              <a:t>div{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width : 300px;</a:t>
            </a:r>
          </a:p>
          <a:p>
            <a:r>
              <a:rPr lang="en-US" altLang="ko-KR" sz="2000" dirty="0"/>
              <a:t>	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margin : auto;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border : 1px solid red;</a:t>
            </a:r>
          </a:p>
          <a:p>
            <a:r>
              <a:rPr lang="en-US" altLang="ko-KR" sz="2000" dirty="0" smtClean="0"/>
              <a:t>}</a:t>
            </a:r>
          </a:p>
          <a:p>
            <a:r>
              <a:rPr lang="en-US" altLang="ko-KR" sz="2000" dirty="0" smtClean="0"/>
              <a:t>p.ex1{</a:t>
            </a:r>
          </a:p>
          <a:p>
            <a:r>
              <a:rPr lang="en-US" altLang="ko-KR" sz="2000" dirty="0"/>
              <a:t>	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margin-left : inherit;</a:t>
            </a:r>
          </a:p>
          <a:p>
            <a:r>
              <a:rPr lang="en-US" altLang="ko-KR" sz="2000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571" y="5687830"/>
            <a:ext cx="53292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div{ padding-top:40px; padding-bottom … }</a:t>
            </a:r>
          </a:p>
          <a:p>
            <a:r>
              <a:rPr lang="en-US" altLang="ko-KR" sz="2000" dirty="0" smtClean="0"/>
              <a:t>div{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width : 300px;</a:t>
            </a:r>
          </a:p>
          <a:p>
            <a:r>
              <a:rPr lang="en-US" altLang="ko-KR" sz="2000" dirty="0"/>
              <a:t>	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padding : 25px;</a:t>
            </a:r>
          </a:p>
          <a:p>
            <a:r>
              <a:rPr lang="en-US" altLang="ko-KR" sz="2000" dirty="0" smtClean="0"/>
              <a:t>}</a:t>
            </a:r>
          </a:p>
          <a:p>
            <a:r>
              <a:rPr lang="en-US" altLang="ko-KR" sz="2000" dirty="0" smtClean="0"/>
              <a:t>div{</a:t>
            </a:r>
            <a:r>
              <a:rPr lang="en-US" altLang="ko-KR" sz="2000" dirty="0"/>
              <a:t>	</a:t>
            </a:r>
            <a:r>
              <a:rPr lang="en-US" altLang="ko-KR" sz="2000" dirty="0" smtClean="0"/>
              <a:t>width : 300px;</a:t>
            </a:r>
          </a:p>
          <a:p>
            <a:r>
              <a:rPr lang="en-US" altLang="ko-KR" sz="2000" dirty="0"/>
              <a:t>	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padding : 25px;</a:t>
            </a:r>
          </a:p>
          <a:p>
            <a:r>
              <a:rPr lang="en-US" altLang="ko-KR" sz="2000" dirty="0"/>
              <a:t>	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box-sizing : border-box;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57128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마진과 </a:t>
            </a:r>
            <a:r>
              <a:rPr lang="ko-KR" altLang="en-US" dirty="0" err="1" smtClean="0"/>
              <a:t>패딩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610884"/>
            <a:ext cx="10501313" cy="665822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000" dirty="0" smtClean="0">
                <a:latin typeface="+mj-lt"/>
              </a:rPr>
              <a:t>&lt;head&gt;</a:t>
            </a:r>
          </a:p>
          <a:p>
            <a:r>
              <a:rPr lang="en-US" altLang="ko-KR" sz="2000" dirty="0" smtClean="0">
                <a:latin typeface="+mj-lt"/>
              </a:rPr>
              <a:t>    &lt;</a:t>
            </a:r>
            <a:r>
              <a:rPr lang="en-US" altLang="ko-KR" sz="2000" dirty="0">
                <a:latin typeface="+mj-lt"/>
              </a:rPr>
              <a:t>style</a:t>
            </a:r>
            <a:r>
              <a:rPr lang="en-US" altLang="ko-KR" sz="2000" dirty="0" smtClean="0">
                <a:latin typeface="+mj-lt"/>
              </a:rPr>
              <a:t>&gt;</a:t>
            </a:r>
          </a:p>
          <a:p>
            <a:r>
              <a:rPr lang="en-US" altLang="ko-KR" sz="2000" dirty="0" smtClean="0">
                <a:latin typeface="+mj-lt"/>
              </a:rPr>
              <a:t>        </a:t>
            </a:r>
            <a:r>
              <a:rPr lang="en-US" altLang="ko-KR" sz="2000" dirty="0">
                <a:latin typeface="+mj-lt"/>
              </a:rPr>
              <a:t>p {</a:t>
            </a:r>
          </a:p>
          <a:p>
            <a:r>
              <a:rPr lang="en-US" altLang="ko-KR" sz="2000" dirty="0">
                <a:latin typeface="+mj-lt"/>
              </a:rPr>
              <a:t>          </a:t>
            </a:r>
            <a:r>
              <a:rPr lang="en-US" altLang="ko-KR" sz="2000" dirty="0" smtClean="0">
                <a:latin typeface="+mj-lt"/>
              </a:rPr>
              <a:t>margin</a:t>
            </a:r>
            <a:r>
              <a:rPr lang="en-US" altLang="ko-KR" sz="2000" dirty="0">
                <a:latin typeface="+mj-lt"/>
              </a:rPr>
              <a:t>: </a:t>
            </a:r>
            <a:r>
              <a:rPr lang="en-US" altLang="ko-KR" sz="2000" dirty="0" smtClean="0">
                <a:latin typeface="+mj-lt"/>
              </a:rPr>
              <a:t>0px;  padding</a:t>
            </a:r>
            <a:r>
              <a:rPr lang="en-US" altLang="ko-KR" sz="2000" dirty="0">
                <a:latin typeface="+mj-lt"/>
              </a:rPr>
              <a:t>: 0px;</a:t>
            </a:r>
          </a:p>
          <a:p>
            <a:r>
              <a:rPr lang="en-US" altLang="ko-KR" sz="2000" dirty="0">
                <a:latin typeface="+mj-lt"/>
              </a:rPr>
              <a:t>          </a:t>
            </a:r>
            <a:r>
              <a:rPr lang="en-US" altLang="ko-KR" sz="2000" dirty="0" smtClean="0">
                <a:latin typeface="+mj-lt"/>
              </a:rPr>
              <a:t>background-color</a:t>
            </a:r>
            <a:r>
              <a:rPr lang="en-US" altLang="ko-KR" sz="2000" dirty="0">
                <a:latin typeface="+mj-lt"/>
              </a:rPr>
              <a:t>: yellow;   </a:t>
            </a:r>
            <a:endParaRPr lang="en-US" altLang="ko-KR" sz="2000" dirty="0" smtClean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	</a:t>
            </a:r>
            <a:r>
              <a:rPr lang="en-US" altLang="ko-KR" sz="2000" dirty="0" smtClean="0">
                <a:latin typeface="+mj-lt"/>
              </a:rPr>
              <a:t>border</a:t>
            </a:r>
            <a:r>
              <a:rPr lang="en-US" altLang="ko-KR" sz="2000" dirty="0">
                <a:latin typeface="+mj-lt"/>
              </a:rPr>
              <a:t>: 1px solid red;</a:t>
            </a:r>
          </a:p>
          <a:p>
            <a:r>
              <a:rPr lang="en-US" altLang="ko-KR" sz="2000" dirty="0">
                <a:latin typeface="+mj-lt"/>
              </a:rPr>
              <a:t>        }</a:t>
            </a:r>
          </a:p>
          <a:p>
            <a:r>
              <a:rPr lang="en-US" altLang="ko-KR" sz="2000" dirty="0">
                <a:latin typeface="+mj-lt"/>
              </a:rPr>
              <a:t>        #target {</a:t>
            </a:r>
          </a:p>
          <a:p>
            <a:r>
              <a:rPr lang="en-US" altLang="ko-KR" sz="2000" dirty="0">
                <a:latin typeface="+mj-lt"/>
              </a:rPr>
              <a:t>          </a:t>
            </a:r>
            <a:r>
              <a:rPr lang="en-US" altLang="ko-KR" sz="2000" dirty="0" smtClean="0">
                <a:latin typeface="+mj-lt"/>
              </a:rPr>
              <a:t>margin</a:t>
            </a:r>
            <a:r>
              <a:rPr lang="en-US" altLang="ko-KR" sz="2000" dirty="0">
                <a:latin typeface="+mj-lt"/>
              </a:rPr>
              <a:t>: 10px</a:t>
            </a:r>
            <a:r>
              <a:rPr lang="en-US" altLang="ko-KR" sz="2000" dirty="0" smtClean="0">
                <a:latin typeface="+mj-lt"/>
              </a:rPr>
              <a:t>; padding</a:t>
            </a:r>
            <a:r>
              <a:rPr lang="en-US" altLang="ko-KR" sz="2000" dirty="0">
                <a:latin typeface="+mj-lt"/>
              </a:rPr>
              <a:t>: 20px;</a:t>
            </a:r>
          </a:p>
          <a:p>
            <a:r>
              <a:rPr lang="en-US" altLang="ko-KR" sz="2000" dirty="0">
                <a:latin typeface="+mj-lt"/>
              </a:rPr>
              <a:t>          </a:t>
            </a:r>
            <a:r>
              <a:rPr lang="en-US" altLang="ko-KR" sz="2000" dirty="0" smtClean="0">
                <a:latin typeface="+mj-lt"/>
              </a:rPr>
              <a:t>background-color</a:t>
            </a:r>
            <a:r>
              <a:rPr lang="en-US" altLang="ko-KR" sz="2000" dirty="0">
                <a:latin typeface="+mj-lt"/>
              </a:rPr>
              <a:t>: </a:t>
            </a:r>
            <a:r>
              <a:rPr lang="en-US" altLang="ko-KR" sz="2000" dirty="0" err="1">
                <a:latin typeface="+mj-lt"/>
              </a:rPr>
              <a:t>lightgreen</a:t>
            </a:r>
            <a:r>
              <a:rPr lang="en-US" altLang="ko-KR" sz="2000" dirty="0">
                <a:latin typeface="+mj-lt"/>
              </a:rPr>
              <a:t>;  </a:t>
            </a:r>
            <a:endParaRPr lang="en-US" altLang="ko-KR" sz="2000" dirty="0" smtClean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	</a:t>
            </a:r>
            <a:r>
              <a:rPr lang="en-US" altLang="ko-KR" sz="2000" dirty="0" smtClean="0">
                <a:latin typeface="+mj-lt"/>
              </a:rPr>
              <a:t>border</a:t>
            </a:r>
            <a:r>
              <a:rPr lang="en-US" altLang="ko-KR" sz="2000" dirty="0">
                <a:latin typeface="+mj-lt"/>
              </a:rPr>
              <a:t>: 1px solid red;</a:t>
            </a:r>
          </a:p>
          <a:p>
            <a:r>
              <a:rPr lang="en-US" altLang="ko-KR" sz="2000" dirty="0">
                <a:latin typeface="+mj-lt"/>
              </a:rPr>
              <a:t>        }</a:t>
            </a:r>
          </a:p>
          <a:p>
            <a:r>
              <a:rPr lang="en-US" altLang="ko-KR" sz="2000" dirty="0">
                <a:latin typeface="+mj-lt"/>
              </a:rPr>
              <a:t>    &lt;/style&gt;</a:t>
            </a:r>
          </a:p>
          <a:p>
            <a:r>
              <a:rPr lang="en-US" altLang="ko-KR" sz="2000" dirty="0" smtClean="0">
                <a:latin typeface="+mj-lt"/>
              </a:rPr>
              <a:t>&lt;/head&gt;</a:t>
            </a:r>
          </a:p>
          <a:p>
            <a:r>
              <a:rPr lang="en-US" altLang="ko-KR" sz="2000" dirty="0" smtClean="0">
                <a:latin typeface="+mj-lt"/>
              </a:rPr>
              <a:t>&lt;</a:t>
            </a:r>
            <a:r>
              <a:rPr lang="en-US" altLang="ko-KR" sz="2000" dirty="0">
                <a:latin typeface="+mj-lt"/>
              </a:rPr>
              <a:t>body&gt;</a:t>
            </a:r>
          </a:p>
          <a:p>
            <a:r>
              <a:rPr lang="en-US" altLang="ko-KR" sz="2000" dirty="0">
                <a:latin typeface="+mj-lt"/>
              </a:rPr>
              <a:t>    &lt;p&gt;margin: </a:t>
            </a:r>
            <a:r>
              <a:rPr lang="en-US" altLang="ko-KR" sz="2000" dirty="0" err="1">
                <a:latin typeface="+mj-lt"/>
              </a:rPr>
              <a:t>0px</a:t>
            </a:r>
            <a:r>
              <a:rPr lang="en-US" altLang="ko-KR" sz="2000" dirty="0">
                <a:latin typeface="+mj-lt"/>
              </a:rPr>
              <a:t>, padding: </a:t>
            </a:r>
            <a:r>
              <a:rPr lang="en-US" altLang="ko-KR" sz="2000" dirty="0" err="1">
                <a:latin typeface="+mj-lt"/>
              </a:rPr>
              <a:t>0px</a:t>
            </a:r>
            <a:r>
              <a:rPr lang="ko-KR" altLang="en-US" sz="2000" dirty="0">
                <a:latin typeface="+mj-lt"/>
              </a:rPr>
              <a:t>인 단락입니다</a:t>
            </a:r>
            <a:r>
              <a:rPr lang="en-US" altLang="ko-KR" sz="2000" dirty="0">
                <a:latin typeface="+mj-lt"/>
              </a:rPr>
              <a:t>.&lt;/p&gt;</a:t>
            </a:r>
          </a:p>
          <a:p>
            <a:r>
              <a:rPr lang="en-US" altLang="ko-KR" sz="2000" dirty="0">
                <a:latin typeface="+mj-lt"/>
              </a:rPr>
              <a:t>    &lt;p id="target"&gt;margin: </a:t>
            </a:r>
            <a:r>
              <a:rPr lang="en-US" altLang="ko-KR" sz="2000" dirty="0" err="1">
                <a:latin typeface="+mj-lt"/>
              </a:rPr>
              <a:t>10px</a:t>
            </a:r>
            <a:r>
              <a:rPr lang="en-US" altLang="ko-KR" sz="2000" dirty="0">
                <a:latin typeface="+mj-lt"/>
              </a:rPr>
              <a:t>, padding: </a:t>
            </a:r>
            <a:r>
              <a:rPr lang="en-US" altLang="ko-KR" sz="2000" dirty="0" err="1">
                <a:latin typeface="+mj-lt"/>
              </a:rPr>
              <a:t>20px</a:t>
            </a:r>
            <a:r>
              <a:rPr lang="ko-KR" altLang="en-US" sz="2000" dirty="0">
                <a:latin typeface="+mj-lt"/>
              </a:rPr>
              <a:t>인 단락입니다</a:t>
            </a:r>
            <a:r>
              <a:rPr lang="en-US" altLang="ko-KR" sz="2000" dirty="0">
                <a:latin typeface="+mj-lt"/>
              </a:rPr>
              <a:t>.&lt;/p&gt;</a:t>
            </a:r>
          </a:p>
          <a:p>
            <a:r>
              <a:rPr lang="en-US" altLang="ko-KR" sz="2000" dirty="0">
                <a:latin typeface="+mj-lt"/>
              </a:rPr>
              <a:t>&lt;/body</a:t>
            </a:r>
            <a:r>
              <a:rPr lang="en-US" altLang="ko-KR" sz="2000" dirty="0" smtClean="0">
                <a:latin typeface="+mj-lt"/>
              </a:rPr>
              <a:t>&gt;</a:t>
            </a:r>
            <a:endParaRPr lang="en-US" altLang="ko-KR" sz="2000" dirty="0">
              <a:latin typeface="+mj-lt"/>
            </a:endParaRPr>
          </a:p>
        </p:txBody>
      </p:sp>
      <p:pic>
        <p:nvPicPr>
          <p:cNvPr id="13315" name="_x474637112" descr="EMB0000222830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1" y="2002301"/>
            <a:ext cx="5543550" cy="229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080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63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smtClean="0"/>
              <a:t>CSS </a:t>
            </a:r>
            <a:r>
              <a:rPr lang="ko-KR" altLang="en-US" sz="3000" kern="0" dirty="0" smtClean="0"/>
              <a:t>배경 속성 </a:t>
            </a:r>
            <a:r>
              <a:rPr lang="en-US" altLang="ko-KR" sz="3000" kern="0" dirty="0" smtClean="0"/>
              <a:t>– HTML </a:t>
            </a:r>
            <a:r>
              <a:rPr lang="ko-KR" altLang="en-US" sz="3000" kern="0" dirty="0" smtClean="0"/>
              <a:t>요소의 배경 효과를 정의</a:t>
            </a:r>
            <a:endParaRPr lang="en-US" altLang="ko-KR" sz="3000" kern="0" dirty="0" smtClean="0"/>
          </a:p>
          <a:p>
            <a:pPr eaLnBrk="1" hangingPunct="1"/>
            <a:endParaRPr lang="en-US" altLang="ko-KR" sz="3000" kern="0" dirty="0"/>
          </a:p>
          <a:p>
            <a:pPr eaLnBrk="1" hangingPunct="1"/>
            <a:endParaRPr lang="en-US" altLang="ko-KR" sz="3000" kern="0" dirty="0" smtClean="0"/>
          </a:p>
          <a:p>
            <a:pPr eaLnBrk="1" hangingPunct="1"/>
            <a:endParaRPr lang="en-US" altLang="ko-KR" sz="3000" kern="0" dirty="0"/>
          </a:p>
          <a:p>
            <a:pPr eaLnBrk="1" hangingPunct="1"/>
            <a:endParaRPr lang="en-US" altLang="ko-KR" sz="3000" kern="0" dirty="0" smtClean="0"/>
          </a:p>
          <a:p>
            <a:pPr eaLnBrk="1" hangingPunct="1"/>
            <a:endParaRPr lang="en-US" altLang="ko-KR" sz="3000" kern="0" dirty="0"/>
          </a:p>
          <a:p>
            <a:pPr eaLnBrk="1" hangingPunct="1"/>
            <a:endParaRPr lang="en-US" altLang="ko-KR" sz="3000" kern="0" dirty="0" smtClean="0"/>
          </a:p>
          <a:p>
            <a:pPr eaLnBrk="1" hangingPunct="1"/>
            <a:endParaRPr lang="en-US" altLang="ko-KR" sz="3000" kern="0" dirty="0"/>
          </a:p>
          <a:p>
            <a:pPr eaLnBrk="1" hangingPunct="1"/>
            <a:endParaRPr lang="en-US" altLang="ko-KR" sz="3000" kern="0" dirty="0" smtClean="0"/>
          </a:p>
          <a:p>
            <a:pPr eaLnBrk="1" hangingPunct="1"/>
            <a:r>
              <a:rPr lang="ko-KR" altLang="en-US" sz="3000" kern="0" dirty="0" smtClean="0"/>
              <a:t>축약 기법</a:t>
            </a:r>
            <a:endParaRPr lang="en-US" altLang="ko-KR" sz="3000" kern="0" dirty="0" smtClean="0"/>
          </a:p>
          <a:p>
            <a:pPr lvl="1" eaLnBrk="1" hangingPunct="1"/>
            <a:endParaRPr lang="en-US" altLang="ko-KR" sz="2480" kern="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385094"/>
              </p:ext>
            </p:extLst>
          </p:nvPr>
        </p:nvGraphicFramePr>
        <p:xfrm>
          <a:off x="685800" y="2429899"/>
          <a:ext cx="10372726" cy="39995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5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5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63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6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rgbClr val="FFE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 줄에서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배경 속성을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rgbClr val="FFE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6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background-color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배경색</a:t>
                      </a:r>
                      <a:r>
                        <a:rPr lang="ko-KR" altLang="en-US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정의</a:t>
                      </a:r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6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background-image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이미지를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</a:t>
                      </a:r>
                      <a:endParaRPr lang="en-US" altLang="ko-KR" sz="20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6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background-repeat</a:t>
                      </a: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이미지의 반복 여부를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2642673402"/>
                  </a:ext>
                </a:extLst>
              </a:tr>
              <a:tr h="4776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background-attachment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이미지가 고정되어 있는지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스크롤 되는지를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3543124137"/>
                  </a:ext>
                </a:extLst>
              </a:tr>
              <a:tr h="4776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background-position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이미지의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시작 위치를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4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opacity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투명도 지정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0.0(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투명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1(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불투명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주의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모든 하위 요소가 동일한 투명도를 상속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2179879443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배경</a:t>
            </a:r>
            <a:endParaRPr lang="ko-KR" altLang="en-US" sz="5500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685800" y="7286624"/>
            <a:ext cx="10372726" cy="107947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594067" lvl="1" indent="0" eaLnBrk="1" hangingPunct="1">
              <a:buNone/>
            </a:pPr>
            <a:r>
              <a:rPr lang="en-US" altLang="ko-KR" sz="2200" kern="0" dirty="0"/>
              <a:t>#</a:t>
            </a:r>
            <a:r>
              <a:rPr lang="en-US" altLang="ko-KR" sz="2200" kern="0" dirty="0" err="1"/>
              <a:t>divBg</a:t>
            </a:r>
            <a:r>
              <a:rPr lang="en-US" altLang="ko-KR" sz="2200" kern="0" dirty="0"/>
              <a:t> {</a:t>
            </a:r>
          </a:p>
          <a:p>
            <a:pPr marL="594067" lvl="1" indent="0" eaLnBrk="1" hangingPunct="1">
              <a:buNone/>
            </a:pPr>
            <a:r>
              <a:rPr lang="en-US" altLang="ko-KR" sz="2200" kern="0" dirty="0"/>
              <a:t>		background: </a:t>
            </a:r>
            <a:r>
              <a:rPr lang="en-US" altLang="ko-KR" sz="2200" kern="0" dirty="0" smtClean="0"/>
              <a:t>yellow </a:t>
            </a:r>
            <a:r>
              <a:rPr lang="en-US" altLang="ko-KR" sz="2200" kern="0" dirty="0" err="1"/>
              <a:t>url</a:t>
            </a:r>
            <a:r>
              <a:rPr lang="en-US" altLang="ko-KR" sz="2200" kern="0" dirty="0"/>
              <a:t>(“sample.jpg”) no-repeat right top;</a:t>
            </a:r>
          </a:p>
          <a:p>
            <a:pPr marL="594067" lvl="1" indent="0" eaLnBrk="1" hangingPunct="1">
              <a:buNone/>
            </a:pPr>
            <a:r>
              <a:rPr lang="en-US" altLang="ko-KR" sz="2200" kern="0" dirty="0"/>
              <a:t>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1263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9496" y="1878315"/>
            <a:ext cx="11056099" cy="617622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head&gt;</a:t>
            </a:r>
          </a:p>
          <a:p>
            <a:r>
              <a:rPr lang="en-US" altLang="ko-KR" sz="2200" dirty="0" smtClean="0">
                <a:latin typeface="+mj-lt"/>
              </a:rPr>
              <a:t>  &lt;</a:t>
            </a:r>
            <a:r>
              <a:rPr lang="en-US" altLang="ko-KR" sz="2200" dirty="0">
                <a:latin typeface="+mj-lt"/>
              </a:rPr>
              <a:t>style&gt;</a:t>
            </a:r>
          </a:p>
          <a:p>
            <a:r>
              <a:rPr lang="en-US" altLang="ko-KR" sz="2200" dirty="0">
                <a:latin typeface="+mj-lt"/>
              </a:rPr>
              <a:t>    </a:t>
            </a:r>
            <a:r>
              <a:rPr lang="en-US" altLang="ko-KR" sz="2200" dirty="0" smtClean="0">
                <a:latin typeface="+mj-lt"/>
              </a:rPr>
              <a:t>body {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background-image : </a:t>
            </a:r>
            <a:r>
              <a:rPr lang="en-US" altLang="ko-KR" sz="2200" dirty="0" err="1" smtClean="0">
                <a:latin typeface="+mj-lt"/>
              </a:rPr>
              <a:t>url</a:t>
            </a:r>
            <a:r>
              <a:rPr lang="en-US" altLang="ko-KR" sz="2200" dirty="0" smtClean="0">
                <a:latin typeface="+mj-lt"/>
              </a:rPr>
              <a:t>(back.jpg);</a:t>
            </a:r>
          </a:p>
          <a:p>
            <a:r>
              <a:rPr lang="en-US" altLang="ko-KR" sz="2200" dirty="0" smtClean="0">
                <a:latin typeface="+mj-lt"/>
              </a:rPr>
              <a:t>    }</a:t>
            </a:r>
            <a:endParaRPr lang="en-US" altLang="ko-KR" sz="2200" dirty="0">
              <a:latin typeface="+mj-lt"/>
            </a:endParaRPr>
          </a:p>
          <a:p>
            <a:r>
              <a:rPr lang="en-US" altLang="ko-KR" sz="2200" dirty="0" smtClean="0">
                <a:latin typeface="+mj-lt"/>
              </a:rPr>
              <a:t>  &lt;/</a:t>
            </a:r>
            <a:r>
              <a:rPr lang="en-US" altLang="ko-KR" sz="2200" dirty="0">
                <a:latin typeface="+mj-lt"/>
              </a:rPr>
              <a:t>style&gt;</a:t>
            </a:r>
          </a:p>
          <a:p>
            <a:r>
              <a:rPr lang="en-US" altLang="ko-KR" sz="2200" dirty="0">
                <a:latin typeface="+mj-lt"/>
              </a:rPr>
              <a:t>&lt;/head&gt;</a:t>
            </a:r>
          </a:p>
          <a:p>
            <a:r>
              <a:rPr lang="en-US" altLang="ko-KR" sz="2200" dirty="0">
                <a:latin typeface="+mj-lt"/>
              </a:rPr>
              <a:t>&lt;body&gt;</a:t>
            </a:r>
          </a:p>
          <a:p>
            <a:r>
              <a:rPr lang="en-US" altLang="ko-KR" sz="2200" dirty="0" smtClean="0">
                <a:latin typeface="+mj-lt"/>
              </a:rPr>
              <a:t>  &lt;h1&gt;</a:t>
            </a:r>
            <a:r>
              <a:rPr lang="ko-KR" altLang="en-US" sz="2200" dirty="0" smtClean="0">
                <a:latin typeface="+mj-lt"/>
              </a:rPr>
              <a:t>삶이 그대를 속일지라도</a:t>
            </a:r>
            <a:r>
              <a:rPr lang="en-US" altLang="ko-KR" sz="2200" dirty="0" smtClean="0">
                <a:latin typeface="+mj-lt"/>
              </a:rPr>
              <a:t>&lt;/h1&gt;</a:t>
            </a:r>
          </a:p>
          <a:p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smtClean="0">
                <a:latin typeface="+mj-lt"/>
              </a:rPr>
              <a:t> &lt;p&gt;</a:t>
            </a:r>
            <a:r>
              <a:rPr lang="ko-KR" altLang="en-US" sz="2200" dirty="0" smtClean="0"/>
              <a:t>삶이 </a:t>
            </a:r>
            <a:r>
              <a:rPr lang="ko-KR" altLang="en-US" sz="2200" dirty="0"/>
              <a:t>그대를 </a:t>
            </a:r>
            <a:r>
              <a:rPr lang="ko-KR" altLang="en-US" sz="2200" dirty="0" smtClean="0"/>
              <a:t>속일지라도</a:t>
            </a:r>
            <a:endParaRPr lang="en-US" altLang="ko-KR" sz="2200" dirty="0" smtClean="0"/>
          </a:p>
          <a:p>
            <a:r>
              <a:rPr lang="en-US" altLang="ko-KR" sz="2200" dirty="0" smtClean="0">
                <a:latin typeface="+mj-lt"/>
              </a:rPr>
              <a:t>     </a:t>
            </a:r>
            <a:r>
              <a:rPr lang="ko-KR" altLang="en-US" sz="2200" dirty="0" smtClean="0">
                <a:latin typeface="+mj-lt"/>
              </a:rPr>
              <a:t>슬퍼하거나 노하지 말아라</a:t>
            </a:r>
            <a:r>
              <a:rPr lang="en-US" altLang="ko-KR" sz="2200" dirty="0" smtClean="0">
                <a:latin typeface="+mj-lt"/>
              </a:rPr>
              <a:t>.</a:t>
            </a:r>
          </a:p>
          <a:p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smtClean="0">
                <a:latin typeface="+mj-lt"/>
              </a:rPr>
              <a:t>    ….</a:t>
            </a:r>
            <a:endParaRPr lang="en-US" altLang="ko-KR" sz="2200" dirty="0">
              <a:latin typeface="+mj-lt"/>
            </a:endParaRPr>
          </a:p>
          <a:p>
            <a:r>
              <a:rPr lang="en-US" altLang="ko-KR" sz="2200" dirty="0" smtClean="0">
                <a:latin typeface="+mj-lt"/>
              </a:rPr>
              <a:t>  &lt;/p&gt;</a:t>
            </a:r>
            <a:endParaRPr lang="ko-KR" altLang="en-US" sz="2200" dirty="0">
              <a:latin typeface="+mj-lt"/>
            </a:endParaRPr>
          </a:p>
          <a:p>
            <a:r>
              <a:rPr lang="en-US" altLang="ko-KR" sz="2200" dirty="0" smtClean="0">
                <a:latin typeface="+mj-lt"/>
              </a:rPr>
              <a:t>&lt;/</a:t>
            </a:r>
            <a:r>
              <a:rPr lang="en-US" altLang="ko-KR" sz="2200" dirty="0">
                <a:latin typeface="+mj-lt"/>
              </a:rPr>
              <a:t>body</a:t>
            </a:r>
            <a:r>
              <a:rPr lang="en-US" altLang="ko-KR" sz="2200" dirty="0" smtClean="0">
                <a:latin typeface="+mj-lt"/>
              </a:rPr>
              <a:t>&gt;</a:t>
            </a:r>
            <a:endParaRPr lang="en-US" altLang="ko-KR" sz="2200" dirty="0">
              <a:latin typeface="+mj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배경 이미지 설정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6" name="_x254942496" descr="EMB0000222830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089" y="3995858"/>
            <a:ext cx="5886664" cy="256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1614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9496" y="1878315"/>
            <a:ext cx="11056099" cy="617622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head&gt;</a:t>
            </a:r>
          </a:p>
          <a:p>
            <a:r>
              <a:rPr lang="en-US" altLang="ko-KR" sz="2200" dirty="0" smtClean="0">
                <a:latin typeface="+mj-lt"/>
              </a:rPr>
              <a:t>  &lt;</a:t>
            </a:r>
            <a:r>
              <a:rPr lang="en-US" altLang="ko-KR" sz="2200" dirty="0">
                <a:latin typeface="+mj-lt"/>
              </a:rPr>
              <a:t>style&gt;</a:t>
            </a:r>
          </a:p>
          <a:p>
            <a:r>
              <a:rPr lang="en-US" altLang="ko-KR" sz="2200" dirty="0">
                <a:latin typeface="+mj-lt"/>
              </a:rPr>
              <a:t>    </a:t>
            </a:r>
            <a:r>
              <a:rPr lang="en-US" altLang="ko-KR" sz="2200" dirty="0" smtClean="0">
                <a:latin typeface="+mj-lt"/>
              </a:rPr>
              <a:t>body {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background-image : </a:t>
            </a:r>
            <a:r>
              <a:rPr lang="en-US" altLang="ko-KR" sz="2200" dirty="0" err="1">
                <a:latin typeface="+mj-lt"/>
              </a:rPr>
              <a:t>url</a:t>
            </a:r>
            <a:r>
              <a:rPr lang="en-US" altLang="ko-KR" sz="2200" dirty="0">
                <a:latin typeface="+mj-lt"/>
              </a:rPr>
              <a:t>(back.jpg</a:t>
            </a:r>
            <a:r>
              <a:rPr lang="en-US" altLang="ko-KR" sz="2200" dirty="0" smtClean="0">
                <a:latin typeface="+mj-lt"/>
              </a:rPr>
              <a:t>);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background-repeat : </a:t>
            </a:r>
            <a:r>
              <a:rPr lang="en-US" altLang="ko-KR" sz="2200" dirty="0">
                <a:latin typeface="+mj-lt"/>
              </a:rPr>
              <a:t>no-repeat</a:t>
            </a:r>
            <a:r>
              <a:rPr lang="en-US" altLang="ko-KR" sz="2200" dirty="0" smtClean="0">
                <a:latin typeface="+mj-lt"/>
              </a:rPr>
              <a:t>;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background-attachment : fixed;</a:t>
            </a:r>
            <a:endParaRPr lang="en-US" altLang="ko-KR" sz="2200" dirty="0">
              <a:latin typeface="+mj-lt"/>
            </a:endParaRPr>
          </a:p>
          <a:p>
            <a:r>
              <a:rPr lang="en-US" altLang="ko-KR" sz="2200" dirty="0" smtClean="0">
                <a:latin typeface="+mj-lt"/>
              </a:rPr>
              <a:t>    }</a:t>
            </a:r>
            <a:endParaRPr lang="en-US" altLang="ko-KR" sz="2200" dirty="0">
              <a:latin typeface="+mj-lt"/>
            </a:endParaRPr>
          </a:p>
          <a:p>
            <a:r>
              <a:rPr lang="en-US" altLang="ko-KR" sz="2200" dirty="0" smtClean="0">
                <a:latin typeface="+mj-lt"/>
              </a:rPr>
              <a:t>  &lt;/</a:t>
            </a:r>
            <a:r>
              <a:rPr lang="en-US" altLang="ko-KR" sz="2200" dirty="0">
                <a:latin typeface="+mj-lt"/>
              </a:rPr>
              <a:t>style&gt;</a:t>
            </a:r>
          </a:p>
          <a:p>
            <a:r>
              <a:rPr lang="en-US" altLang="ko-KR" sz="2200" dirty="0">
                <a:latin typeface="+mj-lt"/>
              </a:rPr>
              <a:t>&lt;/head&gt;</a:t>
            </a:r>
          </a:p>
          <a:p>
            <a:r>
              <a:rPr lang="en-US" altLang="ko-KR" sz="2200" dirty="0">
                <a:latin typeface="+mj-lt"/>
              </a:rPr>
              <a:t>&lt;body&gt;</a:t>
            </a:r>
          </a:p>
          <a:p>
            <a:r>
              <a:rPr lang="en-US" altLang="ko-KR" sz="2200" dirty="0" smtClean="0">
                <a:latin typeface="+mj-lt"/>
              </a:rPr>
              <a:t>  &lt;p&gt;</a:t>
            </a:r>
            <a:r>
              <a:rPr lang="ko-KR" altLang="en-US" sz="2200" dirty="0" smtClean="0">
                <a:latin typeface="+mj-lt"/>
              </a:rPr>
              <a:t>이미지는 한번만 표시되고 위치가 고정되어 있다</a:t>
            </a:r>
            <a:r>
              <a:rPr lang="en-US" altLang="ko-KR" sz="2200" dirty="0" smtClean="0">
                <a:latin typeface="+mj-lt"/>
              </a:rPr>
              <a:t>.&lt;/p&gt;</a:t>
            </a:r>
            <a:endParaRPr lang="en-US" altLang="ko-KR" sz="2200" dirty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&lt;/body</a:t>
            </a:r>
            <a:r>
              <a:rPr lang="en-US" altLang="ko-KR" sz="2200" dirty="0" smtClean="0">
                <a:latin typeface="+mj-lt"/>
              </a:rPr>
              <a:t>&gt;</a:t>
            </a:r>
            <a:endParaRPr lang="en-US" altLang="ko-KR" sz="2200" dirty="0">
              <a:latin typeface="+mj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고정된 배경 이미지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6" name="_x254944496" descr="EMB0000222831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167" y="4343243"/>
            <a:ext cx="5469571" cy="209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9906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9496" y="1878315"/>
            <a:ext cx="11056099" cy="617622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head&gt;</a:t>
            </a:r>
          </a:p>
          <a:p>
            <a:r>
              <a:rPr lang="en-US" altLang="ko-KR" sz="2200" dirty="0">
                <a:latin typeface="+mj-lt"/>
              </a:rPr>
              <a:t>&lt;style&gt;</a:t>
            </a:r>
          </a:p>
          <a:p>
            <a:r>
              <a:rPr lang="en-US" altLang="ko-KR" sz="2200" dirty="0">
                <a:latin typeface="+mj-lt"/>
              </a:rPr>
              <a:t>    </a:t>
            </a:r>
            <a:r>
              <a:rPr lang="en-US" altLang="ko-KR" sz="2200" dirty="0" smtClean="0">
                <a:latin typeface="+mj-lt"/>
              </a:rPr>
              <a:t>div {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width</a:t>
            </a:r>
            <a:r>
              <a:rPr lang="en-US" altLang="ko-KR" sz="2200" dirty="0">
                <a:latin typeface="+mj-lt"/>
              </a:rPr>
              <a:t>: </a:t>
            </a:r>
            <a:r>
              <a:rPr lang="en-US" altLang="ko-KR" sz="2200" dirty="0" smtClean="0">
                <a:latin typeface="+mj-lt"/>
              </a:rPr>
              <a:t>500px;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height</a:t>
            </a:r>
            <a:r>
              <a:rPr lang="en-US" altLang="ko-KR" sz="2200" dirty="0">
                <a:latin typeface="+mj-lt"/>
              </a:rPr>
              <a:t>: </a:t>
            </a:r>
            <a:r>
              <a:rPr lang="en-US" altLang="ko-KR" sz="2200" dirty="0" smtClean="0">
                <a:latin typeface="+mj-lt"/>
              </a:rPr>
              <a:t>100px;	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background-image : </a:t>
            </a:r>
            <a:r>
              <a:rPr lang="en-US" altLang="ko-KR" sz="2200" dirty="0" err="1">
                <a:latin typeface="+mj-lt"/>
              </a:rPr>
              <a:t>url</a:t>
            </a:r>
            <a:r>
              <a:rPr lang="en-US" altLang="ko-KR" sz="2200" dirty="0">
                <a:latin typeface="+mj-lt"/>
              </a:rPr>
              <a:t>(back.jpg</a:t>
            </a:r>
            <a:r>
              <a:rPr lang="en-US" altLang="ko-KR" sz="2200" dirty="0" smtClean="0">
                <a:latin typeface="+mj-lt"/>
              </a:rPr>
              <a:t>);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background-size : </a:t>
            </a:r>
            <a:r>
              <a:rPr lang="en-US" altLang="ko-KR" sz="2200" dirty="0">
                <a:latin typeface="+mj-lt"/>
              </a:rPr>
              <a:t>100px </a:t>
            </a:r>
            <a:r>
              <a:rPr lang="en-US" altLang="ko-KR" sz="2200" dirty="0" err="1">
                <a:latin typeface="+mj-lt"/>
              </a:rPr>
              <a:t>100px</a:t>
            </a:r>
            <a:r>
              <a:rPr lang="en-US" altLang="ko-KR" sz="2200" dirty="0">
                <a:latin typeface="+mj-lt"/>
              </a:rPr>
              <a:t>; </a:t>
            </a:r>
            <a:endParaRPr lang="en-US" altLang="ko-KR" sz="2200" dirty="0" smtClean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background-repeat : </a:t>
            </a:r>
            <a:r>
              <a:rPr lang="en-US" altLang="ko-KR" sz="2200" dirty="0">
                <a:latin typeface="+mj-lt"/>
              </a:rPr>
              <a:t>no-repeat</a:t>
            </a:r>
            <a:r>
              <a:rPr lang="en-US" altLang="ko-KR" sz="2200" dirty="0" smtClean="0">
                <a:latin typeface="+mj-lt"/>
              </a:rPr>
              <a:t>;</a:t>
            </a:r>
          </a:p>
          <a:p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smtClean="0">
                <a:latin typeface="+mj-lt"/>
              </a:rPr>
              <a:t>   }</a:t>
            </a:r>
            <a:endParaRPr lang="en-US" altLang="ko-KR" sz="2200" dirty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&lt;/style&gt;</a:t>
            </a:r>
          </a:p>
          <a:p>
            <a:r>
              <a:rPr lang="en-US" altLang="ko-KR" sz="2200" dirty="0">
                <a:latin typeface="+mj-lt"/>
              </a:rPr>
              <a:t>&lt;/head&gt;</a:t>
            </a:r>
          </a:p>
          <a:p>
            <a:r>
              <a:rPr lang="en-US" altLang="ko-KR" sz="2200" dirty="0">
                <a:latin typeface="+mj-lt"/>
              </a:rPr>
              <a:t>&lt;body&gt;</a:t>
            </a:r>
          </a:p>
          <a:p>
            <a:r>
              <a:rPr lang="en-US" altLang="ko-KR" sz="2200" dirty="0" smtClean="0">
                <a:latin typeface="+mj-lt"/>
              </a:rPr>
              <a:t>  &lt;</a:t>
            </a:r>
            <a:r>
              <a:rPr lang="en-US" altLang="ko-KR" sz="2200" dirty="0">
                <a:latin typeface="+mj-lt"/>
              </a:rPr>
              <a:t>div</a:t>
            </a:r>
            <a:r>
              <a:rPr lang="en-US" altLang="ko-KR" sz="2200" dirty="0" smtClean="0">
                <a:latin typeface="+mj-lt"/>
              </a:rPr>
              <a:t>&gt;</a:t>
            </a:r>
            <a:r>
              <a:rPr lang="ko-KR" altLang="en-US" sz="2200" dirty="0" smtClean="0">
                <a:latin typeface="+mj-lt"/>
              </a:rPr>
              <a:t>지금 </a:t>
            </a:r>
            <a:r>
              <a:rPr lang="ko-KR" altLang="en-US" sz="2200" dirty="0">
                <a:latin typeface="+mj-lt"/>
              </a:rPr>
              <a:t>그 사람의 이름은 잊었지만 </a:t>
            </a:r>
            <a:r>
              <a:rPr lang="en-US" altLang="ko-KR" sz="2200" dirty="0" smtClean="0">
                <a:latin typeface="+mj-lt"/>
              </a:rPr>
              <a:t>… </a:t>
            </a:r>
            <a:r>
              <a:rPr lang="ko-KR" altLang="en-US" sz="2200" dirty="0" smtClean="0">
                <a:latin typeface="+mj-lt"/>
              </a:rPr>
              <a:t>생략</a:t>
            </a:r>
            <a:r>
              <a:rPr lang="en-US" altLang="ko-KR" sz="2200" dirty="0" smtClean="0">
                <a:latin typeface="+mj-lt"/>
              </a:rPr>
              <a:t>&lt;/</a:t>
            </a:r>
            <a:r>
              <a:rPr lang="en-US" altLang="ko-KR" sz="2200" dirty="0">
                <a:latin typeface="+mj-lt"/>
              </a:rPr>
              <a:t>div&gt;</a:t>
            </a:r>
          </a:p>
          <a:p>
            <a:r>
              <a:rPr lang="en-US" altLang="ko-KR" sz="2200" dirty="0">
                <a:latin typeface="+mj-lt"/>
              </a:rPr>
              <a:t>&lt;/body</a:t>
            </a:r>
            <a:r>
              <a:rPr lang="en-US" altLang="ko-KR" sz="2200" dirty="0" smtClean="0">
                <a:latin typeface="+mj-lt"/>
              </a:rPr>
              <a:t>&gt;</a:t>
            </a:r>
            <a:endParaRPr lang="en-US" altLang="ko-KR" sz="2200" dirty="0">
              <a:latin typeface="+mj-lt"/>
            </a:endParaRPr>
          </a:p>
        </p:txBody>
      </p:sp>
      <p:pic>
        <p:nvPicPr>
          <p:cNvPr id="21505" name="_x253743048" descr="EMB0000222831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545" y="2164065"/>
            <a:ext cx="5330540" cy="170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배경 이미지 크기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51312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3000" dirty="0" smtClean="0"/>
              <a:t>링크 상태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a:link – </a:t>
            </a:r>
            <a:r>
              <a:rPr lang="ko-KR" altLang="en-US" sz="2400" dirty="0" smtClean="0"/>
              <a:t>방문</a:t>
            </a:r>
            <a:r>
              <a:rPr lang="ko-KR" altLang="en-US" sz="2400" dirty="0"/>
              <a:t>하</a:t>
            </a:r>
            <a:r>
              <a:rPr lang="ko-KR" altLang="en-US" sz="2400" dirty="0" smtClean="0"/>
              <a:t>지 </a:t>
            </a:r>
            <a:r>
              <a:rPr lang="ko-KR" altLang="en-US" sz="2400" dirty="0"/>
              <a:t>않은 링크의 스타일</a:t>
            </a:r>
          </a:p>
          <a:p>
            <a:pPr lvl="1"/>
            <a:r>
              <a:rPr lang="en-US" altLang="ko-KR" sz="2400" dirty="0" smtClean="0"/>
              <a:t>A:visited – </a:t>
            </a:r>
            <a:r>
              <a:rPr lang="ko-KR" altLang="en-US" sz="2400" dirty="0" smtClean="0"/>
              <a:t>방문한 </a:t>
            </a:r>
            <a:r>
              <a:rPr lang="ko-KR" altLang="en-US" sz="2400" dirty="0"/>
              <a:t>링크의 스타일</a:t>
            </a:r>
          </a:p>
          <a:p>
            <a:pPr lvl="1"/>
            <a:r>
              <a:rPr lang="en-US" altLang="ko-KR" sz="2400" dirty="0" smtClean="0"/>
              <a:t>A:hover – </a:t>
            </a:r>
            <a:r>
              <a:rPr lang="ko-KR" altLang="en-US" sz="2400" dirty="0"/>
              <a:t>마우스가 위에 있을 때의 스타일</a:t>
            </a:r>
          </a:p>
          <a:p>
            <a:pPr lvl="1"/>
            <a:r>
              <a:rPr lang="en-US" altLang="ko-KR" sz="2400" dirty="0" smtClean="0"/>
              <a:t>A:active – </a:t>
            </a:r>
            <a:r>
              <a:rPr lang="ko-KR" altLang="en-US" sz="2400" dirty="0"/>
              <a:t>마우스로 </a:t>
            </a:r>
            <a:r>
              <a:rPr lang="ko-KR" altLang="en-US" sz="2400" dirty="0" smtClean="0"/>
              <a:t>클릭 되는 </a:t>
            </a:r>
            <a:r>
              <a:rPr lang="ko-KR" altLang="en-US" sz="2400" dirty="0"/>
              <a:t>때의 </a:t>
            </a:r>
            <a:r>
              <a:rPr lang="ko-KR" altLang="en-US" sz="2400" dirty="0" smtClean="0"/>
              <a:t>스타일</a:t>
            </a:r>
            <a:endParaRPr lang="en-US" altLang="ko-KR" sz="2400" dirty="0" smtClean="0"/>
          </a:p>
          <a:p>
            <a:pPr lvl="1"/>
            <a:endParaRPr lang="en-US" altLang="ko-KR" sz="3000" dirty="0" smtClean="0"/>
          </a:p>
          <a:p>
            <a:pPr lvl="0"/>
            <a:r>
              <a:rPr lang="ko-KR" altLang="en-US" sz="3000" dirty="0" smtClean="0"/>
              <a:t>제약사항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a:hover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a:link </a:t>
            </a:r>
            <a:r>
              <a:rPr lang="ko-KR" altLang="en-US" sz="2400" dirty="0" smtClean="0"/>
              <a:t>및 </a:t>
            </a:r>
            <a:r>
              <a:rPr lang="en-US" altLang="ko-KR" sz="2400" dirty="0" smtClean="0"/>
              <a:t>a:visited </a:t>
            </a:r>
            <a:r>
              <a:rPr lang="ko-KR" altLang="en-US" sz="2400" dirty="0" smtClean="0"/>
              <a:t>뒤에 와야 함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a:activ</a:t>
            </a:r>
            <a:r>
              <a:rPr lang="en-US" altLang="ko-KR" sz="2400" dirty="0"/>
              <a:t>e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a:hover </a:t>
            </a:r>
            <a:r>
              <a:rPr lang="ko-KR" altLang="en-US" sz="2400" dirty="0" smtClean="0"/>
              <a:t>뒤에 와야 함</a:t>
            </a:r>
            <a:endParaRPr lang="en-US" altLang="ko-KR" sz="3000" dirty="0" smtClean="0"/>
          </a:p>
          <a:p>
            <a:pPr lvl="1"/>
            <a:endParaRPr lang="en-US" altLang="ko-KR" sz="3000" dirty="0" smtClean="0"/>
          </a:p>
          <a:p>
            <a:pPr lvl="0"/>
            <a:r>
              <a:rPr lang="ko-KR" altLang="en-US" sz="3000" dirty="0" smtClean="0"/>
              <a:t>텍스트 장식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주로 링크의 밑줄을 제거하는데 사용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예</a:t>
            </a:r>
            <a:r>
              <a:rPr lang="en-US" altLang="ko-KR" sz="2400" dirty="0" smtClean="0"/>
              <a:t>) a:link { text-decoration : none; }</a:t>
            </a:r>
            <a:endParaRPr lang="en-US" altLang="ko-KR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링크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10979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CSS Box Model : </a:t>
            </a:r>
            <a:r>
              <a:rPr lang="ko-KR" altLang="en-US" sz="3000" dirty="0" smtClean="0"/>
              <a:t>모든 </a:t>
            </a:r>
            <a:r>
              <a:rPr lang="en-US" altLang="ko-KR" sz="3000" dirty="0" smtClean="0"/>
              <a:t>HTML </a:t>
            </a:r>
            <a:r>
              <a:rPr lang="ko-KR" altLang="en-US" sz="3000" dirty="0" smtClean="0"/>
              <a:t>요소들은 </a:t>
            </a:r>
            <a:r>
              <a:rPr lang="ko-KR" altLang="en-US" sz="3000" dirty="0"/>
              <a:t>박스</a:t>
            </a:r>
            <a:r>
              <a:rPr lang="en-US" altLang="ko-KR" sz="3000" dirty="0"/>
              <a:t>(</a:t>
            </a:r>
            <a:r>
              <a:rPr lang="ko-KR" altLang="en-US" sz="3000" dirty="0"/>
              <a:t>사각형</a:t>
            </a:r>
            <a:r>
              <a:rPr lang="en-US" altLang="ko-KR" sz="3000" dirty="0"/>
              <a:t>) </a:t>
            </a:r>
            <a:r>
              <a:rPr lang="ko-KR" altLang="en-US" sz="3000" dirty="0" smtClean="0"/>
              <a:t>형태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CSS</a:t>
            </a:r>
            <a:r>
              <a:rPr lang="ko-KR" altLang="en-US" sz="2400" dirty="0" smtClean="0"/>
              <a:t>는 박스의 크기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위치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속성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배경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테두리 모양 등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을 결정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하나의 박스는 네 영역으로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이루어진다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- </a:t>
            </a:r>
            <a:r>
              <a:rPr lang="ko-KR" altLang="en-US" sz="2200" dirty="0" smtClean="0"/>
              <a:t>콘텐츠 영역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안쪽 여백</a:t>
            </a:r>
            <a:r>
              <a:rPr lang="en-US" altLang="ko-KR" sz="2200" dirty="0" smtClean="0"/>
              <a:t>(padding)</a:t>
            </a:r>
            <a:r>
              <a:rPr lang="ko-KR" altLang="en-US" sz="2200" dirty="0" smtClean="0"/>
              <a:t>영역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테두리 영역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바깥 여백</a:t>
            </a:r>
            <a:r>
              <a:rPr lang="en-US" altLang="ko-KR" sz="2200" dirty="0" smtClean="0"/>
              <a:t>(margin)</a:t>
            </a:r>
            <a:r>
              <a:rPr lang="ko-KR" altLang="en-US" sz="2200" dirty="0" smtClean="0"/>
              <a:t>영역</a:t>
            </a:r>
            <a:endParaRPr lang="en-US" altLang="ko-KR" sz="2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41" y="3879829"/>
            <a:ext cx="10013192" cy="407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박스 모델</a:t>
            </a:r>
            <a:r>
              <a:rPr lang="en-US" altLang="ko-KR" sz="5500" dirty="0" smtClean="0">
                <a:latin typeface="+mj-lt"/>
              </a:rPr>
              <a:t>(1/4)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58174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78384" y="1716296"/>
            <a:ext cx="11157212" cy="654919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000" dirty="0" smtClean="0">
                <a:latin typeface="+mj-lt"/>
              </a:rPr>
              <a:t>&lt;</a:t>
            </a:r>
            <a:r>
              <a:rPr lang="en-US" altLang="ko-KR" sz="2000" dirty="0">
                <a:latin typeface="+mj-lt"/>
              </a:rPr>
              <a:t>style&gt;</a:t>
            </a:r>
          </a:p>
          <a:p>
            <a:r>
              <a:rPr lang="en-US" altLang="ko-KR" sz="2000" dirty="0">
                <a:latin typeface="+mj-lt"/>
              </a:rPr>
              <a:t>  a:link </a:t>
            </a:r>
            <a:r>
              <a:rPr lang="en-US" altLang="ko-KR" sz="2000" dirty="0" smtClean="0">
                <a:latin typeface="+mj-lt"/>
              </a:rPr>
              <a:t>{</a:t>
            </a:r>
          </a:p>
          <a:p>
            <a:r>
              <a:rPr lang="en-US" altLang="ko-KR" sz="2000" dirty="0">
                <a:latin typeface="+mj-lt"/>
              </a:rPr>
              <a:t>	</a:t>
            </a:r>
            <a:r>
              <a:rPr lang="en-US" altLang="ko-KR" sz="2000" dirty="0" smtClean="0">
                <a:latin typeface="+mj-lt"/>
              </a:rPr>
              <a:t>color</a:t>
            </a:r>
            <a:r>
              <a:rPr lang="en-US" altLang="ko-KR" sz="2000" dirty="0">
                <a:latin typeface="+mj-lt"/>
              </a:rPr>
              <a:t>: red</a:t>
            </a:r>
            <a:r>
              <a:rPr lang="en-US" altLang="ko-KR" sz="2000" dirty="0" smtClean="0">
                <a:latin typeface="+mj-lt"/>
              </a:rPr>
              <a:t>;</a:t>
            </a:r>
          </a:p>
          <a:p>
            <a:r>
              <a:rPr lang="en-US" altLang="ko-KR" sz="2000" dirty="0" smtClean="0">
                <a:latin typeface="+mj-lt"/>
              </a:rPr>
              <a:t>  }    </a:t>
            </a:r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  a:visited </a:t>
            </a:r>
            <a:r>
              <a:rPr lang="en-US" altLang="ko-KR" sz="2000" dirty="0" smtClean="0">
                <a:latin typeface="+mj-lt"/>
              </a:rPr>
              <a:t>{</a:t>
            </a:r>
          </a:p>
          <a:p>
            <a:r>
              <a:rPr lang="en-US" altLang="ko-KR" sz="2000" dirty="0">
                <a:latin typeface="+mj-lt"/>
              </a:rPr>
              <a:t>	</a:t>
            </a:r>
            <a:r>
              <a:rPr lang="en-US" altLang="ko-KR" sz="2000" dirty="0" err="1" smtClean="0">
                <a:latin typeface="+mj-lt"/>
              </a:rPr>
              <a:t>color:green</a:t>
            </a:r>
            <a:r>
              <a:rPr lang="en-US" altLang="ko-KR" sz="2000" dirty="0" smtClean="0">
                <a:latin typeface="+mj-lt"/>
              </a:rPr>
              <a:t>;</a:t>
            </a:r>
          </a:p>
          <a:p>
            <a:r>
              <a:rPr lang="en-US" altLang="ko-KR" sz="2000" dirty="0" smtClean="0">
                <a:latin typeface="+mj-lt"/>
              </a:rPr>
              <a:t>  } </a:t>
            </a:r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  a:hover </a:t>
            </a:r>
            <a:r>
              <a:rPr lang="en-US" altLang="ko-KR" sz="2000" dirty="0" smtClean="0">
                <a:latin typeface="+mj-lt"/>
              </a:rPr>
              <a:t>{</a:t>
            </a:r>
          </a:p>
          <a:p>
            <a:r>
              <a:rPr lang="en-US" altLang="ko-KR" sz="2000" dirty="0">
                <a:latin typeface="+mj-lt"/>
              </a:rPr>
              <a:t>	</a:t>
            </a:r>
            <a:r>
              <a:rPr lang="en-US" altLang="ko-KR" sz="2000" dirty="0" err="1" smtClean="0">
                <a:latin typeface="+mj-lt"/>
              </a:rPr>
              <a:t>color:blue</a:t>
            </a:r>
            <a:r>
              <a:rPr lang="en-US" altLang="ko-KR" sz="2000" dirty="0" smtClean="0">
                <a:latin typeface="+mj-lt"/>
              </a:rPr>
              <a:t>;</a:t>
            </a:r>
          </a:p>
          <a:p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 smtClean="0">
                <a:latin typeface="+mj-lt"/>
              </a:rPr>
              <a:t> }   </a:t>
            </a:r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  a:active </a:t>
            </a:r>
            <a:r>
              <a:rPr lang="en-US" altLang="ko-KR" sz="2000" dirty="0" smtClean="0">
                <a:latin typeface="+mj-lt"/>
              </a:rPr>
              <a:t>{</a:t>
            </a:r>
          </a:p>
          <a:p>
            <a:r>
              <a:rPr lang="en-US" altLang="ko-KR" sz="2000" dirty="0">
                <a:latin typeface="+mj-lt"/>
              </a:rPr>
              <a:t>	</a:t>
            </a:r>
            <a:r>
              <a:rPr lang="en-US" altLang="ko-KR" sz="2000" dirty="0" err="1" smtClean="0">
                <a:latin typeface="+mj-lt"/>
              </a:rPr>
              <a:t>color:yellow</a:t>
            </a:r>
            <a:r>
              <a:rPr lang="en-US" altLang="ko-KR" sz="2000" dirty="0" smtClean="0">
                <a:latin typeface="+mj-lt"/>
              </a:rPr>
              <a:t>;</a:t>
            </a:r>
          </a:p>
          <a:p>
            <a:r>
              <a:rPr lang="en-US" altLang="ko-KR" sz="2000" dirty="0" smtClean="0">
                <a:latin typeface="+mj-lt"/>
              </a:rPr>
              <a:t>  }  </a:t>
            </a:r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&lt;/style</a:t>
            </a:r>
            <a:r>
              <a:rPr lang="en-US" altLang="ko-KR" sz="2000" dirty="0" smtClean="0">
                <a:latin typeface="+mj-lt"/>
              </a:rPr>
              <a:t>&gt;</a:t>
            </a:r>
          </a:p>
          <a:p>
            <a:r>
              <a:rPr lang="en-US" altLang="ko-KR" sz="2000" dirty="0" smtClean="0">
                <a:latin typeface="+mj-lt"/>
              </a:rPr>
              <a:t>...</a:t>
            </a:r>
            <a:endParaRPr lang="en-US" altLang="ko-KR" sz="2000" dirty="0">
              <a:latin typeface="+mj-lt"/>
            </a:endParaRPr>
          </a:p>
          <a:p>
            <a:r>
              <a:rPr lang="en-US" altLang="ko-KR" sz="2000" dirty="0" smtClean="0">
                <a:latin typeface="+mj-lt"/>
              </a:rPr>
              <a:t>&lt;body&gt;</a:t>
            </a:r>
          </a:p>
          <a:p>
            <a:r>
              <a:rPr lang="en-US" altLang="ko-KR" sz="2000" dirty="0" smtClean="0">
                <a:latin typeface="+mj-lt"/>
              </a:rPr>
              <a:t>&lt;</a:t>
            </a:r>
            <a:r>
              <a:rPr lang="en-US" altLang="ko-KR" sz="2000" dirty="0">
                <a:latin typeface="+mj-lt"/>
              </a:rPr>
              <a:t>p&gt;&lt;a </a:t>
            </a:r>
            <a:r>
              <a:rPr lang="en-US" altLang="ko-KR" sz="2000" dirty="0" err="1">
                <a:latin typeface="+mj-lt"/>
              </a:rPr>
              <a:t>href</a:t>
            </a:r>
            <a:r>
              <a:rPr lang="en-US" altLang="ko-KR" sz="2000" dirty="0" smtClean="0">
                <a:latin typeface="+mj-lt"/>
              </a:rPr>
              <a:t>=“” </a:t>
            </a:r>
            <a:r>
              <a:rPr lang="en-US" altLang="ko-KR" sz="2000" dirty="0">
                <a:latin typeface="+mj-lt"/>
              </a:rPr>
              <a:t>target</a:t>
            </a:r>
            <a:r>
              <a:rPr lang="en-US" altLang="ko-KR" sz="2000" dirty="0" smtClean="0">
                <a:latin typeface="+mj-lt"/>
              </a:rPr>
              <a:t>=“_blank”&gt;</a:t>
            </a:r>
            <a:r>
              <a:rPr lang="ko-KR" altLang="en-US" sz="2000" dirty="0" smtClean="0">
                <a:latin typeface="+mj-lt"/>
              </a:rPr>
              <a:t>여기가 </a:t>
            </a:r>
            <a:r>
              <a:rPr lang="ko-KR" altLang="en-US" sz="2000" dirty="0">
                <a:latin typeface="+mj-lt"/>
              </a:rPr>
              <a:t>링크입니다</a:t>
            </a:r>
            <a:r>
              <a:rPr lang="en-US" altLang="ko-KR" sz="2000" dirty="0">
                <a:latin typeface="+mj-lt"/>
              </a:rPr>
              <a:t>.&lt;/a</a:t>
            </a:r>
            <a:r>
              <a:rPr lang="en-US" altLang="ko-KR" sz="2000" dirty="0" smtClean="0">
                <a:latin typeface="+mj-lt"/>
              </a:rPr>
              <a:t>&gt;&lt;/</a:t>
            </a:r>
            <a:r>
              <a:rPr lang="en-US" altLang="ko-KR" sz="2000" dirty="0">
                <a:latin typeface="+mj-lt"/>
              </a:rPr>
              <a:t>p&gt;</a:t>
            </a:r>
          </a:p>
          <a:p>
            <a:r>
              <a:rPr lang="en-US" altLang="ko-KR" sz="2000" dirty="0">
                <a:latin typeface="+mj-lt"/>
              </a:rPr>
              <a:t>&lt;/body</a:t>
            </a:r>
            <a:r>
              <a:rPr lang="en-US" altLang="ko-KR" sz="2000" dirty="0" smtClean="0">
                <a:latin typeface="+mj-lt"/>
              </a:rPr>
              <a:t>&gt;</a:t>
            </a:r>
            <a:endParaRPr lang="en-US" altLang="ko-KR" sz="2000" dirty="0">
              <a:latin typeface="+mj-lt"/>
            </a:endParaRPr>
          </a:p>
        </p:txBody>
      </p:sp>
      <p:pic>
        <p:nvPicPr>
          <p:cNvPr id="22529" name="_x254943536" descr="EMB00002228310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207" y="2512241"/>
            <a:ext cx="5523373" cy="119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1" name="_x254944736" descr="EMB0000222831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390" y="3974092"/>
            <a:ext cx="5509761" cy="119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3" name="_x254943536" descr="EMB0000222831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175" y="5433879"/>
            <a:ext cx="5487678" cy="119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 bwMode="auto">
          <a:xfrm>
            <a:off x="2871048" y="3722135"/>
            <a:ext cx="2053967" cy="10280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직선 화살표 연결선 6"/>
          <p:cNvCxnSpPr/>
          <p:nvPr/>
        </p:nvCxnSpPr>
        <p:spPr bwMode="auto">
          <a:xfrm>
            <a:off x="2709949" y="2693324"/>
            <a:ext cx="2247258" cy="5927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직선 화살표 연결선 12"/>
          <p:cNvCxnSpPr/>
          <p:nvPr/>
        </p:nvCxnSpPr>
        <p:spPr bwMode="auto">
          <a:xfrm>
            <a:off x="2709949" y="4851181"/>
            <a:ext cx="2247258" cy="13454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링크 예제</a:t>
            </a:r>
            <a:r>
              <a:rPr lang="en-US" altLang="ko-KR" sz="5500" dirty="0" smtClean="0">
                <a:latin typeface="+mj-lt"/>
              </a:rPr>
              <a:t>1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1004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8939" y="1714498"/>
            <a:ext cx="11106656" cy="644493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000" dirty="0" smtClean="0">
                <a:latin typeface="+mj-lt"/>
              </a:rPr>
              <a:t>&lt;</a:t>
            </a:r>
            <a:r>
              <a:rPr lang="en-US" altLang="ko-KR" sz="2000" dirty="0">
                <a:latin typeface="+mj-lt"/>
              </a:rPr>
              <a:t>head&gt;</a:t>
            </a:r>
          </a:p>
          <a:p>
            <a:r>
              <a:rPr lang="en-US" altLang="ko-KR" sz="2000" dirty="0">
                <a:latin typeface="+mj-lt"/>
              </a:rPr>
              <a:t>    &lt;style&gt;</a:t>
            </a:r>
          </a:p>
          <a:p>
            <a:r>
              <a:rPr lang="en-US" altLang="ko-KR" sz="2000" dirty="0">
                <a:latin typeface="+mj-lt"/>
              </a:rPr>
              <a:t>        a.style1:link {color: #ff0000; }</a:t>
            </a:r>
          </a:p>
          <a:p>
            <a:r>
              <a:rPr lang="en-US" altLang="ko-KR" sz="2000" dirty="0">
                <a:latin typeface="+mj-lt"/>
              </a:rPr>
              <a:t>        a.style1:visited {color: #0000ff; }</a:t>
            </a:r>
          </a:p>
          <a:p>
            <a:r>
              <a:rPr lang="en-US" altLang="ko-KR" sz="2000" dirty="0">
                <a:latin typeface="+mj-lt"/>
              </a:rPr>
              <a:t>        a.style1:hover {font-size: 150%; }</a:t>
            </a:r>
          </a:p>
          <a:p>
            <a:r>
              <a:rPr lang="en-US" altLang="ko-KR" sz="2000" dirty="0">
                <a:latin typeface="+mj-lt"/>
              </a:rPr>
              <a:t>        a.style2:link {color: #ff0000; }</a:t>
            </a:r>
          </a:p>
          <a:p>
            <a:r>
              <a:rPr lang="en-US" altLang="ko-KR" sz="2000" dirty="0">
                <a:latin typeface="+mj-lt"/>
              </a:rPr>
              <a:t>        a.style2:visited {color: #0000ff; }</a:t>
            </a:r>
          </a:p>
          <a:p>
            <a:r>
              <a:rPr lang="en-US" altLang="ko-KR" sz="2000" dirty="0">
                <a:latin typeface="+mj-lt"/>
              </a:rPr>
              <a:t>        a.style2:hover {background: #66ff66; }</a:t>
            </a:r>
          </a:p>
          <a:p>
            <a:r>
              <a:rPr lang="en-US" altLang="ko-KR" sz="2000" dirty="0">
                <a:latin typeface="+mj-lt"/>
              </a:rPr>
              <a:t>    &lt;/style&gt;</a:t>
            </a:r>
          </a:p>
          <a:p>
            <a:r>
              <a:rPr lang="en-US" altLang="ko-KR" sz="2000" dirty="0">
                <a:latin typeface="+mj-lt"/>
              </a:rPr>
              <a:t>&lt;/head&gt;</a:t>
            </a:r>
          </a:p>
          <a:p>
            <a:r>
              <a:rPr lang="en-US" altLang="ko-KR" sz="2000" dirty="0">
                <a:latin typeface="+mj-lt"/>
              </a:rPr>
              <a:t>&lt;body&gt;</a:t>
            </a:r>
          </a:p>
          <a:p>
            <a:r>
              <a:rPr lang="en-US" altLang="ko-KR" sz="2000" dirty="0">
                <a:latin typeface="+mj-lt"/>
              </a:rPr>
              <a:t>    &lt;p&gt;</a:t>
            </a:r>
            <a:r>
              <a:rPr lang="ko-KR" altLang="en-US" sz="2000" dirty="0">
                <a:latin typeface="+mj-lt"/>
              </a:rPr>
              <a:t>마우스를 </a:t>
            </a:r>
            <a:r>
              <a:rPr lang="ko-KR" altLang="en-US" sz="2000" dirty="0" smtClean="0">
                <a:latin typeface="+mj-lt"/>
              </a:rPr>
              <a:t>올려 놓으면 </a:t>
            </a:r>
            <a:r>
              <a:rPr lang="ko-KR" altLang="en-US" sz="2000" dirty="0">
                <a:latin typeface="+mj-lt"/>
              </a:rPr>
              <a:t>스타일이 변경됩니다</a:t>
            </a:r>
            <a:r>
              <a:rPr lang="en-US" altLang="ko-KR" sz="2000" dirty="0">
                <a:latin typeface="+mj-lt"/>
              </a:rPr>
              <a:t>.&lt;/p&gt;</a:t>
            </a:r>
          </a:p>
          <a:p>
            <a:r>
              <a:rPr lang="en-US" altLang="ko-KR" sz="2000" dirty="0">
                <a:latin typeface="+mj-lt"/>
              </a:rPr>
              <a:t>    &lt;p&gt;&lt;a class="</a:t>
            </a:r>
            <a:r>
              <a:rPr lang="en-US" altLang="ko-KR" sz="2000" dirty="0" err="1">
                <a:latin typeface="+mj-lt"/>
              </a:rPr>
              <a:t>style1</a:t>
            </a:r>
            <a:r>
              <a:rPr lang="en-US" altLang="ko-KR" sz="2000" dirty="0">
                <a:latin typeface="+mj-lt"/>
              </a:rPr>
              <a:t>" </a:t>
            </a:r>
            <a:r>
              <a:rPr lang="en-US" altLang="ko-KR" sz="2000" dirty="0" err="1">
                <a:latin typeface="+mj-lt"/>
              </a:rPr>
              <a:t>href</a:t>
            </a:r>
            <a:r>
              <a:rPr lang="en-US" altLang="ko-KR" sz="2000" dirty="0">
                <a:latin typeface="+mj-lt"/>
              </a:rPr>
              <a:t>="</a:t>
            </a:r>
            <a:r>
              <a:rPr lang="en-US" altLang="ko-KR" sz="2000" dirty="0" err="1">
                <a:latin typeface="+mj-lt"/>
              </a:rPr>
              <a:t>index.html</a:t>
            </a:r>
            <a:r>
              <a:rPr lang="en-US" altLang="ko-KR" sz="2000" dirty="0">
                <a:latin typeface="+mj-lt"/>
              </a:rPr>
              <a:t>" target="_blank"&gt;</a:t>
            </a:r>
          </a:p>
          <a:p>
            <a:r>
              <a:rPr lang="en-US" altLang="ko-KR" sz="2000" dirty="0">
                <a:latin typeface="+mj-lt"/>
              </a:rPr>
              <a:t>	</a:t>
            </a:r>
            <a:r>
              <a:rPr lang="ko-KR" altLang="en-US" sz="2000" dirty="0" smtClean="0">
                <a:latin typeface="+mj-lt"/>
              </a:rPr>
              <a:t>폰트 크기를 </a:t>
            </a:r>
            <a:r>
              <a:rPr lang="ko-KR" altLang="en-US" sz="2000" dirty="0">
                <a:latin typeface="+mj-lt"/>
              </a:rPr>
              <a:t>변경하는 링크</a:t>
            </a:r>
            <a:r>
              <a:rPr lang="en-US" altLang="ko-KR" sz="2000" dirty="0">
                <a:latin typeface="+mj-lt"/>
              </a:rPr>
              <a:t>&lt;/a&gt;&lt;/p&gt;</a:t>
            </a:r>
          </a:p>
          <a:p>
            <a:r>
              <a:rPr lang="en-US" altLang="ko-KR" sz="2000" dirty="0">
                <a:latin typeface="+mj-lt"/>
              </a:rPr>
              <a:t>    &lt;p&gt;&lt;a class="</a:t>
            </a:r>
            <a:r>
              <a:rPr lang="en-US" altLang="ko-KR" sz="2000" dirty="0" err="1">
                <a:latin typeface="+mj-lt"/>
              </a:rPr>
              <a:t>style2</a:t>
            </a:r>
            <a:r>
              <a:rPr lang="en-US" altLang="ko-KR" sz="2000" dirty="0">
                <a:latin typeface="+mj-lt"/>
              </a:rPr>
              <a:t>" </a:t>
            </a:r>
            <a:r>
              <a:rPr lang="en-US" altLang="ko-KR" sz="2000" dirty="0" err="1">
                <a:latin typeface="+mj-lt"/>
              </a:rPr>
              <a:t>href</a:t>
            </a:r>
            <a:r>
              <a:rPr lang="en-US" altLang="ko-KR" sz="2000" dirty="0">
                <a:latin typeface="+mj-lt"/>
              </a:rPr>
              <a:t>="</a:t>
            </a:r>
            <a:r>
              <a:rPr lang="en-US" altLang="ko-KR" sz="2000" dirty="0" err="1">
                <a:latin typeface="+mj-lt"/>
              </a:rPr>
              <a:t>index.html</a:t>
            </a:r>
            <a:r>
              <a:rPr lang="en-US" altLang="ko-KR" sz="2000" dirty="0">
                <a:latin typeface="+mj-lt"/>
              </a:rPr>
              <a:t>" target="_blank"&gt;</a:t>
            </a:r>
          </a:p>
          <a:p>
            <a:r>
              <a:rPr lang="en-US" altLang="ko-KR" sz="2000" dirty="0">
                <a:latin typeface="+mj-lt"/>
              </a:rPr>
              <a:t>	</a:t>
            </a:r>
            <a:r>
              <a:rPr lang="ko-KR" altLang="en-US" sz="2000" dirty="0">
                <a:latin typeface="+mj-lt"/>
              </a:rPr>
              <a:t>배경색을 변경하는 링크</a:t>
            </a:r>
            <a:r>
              <a:rPr lang="en-US" altLang="ko-KR" sz="2000" dirty="0">
                <a:latin typeface="+mj-lt"/>
              </a:rPr>
              <a:t>&lt;/a&gt;&lt;/p&gt;</a:t>
            </a:r>
          </a:p>
          <a:p>
            <a:r>
              <a:rPr lang="en-US" altLang="ko-KR" sz="2000" dirty="0">
                <a:latin typeface="+mj-lt"/>
              </a:rPr>
              <a:t>&lt;/body</a:t>
            </a:r>
            <a:r>
              <a:rPr lang="en-US" altLang="ko-KR" sz="2000" dirty="0" smtClean="0">
                <a:latin typeface="+mj-lt"/>
              </a:rPr>
              <a:t>&gt;</a:t>
            </a:r>
            <a:endParaRPr lang="en-US" altLang="ko-KR" sz="2000" dirty="0">
              <a:latin typeface="+mj-lt"/>
            </a:endParaRPr>
          </a:p>
        </p:txBody>
      </p:sp>
      <p:pic>
        <p:nvPicPr>
          <p:cNvPr id="23553" name="_x474639032" descr="EMB00002228311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731" y="1951790"/>
            <a:ext cx="4426460" cy="183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5" name="_x474639592" descr="EMB00002228311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731" y="3916066"/>
            <a:ext cx="4426460" cy="183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링크 예제</a:t>
            </a:r>
            <a:r>
              <a:rPr lang="en-US" altLang="ko-KR" sz="5500" dirty="0" smtClean="0">
                <a:latin typeface="+mj-lt"/>
              </a:rPr>
              <a:t>2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86004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192336"/>
              </p:ext>
            </p:extLst>
          </p:nvPr>
        </p:nvGraphicFramePr>
        <p:xfrm>
          <a:off x="658437" y="1765885"/>
          <a:ext cx="10609932" cy="263238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39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0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647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리스트에 대한 속성을 </a:t>
                      </a:r>
                      <a:r>
                        <a:rPr lang="ko-KR" altLang="en-US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 줄로 작성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list-style-image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항목 </a:t>
                      </a:r>
                      <a:r>
                        <a:rPr lang="ko-KR" altLang="en-US" sz="2100" kern="0" spc="0" dirty="0" err="1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마커</a:t>
                      </a:r>
                      <a:r>
                        <a:rPr lang="en-US" altLang="ko-KR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앞 기호</a:t>
                      </a:r>
                      <a:r>
                        <a:rPr lang="en-US" altLang="ko-KR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</a:t>
                      </a:r>
                      <a:r>
                        <a:rPr lang="en-US" altLang="ko-KR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이미지로 </a:t>
                      </a:r>
                      <a:r>
                        <a:rPr lang="ko-KR" altLang="en-US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list-style-position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</a:t>
                      </a:r>
                      <a:r>
                        <a:rPr lang="ko-KR" altLang="en-US" sz="21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마커의</a:t>
                      </a: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위치를 </a:t>
                      </a:r>
                      <a:r>
                        <a:rPr lang="ko-KR" altLang="en-US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안쪽 또는 바깥쪽으로 지정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list-style-type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</a:t>
                      </a:r>
                      <a:r>
                        <a:rPr lang="ko-KR" altLang="en-US" sz="21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마커의</a:t>
                      </a: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타입을 </a:t>
                      </a:r>
                      <a:r>
                        <a:rPr lang="ko-KR" altLang="en-US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23" y="4526560"/>
            <a:ext cx="9518601" cy="3575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리스트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58719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10629" y="1814514"/>
            <a:ext cx="10447896" cy="650208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000" dirty="0" smtClean="0">
                <a:latin typeface="+mj-lt"/>
              </a:rPr>
              <a:t>&lt;style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en-US" altLang="ko-KR" sz="2000" dirty="0" err="1">
                <a:latin typeface="+mj-lt"/>
              </a:rPr>
              <a:t>ul</a:t>
            </a:r>
            <a:r>
              <a:rPr lang="en-US" altLang="ko-KR" sz="2000" dirty="0">
                <a:latin typeface="+mj-lt"/>
              </a:rPr>
              <a:t> { 	</a:t>
            </a:r>
          </a:p>
          <a:p>
            <a:r>
              <a:rPr lang="en-US" altLang="ko-KR" sz="2000" dirty="0">
                <a:latin typeface="+mj-lt"/>
              </a:rPr>
              <a:t>	</a:t>
            </a:r>
            <a:r>
              <a:rPr lang="en-US" altLang="ko-KR" sz="2000" dirty="0" smtClean="0">
                <a:latin typeface="+mj-lt"/>
              </a:rPr>
              <a:t>list-style : none;		text-align : center</a:t>
            </a:r>
            <a:r>
              <a:rPr lang="en-US" altLang="ko-KR" sz="2000" dirty="0">
                <a:latin typeface="+mj-lt"/>
              </a:rPr>
              <a:t>; </a:t>
            </a:r>
            <a:endParaRPr lang="en-US" altLang="ko-KR" sz="2000" dirty="0" smtClean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	</a:t>
            </a:r>
            <a:r>
              <a:rPr lang="en-US" altLang="ko-KR" sz="2000" dirty="0" smtClean="0">
                <a:latin typeface="+mj-lt"/>
              </a:rPr>
              <a:t>border-top : 1px </a:t>
            </a:r>
            <a:r>
              <a:rPr lang="en-US" altLang="ko-KR" sz="2000" dirty="0">
                <a:latin typeface="+mj-lt"/>
              </a:rPr>
              <a:t>solid red</a:t>
            </a:r>
            <a:r>
              <a:rPr lang="en-US" altLang="ko-KR" sz="2000" dirty="0" smtClean="0">
                <a:latin typeface="+mj-lt"/>
              </a:rPr>
              <a:t>;  </a:t>
            </a:r>
            <a:r>
              <a:rPr lang="en-US" altLang="ko-KR" sz="2000" dirty="0">
                <a:latin typeface="+mj-lt"/>
              </a:rPr>
              <a:t>	</a:t>
            </a:r>
            <a:r>
              <a:rPr lang="en-US" altLang="ko-KR" sz="2000" dirty="0" smtClean="0">
                <a:latin typeface="+mj-lt"/>
              </a:rPr>
              <a:t>border-bottom : 1px </a:t>
            </a:r>
            <a:r>
              <a:rPr lang="en-US" altLang="ko-KR" sz="2000" dirty="0">
                <a:latin typeface="+mj-lt"/>
              </a:rPr>
              <a:t>solid red; </a:t>
            </a:r>
            <a:endParaRPr lang="en-US" altLang="ko-KR" sz="2000" dirty="0" smtClean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	</a:t>
            </a:r>
            <a:r>
              <a:rPr lang="en-US" altLang="ko-KR" sz="2000" dirty="0" smtClean="0">
                <a:latin typeface="+mj-lt"/>
              </a:rPr>
              <a:t>padding : 10px </a:t>
            </a:r>
            <a:r>
              <a:rPr lang="en-US" altLang="ko-KR" sz="2000" dirty="0">
                <a:latin typeface="+mj-lt"/>
              </a:rPr>
              <a:t>0;</a:t>
            </a:r>
          </a:p>
          <a:p>
            <a:r>
              <a:rPr lang="en-US" altLang="ko-KR" sz="2000" dirty="0">
                <a:latin typeface="+mj-lt"/>
              </a:rPr>
              <a:t>}</a:t>
            </a:r>
          </a:p>
          <a:p>
            <a:r>
              <a:rPr lang="en-US" altLang="ko-KR" sz="2000" dirty="0" err="1">
                <a:latin typeface="+mj-lt"/>
              </a:rPr>
              <a:t>ul</a:t>
            </a:r>
            <a:r>
              <a:rPr lang="en-US" altLang="ko-KR" sz="2000" dirty="0">
                <a:latin typeface="+mj-lt"/>
              </a:rPr>
              <a:t> li { 	</a:t>
            </a:r>
          </a:p>
          <a:p>
            <a:r>
              <a:rPr lang="en-US" altLang="ko-KR" sz="2000" dirty="0" smtClean="0">
                <a:latin typeface="+mj-lt"/>
              </a:rPr>
              <a:t>	display : inline;</a:t>
            </a:r>
          </a:p>
          <a:p>
            <a:r>
              <a:rPr lang="en-US" altLang="ko-KR" sz="2000" dirty="0">
                <a:latin typeface="+mj-lt"/>
              </a:rPr>
              <a:t>	</a:t>
            </a:r>
            <a:r>
              <a:rPr lang="en-US" altLang="ko-KR" sz="2000" dirty="0" smtClean="0">
                <a:latin typeface="+mj-lt"/>
              </a:rPr>
              <a:t>text-transform : uppercase</a:t>
            </a:r>
            <a:r>
              <a:rPr lang="en-US" altLang="ko-KR" sz="2000" dirty="0">
                <a:latin typeface="+mj-lt"/>
              </a:rPr>
              <a:t>; </a:t>
            </a:r>
          </a:p>
          <a:p>
            <a:r>
              <a:rPr lang="en-US" altLang="ko-KR" sz="2000" dirty="0" smtClean="0">
                <a:latin typeface="+mj-lt"/>
              </a:rPr>
              <a:t>	padding : 0 </a:t>
            </a:r>
            <a:r>
              <a:rPr lang="en-US" altLang="ko-KR" sz="2000" dirty="0">
                <a:latin typeface="+mj-lt"/>
              </a:rPr>
              <a:t>10px</a:t>
            </a:r>
            <a:r>
              <a:rPr lang="en-US" altLang="ko-KR" sz="2000" dirty="0" smtClean="0">
                <a:latin typeface="+mj-lt"/>
              </a:rPr>
              <a:t>;</a:t>
            </a:r>
          </a:p>
          <a:p>
            <a:r>
              <a:rPr lang="en-US" altLang="ko-KR" sz="2000" dirty="0" smtClean="0">
                <a:latin typeface="+mj-lt"/>
              </a:rPr>
              <a:t>	letter-spacing : 10px</a:t>
            </a:r>
            <a:r>
              <a:rPr lang="en-US" altLang="ko-KR" sz="2000" dirty="0">
                <a:latin typeface="+mj-lt"/>
              </a:rPr>
              <a:t>; </a:t>
            </a:r>
          </a:p>
          <a:p>
            <a:r>
              <a:rPr lang="en-US" altLang="ko-KR" sz="2000" dirty="0" smtClean="0">
                <a:latin typeface="+mj-lt"/>
              </a:rPr>
              <a:t>}</a:t>
            </a:r>
          </a:p>
          <a:p>
            <a:r>
              <a:rPr lang="en-US" altLang="ko-KR" sz="2000" dirty="0" err="1">
                <a:latin typeface="+mj-lt"/>
              </a:rPr>
              <a:t>ul</a:t>
            </a:r>
            <a:r>
              <a:rPr lang="en-US" altLang="ko-KR" sz="2000" dirty="0">
                <a:latin typeface="+mj-lt"/>
              </a:rPr>
              <a:t> li a { 	</a:t>
            </a:r>
            <a:r>
              <a:rPr lang="en-US" altLang="ko-KR" sz="2000" dirty="0" err="1">
                <a:latin typeface="+mj-lt"/>
              </a:rPr>
              <a:t>text-decoration:none</a:t>
            </a:r>
            <a:r>
              <a:rPr lang="en-US" altLang="ko-KR" sz="2000" dirty="0">
                <a:latin typeface="+mj-lt"/>
              </a:rPr>
              <a:t>; </a:t>
            </a:r>
            <a:r>
              <a:rPr lang="en-US" altLang="ko-KR" sz="2000" dirty="0" err="1">
                <a:latin typeface="+mj-lt"/>
              </a:rPr>
              <a:t>color:black</a:t>
            </a:r>
            <a:r>
              <a:rPr lang="en-US" altLang="ko-KR" sz="2000" dirty="0">
                <a:latin typeface="+mj-lt"/>
              </a:rPr>
              <a:t>;</a:t>
            </a:r>
          </a:p>
          <a:p>
            <a:r>
              <a:rPr lang="en-US" altLang="ko-KR" sz="2000" dirty="0">
                <a:latin typeface="+mj-lt"/>
              </a:rPr>
              <a:t>}</a:t>
            </a:r>
          </a:p>
          <a:p>
            <a:r>
              <a:rPr lang="en-US" altLang="ko-KR" sz="2000" dirty="0" err="1">
                <a:latin typeface="+mj-lt"/>
              </a:rPr>
              <a:t>ul</a:t>
            </a:r>
            <a:r>
              <a:rPr lang="en-US" altLang="ko-KR" sz="2000" dirty="0">
                <a:latin typeface="+mj-lt"/>
              </a:rPr>
              <a:t> li a:hover </a:t>
            </a:r>
            <a:r>
              <a:rPr lang="en-US" altLang="ko-KR" sz="2000" dirty="0" smtClean="0">
                <a:latin typeface="+mj-lt"/>
              </a:rPr>
              <a:t>{</a:t>
            </a:r>
            <a:r>
              <a:rPr lang="en-US" altLang="ko-KR" sz="2000" dirty="0">
                <a:latin typeface="+mj-lt"/>
              </a:rPr>
              <a:t>	</a:t>
            </a:r>
            <a:r>
              <a:rPr lang="en-US" altLang="ko-KR" sz="2000" dirty="0" err="1">
                <a:latin typeface="+mj-lt"/>
              </a:rPr>
              <a:t>text-decoration:underline</a:t>
            </a:r>
            <a:r>
              <a:rPr lang="en-US" altLang="ko-KR" sz="2000" dirty="0">
                <a:latin typeface="+mj-lt"/>
              </a:rPr>
              <a:t>;</a:t>
            </a:r>
          </a:p>
          <a:p>
            <a:r>
              <a:rPr lang="en-US" altLang="ko-KR" sz="2000" dirty="0">
                <a:latin typeface="+mj-lt"/>
              </a:rPr>
              <a:t>}</a:t>
            </a:r>
          </a:p>
          <a:p>
            <a:r>
              <a:rPr lang="en-US" altLang="ko-KR" sz="2000" dirty="0">
                <a:latin typeface="+mj-lt"/>
              </a:rPr>
              <a:t>&lt;/style</a:t>
            </a:r>
            <a:r>
              <a:rPr lang="en-US" altLang="ko-KR" sz="2000" dirty="0" smtClean="0">
                <a:latin typeface="+mj-lt"/>
              </a:rPr>
              <a:t>&gt;</a:t>
            </a:r>
            <a:endParaRPr lang="en-US" altLang="ko-KR" sz="2000" dirty="0">
              <a:latin typeface="+mj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리스트 예제</a:t>
            </a:r>
            <a:r>
              <a:rPr lang="en-US" altLang="ko-KR" sz="5500" dirty="0" smtClean="0">
                <a:latin typeface="+mj-lt"/>
              </a:rPr>
              <a:t>(1/2)</a:t>
            </a:r>
            <a:endParaRPr lang="ko-KR" altLang="en-US" sz="55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0629" y="1441513"/>
            <a:ext cx="53091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solidFill>
                  <a:srgbClr val="FF0000"/>
                </a:solidFill>
              </a:rPr>
              <a:t>css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600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10628" y="1810908"/>
            <a:ext cx="10576485" cy="397670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>
                <a:latin typeface="+mj-lt"/>
                <a:ea typeface="굴림" panose="020B0600000101010101" pitchFamily="50" charset="-127"/>
              </a:rPr>
              <a:t>&lt;body&gt;</a:t>
            </a:r>
          </a:p>
          <a:p>
            <a:r>
              <a:rPr lang="en-US" altLang="ko-KR" sz="2200" dirty="0">
                <a:latin typeface="+mj-lt"/>
                <a:ea typeface="굴림" panose="020B0600000101010101" pitchFamily="50" charset="-127"/>
              </a:rPr>
              <a:t>   &lt;</a:t>
            </a:r>
            <a:r>
              <a:rPr lang="en-US" altLang="ko-KR" sz="2200" dirty="0" err="1">
                <a:latin typeface="+mj-lt"/>
                <a:ea typeface="굴림" panose="020B0600000101010101" pitchFamily="50" charset="-127"/>
              </a:rPr>
              <a:t>ul</a:t>
            </a:r>
            <a:r>
              <a:rPr lang="en-US" altLang="ko-KR" sz="2200" dirty="0">
                <a:latin typeface="+mj-lt"/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2200" dirty="0">
                <a:latin typeface="+mj-lt"/>
                <a:ea typeface="굴림" panose="020B0600000101010101" pitchFamily="50" charset="-127"/>
              </a:rPr>
              <a:t>      &lt;li&gt;&lt;a </a:t>
            </a:r>
            <a:r>
              <a:rPr lang="en-US" altLang="ko-KR" sz="2200" dirty="0" err="1">
                <a:latin typeface="+mj-lt"/>
                <a:ea typeface="굴림" panose="020B0600000101010101" pitchFamily="50" charset="-127"/>
              </a:rPr>
              <a:t>href</a:t>
            </a:r>
            <a:r>
              <a:rPr lang="en-US" altLang="ko-KR" sz="2200" dirty="0">
                <a:latin typeface="+mj-lt"/>
                <a:ea typeface="굴림" panose="020B0600000101010101" pitchFamily="50" charset="-127"/>
              </a:rPr>
              <a:t>="#"&gt;Home&lt;/a&gt;&lt;/li&gt;</a:t>
            </a:r>
          </a:p>
          <a:p>
            <a:r>
              <a:rPr lang="en-US" altLang="ko-KR" sz="2200" dirty="0">
                <a:latin typeface="+mj-lt"/>
                <a:ea typeface="굴림" panose="020B0600000101010101" pitchFamily="50" charset="-127"/>
              </a:rPr>
              <a:t>      &lt;li&gt;&lt;a </a:t>
            </a:r>
            <a:r>
              <a:rPr lang="en-US" altLang="ko-KR" sz="2200" dirty="0" err="1">
                <a:latin typeface="+mj-lt"/>
                <a:ea typeface="굴림" panose="020B0600000101010101" pitchFamily="50" charset="-127"/>
              </a:rPr>
              <a:t>href</a:t>
            </a:r>
            <a:r>
              <a:rPr lang="en-US" altLang="ko-KR" sz="2200" dirty="0">
                <a:latin typeface="+mj-lt"/>
                <a:ea typeface="굴림" panose="020B0600000101010101" pitchFamily="50" charset="-127"/>
              </a:rPr>
              <a:t>="#"&gt;Blog&lt;/a&gt;&lt;/li&gt;</a:t>
            </a:r>
          </a:p>
          <a:p>
            <a:r>
              <a:rPr lang="en-US" altLang="ko-KR" sz="2200" dirty="0">
                <a:latin typeface="+mj-lt"/>
                <a:ea typeface="굴림" panose="020B0600000101010101" pitchFamily="50" charset="-127"/>
              </a:rPr>
              <a:t>      &lt;li&gt;&lt;a </a:t>
            </a:r>
            <a:r>
              <a:rPr lang="en-US" altLang="ko-KR" sz="2200" dirty="0" err="1">
                <a:latin typeface="+mj-lt"/>
                <a:ea typeface="굴림" panose="020B0600000101010101" pitchFamily="50" charset="-127"/>
              </a:rPr>
              <a:t>href</a:t>
            </a:r>
            <a:r>
              <a:rPr lang="en-US" altLang="ko-KR" sz="2200" dirty="0">
                <a:latin typeface="+mj-lt"/>
                <a:ea typeface="굴림" panose="020B0600000101010101" pitchFamily="50" charset="-127"/>
              </a:rPr>
              <a:t>="#"&gt;About&lt;/a&gt;&lt;/li&gt;</a:t>
            </a:r>
          </a:p>
          <a:p>
            <a:r>
              <a:rPr lang="en-US" altLang="ko-KR" sz="2200" dirty="0">
                <a:latin typeface="+mj-lt"/>
                <a:ea typeface="굴림" panose="020B0600000101010101" pitchFamily="50" charset="-127"/>
              </a:rPr>
              <a:t>      &lt;li&gt;&lt;a </a:t>
            </a:r>
            <a:r>
              <a:rPr lang="en-US" altLang="ko-KR" sz="2200" dirty="0" err="1">
                <a:latin typeface="+mj-lt"/>
                <a:ea typeface="굴림" panose="020B0600000101010101" pitchFamily="50" charset="-127"/>
              </a:rPr>
              <a:t>href</a:t>
            </a:r>
            <a:r>
              <a:rPr lang="en-US" altLang="ko-KR" sz="2200" dirty="0">
                <a:latin typeface="+mj-lt"/>
                <a:ea typeface="굴림" panose="020B0600000101010101" pitchFamily="50" charset="-127"/>
              </a:rPr>
              <a:t>="#"&gt;Contact&lt;/a&gt;&lt;/li&gt;</a:t>
            </a:r>
          </a:p>
          <a:p>
            <a:r>
              <a:rPr lang="en-US" altLang="ko-KR" sz="2200" dirty="0">
                <a:latin typeface="+mj-lt"/>
                <a:ea typeface="굴림" panose="020B0600000101010101" pitchFamily="50" charset="-127"/>
              </a:rPr>
              <a:t>   &lt;/</a:t>
            </a:r>
            <a:r>
              <a:rPr lang="en-US" altLang="ko-KR" sz="2200" dirty="0" err="1">
                <a:latin typeface="+mj-lt"/>
                <a:ea typeface="굴림" panose="020B0600000101010101" pitchFamily="50" charset="-127"/>
              </a:rPr>
              <a:t>ul</a:t>
            </a:r>
            <a:r>
              <a:rPr lang="en-US" altLang="ko-KR" sz="2200" dirty="0">
                <a:latin typeface="+mj-lt"/>
                <a:ea typeface="굴림" panose="020B0600000101010101" pitchFamily="50" charset="-127"/>
              </a:rPr>
              <a:t>&gt;</a:t>
            </a:r>
          </a:p>
          <a:p>
            <a:r>
              <a:rPr lang="en-US" altLang="ko-KR" sz="2200" dirty="0">
                <a:latin typeface="+mj-lt"/>
                <a:ea typeface="굴림" panose="020B0600000101010101" pitchFamily="50" charset="-127"/>
              </a:rPr>
              <a:t>&lt;/body&gt;</a:t>
            </a:r>
          </a:p>
          <a:p>
            <a:r>
              <a:rPr lang="en-US" altLang="ko-KR" sz="2200" dirty="0">
                <a:latin typeface="+mj-lt"/>
                <a:ea typeface="굴림" panose="020B0600000101010101" pitchFamily="50" charset="-127"/>
              </a:rPr>
              <a:t>&lt;/html&gt;</a:t>
            </a:r>
            <a:endParaRPr lang="ko-KR" altLang="en-US" sz="2200" dirty="0">
              <a:latin typeface="+mj-lt"/>
              <a:ea typeface="굴림" panose="020B0600000101010101" pitchFamily="50" charset="-127"/>
            </a:endParaRPr>
          </a:p>
        </p:txBody>
      </p:sp>
      <p:pic>
        <p:nvPicPr>
          <p:cNvPr id="26625" name="_x474639432" descr="EMB00002228312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39" y="6142476"/>
            <a:ext cx="8773602" cy="186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리스트 예제</a:t>
            </a:r>
            <a:r>
              <a:rPr lang="en-US" altLang="ko-KR" sz="5500" dirty="0" smtClean="0">
                <a:latin typeface="+mj-lt"/>
              </a:rPr>
              <a:t>(2/2)</a:t>
            </a:r>
            <a:endParaRPr lang="ko-KR" altLang="en-US" sz="55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0629" y="1441513"/>
            <a:ext cx="62068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rgbClr val="FF0000"/>
                </a:solidFill>
              </a:rPr>
              <a:t>html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4238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smtClean="0"/>
              <a:t>CSS </a:t>
            </a:r>
            <a:r>
              <a:rPr lang="ko-KR" altLang="en-US" sz="3000" kern="0" dirty="0" smtClean="0"/>
              <a:t>테이블 속성</a:t>
            </a:r>
            <a:endParaRPr lang="en-US" altLang="ko-KR" sz="3000" kern="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525740"/>
              </p:ext>
            </p:extLst>
          </p:nvPr>
        </p:nvGraphicFramePr>
        <p:xfrm>
          <a:off x="693238" y="2518799"/>
          <a:ext cx="10562423" cy="596569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88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3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99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 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테이블의 경계선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border-collapse 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이웃한 셀의 경계선을 합칠 것인지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여부</a:t>
                      </a:r>
                      <a:endParaRPr lang="en-US" altLang="ko-KR" sz="20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0" i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separate,</a:t>
                      </a:r>
                      <a:r>
                        <a:rPr lang="en-US" altLang="ko-KR" sz="2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collapse, initial(</a:t>
                      </a:r>
                      <a:r>
                        <a:rPr lang="ko-KR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초기값 유지</a:t>
                      </a:r>
                      <a:r>
                        <a:rPr lang="en-US" altLang="ko-K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inherit(</a:t>
                      </a:r>
                      <a:r>
                        <a:rPr lang="ko-KR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상속받아 사용</a:t>
                      </a:r>
                      <a:r>
                        <a:rPr lang="en-US" altLang="ko-K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wid</a:t>
                      </a: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th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테이블의 가로 길이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height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테이블의 세로 길이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9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border-spacing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셀 사이의 거리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caption-side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제목의 위치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2660644494"/>
                  </a:ext>
                </a:extLst>
              </a:tr>
              <a:tr h="589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empty-cells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공백 셀을 그릴 것인지 여부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3018537103"/>
                  </a:ext>
                </a:extLst>
              </a:tr>
              <a:tr h="589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text-align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1188134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셀의 정렬 설정</a:t>
                      </a:r>
                      <a:endParaRPr lang="ko-KR" altLang="en-US" sz="2000" kern="0" spc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2119846798"/>
                  </a:ext>
                </a:extLst>
              </a:tr>
              <a:tr h="5899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table-layout 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셀의 데이터 길이에 의한 셀의 너비 조정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테이블</a:t>
            </a:r>
            <a:r>
              <a:rPr lang="en-US" altLang="ko-KR" sz="5500" dirty="0" smtClean="0">
                <a:latin typeface="+mj-lt"/>
              </a:rPr>
              <a:t>(1/6)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04716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테이블 테두리</a:t>
            </a:r>
            <a:endParaRPr lang="en-US" altLang="ko-KR" sz="3000" kern="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69738" y="2433846"/>
            <a:ext cx="11065859" cy="558144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head&gt;</a:t>
            </a:r>
          </a:p>
          <a:p>
            <a:r>
              <a:rPr lang="en-US" altLang="ko-KR" sz="2200" dirty="0" smtClean="0">
                <a:latin typeface="+mj-lt"/>
              </a:rPr>
              <a:t>    &lt;</a:t>
            </a:r>
            <a:r>
              <a:rPr lang="en-US" altLang="ko-KR" sz="2200" dirty="0">
                <a:latin typeface="+mj-lt"/>
              </a:rPr>
              <a:t>style&gt;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table</a:t>
            </a:r>
            <a:r>
              <a:rPr lang="en-US" altLang="ko-KR" sz="2200" dirty="0">
                <a:latin typeface="+mj-lt"/>
              </a:rPr>
              <a:t>, td, 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 { border: 1px solid blue;}</a:t>
            </a:r>
          </a:p>
          <a:p>
            <a:r>
              <a:rPr lang="en-US" altLang="ko-KR" sz="2200" dirty="0" smtClean="0">
                <a:latin typeface="+mj-lt"/>
              </a:rPr>
              <a:t>    &lt;/</a:t>
            </a:r>
            <a:r>
              <a:rPr lang="en-US" altLang="ko-KR" sz="2200" dirty="0">
                <a:latin typeface="+mj-lt"/>
              </a:rPr>
              <a:t>style&gt;</a:t>
            </a:r>
          </a:p>
          <a:p>
            <a:r>
              <a:rPr lang="en-US" altLang="ko-KR" sz="2200" dirty="0">
                <a:latin typeface="+mj-lt"/>
              </a:rPr>
              <a:t>&lt;/head&gt;</a:t>
            </a:r>
          </a:p>
          <a:p>
            <a:r>
              <a:rPr lang="en-US" altLang="ko-KR" sz="2200" dirty="0">
                <a:latin typeface="+mj-lt"/>
              </a:rPr>
              <a:t>&lt;body&gt;</a:t>
            </a:r>
          </a:p>
          <a:p>
            <a:r>
              <a:rPr lang="en-US" altLang="ko-KR" sz="2200" dirty="0" smtClean="0">
                <a:latin typeface="+mj-lt"/>
              </a:rPr>
              <a:t>    &lt;</a:t>
            </a:r>
            <a:r>
              <a:rPr lang="en-US" altLang="ko-KR" sz="2200" dirty="0">
                <a:latin typeface="+mj-lt"/>
              </a:rPr>
              <a:t>table&gt;</a:t>
            </a:r>
          </a:p>
          <a:p>
            <a:r>
              <a:rPr lang="en-US" altLang="ko-KR" sz="2200" dirty="0" smtClean="0">
                <a:latin typeface="+mj-lt"/>
              </a:rPr>
              <a:t>	&lt;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&gt;&lt;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&gt;</a:t>
            </a:r>
            <a:r>
              <a:rPr lang="ko-KR" altLang="en-US" sz="2200" dirty="0">
                <a:latin typeface="+mj-lt"/>
              </a:rPr>
              <a:t>이름</a:t>
            </a:r>
            <a:r>
              <a:rPr lang="en-US" altLang="ko-KR" sz="2200" dirty="0">
                <a:latin typeface="+mj-lt"/>
              </a:rPr>
              <a:t>&lt;/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&gt;&lt;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&gt;</a:t>
            </a:r>
            <a:r>
              <a:rPr lang="ko-KR" altLang="en-US" sz="2200" dirty="0" err="1">
                <a:latin typeface="+mj-lt"/>
              </a:rPr>
              <a:t>이메일</a:t>
            </a:r>
            <a:r>
              <a:rPr lang="en-US" altLang="ko-KR" sz="2200" dirty="0">
                <a:latin typeface="+mj-lt"/>
              </a:rPr>
              <a:t>&lt;/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&gt;&lt;/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 smtClean="0">
                <a:latin typeface="+mj-lt"/>
              </a:rPr>
              <a:t>	&lt;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&gt;&lt;td&gt;</a:t>
            </a:r>
            <a:r>
              <a:rPr lang="ko-KR" altLang="en-US" sz="2200" dirty="0" err="1">
                <a:latin typeface="+mj-lt"/>
              </a:rPr>
              <a:t>김철수</a:t>
            </a:r>
            <a:r>
              <a:rPr lang="en-US" altLang="ko-KR" sz="2200" dirty="0">
                <a:latin typeface="+mj-lt"/>
              </a:rPr>
              <a:t>&lt;/td&gt;&lt;td&gt;chul@google.com&lt;/td&gt;&lt;/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 smtClean="0">
                <a:latin typeface="+mj-lt"/>
              </a:rPr>
              <a:t>	&lt;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&gt;&lt;td&gt;</a:t>
            </a:r>
            <a:r>
              <a:rPr lang="ko-KR" altLang="en-US" sz="2200" dirty="0" err="1">
                <a:latin typeface="+mj-lt"/>
              </a:rPr>
              <a:t>김영희</a:t>
            </a:r>
            <a:r>
              <a:rPr lang="en-US" altLang="ko-KR" sz="2200" dirty="0">
                <a:latin typeface="+mj-lt"/>
              </a:rPr>
              <a:t>&lt;/td&gt;&lt;td&gt;young@google.com&lt;/td&gt;&lt;/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 smtClean="0">
                <a:latin typeface="+mj-lt"/>
              </a:rPr>
              <a:t>    &lt;/</a:t>
            </a:r>
            <a:r>
              <a:rPr lang="en-US" altLang="ko-KR" sz="2200" dirty="0">
                <a:latin typeface="+mj-lt"/>
              </a:rPr>
              <a:t>table&gt;</a:t>
            </a:r>
          </a:p>
          <a:p>
            <a:r>
              <a:rPr lang="en-US" altLang="ko-KR" sz="2200" dirty="0">
                <a:latin typeface="+mj-lt"/>
              </a:rPr>
              <a:t>&lt;/body</a:t>
            </a:r>
            <a:r>
              <a:rPr lang="en-US" altLang="ko-KR" sz="2200" dirty="0" smtClean="0">
                <a:latin typeface="+mj-lt"/>
              </a:rPr>
              <a:t>&gt;</a:t>
            </a:r>
            <a:endParaRPr lang="en-US" altLang="ko-KR" sz="2200" dirty="0">
              <a:latin typeface="+mj-lt"/>
            </a:endParaRPr>
          </a:p>
        </p:txBody>
      </p:sp>
      <p:pic>
        <p:nvPicPr>
          <p:cNvPr id="29697" name="_x253743368" descr="EMB0000222831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172" y="3064303"/>
            <a:ext cx="5142180" cy="216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테이블</a:t>
            </a:r>
            <a:r>
              <a:rPr lang="en-US" altLang="ko-KR" sz="5500" dirty="0" smtClean="0">
                <a:latin typeface="+mj-lt"/>
              </a:rPr>
              <a:t>(2/6)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25789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셀 테두리 통합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collapse </a:t>
            </a:r>
            <a:r>
              <a:rPr lang="en-US" altLang="ko-KR" dirty="0"/>
              <a:t>: </a:t>
            </a:r>
            <a:r>
              <a:rPr lang="ko-KR" altLang="en-US" dirty="0"/>
              <a:t>이웃하는 셀의 경계선을 합쳐서 </a:t>
            </a:r>
            <a:r>
              <a:rPr lang="ko-KR" altLang="en-US" dirty="0" smtClean="0"/>
              <a:t>단일 선으로 </a:t>
            </a:r>
            <a:r>
              <a:rPr lang="ko-KR" altLang="en-US" dirty="0"/>
              <a:t>표시한다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separate : </a:t>
            </a:r>
            <a:r>
              <a:rPr lang="ko-KR" altLang="en-US" dirty="0"/>
              <a:t>이웃하는 셀의 경계선을 합치지 않고 분리하여 표시한다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49" y="3494229"/>
            <a:ext cx="10529889" cy="381177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head&gt;</a:t>
            </a:r>
          </a:p>
          <a:p>
            <a:r>
              <a:rPr lang="en-US" altLang="ko-KR" sz="2200" dirty="0">
                <a:latin typeface="+mj-lt"/>
              </a:rPr>
              <a:t>    &lt;style&gt;</a:t>
            </a:r>
          </a:p>
          <a:p>
            <a:r>
              <a:rPr lang="en-US" altLang="ko-KR" sz="2200" dirty="0">
                <a:latin typeface="+mj-lt"/>
              </a:rPr>
              <a:t>    </a:t>
            </a:r>
            <a:r>
              <a:rPr lang="en-US" altLang="ko-KR" sz="2200" dirty="0" smtClean="0">
                <a:latin typeface="+mj-lt"/>
              </a:rPr>
              <a:t>	table </a:t>
            </a:r>
            <a:r>
              <a:rPr lang="en-US" altLang="ko-KR" sz="2200" dirty="0">
                <a:latin typeface="+mj-lt"/>
              </a:rPr>
              <a:t>{border-collapse: collapse;}</a:t>
            </a:r>
          </a:p>
          <a:p>
            <a:r>
              <a:rPr lang="en-US" altLang="ko-KR" sz="2200" dirty="0" smtClean="0">
                <a:latin typeface="+mj-lt"/>
              </a:rPr>
              <a:t>	table</a:t>
            </a:r>
            <a:r>
              <a:rPr lang="en-US" altLang="ko-KR" sz="2200" dirty="0">
                <a:latin typeface="+mj-lt"/>
              </a:rPr>
              <a:t>, 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, td {border: 1px solid blue; }</a:t>
            </a:r>
          </a:p>
          <a:p>
            <a:r>
              <a:rPr lang="en-US" altLang="ko-KR" sz="2200" dirty="0">
                <a:latin typeface="+mj-lt"/>
              </a:rPr>
              <a:t>&lt;/style&gt;</a:t>
            </a:r>
          </a:p>
          <a:p>
            <a:r>
              <a:rPr lang="en-US" altLang="ko-KR" sz="2200" dirty="0">
                <a:latin typeface="+mj-lt"/>
              </a:rPr>
              <a:t>&lt;/head&gt;</a:t>
            </a:r>
          </a:p>
          <a:p>
            <a:r>
              <a:rPr lang="en-US" altLang="ko-KR" sz="2200" dirty="0">
                <a:latin typeface="+mj-lt"/>
              </a:rPr>
              <a:t>...</a:t>
            </a:r>
          </a:p>
        </p:txBody>
      </p:sp>
      <p:pic>
        <p:nvPicPr>
          <p:cNvPr id="30721" name="_x474639192" descr="EMB0000222831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133" y="6190007"/>
            <a:ext cx="4747797" cy="199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테이블</a:t>
            </a:r>
            <a:r>
              <a:rPr lang="en-US" altLang="ko-KR" sz="5500" dirty="0" smtClean="0">
                <a:latin typeface="+mj-lt"/>
              </a:rPr>
              <a:t>(3/6)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8739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테이블 캡션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85813" y="2422650"/>
            <a:ext cx="10258425" cy="576193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head&gt;</a:t>
            </a:r>
          </a:p>
          <a:p>
            <a:r>
              <a:rPr lang="en-US" altLang="ko-KR" sz="2200" dirty="0">
                <a:latin typeface="+mj-lt"/>
              </a:rPr>
              <a:t>    &lt;style&gt;</a:t>
            </a:r>
          </a:p>
          <a:p>
            <a:r>
              <a:rPr lang="en-US" altLang="ko-KR" sz="2200" dirty="0">
                <a:latin typeface="+mj-lt"/>
              </a:rPr>
              <a:t>       caption </a:t>
            </a:r>
            <a:r>
              <a:rPr lang="en-US" altLang="ko-KR" sz="2200" dirty="0" smtClean="0">
                <a:latin typeface="+mj-lt"/>
              </a:rPr>
              <a:t>{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caption-side : bottom;</a:t>
            </a:r>
          </a:p>
          <a:p>
            <a:r>
              <a:rPr lang="en-US" altLang="ko-KR" sz="2200" dirty="0" smtClean="0">
                <a:latin typeface="+mj-lt"/>
              </a:rPr>
              <a:t>        }</a:t>
            </a:r>
            <a:endParaRPr lang="en-US" altLang="ko-KR" sz="2200" dirty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    &lt;/style&gt;</a:t>
            </a:r>
          </a:p>
          <a:p>
            <a:r>
              <a:rPr lang="en-US" altLang="ko-KR" sz="2200" dirty="0">
                <a:latin typeface="+mj-lt"/>
              </a:rPr>
              <a:t>&lt;/head&gt;</a:t>
            </a:r>
          </a:p>
          <a:p>
            <a:r>
              <a:rPr lang="en-US" altLang="ko-KR" sz="2200" dirty="0">
                <a:latin typeface="+mj-lt"/>
              </a:rPr>
              <a:t>&lt;body&gt;</a:t>
            </a:r>
          </a:p>
          <a:p>
            <a:r>
              <a:rPr lang="en-US" altLang="ko-KR" sz="2200" dirty="0">
                <a:latin typeface="+mj-lt"/>
              </a:rPr>
              <a:t>    &lt;table border="1"&gt;</a:t>
            </a:r>
          </a:p>
          <a:p>
            <a:r>
              <a:rPr lang="en-US" altLang="ko-KR" sz="2200" dirty="0">
                <a:latin typeface="+mj-lt"/>
              </a:rPr>
              <a:t>        &lt;caption&gt;VIP </a:t>
            </a:r>
            <a:r>
              <a:rPr lang="ko-KR" altLang="en-US" sz="2200" dirty="0">
                <a:latin typeface="+mj-lt"/>
              </a:rPr>
              <a:t>고객 리스트</a:t>
            </a:r>
            <a:r>
              <a:rPr lang="en-US" altLang="ko-KR" sz="2200" dirty="0">
                <a:latin typeface="+mj-lt"/>
              </a:rPr>
              <a:t>&lt;/caption&gt;</a:t>
            </a:r>
          </a:p>
          <a:p>
            <a:r>
              <a:rPr lang="en-US" altLang="ko-KR" sz="2200" dirty="0">
                <a:latin typeface="+mj-lt"/>
              </a:rPr>
              <a:t>        &lt;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&gt;&lt;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&gt;</a:t>
            </a:r>
            <a:r>
              <a:rPr lang="ko-KR" altLang="en-US" sz="2200" dirty="0">
                <a:latin typeface="+mj-lt"/>
              </a:rPr>
              <a:t>이름</a:t>
            </a:r>
            <a:r>
              <a:rPr lang="en-US" altLang="ko-KR" sz="2200" dirty="0">
                <a:latin typeface="+mj-lt"/>
              </a:rPr>
              <a:t>&lt;/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&gt;&lt;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&gt;</a:t>
            </a:r>
            <a:r>
              <a:rPr lang="ko-KR" altLang="en-US" sz="2200" dirty="0" err="1">
                <a:latin typeface="+mj-lt"/>
              </a:rPr>
              <a:t>이메일</a:t>
            </a:r>
            <a:r>
              <a:rPr lang="en-US" altLang="ko-KR" sz="2200" dirty="0">
                <a:latin typeface="+mj-lt"/>
              </a:rPr>
              <a:t>&lt;/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&gt;&lt;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>
                <a:latin typeface="+mj-lt"/>
              </a:rPr>
              <a:t>        &lt;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&gt;&lt;td&gt;</a:t>
            </a:r>
            <a:r>
              <a:rPr lang="ko-KR" altLang="en-US" sz="2200" dirty="0" err="1">
                <a:latin typeface="+mj-lt"/>
              </a:rPr>
              <a:t>김철수</a:t>
            </a:r>
            <a:r>
              <a:rPr lang="en-US" altLang="ko-KR" sz="2200" dirty="0">
                <a:latin typeface="+mj-lt"/>
              </a:rPr>
              <a:t>&lt;/td&gt;&lt;td&gt;chul@google.com&lt;/td&gt;&lt;/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>
                <a:latin typeface="+mj-lt"/>
              </a:rPr>
              <a:t>        &lt;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&gt;&lt;td&gt;</a:t>
            </a:r>
            <a:r>
              <a:rPr lang="ko-KR" altLang="en-US" sz="2200" dirty="0" err="1">
                <a:latin typeface="+mj-lt"/>
              </a:rPr>
              <a:t>김영희</a:t>
            </a:r>
            <a:r>
              <a:rPr lang="en-US" altLang="ko-KR" sz="2200" dirty="0">
                <a:latin typeface="+mj-lt"/>
              </a:rPr>
              <a:t>&lt;/td&gt;&lt;td&gt;young@google.com&lt;/td&gt;&lt;/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>
                <a:latin typeface="+mj-lt"/>
              </a:rPr>
              <a:t>    &lt;/table&gt;</a:t>
            </a:r>
          </a:p>
          <a:p>
            <a:r>
              <a:rPr lang="en-US" altLang="ko-KR" sz="2200" dirty="0">
                <a:latin typeface="+mj-lt"/>
              </a:rPr>
              <a:t>&lt;/body</a:t>
            </a:r>
            <a:r>
              <a:rPr lang="en-US" altLang="ko-KR" sz="2200" dirty="0" smtClean="0">
                <a:latin typeface="+mj-lt"/>
              </a:rPr>
              <a:t>&gt;</a:t>
            </a:r>
            <a:endParaRPr lang="en-US" altLang="ko-KR" sz="2200" dirty="0">
              <a:latin typeface="+mj-lt"/>
            </a:endParaRPr>
          </a:p>
        </p:txBody>
      </p:sp>
      <p:pic>
        <p:nvPicPr>
          <p:cNvPr id="34817" name="_x474638792" descr="EMB00002228314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140" y="3032460"/>
            <a:ext cx="4517199" cy="2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테이블</a:t>
            </a:r>
            <a:r>
              <a:rPr lang="en-US" altLang="ko-KR" sz="5500" dirty="0" smtClean="0">
                <a:latin typeface="+mj-lt"/>
              </a:rPr>
              <a:t>(4/6)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97326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테이블 텍스트 정렬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00100" y="2486024"/>
            <a:ext cx="10158413" cy="583057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head&gt;</a:t>
            </a:r>
          </a:p>
          <a:p>
            <a:r>
              <a:rPr lang="en-US" altLang="ko-KR" sz="2200" dirty="0" smtClean="0">
                <a:latin typeface="+mj-lt"/>
              </a:rPr>
              <a:t>    &lt;</a:t>
            </a:r>
            <a:r>
              <a:rPr lang="en-US" altLang="ko-KR" sz="2200" dirty="0">
                <a:latin typeface="+mj-lt"/>
              </a:rPr>
              <a:t>style&gt;</a:t>
            </a:r>
          </a:p>
          <a:p>
            <a:r>
              <a:rPr lang="en-US" altLang="ko-KR" sz="2200" dirty="0" smtClean="0">
                <a:latin typeface="+mj-lt"/>
              </a:rPr>
              <a:t>	table</a:t>
            </a:r>
            <a:r>
              <a:rPr lang="en-US" altLang="ko-KR" sz="2200" dirty="0">
                <a:latin typeface="+mj-lt"/>
              </a:rPr>
              <a:t>, td, 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 { border: 1px solid blue; }</a:t>
            </a:r>
          </a:p>
          <a:p>
            <a:r>
              <a:rPr lang="en-US" altLang="ko-KR" sz="2200" dirty="0" smtClean="0">
                <a:latin typeface="+mj-lt"/>
              </a:rPr>
              <a:t>	table </a:t>
            </a:r>
            <a:r>
              <a:rPr lang="en-US" altLang="ko-KR" sz="2200" dirty="0">
                <a:latin typeface="+mj-lt"/>
              </a:rPr>
              <a:t>{ width: 100%; }</a:t>
            </a:r>
          </a:p>
          <a:p>
            <a:r>
              <a:rPr lang="en-US" altLang="ko-KR" sz="2200" dirty="0" smtClean="0">
                <a:latin typeface="+mj-lt"/>
              </a:rPr>
              <a:t>	td </a:t>
            </a:r>
            <a:r>
              <a:rPr lang="en-US" altLang="ko-KR" sz="2200" dirty="0">
                <a:latin typeface="+mj-lt"/>
              </a:rPr>
              <a:t>{ text-align: center; }</a:t>
            </a:r>
          </a:p>
          <a:p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smtClean="0">
                <a:latin typeface="+mj-lt"/>
              </a:rPr>
              <a:t>   &lt;/</a:t>
            </a:r>
            <a:r>
              <a:rPr lang="en-US" altLang="ko-KR" sz="2200" dirty="0">
                <a:latin typeface="+mj-lt"/>
              </a:rPr>
              <a:t>style&gt;</a:t>
            </a:r>
          </a:p>
          <a:p>
            <a:r>
              <a:rPr lang="en-US" altLang="ko-KR" sz="2200" dirty="0">
                <a:latin typeface="+mj-lt"/>
              </a:rPr>
              <a:t>&lt;/head&gt;</a:t>
            </a:r>
          </a:p>
          <a:p>
            <a:r>
              <a:rPr lang="en-US" altLang="ko-KR" sz="2200" dirty="0">
                <a:latin typeface="+mj-lt"/>
              </a:rPr>
              <a:t>&lt;body&gt;</a:t>
            </a:r>
          </a:p>
          <a:p>
            <a:r>
              <a:rPr lang="en-US" altLang="ko-KR" sz="2200" dirty="0" smtClean="0">
                <a:latin typeface="+mj-lt"/>
              </a:rPr>
              <a:t>    &lt;</a:t>
            </a:r>
            <a:r>
              <a:rPr lang="en-US" altLang="ko-KR" sz="2200" dirty="0">
                <a:latin typeface="+mj-lt"/>
              </a:rPr>
              <a:t>table&gt;</a:t>
            </a:r>
          </a:p>
          <a:p>
            <a:r>
              <a:rPr lang="en-US" altLang="ko-KR" sz="2200" dirty="0">
                <a:latin typeface="+mj-lt"/>
              </a:rPr>
              <a:t>    </a:t>
            </a:r>
            <a:r>
              <a:rPr lang="en-US" altLang="ko-KR" sz="2200" dirty="0" smtClean="0">
                <a:latin typeface="+mj-lt"/>
              </a:rPr>
              <a:t>	&lt;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&gt;&lt;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&gt;</a:t>
            </a:r>
            <a:r>
              <a:rPr lang="ko-KR" altLang="en-US" sz="2200" dirty="0">
                <a:latin typeface="+mj-lt"/>
              </a:rPr>
              <a:t>이름</a:t>
            </a:r>
            <a:r>
              <a:rPr lang="en-US" altLang="ko-KR" sz="2200" dirty="0">
                <a:latin typeface="+mj-lt"/>
              </a:rPr>
              <a:t>&lt;/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&gt;&lt;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&gt;</a:t>
            </a:r>
            <a:r>
              <a:rPr lang="ko-KR" altLang="en-US" sz="2200" dirty="0" err="1">
                <a:latin typeface="+mj-lt"/>
              </a:rPr>
              <a:t>이메일</a:t>
            </a:r>
            <a:r>
              <a:rPr lang="en-US" altLang="ko-KR" sz="2200" dirty="0">
                <a:latin typeface="+mj-lt"/>
              </a:rPr>
              <a:t>&lt;/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&gt;&lt;/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>
                <a:latin typeface="+mj-lt"/>
              </a:rPr>
              <a:t>    </a:t>
            </a:r>
            <a:r>
              <a:rPr lang="en-US" altLang="ko-KR" sz="2200" dirty="0" smtClean="0">
                <a:latin typeface="+mj-lt"/>
              </a:rPr>
              <a:t>	&lt;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&gt;&lt;td&gt;</a:t>
            </a:r>
            <a:r>
              <a:rPr lang="ko-KR" altLang="en-US" sz="2200" dirty="0" err="1">
                <a:latin typeface="+mj-lt"/>
              </a:rPr>
              <a:t>김철수</a:t>
            </a:r>
            <a:r>
              <a:rPr lang="en-US" altLang="ko-KR" sz="2200" dirty="0">
                <a:latin typeface="+mj-lt"/>
              </a:rPr>
              <a:t>&lt;/td&gt;&lt;td&gt;chul@google.com&lt;/td&gt;&lt;/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>
                <a:latin typeface="+mj-lt"/>
              </a:rPr>
              <a:t>    </a:t>
            </a:r>
            <a:r>
              <a:rPr lang="en-US" altLang="ko-KR" sz="2200" dirty="0" smtClean="0">
                <a:latin typeface="+mj-lt"/>
              </a:rPr>
              <a:t>	&lt;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&gt;&lt;td&gt;</a:t>
            </a:r>
            <a:r>
              <a:rPr lang="ko-KR" altLang="en-US" sz="2200" dirty="0" err="1">
                <a:latin typeface="+mj-lt"/>
              </a:rPr>
              <a:t>김영희</a:t>
            </a:r>
            <a:r>
              <a:rPr lang="en-US" altLang="ko-KR" sz="2200" dirty="0">
                <a:latin typeface="+mj-lt"/>
              </a:rPr>
              <a:t>&lt;/td&gt;&lt;td&gt;young@google.com&lt;/td&gt;&lt;/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 smtClean="0">
                <a:latin typeface="+mj-lt"/>
              </a:rPr>
              <a:t>    &lt;/</a:t>
            </a:r>
            <a:r>
              <a:rPr lang="en-US" altLang="ko-KR" sz="2200" dirty="0">
                <a:latin typeface="+mj-lt"/>
              </a:rPr>
              <a:t>table&gt;</a:t>
            </a:r>
          </a:p>
          <a:p>
            <a:r>
              <a:rPr lang="en-US" altLang="ko-KR" sz="2200" dirty="0">
                <a:latin typeface="+mj-lt"/>
              </a:rPr>
              <a:t>&lt;/body</a:t>
            </a:r>
            <a:r>
              <a:rPr lang="en-US" altLang="ko-KR" sz="2200" dirty="0" smtClean="0">
                <a:latin typeface="+mj-lt"/>
              </a:rPr>
              <a:t>&gt;</a:t>
            </a:r>
            <a:endParaRPr lang="en-US" altLang="ko-KR" sz="2200" dirty="0">
              <a:latin typeface="+mj-lt"/>
            </a:endParaRPr>
          </a:p>
        </p:txBody>
      </p:sp>
      <p:pic>
        <p:nvPicPr>
          <p:cNvPr id="33793" name="_x474636472" descr="EMB00002228314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329" y="4036601"/>
            <a:ext cx="4879799" cy="184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테이블</a:t>
            </a:r>
            <a:r>
              <a:rPr lang="en-US" altLang="ko-KR" sz="5500" dirty="0" smtClean="0">
                <a:latin typeface="+mj-lt"/>
              </a:rPr>
              <a:t>(5/6)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20591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77" y="1870422"/>
            <a:ext cx="9458325" cy="419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5008" y="6129143"/>
            <a:ext cx="9144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j-lt"/>
              </a:rPr>
              <a:t>Content : </a:t>
            </a:r>
            <a:r>
              <a:rPr lang="ko-KR" altLang="en-US" sz="2400" dirty="0" smtClean="0">
                <a:latin typeface="+mj-lt"/>
              </a:rPr>
              <a:t>상자의 내용물</a:t>
            </a:r>
            <a:r>
              <a:rPr lang="en-US" altLang="ko-KR" sz="2400" dirty="0" smtClean="0">
                <a:latin typeface="+mj-lt"/>
              </a:rPr>
              <a:t>. </a:t>
            </a:r>
            <a:r>
              <a:rPr lang="ko-KR" altLang="en-US" sz="2400" dirty="0" smtClean="0">
                <a:latin typeface="+mj-lt"/>
              </a:rPr>
              <a:t>텍스트와 이미지가 표시되는 영역</a:t>
            </a:r>
            <a:endParaRPr lang="en-US" altLang="ko-KR" sz="2400" dirty="0" smtClean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j-lt"/>
              </a:rPr>
              <a:t>Padding : Content</a:t>
            </a:r>
            <a:r>
              <a:rPr lang="ko-KR" altLang="en-US" sz="2400" dirty="0" smtClean="0">
                <a:latin typeface="+mj-lt"/>
              </a:rPr>
              <a:t>와 </a:t>
            </a:r>
            <a:r>
              <a:rPr lang="en-US" altLang="ko-KR" sz="2400" dirty="0" smtClean="0">
                <a:latin typeface="+mj-lt"/>
              </a:rPr>
              <a:t>Border </a:t>
            </a:r>
            <a:r>
              <a:rPr lang="ko-KR" altLang="en-US" sz="2400" dirty="0" smtClean="0">
                <a:latin typeface="+mj-lt"/>
              </a:rPr>
              <a:t>사이 영역으로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ko-KR" altLang="en-US" sz="2400" dirty="0" smtClean="0">
                <a:latin typeface="+mj-lt"/>
              </a:rPr>
              <a:t>투명함</a:t>
            </a:r>
            <a:r>
              <a:rPr lang="en-US" altLang="ko-KR" sz="2400" dirty="0" smtClean="0">
                <a:latin typeface="+mj-lt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j-lt"/>
              </a:rPr>
              <a:t>Border : Content</a:t>
            </a:r>
            <a:r>
              <a:rPr lang="ko-KR" altLang="en-US" sz="2400" dirty="0" smtClean="0">
                <a:latin typeface="+mj-lt"/>
              </a:rPr>
              <a:t>와 </a:t>
            </a:r>
            <a:r>
              <a:rPr lang="en-US" altLang="ko-KR" sz="2400" dirty="0" smtClean="0">
                <a:latin typeface="+mj-lt"/>
              </a:rPr>
              <a:t>Padding</a:t>
            </a:r>
            <a:r>
              <a:rPr lang="ko-KR" altLang="en-US" sz="2400" dirty="0" smtClean="0">
                <a:latin typeface="+mj-lt"/>
              </a:rPr>
              <a:t>을 감싸는 테두리</a:t>
            </a:r>
            <a:endParaRPr lang="en-US" altLang="ko-KR" sz="2400" dirty="0" smtClean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j-lt"/>
              </a:rPr>
              <a:t>Margin : Border </a:t>
            </a:r>
            <a:r>
              <a:rPr lang="ko-KR" altLang="en-US" sz="2400" dirty="0" smtClean="0">
                <a:latin typeface="+mj-lt"/>
              </a:rPr>
              <a:t>밖 영역으로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ko-KR" altLang="en-US" sz="2400" dirty="0" smtClean="0">
                <a:latin typeface="+mj-lt"/>
              </a:rPr>
              <a:t>투명함</a:t>
            </a:r>
            <a:r>
              <a:rPr lang="en-US" altLang="ko-KR" sz="2400" dirty="0" smtClean="0">
                <a:latin typeface="+mj-lt"/>
              </a:rPr>
              <a:t>.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박스 모델</a:t>
            </a:r>
            <a:r>
              <a:rPr lang="en-US" altLang="ko-KR" sz="5500" dirty="0" smtClean="0">
                <a:latin typeface="+mj-lt"/>
              </a:rPr>
              <a:t>(2/4)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81413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테이블 배경색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71525" y="2500307"/>
            <a:ext cx="10315575" cy="490061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head&gt;</a:t>
            </a:r>
          </a:p>
          <a:p>
            <a:r>
              <a:rPr lang="en-US" altLang="ko-KR" sz="2200" dirty="0" smtClean="0">
                <a:latin typeface="+mj-lt"/>
              </a:rPr>
              <a:t>    &lt;</a:t>
            </a:r>
            <a:r>
              <a:rPr lang="en-US" altLang="ko-KR" sz="2200" dirty="0">
                <a:latin typeface="+mj-lt"/>
              </a:rPr>
              <a:t>style&gt;</a:t>
            </a:r>
          </a:p>
          <a:p>
            <a:r>
              <a:rPr lang="en-US" altLang="ko-KR" sz="2200" dirty="0" smtClean="0">
                <a:latin typeface="+mj-lt"/>
              </a:rPr>
              <a:t>	td</a:t>
            </a:r>
            <a:r>
              <a:rPr lang="en-US" altLang="ko-KR" sz="2200" dirty="0">
                <a:latin typeface="+mj-lt"/>
              </a:rPr>
              <a:t>, 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 { color: white; background-color: green; }</a:t>
            </a:r>
          </a:p>
          <a:p>
            <a:r>
              <a:rPr lang="en-US" altLang="ko-KR" sz="2200" dirty="0" smtClean="0">
                <a:latin typeface="+mj-lt"/>
              </a:rPr>
              <a:t>    &lt;/</a:t>
            </a:r>
            <a:r>
              <a:rPr lang="en-US" altLang="ko-KR" sz="2200" dirty="0">
                <a:latin typeface="+mj-lt"/>
              </a:rPr>
              <a:t>style&gt;</a:t>
            </a:r>
          </a:p>
          <a:p>
            <a:r>
              <a:rPr lang="en-US" altLang="ko-KR" sz="2200" dirty="0">
                <a:latin typeface="+mj-lt"/>
              </a:rPr>
              <a:t>&lt;/head&gt;</a:t>
            </a:r>
          </a:p>
          <a:p>
            <a:r>
              <a:rPr lang="en-US" altLang="ko-KR" sz="2200" dirty="0">
                <a:latin typeface="+mj-lt"/>
              </a:rPr>
              <a:t>&lt;body&gt;</a:t>
            </a:r>
          </a:p>
          <a:p>
            <a:r>
              <a:rPr lang="en-US" altLang="ko-KR" sz="2200" dirty="0" smtClean="0">
                <a:latin typeface="+mj-lt"/>
              </a:rPr>
              <a:t>    &lt;</a:t>
            </a:r>
            <a:r>
              <a:rPr lang="en-US" altLang="ko-KR" sz="2200" dirty="0">
                <a:latin typeface="+mj-lt"/>
              </a:rPr>
              <a:t>table&gt;</a:t>
            </a:r>
          </a:p>
          <a:p>
            <a:r>
              <a:rPr lang="en-US" altLang="ko-KR" sz="2200" dirty="0" smtClean="0">
                <a:latin typeface="+mj-lt"/>
              </a:rPr>
              <a:t>	&lt;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&gt;&lt;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&gt;</a:t>
            </a:r>
            <a:r>
              <a:rPr lang="ko-KR" altLang="en-US" sz="2200" dirty="0">
                <a:latin typeface="+mj-lt"/>
              </a:rPr>
              <a:t>이름</a:t>
            </a:r>
            <a:r>
              <a:rPr lang="en-US" altLang="ko-KR" sz="2200" dirty="0">
                <a:latin typeface="+mj-lt"/>
              </a:rPr>
              <a:t>&lt;/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&gt;&lt;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&gt;</a:t>
            </a:r>
            <a:r>
              <a:rPr lang="ko-KR" altLang="en-US" sz="2200" dirty="0" err="1">
                <a:latin typeface="+mj-lt"/>
              </a:rPr>
              <a:t>이메일</a:t>
            </a:r>
            <a:r>
              <a:rPr lang="en-US" altLang="ko-KR" sz="2200" dirty="0">
                <a:latin typeface="+mj-lt"/>
              </a:rPr>
              <a:t>&lt;/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&gt;&lt;/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 smtClean="0">
                <a:latin typeface="+mj-lt"/>
              </a:rPr>
              <a:t>	&lt;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&gt;&lt;td&gt;</a:t>
            </a:r>
            <a:r>
              <a:rPr lang="ko-KR" altLang="en-US" sz="2200" dirty="0" err="1">
                <a:latin typeface="+mj-lt"/>
              </a:rPr>
              <a:t>김철수</a:t>
            </a:r>
            <a:r>
              <a:rPr lang="en-US" altLang="ko-KR" sz="2200" dirty="0">
                <a:latin typeface="+mj-lt"/>
              </a:rPr>
              <a:t>&lt;/td&gt;&lt;td&gt;chul@google.com&lt;/td&gt;&lt;/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 smtClean="0">
                <a:latin typeface="+mj-lt"/>
              </a:rPr>
              <a:t>	&lt;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&gt;&lt;td&gt;</a:t>
            </a:r>
            <a:r>
              <a:rPr lang="ko-KR" altLang="en-US" sz="2200" dirty="0" err="1">
                <a:latin typeface="+mj-lt"/>
              </a:rPr>
              <a:t>김영희</a:t>
            </a:r>
            <a:r>
              <a:rPr lang="en-US" altLang="ko-KR" sz="2200" dirty="0">
                <a:latin typeface="+mj-lt"/>
              </a:rPr>
              <a:t>&lt;/td&gt;&lt;td&gt;young@google.com&lt;/td&gt;&lt;/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 smtClean="0">
                <a:latin typeface="+mj-lt"/>
              </a:rPr>
              <a:t>    &lt;/</a:t>
            </a:r>
            <a:r>
              <a:rPr lang="en-US" altLang="ko-KR" sz="2200" dirty="0">
                <a:latin typeface="+mj-lt"/>
              </a:rPr>
              <a:t>table&gt;</a:t>
            </a:r>
          </a:p>
          <a:p>
            <a:r>
              <a:rPr lang="en-US" altLang="ko-KR" sz="2200" dirty="0">
                <a:latin typeface="+mj-lt"/>
              </a:rPr>
              <a:t>&lt;/body</a:t>
            </a:r>
            <a:r>
              <a:rPr lang="en-US" altLang="ko-KR" sz="2200" dirty="0" smtClean="0">
                <a:latin typeface="+mj-lt"/>
              </a:rPr>
              <a:t>&gt;</a:t>
            </a:r>
            <a:endParaRPr lang="en-US" altLang="ko-KR" sz="2200" dirty="0">
              <a:latin typeface="+mj-lt"/>
            </a:endParaRPr>
          </a:p>
        </p:txBody>
      </p:sp>
      <p:pic>
        <p:nvPicPr>
          <p:cNvPr id="31745" name="_x474639112" descr="EMB00002228313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290" y="6700885"/>
            <a:ext cx="4256815" cy="178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테이블</a:t>
            </a:r>
            <a:r>
              <a:rPr lang="en-US" altLang="ko-KR" sz="5500" dirty="0" smtClean="0">
                <a:latin typeface="+mj-lt"/>
              </a:rPr>
              <a:t>(6/6)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24886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50" y="2451230"/>
            <a:ext cx="10301288" cy="476396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head&gt;</a:t>
            </a:r>
          </a:p>
          <a:p>
            <a:r>
              <a:rPr lang="en-US" altLang="ko-KR" sz="2200" dirty="0" smtClean="0">
                <a:latin typeface="+mj-lt"/>
              </a:rPr>
              <a:t>    &lt;</a:t>
            </a:r>
            <a:r>
              <a:rPr lang="en-US" altLang="ko-KR" sz="2200" dirty="0">
                <a:latin typeface="+mj-lt"/>
              </a:rPr>
              <a:t>style&gt;</a:t>
            </a:r>
          </a:p>
          <a:p>
            <a:r>
              <a:rPr lang="en-US" altLang="ko-KR" sz="2200" dirty="0">
                <a:latin typeface="+mj-lt"/>
              </a:rPr>
              <a:t>    </a:t>
            </a:r>
            <a:r>
              <a:rPr lang="en-US" altLang="ko-KR" sz="2200" dirty="0" smtClean="0">
                <a:latin typeface="+mj-lt"/>
              </a:rPr>
              <a:t>table</a:t>
            </a:r>
            <a:r>
              <a:rPr lang="en-US" altLang="ko-KR" sz="2200" dirty="0">
                <a:latin typeface="+mj-lt"/>
              </a:rPr>
              <a:t>, td, 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 { </a:t>
            </a:r>
            <a:endParaRPr lang="en-US" altLang="ko-KR" sz="2200" dirty="0" smtClean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border</a:t>
            </a:r>
            <a:r>
              <a:rPr lang="en-US" altLang="ko-KR" sz="2200" dirty="0">
                <a:latin typeface="+mj-lt"/>
              </a:rPr>
              <a:t>: 1px solid green</a:t>
            </a:r>
            <a:r>
              <a:rPr lang="en-US" altLang="ko-KR" sz="2200" dirty="0" smtClean="0">
                <a:latin typeface="+mj-lt"/>
              </a:rPr>
              <a:t>;</a:t>
            </a:r>
          </a:p>
          <a:p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smtClean="0">
                <a:latin typeface="+mj-lt"/>
              </a:rPr>
              <a:t>   }</a:t>
            </a:r>
            <a:endParaRPr lang="en-US" altLang="ko-KR" sz="2200" dirty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    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smtClean="0">
                <a:latin typeface="+mj-lt"/>
              </a:rPr>
              <a:t>{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background-color</a:t>
            </a:r>
            <a:r>
              <a:rPr lang="en-US" altLang="ko-KR" sz="2200" dirty="0">
                <a:latin typeface="+mj-lt"/>
              </a:rPr>
              <a:t>: green; color: white</a:t>
            </a:r>
            <a:r>
              <a:rPr lang="en-US" altLang="ko-KR" sz="2200" dirty="0" smtClean="0">
                <a:latin typeface="+mj-lt"/>
              </a:rPr>
              <a:t>;</a:t>
            </a:r>
          </a:p>
          <a:p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smtClean="0">
                <a:latin typeface="+mj-lt"/>
              </a:rPr>
              <a:t>   }</a:t>
            </a:r>
            <a:endParaRPr lang="en-US" altLang="ko-KR" sz="2200" dirty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smtClean="0">
                <a:latin typeface="+mj-lt"/>
              </a:rPr>
              <a:t>   &lt;/</a:t>
            </a:r>
            <a:r>
              <a:rPr lang="en-US" altLang="ko-KR" sz="2200" dirty="0">
                <a:latin typeface="+mj-lt"/>
              </a:rPr>
              <a:t>style&gt;</a:t>
            </a:r>
          </a:p>
          <a:p>
            <a:r>
              <a:rPr lang="en-US" altLang="ko-KR" sz="2200" dirty="0">
                <a:latin typeface="+mj-lt"/>
              </a:rPr>
              <a:t>&lt;/head&gt;</a:t>
            </a:r>
          </a:p>
          <a:p>
            <a:r>
              <a:rPr lang="en-US" altLang="ko-KR" sz="2200" dirty="0">
                <a:latin typeface="+mj-lt"/>
              </a:rPr>
              <a:t>...</a:t>
            </a:r>
          </a:p>
        </p:txBody>
      </p:sp>
      <p:pic>
        <p:nvPicPr>
          <p:cNvPr id="32769" name="_x474640152" descr="EMB00002228313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640" y="2724731"/>
            <a:ext cx="4752340" cy="210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헤더와 데이터 영역 분리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테이블</a:t>
            </a:r>
            <a:r>
              <a:rPr lang="en-US" altLang="ko-KR" sz="5500" dirty="0" smtClean="0">
                <a:latin typeface="+mj-lt"/>
              </a:rPr>
              <a:t> </a:t>
            </a:r>
            <a:r>
              <a:rPr lang="ko-KR" altLang="en-US" sz="5500" dirty="0" smtClean="0">
                <a:latin typeface="+mj-lt"/>
              </a:rPr>
              <a:t>예제</a:t>
            </a:r>
            <a:r>
              <a:rPr lang="en-US" altLang="ko-KR" sz="5500" dirty="0" smtClean="0">
                <a:latin typeface="+mj-lt"/>
              </a:rPr>
              <a:t>1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05734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49383" y="1885024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짝수 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홀수 행 다르게 표현 </a:t>
            </a:r>
            <a:r>
              <a:rPr lang="en-US" altLang="ko-KR" dirty="0" smtClean="0"/>
              <a:t>(html)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85825" y="3029916"/>
            <a:ext cx="10101263" cy="509992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table id="list"&gt;</a:t>
            </a:r>
          </a:p>
          <a:p>
            <a:r>
              <a:rPr lang="en-US" altLang="ko-KR" sz="2200" dirty="0" smtClean="0">
                <a:latin typeface="+mj-lt"/>
              </a:rPr>
              <a:t>  </a:t>
            </a:r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 smtClean="0">
                <a:latin typeface="+mj-lt"/>
              </a:rPr>
              <a:t>&gt;</a:t>
            </a:r>
          </a:p>
          <a:p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smtClean="0">
                <a:latin typeface="+mj-lt"/>
              </a:rPr>
              <a:t>   </a:t>
            </a:r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&gt;</a:t>
            </a:r>
            <a:r>
              <a:rPr lang="ko-KR" altLang="en-US" sz="2200" dirty="0">
                <a:latin typeface="+mj-lt"/>
              </a:rPr>
              <a:t>이름</a:t>
            </a:r>
            <a:r>
              <a:rPr lang="en-US" altLang="ko-KR" sz="2200" dirty="0">
                <a:latin typeface="+mj-lt"/>
              </a:rPr>
              <a:t>&lt;/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 smtClean="0">
                <a:latin typeface="+mj-lt"/>
              </a:rPr>
              <a:t>&gt;&lt;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&gt;</a:t>
            </a:r>
            <a:r>
              <a:rPr lang="ko-KR" altLang="en-US" sz="2200" dirty="0" err="1">
                <a:latin typeface="+mj-lt"/>
              </a:rPr>
              <a:t>이메일</a:t>
            </a:r>
            <a:r>
              <a:rPr lang="en-US" altLang="ko-KR" sz="2200" dirty="0">
                <a:latin typeface="+mj-lt"/>
              </a:rPr>
              <a:t>&lt;/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 smtClean="0">
                <a:latin typeface="+mj-lt"/>
              </a:rPr>
              <a:t>&gt;</a:t>
            </a:r>
          </a:p>
          <a:p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smtClean="0">
                <a:latin typeface="+mj-lt"/>
              </a:rPr>
              <a:t> </a:t>
            </a:r>
            <a:r>
              <a:rPr lang="en-US" altLang="ko-KR" sz="2200" dirty="0" smtClean="0">
                <a:latin typeface="+mj-lt"/>
              </a:rPr>
              <a:t>&lt;/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>
                <a:latin typeface="+mj-lt"/>
              </a:rPr>
              <a:t>  </a:t>
            </a:r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 smtClean="0">
                <a:latin typeface="+mj-lt"/>
              </a:rPr>
              <a:t>&gt;</a:t>
            </a:r>
          </a:p>
          <a:p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smtClean="0">
                <a:latin typeface="+mj-lt"/>
              </a:rPr>
              <a:t>   </a:t>
            </a:r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td&gt;</a:t>
            </a:r>
            <a:r>
              <a:rPr lang="ko-KR" altLang="en-US" sz="2200" dirty="0" err="1">
                <a:latin typeface="+mj-lt"/>
              </a:rPr>
              <a:t>김철수</a:t>
            </a:r>
            <a:r>
              <a:rPr lang="en-US" altLang="ko-KR" sz="2200" dirty="0">
                <a:latin typeface="+mj-lt"/>
              </a:rPr>
              <a:t>&lt;/td</a:t>
            </a:r>
            <a:r>
              <a:rPr lang="en-US" altLang="ko-KR" sz="2200" dirty="0" smtClean="0">
                <a:latin typeface="+mj-lt"/>
              </a:rPr>
              <a:t>&gt;</a:t>
            </a:r>
          </a:p>
          <a:p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smtClean="0">
                <a:latin typeface="+mj-lt"/>
              </a:rPr>
              <a:t>   </a:t>
            </a:r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td&gt;chul@google.com&lt;/td</a:t>
            </a:r>
            <a:r>
              <a:rPr lang="en-US" altLang="ko-KR" sz="2200" dirty="0" smtClean="0">
                <a:latin typeface="+mj-lt"/>
              </a:rPr>
              <a:t>&gt;</a:t>
            </a:r>
          </a:p>
          <a:p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smtClean="0">
                <a:latin typeface="+mj-lt"/>
              </a:rPr>
              <a:t> </a:t>
            </a:r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>
                <a:latin typeface="+mj-lt"/>
              </a:rPr>
              <a:t>  </a:t>
            </a:r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 class="alt</a:t>
            </a:r>
            <a:r>
              <a:rPr lang="en-US" altLang="ko-KR" sz="2200" dirty="0" smtClean="0">
                <a:latin typeface="+mj-lt"/>
              </a:rPr>
              <a:t>"&gt;&lt;</a:t>
            </a:r>
            <a:r>
              <a:rPr lang="en-US" altLang="ko-KR" sz="2200" dirty="0">
                <a:latin typeface="+mj-lt"/>
              </a:rPr>
              <a:t>td&gt;</a:t>
            </a:r>
            <a:r>
              <a:rPr lang="ko-KR" altLang="en-US" sz="2200" dirty="0" err="1">
                <a:latin typeface="+mj-lt"/>
              </a:rPr>
              <a:t>김영희</a:t>
            </a:r>
            <a:r>
              <a:rPr lang="en-US" altLang="ko-KR" sz="2200" dirty="0">
                <a:latin typeface="+mj-lt"/>
              </a:rPr>
              <a:t>&lt;/td</a:t>
            </a:r>
            <a:r>
              <a:rPr lang="en-US" altLang="ko-KR" sz="2200" dirty="0" smtClean="0">
                <a:latin typeface="+mj-lt"/>
              </a:rPr>
              <a:t>&gt;&lt;</a:t>
            </a:r>
            <a:r>
              <a:rPr lang="en-US" altLang="ko-KR" sz="2200" dirty="0">
                <a:latin typeface="+mj-lt"/>
              </a:rPr>
              <a:t>td&gt;young@google.com&lt;/</a:t>
            </a:r>
            <a:r>
              <a:rPr lang="en-US" altLang="ko-KR" sz="2200" dirty="0" smtClean="0">
                <a:latin typeface="+mj-lt"/>
              </a:rPr>
              <a:t>td&gt;&lt;</a:t>
            </a:r>
            <a:r>
              <a:rPr lang="en-US" altLang="ko-KR" sz="2200" dirty="0" err="1" smtClean="0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>
                <a:latin typeface="+mj-lt"/>
              </a:rPr>
              <a:t>  </a:t>
            </a:r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 smtClean="0">
                <a:latin typeface="+mj-lt"/>
              </a:rPr>
              <a:t>&gt;&lt;</a:t>
            </a:r>
            <a:r>
              <a:rPr lang="en-US" altLang="ko-KR" sz="2200" dirty="0">
                <a:latin typeface="+mj-lt"/>
              </a:rPr>
              <a:t>td&gt;</a:t>
            </a:r>
            <a:r>
              <a:rPr lang="ko-KR" altLang="en-US" sz="2200" dirty="0">
                <a:latin typeface="+mj-lt"/>
              </a:rPr>
              <a:t>홍길동</a:t>
            </a:r>
            <a:r>
              <a:rPr lang="en-US" altLang="ko-KR" sz="2200" dirty="0">
                <a:latin typeface="+mj-lt"/>
              </a:rPr>
              <a:t>&lt;/td</a:t>
            </a:r>
            <a:r>
              <a:rPr lang="en-US" altLang="ko-KR" sz="2200" dirty="0" smtClean="0">
                <a:latin typeface="+mj-lt"/>
              </a:rPr>
              <a:t>&gt; &lt;</a:t>
            </a:r>
            <a:r>
              <a:rPr lang="en-US" altLang="ko-KR" sz="2200" dirty="0">
                <a:latin typeface="+mj-lt"/>
              </a:rPr>
              <a:t>td&gt;hong@google.com&lt;/</a:t>
            </a:r>
            <a:r>
              <a:rPr lang="en-US" altLang="ko-KR" sz="2200" dirty="0" smtClean="0">
                <a:latin typeface="+mj-lt"/>
              </a:rPr>
              <a:t>td&gt;&lt;</a:t>
            </a:r>
            <a:r>
              <a:rPr lang="en-US" altLang="ko-KR" sz="2200" dirty="0" err="1" smtClean="0">
                <a:latin typeface="+mj-lt"/>
              </a:rPr>
              <a:t>tr</a:t>
            </a:r>
            <a:r>
              <a:rPr lang="en-US" altLang="ko-KR" sz="2200" dirty="0" smtClean="0">
                <a:latin typeface="+mj-lt"/>
              </a:rPr>
              <a:t>&gt;</a:t>
            </a:r>
          </a:p>
          <a:p>
            <a:r>
              <a:rPr lang="en-US" altLang="ko-KR" sz="2200" dirty="0" smtClean="0">
                <a:latin typeface="+mj-lt"/>
              </a:rPr>
              <a:t>  &lt;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>
                <a:latin typeface="+mj-lt"/>
              </a:rPr>
              <a:t> class="alt</a:t>
            </a:r>
            <a:r>
              <a:rPr lang="en-US" altLang="ko-KR" sz="2200" dirty="0" smtClean="0">
                <a:latin typeface="+mj-lt"/>
              </a:rPr>
              <a:t>"&gt;&lt;</a:t>
            </a:r>
            <a:r>
              <a:rPr lang="en-US" altLang="ko-KR" sz="2200" dirty="0">
                <a:latin typeface="+mj-lt"/>
              </a:rPr>
              <a:t>td&gt;</a:t>
            </a:r>
            <a:r>
              <a:rPr lang="ko-KR" altLang="en-US" sz="2200" dirty="0" err="1">
                <a:latin typeface="+mj-lt"/>
              </a:rPr>
              <a:t>김수진</a:t>
            </a:r>
            <a:r>
              <a:rPr lang="en-US" altLang="ko-KR" sz="2200" dirty="0">
                <a:latin typeface="+mj-lt"/>
              </a:rPr>
              <a:t>&lt;/td&gt;&lt;td&gt;sujin@google.com&lt;/td</a:t>
            </a:r>
            <a:r>
              <a:rPr lang="en-US" altLang="ko-KR" sz="2200" dirty="0" smtClean="0">
                <a:latin typeface="+mj-lt"/>
              </a:rPr>
              <a:t>&gt;&lt;</a:t>
            </a:r>
            <a:r>
              <a:rPr lang="en-US" altLang="ko-KR" sz="2200" dirty="0" err="1">
                <a:latin typeface="+mj-lt"/>
              </a:rPr>
              <a:t>tr</a:t>
            </a:r>
            <a:r>
              <a:rPr lang="en-US" altLang="ko-KR" sz="2200" dirty="0" smtClean="0">
                <a:latin typeface="+mj-lt"/>
              </a:rPr>
              <a:t>&gt;</a:t>
            </a:r>
          </a:p>
          <a:p>
            <a:r>
              <a:rPr lang="en-US" altLang="ko-KR" sz="2200" dirty="0" smtClean="0">
                <a:latin typeface="+mj-lt"/>
              </a:rPr>
              <a:t>&lt;/table&gt;</a:t>
            </a:r>
            <a:endParaRPr lang="en-US" altLang="ko-KR" sz="2200" dirty="0">
              <a:latin typeface="+mj-lt"/>
            </a:endParaRPr>
          </a:p>
        </p:txBody>
      </p:sp>
      <p:pic>
        <p:nvPicPr>
          <p:cNvPr id="35841" name="_x474637032" descr="EMB00002228315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456" y="3424301"/>
            <a:ext cx="4830371" cy="235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테이블</a:t>
            </a:r>
            <a:r>
              <a:rPr lang="en-US" altLang="ko-KR" sz="5500" kern="0" dirty="0" smtClean="0">
                <a:latin typeface="+mj-lt"/>
              </a:rPr>
              <a:t> </a:t>
            </a:r>
            <a:r>
              <a:rPr lang="ko-KR" altLang="en-US" sz="5500" kern="0" dirty="0" smtClean="0">
                <a:latin typeface="+mj-lt"/>
              </a:rPr>
              <a:t>예제</a:t>
            </a:r>
            <a:r>
              <a:rPr lang="en-US" altLang="ko-KR" sz="5500" kern="0" dirty="0" smtClean="0">
                <a:latin typeface="+mj-lt"/>
              </a:rPr>
              <a:t>2 (1/2)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6632" y="2655156"/>
            <a:ext cx="62068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rgbClr val="FF0000"/>
                </a:solidFill>
              </a:rPr>
              <a:t>html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3670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49383" y="1885024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짝수 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홀수 행 다르게 표현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71538" y="3025825"/>
            <a:ext cx="10072688" cy="502089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style&gt;</a:t>
            </a:r>
          </a:p>
          <a:p>
            <a:r>
              <a:rPr lang="en-US" altLang="ko-KR" sz="2200" dirty="0">
                <a:latin typeface="+mj-lt"/>
              </a:rPr>
              <a:t>    </a:t>
            </a:r>
            <a:r>
              <a:rPr lang="en-US" altLang="ko-KR" sz="2200" dirty="0" smtClean="0">
                <a:latin typeface="+mj-lt"/>
              </a:rPr>
              <a:t>	#</a:t>
            </a:r>
            <a:r>
              <a:rPr lang="en-US" altLang="ko-KR" sz="2200" dirty="0">
                <a:latin typeface="+mj-lt"/>
              </a:rPr>
              <a:t>list </a:t>
            </a:r>
            <a:r>
              <a:rPr lang="en-US" altLang="ko-KR" sz="2200" dirty="0" smtClean="0">
                <a:latin typeface="+mj-lt"/>
              </a:rPr>
              <a:t>{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	font-family</a:t>
            </a:r>
            <a:r>
              <a:rPr lang="en-US" altLang="ko-KR" sz="2200" dirty="0">
                <a:latin typeface="+mj-lt"/>
              </a:rPr>
              <a:t>: "Trebuchet MS</a:t>
            </a:r>
            <a:r>
              <a:rPr lang="en-US" altLang="ko-KR" sz="2200" dirty="0" smtClean="0">
                <a:latin typeface="+mj-lt"/>
              </a:rPr>
              <a:t>", sans-serif;	width</a:t>
            </a:r>
            <a:r>
              <a:rPr lang="en-US" altLang="ko-KR" sz="2200" dirty="0">
                <a:latin typeface="+mj-lt"/>
              </a:rPr>
              <a:t>: 100</a:t>
            </a:r>
            <a:r>
              <a:rPr lang="en-US" altLang="ko-KR" sz="2200" dirty="0" smtClean="0">
                <a:latin typeface="+mj-lt"/>
              </a:rPr>
              <a:t>%;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}</a:t>
            </a:r>
            <a:endParaRPr lang="en-US" altLang="ko-KR" sz="2200" dirty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        #list td, #list 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 {</a:t>
            </a:r>
          </a:p>
          <a:p>
            <a:r>
              <a:rPr lang="en-US" altLang="ko-KR" sz="2200" dirty="0">
                <a:latin typeface="+mj-lt"/>
              </a:rPr>
              <a:t>            </a:t>
            </a:r>
            <a:r>
              <a:rPr lang="en-US" altLang="ko-KR" sz="2200" dirty="0" smtClean="0">
                <a:latin typeface="+mj-lt"/>
              </a:rPr>
              <a:t>	border</a:t>
            </a:r>
            <a:r>
              <a:rPr lang="en-US" altLang="ko-KR" sz="2200" dirty="0">
                <a:latin typeface="+mj-lt"/>
              </a:rPr>
              <a:t>: 1px dotted </a:t>
            </a:r>
            <a:r>
              <a:rPr lang="en-US" altLang="ko-KR" sz="2200" dirty="0" smtClean="0">
                <a:latin typeface="+mj-lt"/>
              </a:rPr>
              <a:t>gray;	text-align</a:t>
            </a:r>
            <a:r>
              <a:rPr lang="en-US" altLang="ko-KR" sz="2200" dirty="0">
                <a:latin typeface="+mj-lt"/>
              </a:rPr>
              <a:t>: center;</a:t>
            </a:r>
          </a:p>
          <a:p>
            <a:r>
              <a:rPr lang="en-US" altLang="ko-KR" sz="2200" dirty="0">
                <a:latin typeface="+mj-lt"/>
              </a:rPr>
              <a:t>        }</a:t>
            </a:r>
          </a:p>
          <a:p>
            <a:r>
              <a:rPr lang="en-US" altLang="ko-KR" sz="2200" dirty="0">
                <a:latin typeface="+mj-lt"/>
              </a:rPr>
              <a:t>        #list </a:t>
            </a:r>
            <a:r>
              <a:rPr lang="en-US" altLang="ko-KR" sz="2200" dirty="0" err="1">
                <a:latin typeface="+mj-lt"/>
              </a:rPr>
              <a:t>th</a:t>
            </a: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smtClean="0">
                <a:latin typeface="+mj-lt"/>
              </a:rPr>
              <a:t>{ color</a:t>
            </a:r>
            <a:r>
              <a:rPr lang="en-US" altLang="ko-KR" sz="2200" dirty="0">
                <a:latin typeface="+mj-lt"/>
              </a:rPr>
              <a:t>: </a:t>
            </a:r>
            <a:r>
              <a:rPr lang="en-US" altLang="ko-KR" sz="2200" dirty="0" smtClean="0">
                <a:latin typeface="+mj-lt"/>
              </a:rPr>
              <a:t>white; background-color</a:t>
            </a:r>
            <a:r>
              <a:rPr lang="en-US" altLang="ko-KR" sz="2200" dirty="0">
                <a:latin typeface="+mj-lt"/>
              </a:rPr>
              <a:t>: blue</a:t>
            </a:r>
            <a:r>
              <a:rPr lang="en-US" altLang="ko-KR" sz="2200" dirty="0" smtClean="0">
                <a:latin typeface="+mj-lt"/>
              </a:rPr>
              <a:t>;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}</a:t>
            </a:r>
            <a:endParaRPr lang="en-US" altLang="ko-KR" sz="2200" dirty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        #list </a:t>
            </a:r>
            <a:r>
              <a:rPr lang="en-US" altLang="ko-KR" sz="2200" dirty="0" err="1">
                <a:latin typeface="+mj-lt"/>
              </a:rPr>
              <a:t>tr.alt</a:t>
            </a:r>
            <a:r>
              <a:rPr lang="en-US" altLang="ko-KR" sz="2200" dirty="0">
                <a:latin typeface="+mj-lt"/>
              </a:rPr>
              <a:t> td </a:t>
            </a:r>
            <a:r>
              <a:rPr lang="en-US" altLang="ko-KR" sz="2200" dirty="0" smtClean="0">
                <a:latin typeface="+mj-lt"/>
              </a:rPr>
              <a:t>{ </a:t>
            </a:r>
            <a:r>
              <a:rPr lang="en-US" altLang="ko-KR" sz="2200" dirty="0" smtClean="0">
                <a:latin typeface="+mj-lt"/>
              </a:rPr>
              <a:t>	background-color</a:t>
            </a:r>
            <a:r>
              <a:rPr lang="en-US" altLang="ko-KR" sz="2200" dirty="0">
                <a:latin typeface="+mj-lt"/>
              </a:rPr>
              <a:t>: yellow</a:t>
            </a:r>
            <a:r>
              <a:rPr lang="en-US" altLang="ko-KR" sz="2200" dirty="0" smtClean="0">
                <a:latin typeface="+mj-lt"/>
              </a:rPr>
              <a:t>;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smtClean="0">
                <a:latin typeface="+mj-lt"/>
              </a:rPr>
              <a:t>}</a:t>
            </a:r>
            <a:endParaRPr lang="en-US" altLang="ko-KR" sz="2200" dirty="0">
              <a:latin typeface="+mj-lt"/>
            </a:endParaRPr>
          </a:p>
          <a:p>
            <a:r>
              <a:rPr lang="en-US" altLang="ko-KR" sz="2200" dirty="0" smtClean="0">
                <a:latin typeface="+mj-lt"/>
              </a:rPr>
              <a:t>&lt;/</a:t>
            </a:r>
            <a:r>
              <a:rPr lang="en-US" altLang="ko-KR" sz="2200" dirty="0">
                <a:latin typeface="+mj-lt"/>
              </a:rPr>
              <a:t>style</a:t>
            </a:r>
            <a:r>
              <a:rPr lang="en-US" altLang="ko-KR" sz="2200" dirty="0" smtClean="0">
                <a:latin typeface="+mj-lt"/>
              </a:rPr>
              <a:t>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33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테이블</a:t>
            </a:r>
            <a:r>
              <a:rPr lang="en-US" altLang="ko-KR" sz="5500" kern="0" dirty="0" smtClean="0">
                <a:latin typeface="+mj-lt"/>
              </a:rPr>
              <a:t> </a:t>
            </a:r>
            <a:r>
              <a:rPr lang="ko-KR" altLang="en-US" sz="5500" kern="0" dirty="0" smtClean="0">
                <a:latin typeface="+mj-lt"/>
              </a:rPr>
              <a:t>예제</a:t>
            </a:r>
            <a:r>
              <a:rPr lang="en-US" altLang="ko-KR" sz="5500" kern="0" dirty="0" smtClean="0">
                <a:latin typeface="+mj-lt"/>
              </a:rPr>
              <a:t>2 (2/2)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0008" y="2655160"/>
            <a:ext cx="53091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solidFill>
                  <a:srgbClr val="FF0000"/>
                </a:solidFill>
              </a:rPr>
              <a:t>css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9222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8150" y="1737874"/>
            <a:ext cx="11144574" cy="563447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head&gt;</a:t>
            </a:r>
          </a:p>
          <a:p>
            <a:r>
              <a:rPr lang="en-US" altLang="ko-KR" sz="2200" dirty="0">
                <a:latin typeface="+mj-lt"/>
              </a:rPr>
              <a:t>    &lt;style&gt;</a:t>
            </a:r>
          </a:p>
          <a:p>
            <a:r>
              <a:rPr lang="en-US" altLang="ko-KR" sz="2200" dirty="0">
                <a:latin typeface="+mj-lt"/>
              </a:rPr>
              <a:t>        div {</a:t>
            </a:r>
          </a:p>
          <a:p>
            <a:r>
              <a:rPr lang="en-US" altLang="ko-KR" sz="2200" dirty="0">
                <a:latin typeface="+mj-lt"/>
              </a:rPr>
              <a:t>            width: </a:t>
            </a:r>
            <a:r>
              <a:rPr lang="en-US" altLang="ko-KR" sz="2200" dirty="0" err="1">
                <a:latin typeface="+mj-lt"/>
              </a:rPr>
              <a:t>300px</a:t>
            </a:r>
            <a:r>
              <a:rPr lang="en-US" altLang="ko-KR" sz="2200" dirty="0">
                <a:latin typeface="+mj-lt"/>
              </a:rPr>
              <a:t>;</a:t>
            </a:r>
          </a:p>
          <a:p>
            <a:r>
              <a:rPr lang="en-US" altLang="ko-KR" sz="2200" dirty="0">
                <a:latin typeface="+mj-lt"/>
              </a:rPr>
              <a:t>            height: </a:t>
            </a:r>
            <a:r>
              <a:rPr lang="en-US" altLang="ko-KR" sz="2200" dirty="0" err="1">
                <a:latin typeface="+mj-lt"/>
              </a:rPr>
              <a:t>50px</a:t>
            </a:r>
            <a:r>
              <a:rPr lang="en-US" altLang="ko-KR" sz="2200" dirty="0">
                <a:latin typeface="+mj-lt"/>
              </a:rPr>
              <a:t>;</a:t>
            </a:r>
          </a:p>
          <a:p>
            <a:r>
              <a:rPr lang="en-US" altLang="ko-KR" sz="2200" dirty="0">
                <a:latin typeface="+mj-lt"/>
              </a:rPr>
              <a:t>            background-color: green;</a:t>
            </a:r>
          </a:p>
          <a:p>
            <a:r>
              <a:rPr lang="en-US" altLang="ko-KR" sz="2200" dirty="0">
                <a:latin typeface="+mj-lt"/>
              </a:rPr>
              <a:t>            box-shadow: 20px 10px 5px #666666</a:t>
            </a:r>
            <a:r>
              <a:rPr lang="en-US" altLang="ko-KR" sz="2200" dirty="0" smtClean="0">
                <a:latin typeface="+mj-lt"/>
              </a:rPr>
              <a:t>;</a:t>
            </a:r>
          </a:p>
          <a:p>
            <a:r>
              <a:rPr lang="en-US" altLang="ko-KR" sz="2200" dirty="0" smtClean="0">
                <a:latin typeface="+mj-lt"/>
              </a:rPr>
              <a:t>	}</a:t>
            </a:r>
            <a:endParaRPr lang="en-US" altLang="ko-KR" sz="2200" dirty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    &lt;/style&gt;</a:t>
            </a:r>
          </a:p>
          <a:p>
            <a:r>
              <a:rPr lang="en-US" altLang="ko-KR" sz="2200" dirty="0">
                <a:latin typeface="+mj-lt"/>
              </a:rPr>
              <a:t>&lt;/head&gt;</a:t>
            </a:r>
          </a:p>
          <a:p>
            <a:r>
              <a:rPr lang="en-US" altLang="ko-KR" sz="2200" dirty="0">
                <a:latin typeface="+mj-lt"/>
              </a:rPr>
              <a:t>&lt;body&gt;</a:t>
            </a:r>
          </a:p>
          <a:p>
            <a:r>
              <a:rPr lang="en-US" altLang="ko-KR" sz="2200" dirty="0">
                <a:latin typeface="+mj-lt"/>
              </a:rPr>
              <a:t>    &lt;div&gt;&lt;/div&gt;</a:t>
            </a:r>
          </a:p>
          <a:p>
            <a:r>
              <a:rPr lang="en-US" altLang="ko-KR" sz="2200" dirty="0">
                <a:latin typeface="+mj-lt"/>
              </a:rPr>
              <a:t>&lt;/body</a:t>
            </a:r>
            <a:r>
              <a:rPr lang="en-US" altLang="ko-KR" sz="2200" dirty="0" smtClean="0">
                <a:latin typeface="+mj-lt"/>
              </a:rPr>
              <a:t>&gt;</a:t>
            </a:r>
            <a:endParaRPr lang="ko-KR" altLang="en-US" sz="2200" dirty="0">
              <a:latin typeface="+mj-lt"/>
            </a:endParaRPr>
          </a:p>
        </p:txBody>
      </p:sp>
      <p:pic>
        <p:nvPicPr>
          <p:cNvPr id="8193" name="_x254942416" descr="EMB0000222830d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781" y="4986523"/>
            <a:ext cx="6043312" cy="193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34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박스 </a:t>
            </a:r>
            <a:r>
              <a:rPr lang="ko-KR" altLang="en-US" sz="5500" dirty="0" err="1" smtClean="0">
                <a:latin typeface="+mj-lt"/>
              </a:rPr>
              <a:t>쉐도우</a:t>
            </a:r>
            <a:r>
              <a:rPr lang="en-US" altLang="ko-KR" sz="5500" dirty="0" smtClean="0">
                <a:latin typeface="+mj-lt"/>
              </a:rPr>
              <a:t>(</a:t>
            </a:r>
            <a:r>
              <a:rPr lang="ko-KR" altLang="en-US" sz="5500" dirty="0" smtClean="0">
                <a:latin typeface="+mj-lt"/>
              </a:rPr>
              <a:t>그림자</a:t>
            </a:r>
            <a:r>
              <a:rPr lang="en-US" altLang="ko-KR" sz="5500" dirty="0" smtClean="0">
                <a:latin typeface="+mj-lt"/>
              </a:rPr>
              <a:t>)</a:t>
            </a:r>
            <a:endParaRPr lang="ko-KR" altLang="en-US" sz="5500" dirty="0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5557838" y="3545490"/>
            <a:ext cx="3143250" cy="6000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그림자의 흐림 정도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값이 클수록 더욱 흐려진다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.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 bwMode="auto">
          <a:xfrm flipH="1">
            <a:off x="5257801" y="4145565"/>
            <a:ext cx="300037" cy="2692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580000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49383" y="1885024"/>
            <a:ext cx="11262614" cy="6451962"/>
          </a:xfrm>
        </p:spPr>
        <p:txBody>
          <a:bodyPr/>
          <a:lstStyle/>
          <a:p>
            <a:pPr lvl="0"/>
            <a:r>
              <a:rPr lang="en-US" altLang="ko-KR" dirty="0" smtClean="0"/>
              <a:t>border, padding </a:t>
            </a:r>
            <a:r>
              <a:rPr lang="ko-KR" altLang="en-US" dirty="0" smtClean="0"/>
              <a:t>이용하기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35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연습</a:t>
            </a:r>
            <a:r>
              <a:rPr lang="en-US" altLang="ko-KR" sz="5500" kern="0" dirty="0" smtClean="0">
                <a:latin typeface="+mj-lt"/>
              </a:rPr>
              <a:t>1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84" y="2657662"/>
            <a:ext cx="9180512" cy="537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472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49383" y="1885024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가상 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36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연습</a:t>
            </a:r>
            <a:r>
              <a:rPr lang="en-US" altLang="ko-KR" sz="5500" kern="0" dirty="0" smtClean="0">
                <a:latin typeface="+mj-lt"/>
              </a:rPr>
              <a:t>2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860" y="2702682"/>
            <a:ext cx="9250360" cy="33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214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배경색과 배경 이미지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/>
              <a:t>요소에 </a:t>
            </a:r>
            <a:r>
              <a:rPr lang="ko-KR" altLang="en-US" dirty="0" smtClean="0"/>
              <a:t>배경색과 </a:t>
            </a:r>
            <a:r>
              <a:rPr lang="ko-KR" altLang="en-US" dirty="0"/>
              <a:t>배경 이미지가 설정되어 있는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</a:t>
            </a:r>
          </a:p>
          <a:p>
            <a:pPr marL="594067" lvl="1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패딩은 </a:t>
            </a:r>
            <a:r>
              <a:rPr lang="ko-KR" altLang="en-US" dirty="0"/>
              <a:t>투명하므로 배경 이미지와 배경색이 보이게 된다</a:t>
            </a:r>
          </a:p>
          <a:p>
            <a:endParaRPr lang="ko-KR" altLang="en-US" dirty="0"/>
          </a:p>
        </p:txBody>
      </p:sp>
      <p:pic>
        <p:nvPicPr>
          <p:cNvPr id="3073" name="_x254943376" descr="EMB0000222830b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121" y="3546009"/>
            <a:ext cx="4849038" cy="452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223301" y="7733923"/>
            <a:ext cx="2153154" cy="332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59" i="1" dirty="0">
                <a:solidFill>
                  <a:srgbClr val="FF0000"/>
                </a:solidFill>
              </a:rPr>
              <a:t>(</a:t>
            </a:r>
            <a:r>
              <a:rPr lang="ko-KR" altLang="en-US" sz="1559" i="1" dirty="0">
                <a:solidFill>
                  <a:srgbClr val="FF0000"/>
                </a:solidFill>
              </a:rPr>
              <a:t>그림 출처</a:t>
            </a:r>
            <a:r>
              <a:rPr lang="en-US" altLang="ko-KR" sz="1559" i="1" dirty="0">
                <a:solidFill>
                  <a:srgbClr val="FF0000"/>
                </a:solidFill>
              </a:rPr>
              <a:t>: Jon Hicks)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박스 모델</a:t>
            </a:r>
            <a:r>
              <a:rPr lang="en-US" altLang="ko-KR" sz="5500" dirty="0" smtClean="0">
                <a:latin typeface="+mj-lt"/>
              </a:rPr>
              <a:t>(3/4)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22924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박스의 크기 계산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박스 너비 </a:t>
            </a:r>
            <a:r>
              <a:rPr lang="en-US" altLang="ko-KR" sz="2400" dirty="0" smtClean="0"/>
              <a:t>= </a:t>
            </a:r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content </a:t>
            </a:r>
            <a:r>
              <a:rPr lang="ko-KR" altLang="en-US" sz="2400" dirty="0" smtClean="0"/>
              <a:t>너비 </a:t>
            </a:r>
            <a:r>
              <a:rPr lang="en-US" altLang="ko-KR" sz="2400" dirty="0" smtClean="0"/>
              <a:t>+ </a:t>
            </a:r>
            <a:r>
              <a:rPr lang="ko-KR" altLang="en-US" sz="2400" dirty="0" smtClean="0"/>
              <a:t>왼쪽 패딩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보더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마진</a:t>
            </a:r>
            <a:r>
              <a:rPr lang="en-US" altLang="ko-KR" sz="2400" dirty="0" smtClean="0"/>
              <a:t> + </a:t>
            </a:r>
            <a:r>
              <a:rPr lang="ko-KR" altLang="en-US" sz="2400" dirty="0" smtClean="0"/>
              <a:t>오른쪽 패딩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보더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마진</a:t>
            </a:r>
            <a:endParaRPr lang="en-US" altLang="ko-KR" sz="240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313" y="3201850"/>
            <a:ext cx="8704654" cy="485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박스 모델</a:t>
            </a:r>
            <a:r>
              <a:rPr lang="en-US" altLang="ko-KR" sz="5500" dirty="0" smtClean="0">
                <a:latin typeface="+mj-lt"/>
              </a:rPr>
              <a:t>(4/4)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0073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요소 크기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8337" y="1687616"/>
            <a:ext cx="10419009" cy="667848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000" dirty="0" smtClean="0">
                <a:solidFill>
                  <a:schemeClr val="accent6"/>
                </a:solidFill>
                <a:latin typeface="+mj-lt"/>
              </a:rPr>
              <a:t>&lt;head&gt;</a:t>
            </a:r>
          </a:p>
          <a:p>
            <a:r>
              <a:rPr lang="en-US" altLang="ko-KR" sz="2000" dirty="0" smtClean="0">
                <a:solidFill>
                  <a:schemeClr val="accent6"/>
                </a:solidFill>
                <a:latin typeface="+mj-lt"/>
              </a:rPr>
              <a:t>    &lt;style&gt;</a:t>
            </a:r>
          </a:p>
          <a:p>
            <a:r>
              <a:rPr lang="en-US" altLang="ko-KR" sz="2000" dirty="0" smtClean="0">
                <a:solidFill>
                  <a:schemeClr val="accent6"/>
                </a:solidFill>
                <a:latin typeface="+mj-lt"/>
              </a:rPr>
              <a:t>        #target1 {</a:t>
            </a:r>
          </a:p>
          <a:p>
            <a:r>
              <a:rPr lang="en-US" altLang="ko-KR" sz="2000" dirty="0" smtClean="0">
                <a:solidFill>
                  <a:schemeClr val="accent6"/>
                </a:solidFill>
                <a:latin typeface="+mj-lt"/>
              </a:rPr>
              <a:t>            width: 100px;</a:t>
            </a:r>
          </a:p>
          <a:p>
            <a:r>
              <a:rPr lang="en-US" altLang="ko-KR" sz="2000" dirty="0" smtClean="0">
                <a:solidFill>
                  <a:schemeClr val="accent6"/>
                </a:solidFill>
                <a:latin typeface="+mj-lt"/>
              </a:rPr>
              <a:t>            height: 50px;</a:t>
            </a:r>
          </a:p>
          <a:p>
            <a:r>
              <a:rPr lang="en-US" altLang="ko-KR" sz="2000" dirty="0" smtClean="0">
                <a:solidFill>
                  <a:schemeClr val="accent6"/>
                </a:solidFill>
                <a:latin typeface="+mj-lt"/>
              </a:rPr>
              <a:t>            background-color: yellow;</a:t>
            </a:r>
          </a:p>
          <a:p>
            <a:r>
              <a:rPr lang="en-US" altLang="ko-KR" sz="2000" dirty="0" smtClean="0">
                <a:solidFill>
                  <a:schemeClr val="accent6"/>
                </a:solidFill>
                <a:latin typeface="+mj-lt"/>
              </a:rPr>
              <a:t>        }</a:t>
            </a:r>
          </a:p>
          <a:p>
            <a:r>
              <a:rPr lang="en-US" altLang="ko-KR" sz="2000" dirty="0" smtClean="0">
                <a:solidFill>
                  <a:schemeClr val="accent6"/>
                </a:solidFill>
                <a:latin typeface="+mj-lt"/>
              </a:rPr>
              <a:t>        #target2 {</a:t>
            </a:r>
          </a:p>
          <a:p>
            <a:r>
              <a:rPr lang="en-US" altLang="ko-KR" sz="2000" dirty="0" smtClean="0">
                <a:solidFill>
                  <a:schemeClr val="accent6"/>
                </a:solidFill>
                <a:latin typeface="+mj-lt"/>
              </a:rPr>
              <a:t>            width: 100px;</a:t>
            </a:r>
          </a:p>
          <a:p>
            <a:r>
              <a:rPr lang="en-US" altLang="ko-KR" sz="2000" dirty="0" smtClean="0">
                <a:solidFill>
                  <a:schemeClr val="accent6"/>
                </a:solidFill>
                <a:latin typeface="+mj-lt"/>
              </a:rPr>
              <a:t>            height: 50px;</a:t>
            </a:r>
          </a:p>
          <a:p>
            <a:r>
              <a:rPr lang="en-US" altLang="ko-KR" sz="2000" dirty="0" smtClean="0">
                <a:solidFill>
                  <a:schemeClr val="accent6"/>
                </a:solidFill>
                <a:latin typeface="+mj-lt"/>
              </a:rPr>
              <a:t>            background-color: </a:t>
            </a:r>
            <a:r>
              <a:rPr lang="en-US" altLang="ko-KR" sz="2000" dirty="0" err="1" smtClean="0">
                <a:solidFill>
                  <a:schemeClr val="accent6"/>
                </a:solidFill>
                <a:latin typeface="+mj-lt"/>
              </a:rPr>
              <a:t>lightgreen</a:t>
            </a:r>
            <a:r>
              <a:rPr lang="en-US" altLang="ko-KR" sz="2000" dirty="0" smtClean="0">
                <a:solidFill>
                  <a:schemeClr val="accent6"/>
                </a:solidFill>
                <a:latin typeface="+mj-lt"/>
              </a:rPr>
              <a:t>;</a:t>
            </a:r>
          </a:p>
          <a:p>
            <a:r>
              <a:rPr lang="en-US" altLang="ko-KR" sz="2000" dirty="0" smtClean="0">
                <a:solidFill>
                  <a:schemeClr val="accent6"/>
                </a:solidFill>
                <a:latin typeface="+mj-lt"/>
              </a:rPr>
              <a:t>        }</a:t>
            </a:r>
          </a:p>
          <a:p>
            <a:r>
              <a:rPr lang="en-US" altLang="ko-KR" sz="2000" dirty="0" smtClean="0">
                <a:solidFill>
                  <a:schemeClr val="accent6"/>
                </a:solidFill>
                <a:latin typeface="+mj-lt"/>
              </a:rPr>
              <a:t>    &lt;/style&gt;</a:t>
            </a:r>
          </a:p>
          <a:p>
            <a:r>
              <a:rPr lang="en-US" altLang="ko-KR" sz="2000" dirty="0" smtClean="0">
                <a:solidFill>
                  <a:schemeClr val="accent6"/>
                </a:solidFill>
                <a:latin typeface="+mj-lt"/>
              </a:rPr>
              <a:t>&lt;/head&gt;</a:t>
            </a:r>
          </a:p>
          <a:p>
            <a:r>
              <a:rPr lang="en-US" altLang="ko-KR" sz="2000" dirty="0" smtClean="0">
                <a:solidFill>
                  <a:schemeClr val="accent6"/>
                </a:solidFill>
                <a:latin typeface="+mj-lt"/>
              </a:rPr>
              <a:t>&lt;body&gt;</a:t>
            </a:r>
          </a:p>
          <a:p>
            <a:r>
              <a:rPr lang="en-US" altLang="ko-KR" sz="2000" dirty="0" smtClean="0">
                <a:solidFill>
                  <a:schemeClr val="accent6"/>
                </a:solidFill>
                <a:latin typeface="+mj-lt"/>
              </a:rPr>
              <a:t>    &lt;p id="target1"&gt;</a:t>
            </a:r>
            <a:r>
              <a:rPr lang="ko-KR" altLang="en-US" sz="2000" dirty="0" smtClean="0">
                <a:solidFill>
                  <a:schemeClr val="accent6"/>
                </a:solidFill>
                <a:latin typeface="+mj-lt"/>
              </a:rPr>
              <a:t>이것은 </a:t>
            </a:r>
            <a:r>
              <a:rPr lang="en-US" altLang="ko-KR" sz="2000" dirty="0" smtClean="0">
                <a:solidFill>
                  <a:schemeClr val="accent6"/>
                </a:solidFill>
                <a:latin typeface="+mj-lt"/>
              </a:rPr>
              <a:t>p</a:t>
            </a:r>
            <a:r>
              <a:rPr lang="ko-KR" altLang="en-US" sz="2000" dirty="0" smtClean="0">
                <a:solidFill>
                  <a:schemeClr val="accent6"/>
                </a:solidFill>
                <a:latin typeface="+mj-lt"/>
              </a:rPr>
              <a:t>요소입니다</a:t>
            </a:r>
            <a:r>
              <a:rPr lang="en-US" altLang="ko-KR" sz="2000" dirty="0" smtClean="0">
                <a:solidFill>
                  <a:schemeClr val="accent6"/>
                </a:solidFill>
                <a:latin typeface="+mj-lt"/>
              </a:rPr>
              <a:t>. &lt;/p&gt;</a:t>
            </a:r>
          </a:p>
          <a:p>
            <a:r>
              <a:rPr lang="en-US" altLang="ko-KR" sz="2000" dirty="0" smtClean="0">
                <a:solidFill>
                  <a:schemeClr val="accent6"/>
                </a:solidFill>
                <a:latin typeface="+mj-lt"/>
              </a:rPr>
              <a:t>    &lt;div id="target2"&gt;</a:t>
            </a:r>
            <a:r>
              <a:rPr lang="ko-KR" altLang="en-US" sz="2000" dirty="0" smtClean="0">
                <a:solidFill>
                  <a:schemeClr val="accent6"/>
                </a:solidFill>
                <a:latin typeface="+mj-lt"/>
              </a:rPr>
              <a:t>이것은 </a:t>
            </a:r>
            <a:r>
              <a:rPr lang="en-US" altLang="ko-KR" sz="2000" dirty="0" smtClean="0">
                <a:solidFill>
                  <a:schemeClr val="accent6"/>
                </a:solidFill>
                <a:latin typeface="+mj-lt"/>
              </a:rPr>
              <a:t>div</a:t>
            </a:r>
            <a:r>
              <a:rPr lang="ko-KR" altLang="en-US" sz="2000" dirty="0" smtClean="0">
                <a:solidFill>
                  <a:schemeClr val="accent6"/>
                </a:solidFill>
                <a:latin typeface="+mj-lt"/>
              </a:rPr>
              <a:t>요소입니다</a:t>
            </a:r>
            <a:r>
              <a:rPr lang="en-US" altLang="ko-KR" sz="2000" dirty="0" smtClean="0">
                <a:solidFill>
                  <a:schemeClr val="accent6"/>
                </a:solidFill>
                <a:latin typeface="+mj-lt"/>
              </a:rPr>
              <a:t>.&lt;/div&gt;</a:t>
            </a:r>
          </a:p>
          <a:p>
            <a:r>
              <a:rPr lang="en-US" altLang="ko-KR" sz="2000" dirty="0" smtClean="0">
                <a:solidFill>
                  <a:schemeClr val="accent6"/>
                </a:solidFill>
                <a:latin typeface="+mj-lt"/>
              </a:rPr>
              <a:t>&lt;/body&gt;</a:t>
            </a:r>
            <a:endParaRPr lang="en-US" altLang="ko-KR" sz="2000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11265" name="_x253743848" descr="EMB0000222830e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73" y="3935424"/>
            <a:ext cx="3421931" cy="299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87172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15186" y="1827948"/>
            <a:ext cx="11094016" cy="627286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000" dirty="0" smtClean="0">
                <a:latin typeface="+mj-lt"/>
              </a:rPr>
              <a:t>&lt;</a:t>
            </a:r>
            <a:r>
              <a:rPr lang="en-US" altLang="ko-KR" sz="2000" dirty="0">
                <a:latin typeface="+mj-lt"/>
              </a:rPr>
              <a:t>head&gt;</a:t>
            </a:r>
          </a:p>
          <a:p>
            <a:r>
              <a:rPr lang="en-US" altLang="ko-KR" sz="2000" dirty="0" smtClean="0">
                <a:latin typeface="+mj-lt"/>
              </a:rPr>
              <a:t>    &lt;</a:t>
            </a:r>
            <a:r>
              <a:rPr lang="en-US" altLang="ko-KR" sz="2000" dirty="0">
                <a:latin typeface="+mj-lt"/>
              </a:rPr>
              <a:t>style&gt;</a:t>
            </a:r>
          </a:p>
          <a:p>
            <a:r>
              <a:rPr lang="en-US" altLang="ko-KR" sz="2000" dirty="0">
                <a:latin typeface="+mj-lt"/>
              </a:rPr>
              <a:t>  </a:t>
            </a:r>
            <a:r>
              <a:rPr lang="en-US" altLang="ko-KR" sz="2000" dirty="0" smtClean="0">
                <a:latin typeface="+mj-lt"/>
              </a:rPr>
              <a:t>  </a:t>
            </a:r>
            <a:r>
              <a:rPr lang="en-US" altLang="ko-KR" sz="2000" dirty="0" err="1" smtClean="0">
                <a:latin typeface="+mj-lt"/>
              </a:rPr>
              <a:t>div.test</a:t>
            </a:r>
            <a:r>
              <a:rPr lang="en-US" altLang="ko-KR" sz="2000" dirty="0" smtClean="0">
                <a:latin typeface="+mj-lt"/>
              </a:rPr>
              <a:t> {	</a:t>
            </a:r>
          </a:p>
          <a:p>
            <a:r>
              <a:rPr lang="en-US" altLang="ko-KR" sz="2000" dirty="0">
                <a:latin typeface="+mj-lt"/>
              </a:rPr>
              <a:t>	</a:t>
            </a:r>
            <a:r>
              <a:rPr lang="en-US" altLang="ko-KR" sz="2000" dirty="0" smtClean="0">
                <a:latin typeface="+mj-lt"/>
              </a:rPr>
              <a:t>background-color</a:t>
            </a:r>
            <a:r>
              <a:rPr lang="en-US" altLang="ko-KR" sz="2000" dirty="0">
                <a:latin typeface="+mj-lt"/>
              </a:rPr>
              <a:t>: yellow;</a:t>
            </a:r>
          </a:p>
          <a:p>
            <a:r>
              <a:rPr lang="en-US" altLang="ko-KR" sz="2000" dirty="0" smtClean="0">
                <a:latin typeface="+mj-lt"/>
              </a:rPr>
              <a:t>	width</a:t>
            </a:r>
            <a:r>
              <a:rPr lang="en-US" altLang="ko-KR" sz="2000" dirty="0">
                <a:latin typeface="+mj-lt"/>
              </a:rPr>
              <a:t>: </a:t>
            </a:r>
            <a:r>
              <a:rPr lang="en-US" altLang="ko-KR" sz="2000" dirty="0" smtClean="0">
                <a:latin typeface="+mj-lt"/>
              </a:rPr>
              <a:t>200px;</a:t>
            </a:r>
          </a:p>
          <a:p>
            <a:r>
              <a:rPr lang="en-US" altLang="ko-KR" sz="2000" dirty="0">
                <a:latin typeface="+mj-lt"/>
              </a:rPr>
              <a:t>	</a:t>
            </a:r>
            <a:r>
              <a:rPr lang="en-US" altLang="ko-KR" sz="2000" dirty="0" smtClean="0"/>
              <a:t>border</a:t>
            </a:r>
            <a:r>
              <a:rPr lang="en-US" altLang="ko-KR" sz="2000" dirty="0"/>
              <a:t>: 5px solid red; </a:t>
            </a:r>
          </a:p>
          <a:p>
            <a:r>
              <a:rPr lang="en-US" altLang="ko-KR" sz="2000" dirty="0" smtClean="0">
                <a:latin typeface="+mj-lt"/>
              </a:rPr>
              <a:t>	padding</a:t>
            </a:r>
            <a:r>
              <a:rPr lang="en-US" altLang="ko-KR" sz="2000" dirty="0">
                <a:latin typeface="+mj-lt"/>
              </a:rPr>
              <a:t>: </a:t>
            </a:r>
            <a:r>
              <a:rPr lang="en-US" altLang="ko-KR" sz="2000" dirty="0" smtClean="0">
                <a:latin typeface="+mj-lt"/>
              </a:rPr>
              <a:t>10px;</a:t>
            </a:r>
          </a:p>
          <a:p>
            <a:r>
              <a:rPr lang="en-US" altLang="ko-KR" sz="2000" dirty="0">
                <a:latin typeface="+mj-lt"/>
              </a:rPr>
              <a:t>	</a:t>
            </a:r>
            <a:r>
              <a:rPr lang="en-US" altLang="ko-KR" sz="2000" dirty="0" smtClean="0">
                <a:latin typeface="+mj-lt"/>
              </a:rPr>
              <a:t>margin</a:t>
            </a:r>
            <a:r>
              <a:rPr lang="en-US" altLang="ko-KR" sz="2000" dirty="0">
                <a:latin typeface="+mj-lt"/>
              </a:rPr>
              <a:t>: 20px</a:t>
            </a:r>
            <a:r>
              <a:rPr lang="en-US" altLang="ko-KR" sz="2000" dirty="0" smtClean="0">
                <a:latin typeface="+mj-lt"/>
              </a:rPr>
              <a:t>;</a:t>
            </a:r>
          </a:p>
          <a:p>
            <a:r>
              <a:rPr lang="en-US" altLang="ko-KR" sz="2000" dirty="0" smtClean="0">
                <a:latin typeface="+mj-lt"/>
              </a:rPr>
              <a:t>    }</a:t>
            </a:r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  </a:t>
            </a:r>
            <a:r>
              <a:rPr lang="en-US" altLang="ko-KR" sz="2000" dirty="0" smtClean="0">
                <a:latin typeface="+mj-lt"/>
              </a:rPr>
              <a:t>  &lt;/</a:t>
            </a:r>
            <a:r>
              <a:rPr lang="en-US" altLang="ko-KR" sz="2000" dirty="0">
                <a:latin typeface="+mj-lt"/>
              </a:rPr>
              <a:t>style&gt;</a:t>
            </a:r>
          </a:p>
          <a:p>
            <a:r>
              <a:rPr lang="en-US" altLang="ko-KR" sz="2000" dirty="0">
                <a:latin typeface="+mj-lt"/>
              </a:rPr>
              <a:t>&lt;/head&gt;</a:t>
            </a:r>
          </a:p>
          <a:p>
            <a:r>
              <a:rPr lang="en-US" altLang="ko-KR" sz="2000" dirty="0">
                <a:latin typeface="+mj-lt"/>
              </a:rPr>
              <a:t>&lt;body&gt;</a:t>
            </a:r>
          </a:p>
          <a:p>
            <a:r>
              <a:rPr lang="en-US" altLang="ko-KR" sz="2000" dirty="0">
                <a:latin typeface="+mj-lt"/>
              </a:rPr>
              <a:t>    &lt;div class="test"&gt;</a:t>
            </a:r>
            <a:r>
              <a:rPr lang="ko-KR" altLang="en-US" sz="2000" dirty="0">
                <a:latin typeface="+mj-lt"/>
              </a:rPr>
              <a:t>이것은 </a:t>
            </a:r>
            <a:r>
              <a:rPr lang="en-US" altLang="ko-KR" sz="2000" dirty="0">
                <a:latin typeface="+mj-lt"/>
              </a:rPr>
              <a:t>div </a:t>
            </a:r>
            <a:r>
              <a:rPr lang="ko-KR" altLang="en-US" sz="2000" dirty="0">
                <a:latin typeface="+mj-lt"/>
              </a:rPr>
              <a:t>요소로서 전체 폭은 </a:t>
            </a:r>
            <a:r>
              <a:rPr lang="en-US" altLang="ko-KR" sz="2000" dirty="0">
                <a:latin typeface="+mj-lt"/>
              </a:rPr>
              <a:t>270</a:t>
            </a:r>
            <a:r>
              <a:rPr lang="ko-KR" altLang="en-US" sz="2000" dirty="0">
                <a:latin typeface="+mj-lt"/>
              </a:rPr>
              <a:t>픽셀이다</a:t>
            </a:r>
            <a:r>
              <a:rPr lang="en-US" altLang="ko-KR" sz="2000" dirty="0">
                <a:latin typeface="+mj-lt"/>
              </a:rPr>
              <a:t>.&lt;/div&gt;</a:t>
            </a:r>
          </a:p>
          <a:p>
            <a:r>
              <a:rPr lang="en-US" altLang="ko-KR" sz="2000" dirty="0">
                <a:latin typeface="+mj-lt"/>
              </a:rPr>
              <a:t>&lt;/body</a:t>
            </a:r>
            <a:r>
              <a:rPr lang="en-US" altLang="ko-KR" sz="2000" dirty="0" smtClean="0">
                <a:latin typeface="+mj-lt"/>
              </a:rPr>
              <a:t>&gt;</a:t>
            </a:r>
            <a:endParaRPr lang="en-US" altLang="ko-KR" sz="2000" dirty="0">
              <a:latin typeface="+mj-lt"/>
            </a:endParaRPr>
          </a:p>
        </p:txBody>
      </p:sp>
      <p:pic>
        <p:nvPicPr>
          <p:cNvPr id="15361" name="_x474637512" descr="EMB0000222830f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785" y="4694291"/>
            <a:ext cx="6543699" cy="200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97908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테두리 모양</a:t>
            </a:r>
            <a:r>
              <a:rPr lang="en-US" altLang="ko-KR" sz="3000" dirty="0" smtClean="0"/>
              <a:t>(style), </a:t>
            </a:r>
            <a:r>
              <a:rPr lang="ko-KR" altLang="en-US" sz="3000" dirty="0" smtClean="0"/>
              <a:t>색상</a:t>
            </a:r>
            <a:r>
              <a:rPr lang="en-US" altLang="ko-KR" sz="3000" dirty="0" smtClean="0"/>
              <a:t>(color), </a:t>
            </a:r>
            <a:r>
              <a:rPr lang="ko-KR" altLang="en-US" sz="3000" dirty="0" smtClean="0"/>
              <a:t>두께</a:t>
            </a:r>
            <a:r>
              <a:rPr lang="en-US" altLang="ko-KR" sz="3000" dirty="0" smtClean="0"/>
              <a:t>(width) </a:t>
            </a:r>
            <a:r>
              <a:rPr lang="ko-KR" altLang="en-US" sz="3000" dirty="0" smtClean="0"/>
              <a:t>지정 가능</a:t>
            </a:r>
            <a:endParaRPr lang="en-US" altLang="ko-KR" sz="3000" dirty="0" smtClean="0"/>
          </a:p>
          <a:p>
            <a:r>
              <a:rPr lang="en-US" altLang="ko-KR" sz="3000" dirty="0" smtClean="0"/>
              <a:t>Border-style</a:t>
            </a:r>
            <a:r>
              <a:rPr lang="ko-KR" altLang="en-US" sz="3000" dirty="0" smtClean="0"/>
              <a:t>을 기본으로 지정해야 다른 속성도 사용 가능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P{</a:t>
            </a:r>
            <a:r>
              <a:rPr lang="en-US" altLang="ko-KR" sz="2400" b="1" dirty="0" smtClean="0"/>
              <a:t>border-style : solid;</a:t>
            </a:r>
            <a:r>
              <a:rPr lang="en-US" altLang="ko-KR" sz="2400" dirty="0" smtClean="0"/>
              <a:t> border-color : red; border-width : 3px;}</a:t>
            </a:r>
          </a:p>
          <a:p>
            <a:pPr lvl="1"/>
            <a:r>
              <a:rPr lang="en-US" altLang="ko-KR" sz="2400" dirty="0" smtClean="0"/>
              <a:t>P{border : </a:t>
            </a:r>
            <a:r>
              <a:rPr lang="en-US" altLang="ko-KR" sz="2400" b="1" dirty="0" smtClean="0"/>
              <a:t>solid</a:t>
            </a:r>
            <a:r>
              <a:rPr lang="en-US" altLang="ko-KR" sz="2400" dirty="0" smtClean="0"/>
              <a:t> red 3px; }</a:t>
            </a:r>
          </a:p>
          <a:p>
            <a:r>
              <a:rPr lang="ko-KR" altLang="en-US" sz="3000" u="sng" dirty="0" smtClean="0"/>
              <a:t>각 변</a:t>
            </a:r>
            <a:r>
              <a:rPr lang="ko-KR" altLang="en-US" sz="3000" dirty="0" smtClean="0"/>
              <a:t>에 모양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색상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두께 지정 가능</a:t>
            </a:r>
            <a:endParaRPr lang="en-US" altLang="ko-KR" sz="3000" dirty="0" smtClean="0"/>
          </a:p>
          <a:p>
            <a:pPr lvl="1"/>
            <a:r>
              <a:rPr lang="en-US" altLang="ko-KR" sz="2200" dirty="0" smtClean="0"/>
              <a:t>P{border-color : red yellow black gray;}</a:t>
            </a:r>
          </a:p>
          <a:p>
            <a:pPr lvl="1"/>
            <a:r>
              <a:rPr lang="en-US" altLang="ko-KR" sz="2200" dirty="0" smtClean="0"/>
              <a:t>p{border-width : 1px medium thick 5px;}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30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테두리</a:t>
            </a:r>
            <a:r>
              <a:rPr lang="en-US" altLang="ko-KR" sz="5500" dirty="0" smtClean="0">
                <a:latin typeface="+mj-lt"/>
              </a:rPr>
              <a:t>(1/5)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645" y="4664469"/>
            <a:ext cx="3237694" cy="52503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644" y="4114801"/>
            <a:ext cx="3237695" cy="58189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742949" y="5406522"/>
            <a:ext cx="10315575" cy="256104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2200" b="1" dirty="0"/>
              <a:t>※ </a:t>
            </a:r>
            <a:r>
              <a:rPr kumimoji="0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각 변</a:t>
            </a:r>
            <a:r>
              <a:rPr lang="en-US" altLang="ko-KR" sz="2200" b="1" dirty="0" smtClean="0"/>
              <a:t>(side)</a:t>
            </a:r>
            <a:r>
              <a:rPr kumimoji="0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별 속성 지정 시 주의사항 </a:t>
            </a:r>
            <a:r>
              <a:rPr kumimoji="0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※</a:t>
            </a:r>
          </a:p>
          <a:p>
            <a:endParaRPr kumimoji="0" lang="en-US" altLang="ko-KR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altLang="ko-KR" sz="2200" dirty="0" smtClean="0"/>
              <a:t>4</a:t>
            </a:r>
            <a:r>
              <a:rPr lang="ko-KR" altLang="en-US" sz="2200" dirty="0" smtClean="0"/>
              <a:t>개 선언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{ border-color : red green blue orange; }	//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top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–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</a:rPr>
              <a:t>right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–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bottom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–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</a:rPr>
              <a:t>left</a:t>
            </a:r>
          </a:p>
          <a:p>
            <a:endParaRPr lang="en-US" altLang="ko-KR" sz="2200" dirty="0" smtClean="0"/>
          </a:p>
          <a:p>
            <a:r>
              <a:rPr lang="en-US" altLang="ko-KR" sz="2200" dirty="0" smtClean="0"/>
              <a:t>3</a:t>
            </a:r>
            <a:r>
              <a:rPr lang="ko-KR" altLang="en-US" sz="2200" dirty="0" smtClean="0"/>
              <a:t>개 선언 </a:t>
            </a:r>
            <a:r>
              <a:rPr lang="en-US" altLang="ko-KR" sz="2200" dirty="0" smtClean="0"/>
              <a:t>{ </a:t>
            </a:r>
            <a:r>
              <a:rPr lang="en-US" altLang="ko-KR" sz="2200" dirty="0"/>
              <a:t>border-color : red green </a:t>
            </a:r>
            <a:r>
              <a:rPr lang="en-US" altLang="ko-KR" sz="2200" dirty="0" smtClean="0"/>
              <a:t>blue; }</a:t>
            </a:r>
            <a:r>
              <a:rPr lang="en-US" altLang="ko-KR" sz="2200" dirty="0"/>
              <a:t>	</a:t>
            </a:r>
            <a:r>
              <a:rPr lang="en-US" altLang="ko-KR" sz="2200" dirty="0" smtClean="0"/>
              <a:t>	// </a:t>
            </a:r>
            <a:r>
              <a:rPr lang="en-US" altLang="ko-KR" sz="2200" dirty="0" smtClean="0">
                <a:solidFill>
                  <a:srgbClr val="FF0000"/>
                </a:solidFill>
              </a:rPr>
              <a:t>top</a:t>
            </a:r>
            <a:r>
              <a:rPr lang="en-US" altLang="ko-KR" sz="2200" dirty="0" smtClean="0"/>
              <a:t> – </a:t>
            </a:r>
            <a:r>
              <a:rPr lang="en-US" altLang="ko-KR" sz="2200" dirty="0" err="1" smtClean="0">
                <a:solidFill>
                  <a:srgbClr val="006600"/>
                </a:solidFill>
              </a:rPr>
              <a:t>left,right</a:t>
            </a:r>
            <a:r>
              <a:rPr lang="en-US" altLang="ko-KR" sz="2200" dirty="0" smtClean="0"/>
              <a:t> – </a:t>
            </a:r>
            <a:r>
              <a:rPr lang="en-US" altLang="ko-KR" sz="2200" dirty="0" smtClean="0">
                <a:solidFill>
                  <a:srgbClr val="0000FF"/>
                </a:solidFill>
              </a:rPr>
              <a:t>bottom</a:t>
            </a:r>
            <a:endParaRPr lang="en-US" altLang="ko-KR" sz="2200" dirty="0">
              <a:solidFill>
                <a:srgbClr val="0000FF"/>
              </a:solidFill>
            </a:endParaRPr>
          </a:p>
          <a:p>
            <a:endParaRPr lang="en-US" altLang="ko-KR" sz="2200" dirty="0"/>
          </a:p>
          <a:p>
            <a:r>
              <a:rPr lang="en-US" altLang="ko-KR" sz="2200" dirty="0" smtClean="0"/>
              <a:t>2</a:t>
            </a:r>
            <a:r>
              <a:rPr lang="ko-KR" altLang="en-US" sz="2200" dirty="0" smtClean="0"/>
              <a:t>개 선언 </a:t>
            </a:r>
            <a:r>
              <a:rPr lang="en-US" altLang="ko-KR" sz="2200" dirty="0" smtClean="0"/>
              <a:t>{ </a:t>
            </a:r>
            <a:r>
              <a:rPr lang="en-US" altLang="ko-KR" sz="2200" dirty="0"/>
              <a:t>border-color : red </a:t>
            </a:r>
            <a:r>
              <a:rPr lang="en-US" altLang="ko-KR" sz="2200" dirty="0" smtClean="0"/>
              <a:t>green; }</a:t>
            </a:r>
            <a:r>
              <a:rPr lang="en-US" altLang="ko-KR" sz="2200" dirty="0"/>
              <a:t>	</a:t>
            </a:r>
            <a:r>
              <a:rPr lang="en-US" altLang="ko-KR" sz="2200" dirty="0" smtClean="0"/>
              <a:t>		// </a:t>
            </a:r>
            <a:r>
              <a:rPr lang="en-US" altLang="ko-KR" sz="2200" dirty="0" err="1" smtClean="0">
                <a:solidFill>
                  <a:srgbClr val="FF0000"/>
                </a:solidFill>
              </a:rPr>
              <a:t>top,bottom</a:t>
            </a:r>
            <a:r>
              <a:rPr lang="en-US" altLang="ko-KR" sz="2200" dirty="0" smtClean="0">
                <a:solidFill>
                  <a:srgbClr val="FF0000"/>
                </a:solidFill>
              </a:rPr>
              <a:t> </a:t>
            </a:r>
            <a:r>
              <a:rPr lang="en-US" altLang="ko-KR" sz="2200" dirty="0" smtClean="0"/>
              <a:t>- </a:t>
            </a:r>
            <a:r>
              <a:rPr lang="en-US" altLang="ko-KR" sz="2200" dirty="0" err="1" smtClean="0">
                <a:solidFill>
                  <a:srgbClr val="006600"/>
                </a:solidFill>
              </a:rPr>
              <a:t>left,right</a:t>
            </a:r>
            <a:endParaRPr lang="en-US" altLang="ko-KR" sz="2200" dirty="0" smtClean="0">
              <a:solidFill>
                <a:srgbClr val="006600"/>
              </a:solidFill>
            </a:endParaRPr>
          </a:p>
          <a:p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869839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테두리 스타일 </a:t>
            </a:r>
            <a:r>
              <a:rPr lang="en-US" altLang="ko-KR" sz="3000" dirty="0" smtClean="0"/>
              <a:t>(border-style)</a:t>
            </a:r>
          </a:p>
          <a:p>
            <a:pPr lvl="1"/>
            <a:r>
              <a:rPr lang="en-US" altLang="ko-KR" sz="2480" dirty="0" smtClean="0"/>
              <a:t>Border-style</a:t>
            </a:r>
            <a:r>
              <a:rPr lang="ko-KR" altLang="en-US" sz="2480" dirty="0" smtClean="0"/>
              <a:t>을 지정해야 다른 속성도</a:t>
            </a:r>
            <a:endParaRPr lang="en-US" altLang="ko-KR" sz="2480" dirty="0" smtClean="0"/>
          </a:p>
          <a:p>
            <a:pPr marL="594067" lvl="1" indent="0">
              <a:buNone/>
            </a:pPr>
            <a:r>
              <a:rPr lang="en-US" altLang="ko-KR" sz="2480" dirty="0"/>
              <a:t>	</a:t>
            </a:r>
            <a:r>
              <a:rPr lang="ko-KR" altLang="en-US" sz="2480" dirty="0" smtClean="0"/>
              <a:t>사용할</a:t>
            </a:r>
            <a:r>
              <a:rPr lang="en-US" altLang="ko-KR" sz="2480" dirty="0"/>
              <a:t> </a:t>
            </a:r>
            <a:r>
              <a:rPr lang="ko-KR" altLang="en-US" sz="2480" dirty="0" smtClean="0"/>
              <a:t>수 있다</a:t>
            </a:r>
            <a:endParaRPr lang="en-US" altLang="ko-KR" sz="2480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956941" y="3505199"/>
            <a:ext cx="5265279" cy="410095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&lt;head&gt;</a:t>
            </a:r>
          </a:p>
          <a:p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smtClean="0">
                <a:latin typeface="+mj-lt"/>
              </a:rPr>
              <a:t>   &lt;style&gt;</a:t>
            </a:r>
          </a:p>
          <a:p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smtClean="0">
                <a:latin typeface="+mj-lt"/>
              </a:rPr>
              <a:t>   p{</a:t>
            </a:r>
          </a:p>
          <a:p>
            <a:r>
              <a:rPr lang="en-US" altLang="ko-KR" sz="2200" dirty="0" smtClean="0">
                <a:latin typeface="+mj-lt"/>
              </a:rPr>
              <a:t>	</a:t>
            </a:r>
            <a:r>
              <a:rPr lang="en-US" altLang="ko-KR" sz="2200" dirty="0" smtClean="0">
                <a:solidFill>
                  <a:srgbClr val="FF0000"/>
                </a:solidFill>
                <a:latin typeface="+mj-lt"/>
              </a:rPr>
              <a:t>border-style : solid;</a:t>
            </a:r>
          </a:p>
          <a:p>
            <a:r>
              <a:rPr lang="en-US" altLang="ko-KR" sz="2200" dirty="0" smtClean="0">
                <a:latin typeface="+mj-lt"/>
              </a:rPr>
              <a:t>    }</a:t>
            </a:r>
          </a:p>
          <a:p>
            <a:r>
              <a:rPr lang="en-US" altLang="ko-KR" sz="2200" dirty="0" smtClean="0">
                <a:latin typeface="+mj-lt"/>
              </a:rPr>
              <a:t>    &lt;/style&gt;</a:t>
            </a:r>
          </a:p>
          <a:p>
            <a:r>
              <a:rPr lang="en-US" altLang="ko-KR" sz="2200" dirty="0" smtClean="0">
                <a:latin typeface="+mj-lt"/>
              </a:rPr>
              <a:t>&lt;/head&gt;</a:t>
            </a:r>
            <a:endParaRPr lang="en-US" altLang="ko-KR" sz="2200" dirty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&lt;body&gt;</a:t>
            </a:r>
          </a:p>
          <a:p>
            <a:r>
              <a:rPr lang="en-US" altLang="ko-KR" sz="2200" dirty="0">
                <a:latin typeface="+mj-lt"/>
              </a:rPr>
              <a:t>    &lt;</a:t>
            </a:r>
            <a:r>
              <a:rPr lang="en-US" altLang="ko-KR" sz="2200" dirty="0" smtClean="0">
                <a:latin typeface="+mj-lt"/>
              </a:rPr>
              <a:t>p&gt;border-style&lt;/</a:t>
            </a:r>
            <a:r>
              <a:rPr lang="en-US" altLang="ko-KR" sz="2200" dirty="0">
                <a:latin typeface="+mj-lt"/>
              </a:rPr>
              <a:t>p&gt;</a:t>
            </a:r>
          </a:p>
          <a:p>
            <a:r>
              <a:rPr lang="en-US" altLang="ko-KR" sz="2200" dirty="0" smtClean="0">
                <a:latin typeface="+mj-lt"/>
              </a:rPr>
              <a:t>&lt;/</a:t>
            </a:r>
            <a:r>
              <a:rPr lang="en-US" altLang="ko-KR" sz="2200" dirty="0">
                <a:latin typeface="+mj-lt"/>
              </a:rPr>
              <a:t>body</a:t>
            </a:r>
            <a:r>
              <a:rPr lang="en-US" altLang="ko-KR" sz="2200" dirty="0" smtClean="0">
                <a:latin typeface="+mj-lt"/>
              </a:rPr>
              <a:t>&gt;</a:t>
            </a:r>
            <a:endParaRPr lang="en-US" altLang="ko-KR" sz="2200" dirty="0">
              <a:latin typeface="+mj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테두리</a:t>
            </a:r>
            <a:r>
              <a:rPr lang="en-US" altLang="ko-KR" sz="5500" dirty="0" smtClean="0">
                <a:latin typeface="+mj-lt"/>
              </a:rPr>
              <a:t>(2/5)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087" y="1819898"/>
            <a:ext cx="2977643" cy="5878278"/>
          </a:xfrm>
          <a:prstGeom prst="rect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76312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14287</TotalTime>
  <Words>1559</Words>
  <Application>Microsoft Office PowerPoint</Application>
  <PresentationFormat>사용자 지정</PresentationFormat>
  <Paragraphs>543</Paragraphs>
  <Slides>36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5" baseType="lpstr">
      <vt:lpstr>굴림</vt:lpstr>
      <vt:lpstr>나눔고딕</vt:lpstr>
      <vt:lpstr>나눔고딕코딩</vt:lpstr>
      <vt:lpstr>나눔바른고딕</vt:lpstr>
      <vt:lpstr>맑은 고딕</vt:lpstr>
      <vt:lpstr>Arial</vt:lpstr>
      <vt:lpstr>Comic Sans MS</vt:lpstr>
      <vt:lpstr>Symbol</vt:lpstr>
      <vt:lpstr>1_Crayons</vt:lpstr>
      <vt:lpstr>PowerPoint 프레젠테이션</vt:lpstr>
      <vt:lpstr>CSS 박스 모델(1/4)</vt:lpstr>
      <vt:lpstr>CSS 박스 모델(2/4)</vt:lpstr>
      <vt:lpstr>CSS 박스 모델(3/4)</vt:lpstr>
      <vt:lpstr>CSS 박스 모델(4/4)</vt:lpstr>
      <vt:lpstr>요소 크기 예제</vt:lpstr>
      <vt:lpstr>예제</vt:lpstr>
      <vt:lpstr>CSS 테두리(1/5)</vt:lpstr>
      <vt:lpstr>CSS 테두리(2/5)</vt:lpstr>
      <vt:lpstr>CSS 테두리(3/5)</vt:lpstr>
      <vt:lpstr>CSS 테두리(4/5)</vt:lpstr>
      <vt:lpstr>CSS 테두리(5/5)</vt:lpstr>
      <vt:lpstr>마진과 패딩</vt:lpstr>
      <vt:lpstr>마진과 패딩 예제</vt:lpstr>
      <vt:lpstr>CSS 배경</vt:lpstr>
      <vt:lpstr>배경 이미지 설정</vt:lpstr>
      <vt:lpstr>고정된 배경 이미지</vt:lpstr>
      <vt:lpstr>배경 이미지 크기</vt:lpstr>
      <vt:lpstr>CSS 링크</vt:lpstr>
      <vt:lpstr>링크 예제1</vt:lpstr>
      <vt:lpstr>링크 예제2</vt:lpstr>
      <vt:lpstr>CSS 리스트</vt:lpstr>
      <vt:lpstr>리스트 예제(1/2)</vt:lpstr>
      <vt:lpstr>리스트 예제(2/2)</vt:lpstr>
      <vt:lpstr>CSS 테이블(1/6)</vt:lpstr>
      <vt:lpstr>CSS 테이블(2/6)</vt:lpstr>
      <vt:lpstr>CSS 테이블(3/6)</vt:lpstr>
      <vt:lpstr>CSS 테이블(4/6)</vt:lpstr>
      <vt:lpstr>CSS 테이블(5/6)</vt:lpstr>
      <vt:lpstr>CSS 테이블(6/6)</vt:lpstr>
      <vt:lpstr>테이블 예제1</vt:lpstr>
      <vt:lpstr>PowerPoint 프레젠테이션</vt:lpstr>
      <vt:lpstr>PowerPoint 프레젠테이션</vt:lpstr>
      <vt:lpstr>박스 쉐도우(그림자)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standby-13</cp:lastModifiedBy>
  <cp:revision>1254</cp:revision>
  <cp:lastPrinted>2015-02-24T08:02:21Z</cp:lastPrinted>
  <dcterms:created xsi:type="dcterms:W3CDTF">2007-06-29T06:43:39Z</dcterms:created>
  <dcterms:modified xsi:type="dcterms:W3CDTF">2021-09-30T01:05:12Z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