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36"/>
  </p:notesMasterIdLst>
  <p:handoutMasterIdLst>
    <p:handoutMasterId r:id="rId37"/>
  </p:handoutMasterIdLst>
  <p:sldIdLst>
    <p:sldId id="593" r:id="rId2"/>
    <p:sldId id="594" r:id="rId3"/>
    <p:sldId id="630" r:id="rId4"/>
    <p:sldId id="595" r:id="rId5"/>
    <p:sldId id="596" r:id="rId6"/>
    <p:sldId id="637" r:id="rId7"/>
    <p:sldId id="631" r:id="rId8"/>
    <p:sldId id="598" r:id="rId9"/>
    <p:sldId id="601" r:id="rId10"/>
    <p:sldId id="602" r:id="rId11"/>
    <p:sldId id="603" r:id="rId12"/>
    <p:sldId id="605" r:id="rId13"/>
    <p:sldId id="606" r:id="rId14"/>
    <p:sldId id="607" r:id="rId15"/>
    <p:sldId id="614" r:id="rId16"/>
    <p:sldId id="617" r:id="rId17"/>
    <p:sldId id="615" r:id="rId18"/>
    <p:sldId id="632" r:id="rId19"/>
    <p:sldId id="621" r:id="rId20"/>
    <p:sldId id="622" r:id="rId21"/>
    <p:sldId id="609" r:id="rId22"/>
    <p:sldId id="610" r:id="rId23"/>
    <p:sldId id="633" r:id="rId24"/>
    <p:sldId id="613" r:id="rId25"/>
    <p:sldId id="623" r:id="rId26"/>
    <p:sldId id="611" r:id="rId27"/>
    <p:sldId id="624" r:id="rId28"/>
    <p:sldId id="626" r:id="rId29"/>
    <p:sldId id="634" r:id="rId30"/>
    <p:sldId id="627" r:id="rId31"/>
    <p:sldId id="635" r:id="rId32"/>
    <p:sldId id="628" r:id="rId33"/>
    <p:sldId id="636" r:id="rId34"/>
    <p:sldId id="629" r:id="rId35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593"/>
            <p14:sldId id="594"/>
            <p14:sldId id="630"/>
            <p14:sldId id="595"/>
            <p14:sldId id="596"/>
            <p14:sldId id="637"/>
            <p14:sldId id="631"/>
            <p14:sldId id="598"/>
            <p14:sldId id="601"/>
            <p14:sldId id="602"/>
            <p14:sldId id="603"/>
            <p14:sldId id="605"/>
            <p14:sldId id="606"/>
            <p14:sldId id="607"/>
            <p14:sldId id="614"/>
            <p14:sldId id="617"/>
            <p14:sldId id="615"/>
            <p14:sldId id="632"/>
            <p14:sldId id="621"/>
            <p14:sldId id="622"/>
            <p14:sldId id="609"/>
            <p14:sldId id="610"/>
            <p14:sldId id="633"/>
            <p14:sldId id="613"/>
            <p14:sldId id="623"/>
            <p14:sldId id="611"/>
            <p14:sldId id="624"/>
            <p14:sldId id="626"/>
            <p14:sldId id="634"/>
            <p14:sldId id="627"/>
            <p14:sldId id="635"/>
            <p14:sldId id="628"/>
            <p14:sldId id="636"/>
            <p14:sldId id="629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009E00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5" autoAdjust="0"/>
    <p:restoredTop sz="94967" autoAdjust="0"/>
  </p:normalViewPr>
  <p:slideViewPr>
    <p:cSldViewPr snapToGrid="0">
      <p:cViewPr varScale="1">
        <p:scale>
          <a:sx n="51" d="100"/>
          <a:sy n="51" d="100"/>
        </p:scale>
        <p:origin x="96" y="750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7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5355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801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6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8546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33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1017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4178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948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06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+mj-lt"/>
              </a:rPr>
              <a:t>레이아웃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059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00236"/>
            <a:ext cx="11262614" cy="6241486"/>
          </a:xfrm>
        </p:spPr>
        <p:txBody>
          <a:bodyPr/>
          <a:lstStyle/>
          <a:p>
            <a:pPr lvl="0"/>
            <a:r>
              <a:rPr lang="ko-KR" altLang="en-US" sz="3000" dirty="0" smtClean="0"/>
              <a:t>위치 설정 방법</a:t>
            </a:r>
            <a:endParaRPr lang="en-US" altLang="ko-KR" sz="3000" dirty="0" smtClean="0"/>
          </a:p>
          <a:p>
            <a:pPr lvl="0"/>
            <a:endParaRPr lang="en-US" altLang="ko-KR" sz="3000" dirty="0" smtClean="0"/>
          </a:p>
          <a:p>
            <a:pPr lvl="1"/>
            <a:r>
              <a:rPr lang="en-US" altLang="ko-KR" sz="2400" dirty="0"/>
              <a:t>static </a:t>
            </a:r>
            <a:r>
              <a:rPr lang="en-US" altLang="ko-KR" sz="2400" dirty="0" smtClean="0"/>
              <a:t>(</a:t>
            </a:r>
            <a:r>
              <a:rPr lang="ko-KR" altLang="en-US" sz="2400" dirty="0"/>
              <a:t>정적 위치</a:t>
            </a:r>
            <a:r>
              <a:rPr lang="en-US" altLang="ko-KR" sz="2400" dirty="0" smtClean="0"/>
              <a:t>) – </a:t>
            </a:r>
            <a:r>
              <a:rPr lang="ko-KR" altLang="en-US" sz="2400" dirty="0" smtClean="0"/>
              <a:t>정상적인 </a:t>
            </a:r>
            <a:r>
              <a:rPr lang="ko-KR" altLang="en-US" sz="2400" dirty="0"/>
              <a:t>흐름에 </a:t>
            </a:r>
            <a:r>
              <a:rPr lang="ko-KR" altLang="en-US" sz="2400" dirty="0" smtClean="0"/>
              <a:t>따라 배치된다</a:t>
            </a:r>
            <a:r>
              <a:rPr lang="en-US" altLang="ko-KR" sz="2400" dirty="0" smtClean="0"/>
              <a:t>.</a:t>
            </a:r>
          </a:p>
          <a:p>
            <a:pPr lvl="1"/>
            <a:endParaRPr lang="ko-KR" altLang="en-US" sz="2400" dirty="0"/>
          </a:p>
          <a:p>
            <a:pPr lvl="1"/>
            <a:r>
              <a:rPr lang="en-US" altLang="ko-KR" sz="2400" dirty="0" smtClean="0"/>
              <a:t>relative (</a:t>
            </a:r>
            <a:r>
              <a:rPr lang="ko-KR" altLang="en-US" sz="2400" dirty="0" smtClean="0"/>
              <a:t>상대 </a:t>
            </a:r>
            <a:r>
              <a:rPr lang="ko-KR" altLang="en-US" sz="2400" dirty="0"/>
              <a:t>위치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- </a:t>
            </a:r>
            <a:r>
              <a:rPr lang="ko-KR" altLang="en-US" sz="2400" dirty="0"/>
              <a:t>정상적인 위치가 기준점이 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smtClean="0"/>
              <a:t>absolute (</a:t>
            </a:r>
            <a:r>
              <a:rPr lang="ko-KR" altLang="en-US" sz="2400" dirty="0"/>
              <a:t>절대 위치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- </a:t>
            </a:r>
            <a:r>
              <a:rPr lang="ko-KR" altLang="en-US" sz="2400" dirty="0"/>
              <a:t>컨테이너의 원점이 기준점이 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smtClean="0"/>
              <a:t>Fixed (</a:t>
            </a:r>
            <a:r>
              <a:rPr lang="ko-KR" altLang="en-US" sz="2400" dirty="0"/>
              <a:t>고정 </a:t>
            </a:r>
            <a:r>
              <a:rPr lang="ko-KR" altLang="en-US" sz="2400" dirty="0" smtClean="0"/>
              <a:t>위치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- </a:t>
            </a:r>
            <a:r>
              <a:rPr lang="ko-KR" altLang="en-US" sz="2400" dirty="0"/>
              <a:t>윈도우의 원점이 기준점이 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레이아웃 위치</a:t>
            </a:r>
            <a:r>
              <a:rPr lang="en-US" altLang="ko-KR" sz="5500" kern="0" dirty="0" smtClean="0">
                <a:latin typeface="+mj-lt"/>
              </a:rPr>
              <a:t>(2/7)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5634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04080"/>
            <a:ext cx="11262614" cy="6451962"/>
          </a:xfrm>
        </p:spPr>
        <p:txBody>
          <a:bodyPr/>
          <a:lstStyle/>
          <a:p>
            <a:r>
              <a:rPr lang="ko-KR" altLang="en-US" sz="3000" dirty="0"/>
              <a:t>정적 위치 설정</a:t>
            </a:r>
            <a:r>
              <a:rPr lang="en-US" altLang="ko-KR" sz="3000" dirty="0"/>
              <a:t>(static positioning)</a:t>
            </a:r>
          </a:p>
          <a:p>
            <a:pPr lvl="1"/>
            <a:r>
              <a:rPr lang="ko-KR" altLang="en-US" sz="2400" dirty="0" smtClean="0"/>
              <a:t>블록 요소는 </a:t>
            </a:r>
            <a:r>
              <a:rPr lang="ko-KR" altLang="en-US" sz="2400" dirty="0"/>
              <a:t>박스처럼 상하로 </a:t>
            </a:r>
            <a:r>
              <a:rPr lang="ko-KR" altLang="en-US" sz="2400" dirty="0" smtClean="0"/>
              <a:t>배치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인라인 요소는 </a:t>
            </a:r>
            <a:r>
              <a:rPr lang="ko-KR" altLang="en-US" sz="2400" dirty="0"/>
              <a:t>한 줄에 </a:t>
            </a:r>
            <a:r>
              <a:rPr lang="ko-KR" altLang="en-US" sz="2400" dirty="0" smtClean="0"/>
              <a:t>차례대로 배치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top, bottom, left, right </a:t>
            </a:r>
            <a:r>
              <a:rPr lang="ko-KR" altLang="en-US" sz="2400" dirty="0" smtClean="0"/>
              <a:t>영향을 받지 않음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42963" y="3444877"/>
            <a:ext cx="10544175" cy="48275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>
                <a:latin typeface="+mj-lt"/>
              </a:rPr>
              <a:t>&lt;style&gt;</a:t>
            </a:r>
          </a:p>
          <a:p>
            <a:r>
              <a:rPr lang="en-US" altLang="ko-KR" dirty="0">
                <a:latin typeface="+mj-lt"/>
              </a:rPr>
              <a:t> p, div {width: 200px; height: 50px;}</a:t>
            </a:r>
          </a:p>
          <a:p>
            <a:r>
              <a:rPr lang="en-US" altLang="ko-KR" dirty="0">
                <a:latin typeface="+mj-lt"/>
              </a:rPr>
              <a:t> #ex1 {background-color: cyan; }</a:t>
            </a:r>
          </a:p>
          <a:p>
            <a:r>
              <a:rPr lang="en-US" altLang="ko-KR" dirty="0">
                <a:latin typeface="+mj-lt"/>
              </a:rPr>
              <a:t> #ex2 {background-color: yellow;}</a:t>
            </a:r>
          </a:p>
          <a:p>
            <a:r>
              <a:rPr lang="en-US" altLang="ko-KR" dirty="0">
                <a:latin typeface="+mj-lt"/>
              </a:rPr>
              <a:t> #ex3 {background-color: orange;</a:t>
            </a:r>
          </a:p>
          <a:p>
            <a:r>
              <a:rPr lang="en-US" altLang="ko-KR" dirty="0" smtClean="0">
                <a:latin typeface="+mj-lt"/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  <a:latin typeface="+mj-lt"/>
              </a:rPr>
              <a:t>position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: static</a:t>
            </a:r>
            <a:r>
              <a:rPr lang="en-US" altLang="ko-KR" dirty="0" smtClean="0">
                <a:solidFill>
                  <a:srgbClr val="FF0000"/>
                </a:solidFill>
                <a:latin typeface="+mj-lt"/>
              </a:rPr>
              <a:t>;	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top : 100px</a:t>
            </a:r>
            <a:r>
              <a:rPr lang="en-US" altLang="ko-KR" dirty="0" smtClean="0">
                <a:solidFill>
                  <a:srgbClr val="FF0000"/>
                </a:solidFill>
                <a:latin typeface="+mj-lt"/>
              </a:rPr>
              <a:t>;  left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: 40px;</a:t>
            </a:r>
            <a:r>
              <a:rPr lang="en-US" altLang="ko-KR" dirty="0">
                <a:latin typeface="+mj-lt"/>
              </a:rPr>
              <a:t>}</a:t>
            </a:r>
          </a:p>
          <a:p>
            <a:r>
              <a:rPr lang="en-US" altLang="ko-KR" dirty="0">
                <a:latin typeface="+mj-lt"/>
              </a:rPr>
              <a:t> #ex4 {background-color: red;}</a:t>
            </a:r>
          </a:p>
          <a:p>
            <a:r>
              <a:rPr lang="en-US" altLang="ko-KR" dirty="0">
                <a:latin typeface="+mj-lt"/>
              </a:rPr>
              <a:t>&lt;/</a:t>
            </a:r>
            <a:r>
              <a:rPr lang="en-US" altLang="ko-KR" dirty="0" smtClean="0">
                <a:latin typeface="+mj-lt"/>
              </a:rPr>
              <a:t>style&gt;</a:t>
            </a:r>
          </a:p>
          <a:p>
            <a:r>
              <a:rPr lang="en-US" altLang="ko-KR" dirty="0" smtClean="0">
                <a:latin typeface="+mj-lt"/>
              </a:rPr>
              <a:t>&lt;</a:t>
            </a:r>
            <a:r>
              <a:rPr lang="en-US" altLang="ko-KR" dirty="0">
                <a:latin typeface="+mj-lt"/>
              </a:rPr>
              <a:t>body&gt;</a:t>
            </a:r>
          </a:p>
          <a:p>
            <a:r>
              <a:rPr lang="sv-SE" altLang="ko-KR" dirty="0">
                <a:latin typeface="+mj-lt"/>
              </a:rPr>
              <a:t> &lt;p id="ex1"&gt;block #1&lt;/p&gt;</a:t>
            </a:r>
          </a:p>
          <a:p>
            <a:r>
              <a:rPr lang="sv-SE" altLang="ko-KR" dirty="0">
                <a:latin typeface="+mj-lt"/>
              </a:rPr>
              <a:t> &lt;span id="ex2"&gt;block #2&lt;/span&gt;</a:t>
            </a:r>
          </a:p>
          <a:p>
            <a:r>
              <a:rPr lang="en-US" altLang="ko-KR" dirty="0">
                <a:latin typeface="+mj-lt"/>
              </a:rPr>
              <a:t> &lt;div id="ex3"&gt;block #3(</a:t>
            </a:r>
            <a:r>
              <a:rPr lang="en-US" altLang="ko-KR" dirty="0" err="1">
                <a:latin typeface="+mj-lt"/>
              </a:rPr>
              <a:t>position:static</a:t>
            </a:r>
            <a:r>
              <a:rPr lang="en-US" altLang="ko-KR" dirty="0">
                <a:latin typeface="+mj-lt"/>
              </a:rPr>
              <a:t>;)&lt;/div&gt;</a:t>
            </a:r>
          </a:p>
          <a:p>
            <a:r>
              <a:rPr lang="sv-SE" altLang="ko-KR" dirty="0">
                <a:latin typeface="+mj-lt"/>
              </a:rPr>
              <a:t> &lt;span id="ex4"&gt;block #4&lt;/span&gt;</a:t>
            </a:r>
          </a:p>
          <a:p>
            <a:r>
              <a:rPr lang="en-US" altLang="ko-KR" dirty="0">
                <a:latin typeface="+mj-lt"/>
              </a:rPr>
              <a:t>&lt;/body&gt;</a:t>
            </a:r>
            <a:endParaRPr lang="en-US" altLang="ko-KR" sz="2000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레이아웃 위치</a:t>
            </a:r>
            <a:r>
              <a:rPr lang="en-US" altLang="ko-KR" sz="5500" kern="0" dirty="0" smtClean="0">
                <a:latin typeface="+mj-lt"/>
              </a:rPr>
              <a:t>(3/7)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739" y="4547143"/>
            <a:ext cx="3226058" cy="262305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2" name="직사각형 11"/>
          <p:cNvSpPr/>
          <p:nvPr/>
        </p:nvSpPr>
        <p:spPr bwMode="auto">
          <a:xfrm>
            <a:off x="3753135" y="5186150"/>
            <a:ext cx="2797790" cy="368489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꺾인 연결선 17"/>
          <p:cNvCxnSpPr/>
          <p:nvPr/>
        </p:nvCxnSpPr>
        <p:spPr bwMode="auto">
          <a:xfrm>
            <a:off x="4558352" y="5554639"/>
            <a:ext cx="655093" cy="477671"/>
          </a:xfrm>
          <a:prstGeom prst="bentConnector3">
            <a:avLst>
              <a:gd name="adj1" fmla="val -20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5169711" y="585267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영향 받지 않음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808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904080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상대 </a:t>
            </a:r>
            <a:r>
              <a:rPr lang="ko-KR" altLang="en-US" sz="3000" dirty="0"/>
              <a:t>위치 설정</a:t>
            </a:r>
            <a:r>
              <a:rPr lang="en-US" altLang="ko-KR" sz="3000" dirty="0" smtClean="0"/>
              <a:t>(relative </a:t>
            </a:r>
            <a:r>
              <a:rPr lang="en-US" altLang="ko-KR" sz="3000" dirty="0"/>
              <a:t>positioning)</a:t>
            </a:r>
          </a:p>
          <a:p>
            <a:pPr lvl="1"/>
            <a:r>
              <a:rPr lang="ko-KR" altLang="en-US" sz="2400" dirty="0" smtClean="0"/>
              <a:t>정상적인 위치를 기준으로 입력된 위치에 해당 요소가 배치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1" y="3086100"/>
            <a:ext cx="10670077" cy="482960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>
                <a:latin typeface="+mj-lt"/>
              </a:rPr>
              <a:t>&lt;style&gt;</a:t>
            </a:r>
          </a:p>
          <a:p>
            <a:r>
              <a:rPr lang="en-US" altLang="ko-KR" sz="2000" dirty="0">
                <a:latin typeface="+mj-lt"/>
              </a:rPr>
              <a:t> p, div {width: 200px; height: 50px;}</a:t>
            </a:r>
          </a:p>
          <a:p>
            <a:r>
              <a:rPr lang="en-US" altLang="ko-KR" sz="2000" dirty="0">
                <a:latin typeface="+mj-lt"/>
              </a:rPr>
              <a:t> #ex1 {background-color: cyan; }</a:t>
            </a:r>
          </a:p>
          <a:p>
            <a:r>
              <a:rPr lang="en-US" altLang="ko-KR" sz="2000" dirty="0">
                <a:latin typeface="+mj-lt"/>
              </a:rPr>
              <a:t> #ex2 {background-color: yellow;}</a:t>
            </a:r>
          </a:p>
          <a:p>
            <a:r>
              <a:rPr lang="en-US" altLang="ko-KR" sz="2000" dirty="0">
                <a:latin typeface="+mj-lt"/>
              </a:rPr>
              <a:t> #ex3 {background-color: orange;</a:t>
            </a:r>
          </a:p>
          <a:p>
            <a:r>
              <a:rPr lang="en-US" altLang="ko-KR" sz="2000" dirty="0" smtClean="0">
                <a:latin typeface="+mj-lt"/>
              </a:rPr>
              <a:t>	</a:t>
            </a:r>
            <a:r>
              <a:rPr lang="en-US" altLang="ko-KR" sz="2000" dirty="0" smtClean="0">
                <a:solidFill>
                  <a:srgbClr val="FF0000"/>
                </a:solidFill>
                <a:latin typeface="+mj-lt"/>
              </a:rPr>
              <a:t>position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: relative;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+mj-lt"/>
              </a:rPr>
              <a:t>	top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: 100px;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+mj-lt"/>
              </a:rPr>
              <a:t>	left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: 40px;</a:t>
            </a:r>
          </a:p>
          <a:p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}</a:t>
            </a:r>
          </a:p>
          <a:p>
            <a:r>
              <a:rPr lang="en-US" altLang="ko-KR" sz="2000" dirty="0">
                <a:latin typeface="+mj-lt"/>
              </a:rPr>
              <a:t> #ex4 {background-color: red;}</a:t>
            </a:r>
          </a:p>
          <a:p>
            <a:r>
              <a:rPr lang="en-US" altLang="ko-KR" sz="2000" dirty="0">
                <a:latin typeface="+mj-lt"/>
              </a:rPr>
              <a:t>&lt;/style</a:t>
            </a:r>
            <a:r>
              <a:rPr lang="en-US" altLang="ko-KR" sz="2000" dirty="0" smtClean="0">
                <a:latin typeface="+mj-lt"/>
              </a:rPr>
              <a:t>&gt;</a:t>
            </a:r>
            <a:endParaRPr lang="ko-KR" altLang="en-US" sz="2000" dirty="0">
              <a:latin typeface="+mj-lt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레이아웃 위치</a:t>
            </a:r>
            <a:r>
              <a:rPr lang="en-US" altLang="ko-KR" sz="5500" kern="0" dirty="0" smtClean="0">
                <a:latin typeface="+mj-lt"/>
              </a:rPr>
              <a:t>(4/7)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253" y="3339292"/>
            <a:ext cx="3795374" cy="392955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14" y="3339292"/>
            <a:ext cx="3226058" cy="262305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cxnSp>
        <p:nvCxnSpPr>
          <p:cNvPr id="13" name="직선 연결선 12"/>
          <p:cNvCxnSpPr/>
          <p:nvPr/>
        </p:nvCxnSpPr>
        <p:spPr bwMode="auto">
          <a:xfrm>
            <a:off x="7336598" y="4800600"/>
            <a:ext cx="3300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7336598" y="4800600"/>
            <a:ext cx="1762" cy="22310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아래쪽 화살표 17"/>
          <p:cNvSpPr/>
          <p:nvPr/>
        </p:nvSpPr>
        <p:spPr bwMode="auto">
          <a:xfrm>
            <a:off x="8986703" y="4800600"/>
            <a:ext cx="1361425" cy="155925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100px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오른쪽 화살표 19"/>
          <p:cNvSpPr/>
          <p:nvPr/>
        </p:nvSpPr>
        <p:spPr bwMode="auto">
          <a:xfrm>
            <a:off x="7336598" y="6359857"/>
            <a:ext cx="592751" cy="87240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36598" y="6642168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/>
                </a:solidFill>
              </a:rPr>
              <a:t>40px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70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904080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절대 위치 설정</a:t>
            </a:r>
            <a:r>
              <a:rPr lang="en-US" altLang="ko-KR" sz="3000" kern="0" dirty="0" smtClean="0"/>
              <a:t>(absolute positioning)</a:t>
            </a:r>
          </a:p>
          <a:p>
            <a:pPr lvl="1" eaLnBrk="1" hangingPunct="1"/>
            <a:r>
              <a:rPr lang="ko-KR" altLang="en-US" sz="2400" kern="0" dirty="0" smtClean="0"/>
              <a:t>전체 페이지를 기준으로 시작 위치에서 </a:t>
            </a:r>
            <a:r>
              <a:rPr lang="en-US" altLang="ko-KR" sz="2400" kern="0" dirty="0" smtClean="0"/>
              <a:t>top, left, bottom, right </a:t>
            </a:r>
            <a:r>
              <a:rPr lang="ko-KR" altLang="en-US" sz="2400" kern="0" dirty="0" smtClean="0"/>
              <a:t>만큼</a:t>
            </a:r>
            <a:endParaRPr lang="en-US" altLang="ko-KR" sz="2400" kern="0" dirty="0" smtClean="0"/>
          </a:p>
          <a:p>
            <a:pPr marL="594067" lvl="1" indent="0" eaLnBrk="1" hangingPunct="1">
              <a:buNone/>
            </a:pPr>
            <a:r>
              <a:rPr lang="en-US" altLang="ko-KR" sz="2400" kern="0" dirty="0"/>
              <a:t>	</a:t>
            </a:r>
            <a:r>
              <a:rPr lang="ko-KR" altLang="en-US" sz="2400" kern="0" dirty="0" smtClean="0"/>
              <a:t>떨어진 위치에 요소 배치</a:t>
            </a:r>
            <a:endParaRPr lang="ko-KR" altLang="en-US" sz="2400" kern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32513" y="3521121"/>
            <a:ext cx="10263117" cy="44355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>
                <a:latin typeface="+mj-lt"/>
              </a:rPr>
              <a:t>&lt;style&gt;</a:t>
            </a:r>
          </a:p>
          <a:p>
            <a:r>
              <a:rPr lang="en-US" altLang="ko-KR" sz="2000" dirty="0">
                <a:latin typeface="+mj-lt"/>
              </a:rPr>
              <a:t> p, div {width: 200px; height: 50px;}</a:t>
            </a:r>
          </a:p>
          <a:p>
            <a:r>
              <a:rPr lang="en-US" altLang="ko-KR" sz="2000" dirty="0">
                <a:latin typeface="+mj-lt"/>
              </a:rPr>
              <a:t> #ex1 {background-color: cyan; }</a:t>
            </a:r>
          </a:p>
          <a:p>
            <a:r>
              <a:rPr lang="en-US" altLang="ko-KR" sz="2000" dirty="0">
                <a:latin typeface="+mj-lt"/>
              </a:rPr>
              <a:t> #ex2 {background-color: yellow;}</a:t>
            </a:r>
          </a:p>
          <a:p>
            <a:r>
              <a:rPr lang="en-US" altLang="ko-KR" sz="2000" dirty="0">
                <a:latin typeface="+mj-lt"/>
              </a:rPr>
              <a:t> #ex3 {background-color: orange;</a:t>
            </a:r>
          </a:p>
          <a:p>
            <a:r>
              <a:rPr lang="en-US" altLang="ko-KR" sz="2000" dirty="0" smtClean="0">
                <a:latin typeface="+mj-lt"/>
              </a:rPr>
              <a:t>	</a:t>
            </a:r>
            <a:r>
              <a:rPr lang="en-US" altLang="ko-KR" sz="2000" dirty="0" smtClean="0">
                <a:solidFill>
                  <a:srgbClr val="FF0000"/>
                </a:solidFill>
                <a:latin typeface="+mj-lt"/>
              </a:rPr>
              <a:t>position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: absolute;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+mj-lt"/>
              </a:rPr>
              <a:t>	top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: 100px;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+mj-lt"/>
              </a:rPr>
              <a:t>	left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: 40px;</a:t>
            </a:r>
          </a:p>
          <a:p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}</a:t>
            </a:r>
          </a:p>
          <a:p>
            <a:r>
              <a:rPr lang="en-US" altLang="ko-KR" sz="2000" dirty="0">
                <a:latin typeface="+mj-lt"/>
              </a:rPr>
              <a:t> #ex4 {background-color: red;}</a:t>
            </a:r>
          </a:p>
          <a:p>
            <a:r>
              <a:rPr lang="en-US" altLang="ko-KR" sz="2000" dirty="0">
                <a:latin typeface="+mj-lt"/>
              </a:rPr>
              <a:t>&lt;/style&gt;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173" y="4168777"/>
            <a:ext cx="3659955" cy="235819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레이아웃 위치</a:t>
            </a:r>
            <a:r>
              <a:rPr lang="en-US" altLang="ko-KR" sz="5500" kern="0" dirty="0" smtClean="0">
                <a:latin typeface="+mj-lt"/>
              </a:rPr>
              <a:t>(5/7)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20" name="아래쪽 화살표 19"/>
          <p:cNvSpPr/>
          <p:nvPr/>
        </p:nvSpPr>
        <p:spPr bwMode="auto">
          <a:xfrm>
            <a:off x="8236074" y="4269333"/>
            <a:ext cx="1167233" cy="133989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100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px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742003" y="5786651"/>
            <a:ext cx="535612" cy="694980"/>
            <a:chOff x="4834397" y="8372713"/>
            <a:chExt cx="679296" cy="872401"/>
          </a:xfrm>
        </p:grpSpPr>
        <p:sp>
          <p:nvSpPr>
            <p:cNvPr id="21" name="오른쪽 화살표 20"/>
            <p:cNvSpPr/>
            <p:nvPr/>
          </p:nvSpPr>
          <p:spPr bwMode="auto">
            <a:xfrm>
              <a:off x="4920942" y="8372713"/>
              <a:ext cx="592751" cy="872401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34397" y="8586495"/>
              <a:ext cx="5725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/>
                  </a:solidFill>
                </a:rPr>
                <a:t>40px</a:t>
              </a:r>
              <a:endParaRPr lang="ko-KR" altLang="en-US" sz="14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13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904080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고정 위치 설정</a:t>
            </a:r>
            <a:r>
              <a:rPr lang="en-US" altLang="ko-KR" sz="3000" kern="0" dirty="0" smtClean="0"/>
              <a:t>(fixed positioning)</a:t>
            </a:r>
          </a:p>
          <a:p>
            <a:pPr lvl="1" eaLnBrk="1" hangingPunct="1"/>
            <a:r>
              <a:rPr lang="ko-KR" altLang="en-US" sz="2400" kern="0" dirty="0" smtClean="0"/>
              <a:t>브라우저 윈도우를 기준으로 요소의 위치를 잡는 것</a:t>
            </a:r>
            <a:endParaRPr lang="ko-KR" altLang="en-US" sz="2400" kern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64275" y="3099981"/>
            <a:ext cx="10153934" cy="424251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>
                <a:latin typeface="+mj-lt"/>
              </a:rPr>
              <a:t>&lt;style&gt;</a:t>
            </a:r>
          </a:p>
          <a:p>
            <a:r>
              <a:rPr lang="en-US" altLang="ko-KR" sz="2000" dirty="0">
                <a:latin typeface="+mj-lt"/>
              </a:rPr>
              <a:t> p, div {width: 200px; height: 50px;}</a:t>
            </a:r>
          </a:p>
          <a:p>
            <a:r>
              <a:rPr lang="en-US" altLang="ko-KR" sz="2000" dirty="0">
                <a:latin typeface="+mj-lt"/>
              </a:rPr>
              <a:t> #ex1 {background-color: cyan; }</a:t>
            </a:r>
          </a:p>
          <a:p>
            <a:r>
              <a:rPr lang="en-US" altLang="ko-KR" sz="2000" dirty="0">
                <a:latin typeface="+mj-lt"/>
              </a:rPr>
              <a:t> #ex2 {background-color: yellow;}</a:t>
            </a:r>
          </a:p>
          <a:p>
            <a:r>
              <a:rPr lang="en-US" altLang="ko-KR" sz="2000" dirty="0">
                <a:latin typeface="+mj-lt"/>
              </a:rPr>
              <a:t> #ex3 {background-color: orange;</a:t>
            </a:r>
          </a:p>
          <a:p>
            <a:r>
              <a:rPr lang="en-US" altLang="ko-KR" sz="2000" dirty="0" smtClean="0">
                <a:latin typeface="+mj-lt"/>
              </a:rPr>
              <a:t>	</a:t>
            </a:r>
            <a:r>
              <a:rPr lang="en-US" altLang="ko-KR" sz="2000" dirty="0" smtClean="0">
                <a:solidFill>
                  <a:srgbClr val="FF0000"/>
                </a:solidFill>
                <a:latin typeface="+mj-lt"/>
              </a:rPr>
              <a:t>position :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fixed;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	</a:t>
            </a:r>
            <a:r>
              <a:rPr lang="en-US" altLang="ko-KR" sz="2000" dirty="0" smtClean="0">
                <a:solidFill>
                  <a:srgbClr val="FF0000"/>
                </a:solidFill>
                <a:latin typeface="+mj-lt"/>
              </a:rPr>
              <a:t>top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: 20px;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+mj-lt"/>
              </a:rPr>
              <a:t>	left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: 20px;</a:t>
            </a:r>
          </a:p>
          <a:p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}</a:t>
            </a:r>
          </a:p>
          <a:p>
            <a:r>
              <a:rPr lang="en-US" altLang="ko-KR" sz="2000" dirty="0">
                <a:latin typeface="+mj-lt"/>
              </a:rPr>
              <a:t> #ex4 {background-color: red;}</a:t>
            </a:r>
          </a:p>
          <a:p>
            <a:r>
              <a:rPr lang="en-US" altLang="ko-KR" sz="2000" dirty="0">
                <a:latin typeface="+mj-lt"/>
              </a:rPr>
              <a:t>&lt;/style&gt;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레이아웃 위치</a:t>
            </a:r>
            <a:r>
              <a:rPr lang="en-US" altLang="ko-KR" sz="5500" kern="0" dirty="0" smtClean="0">
                <a:latin typeface="+mj-lt"/>
              </a:rPr>
              <a:t>(6/7)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67" y="3808414"/>
            <a:ext cx="3986110" cy="150084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40" y="5413658"/>
            <a:ext cx="3998237" cy="151698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2" name="오른쪽으로 구부러진 화살표 11"/>
          <p:cNvSpPr/>
          <p:nvPr/>
        </p:nvSpPr>
        <p:spPr bwMode="auto">
          <a:xfrm>
            <a:off x="5581938" y="4462821"/>
            <a:ext cx="1076098" cy="1978926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712188" y="5063317"/>
            <a:ext cx="2961015" cy="6141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스크롤을</a:t>
            </a:r>
            <a:r>
              <a:rPr lang="ko-KR" altLang="en-US" dirty="0" smtClean="0"/>
              <a:t> 이동해도</a:t>
            </a:r>
            <a:endParaRPr lang="en-US" altLang="ko-K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block #3</a:t>
            </a:r>
            <a:r>
              <a:rPr lang="ko-KR" altLang="en-US" dirty="0" smtClean="0"/>
              <a:t>은 같은 위치 유지 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2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96400"/>
            <a:ext cx="11262614" cy="6451962"/>
          </a:xfrm>
        </p:spPr>
        <p:txBody>
          <a:bodyPr/>
          <a:lstStyle/>
          <a:p>
            <a:r>
              <a:rPr lang="ko-KR" altLang="en-US" dirty="0" smtClean="0"/>
              <a:t>겹치는 요소 발생 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요소가 배치되면서 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다른 요소와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겹치는 경우</a:t>
            </a:r>
            <a:r>
              <a:rPr lang="en-US" altLang="ko-KR" dirty="0" smtClean="0"/>
              <a:t>,</a:t>
            </a:r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z-index </a:t>
            </a:r>
            <a:r>
              <a:rPr lang="ko-KR" altLang="en-US" dirty="0" smtClean="0"/>
              <a:t>속성으로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요소의 스택 순서를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양수 또는 음수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스택 순서가 큰 요소가</a:t>
            </a:r>
            <a:endParaRPr lang="en-US" altLang="ko-KR" dirty="0"/>
          </a:p>
          <a:p>
            <a:pPr marL="594067" lvl="1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낮은 요소</a:t>
            </a:r>
            <a:r>
              <a:rPr lang="en-US" altLang="ko-KR" dirty="0"/>
              <a:t> </a:t>
            </a:r>
            <a:r>
              <a:rPr lang="ko-KR" altLang="en-US" dirty="0" smtClean="0"/>
              <a:t>앞에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Z-index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지정되지 않고</a:t>
            </a:r>
            <a:endParaRPr lang="en-US" altLang="ko-KR" dirty="0"/>
          </a:p>
          <a:p>
            <a:pPr marL="594067" lvl="1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겹치면</a:t>
            </a:r>
            <a:r>
              <a:rPr lang="en-US" altLang="ko-KR" dirty="0" smtClean="0"/>
              <a:t>, HTML</a:t>
            </a:r>
            <a:r>
              <a:rPr lang="ko-KR" altLang="en-US" dirty="0" smtClean="0"/>
              <a:t>코드에서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마지막에 배치된</a:t>
            </a:r>
            <a:r>
              <a:rPr lang="en-US" altLang="ko-KR" dirty="0"/>
              <a:t> </a:t>
            </a:r>
            <a:r>
              <a:rPr lang="ko-KR" altLang="en-US" dirty="0" smtClean="0"/>
              <a:t>요소가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맨 위에 표시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481" name="_x183056736" descr="EMB000018ec3dc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44" y="2471113"/>
            <a:ext cx="4616702" cy="41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레이아웃 위치</a:t>
            </a:r>
            <a:r>
              <a:rPr lang="en-US" altLang="ko-KR" sz="5500" kern="0" dirty="0" smtClean="0">
                <a:latin typeface="+mj-lt"/>
              </a:rPr>
              <a:t>(7/7)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9159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Z-index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3082" y="1787857"/>
            <a:ext cx="11082514" cy="504697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 smtClean="0">
                <a:latin typeface="+mj-lt"/>
              </a:rPr>
              <a:t>    &lt;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 smtClean="0">
                <a:latin typeface="+mj-lt"/>
              </a:rPr>
              <a:t>	</a:t>
            </a:r>
            <a:r>
              <a:rPr lang="en-US" altLang="ko-KR" sz="2200" dirty="0" err="1" smtClean="0">
                <a:latin typeface="+mj-lt"/>
              </a:rPr>
              <a:t>img</a:t>
            </a:r>
            <a:r>
              <a:rPr lang="en-US" altLang="ko-KR" sz="2200" dirty="0" smtClean="0">
                <a:latin typeface="+mj-lt"/>
              </a:rPr>
              <a:t> {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	position</a:t>
            </a:r>
            <a:r>
              <a:rPr lang="en-US" altLang="ko-KR" sz="2200" dirty="0">
                <a:latin typeface="+mj-lt"/>
              </a:rPr>
              <a:t>: </a:t>
            </a:r>
            <a:r>
              <a:rPr lang="en-US" altLang="ko-KR" sz="2200" dirty="0" smtClean="0">
                <a:latin typeface="+mj-lt"/>
              </a:rPr>
              <a:t>absolute;</a:t>
            </a:r>
          </a:p>
          <a:p>
            <a:r>
              <a:rPr lang="en-US" altLang="ko-KR" sz="2200" dirty="0" smtClean="0">
                <a:latin typeface="+mj-lt"/>
              </a:rPr>
              <a:t>	</a:t>
            </a:r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left</a:t>
            </a:r>
            <a:r>
              <a:rPr lang="en-US" altLang="ko-KR" sz="2200" dirty="0">
                <a:latin typeface="+mj-lt"/>
              </a:rPr>
              <a:t>: 0px; top: 0px; 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z-index: -1</a:t>
            </a:r>
            <a:r>
              <a:rPr lang="en-US" altLang="ko-KR" sz="2200" dirty="0" smtClean="0">
                <a:solidFill>
                  <a:srgbClr val="FF0000"/>
                </a:solidFill>
                <a:latin typeface="+mj-lt"/>
              </a:rPr>
              <a:t>;</a:t>
            </a:r>
          </a:p>
          <a:p>
            <a:r>
              <a:rPr lang="en-US" altLang="ko-KR" sz="2200" dirty="0" smtClean="0">
                <a:latin typeface="+mj-lt"/>
              </a:rPr>
              <a:t>	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 smtClean="0">
                <a:latin typeface="+mj-lt"/>
              </a:rPr>
              <a:t>    &lt;/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src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pome.png</a:t>
            </a:r>
            <a:r>
              <a:rPr lang="en-US" altLang="ko-KR" sz="2200" dirty="0">
                <a:latin typeface="+mj-lt"/>
              </a:rPr>
              <a:t>" width="200" height="200" /&gt;</a:t>
            </a:r>
          </a:p>
          <a:p>
            <a:r>
              <a:rPr lang="en-US" altLang="ko-KR" sz="2200" dirty="0">
                <a:latin typeface="+mj-lt"/>
              </a:rPr>
              <a:t>    &lt;p&gt;</a:t>
            </a:r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</a:t>
            </a:r>
            <a:r>
              <a:rPr lang="ko-KR" altLang="en-US" sz="2200" dirty="0">
                <a:latin typeface="+mj-lt"/>
              </a:rPr>
              <a:t>요소의 </a:t>
            </a:r>
            <a:r>
              <a:rPr lang="en-US" altLang="ko-KR" sz="2200" dirty="0">
                <a:latin typeface="+mj-lt"/>
              </a:rPr>
              <a:t>z-index</a:t>
            </a:r>
            <a:r>
              <a:rPr lang="ko-KR" altLang="en-US" sz="2200" dirty="0">
                <a:latin typeface="+mj-lt"/>
              </a:rPr>
              <a:t>가 </a:t>
            </a:r>
            <a:r>
              <a:rPr lang="en-US" altLang="ko-KR" sz="2200" dirty="0">
                <a:latin typeface="+mj-lt"/>
              </a:rPr>
              <a:t>-1</a:t>
            </a:r>
            <a:r>
              <a:rPr lang="ko-KR" altLang="en-US" sz="2200" dirty="0">
                <a:latin typeface="+mj-lt"/>
              </a:rPr>
              <a:t>이므로 다른 요소의 뒤에 위치한다</a:t>
            </a:r>
            <a:r>
              <a:rPr lang="en-US" altLang="ko-KR" sz="2200" dirty="0">
                <a:latin typeface="+mj-lt"/>
              </a:rPr>
              <a:t>. &lt;/p&gt;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23553" name="_x183126376" descr="EMB000018ec3dc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830" y="6696475"/>
            <a:ext cx="5597018" cy="180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7403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Z-index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2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32939" y="1828800"/>
            <a:ext cx="11202657" cy="607325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>
                <a:latin typeface="+mj-lt"/>
              </a:rPr>
              <a:t>...</a:t>
            </a:r>
          </a:p>
          <a:p>
            <a:r>
              <a:rPr lang="en-US" altLang="ko-KR" sz="2000" dirty="0">
                <a:latin typeface="+mj-lt"/>
              </a:rPr>
              <a:t>&lt;style&gt;</a:t>
            </a:r>
          </a:p>
          <a:p>
            <a:r>
              <a:rPr lang="en-US" altLang="ko-KR" sz="2000" dirty="0" err="1" smtClean="0">
                <a:latin typeface="+mj-lt"/>
              </a:rPr>
              <a:t>Div</a:t>
            </a:r>
            <a:r>
              <a:rPr lang="en-US" altLang="ko-KR" sz="2000" dirty="0" smtClean="0">
                <a:latin typeface="+mj-lt"/>
              </a:rPr>
              <a:t> { width : 100px; height : 100px; }</a:t>
            </a:r>
          </a:p>
          <a:p>
            <a:r>
              <a:rPr lang="en-US" altLang="ko-KR" sz="2000" dirty="0" smtClean="0">
                <a:latin typeface="+mj-lt"/>
              </a:rPr>
              <a:t>#</a:t>
            </a:r>
            <a:r>
              <a:rPr lang="en-US" altLang="ko-KR" sz="2000" dirty="0">
                <a:latin typeface="+mj-lt"/>
              </a:rPr>
              <a:t>box1 </a:t>
            </a:r>
            <a:r>
              <a:rPr lang="en-US" altLang="ko-KR" sz="2000" dirty="0" smtClean="0">
                <a:latin typeface="+mj-lt"/>
              </a:rPr>
              <a:t>{ </a:t>
            </a:r>
            <a:r>
              <a:rPr lang="en-US" altLang="ko-KR" sz="2000" dirty="0" smtClean="0"/>
              <a:t>background</a:t>
            </a:r>
            <a:r>
              <a:rPr lang="en-US" altLang="ko-KR" sz="2000" dirty="0"/>
              <a:t>: blue;</a:t>
            </a:r>
            <a:endParaRPr lang="en-US" altLang="ko-KR" sz="2000" dirty="0" smtClean="0">
              <a:latin typeface="+mj-lt"/>
            </a:endParaRPr>
          </a:p>
          <a:p>
            <a:r>
              <a:rPr lang="en-US" altLang="ko-KR" sz="2000" dirty="0" smtClean="0">
                <a:latin typeface="+mj-lt"/>
              </a:rPr>
              <a:t>	 position</a:t>
            </a:r>
            <a:r>
              <a:rPr lang="en-US" altLang="ko-KR" sz="2000" dirty="0">
                <a:latin typeface="+mj-lt"/>
              </a:rPr>
              <a:t>: absolute;  </a:t>
            </a:r>
            <a:r>
              <a:rPr lang="en-US" altLang="ko-KR" sz="2000" dirty="0" smtClean="0">
                <a:latin typeface="+mj-lt"/>
              </a:rPr>
              <a:t>top</a:t>
            </a:r>
            <a:r>
              <a:rPr lang="en-US" altLang="ko-KR" sz="2000" dirty="0">
                <a:latin typeface="+mj-lt"/>
              </a:rPr>
              <a:t>: 0px; </a:t>
            </a:r>
            <a:r>
              <a:rPr lang="en-US" altLang="ko-KR" sz="2000" dirty="0" smtClean="0">
                <a:latin typeface="+mj-lt"/>
              </a:rPr>
              <a:t> left</a:t>
            </a:r>
            <a:r>
              <a:rPr lang="en-US" altLang="ko-KR" sz="2000" dirty="0">
                <a:latin typeface="+mj-lt"/>
              </a:rPr>
              <a:t>: 0px; </a:t>
            </a:r>
            <a:r>
              <a:rPr lang="en-US" altLang="ko-KR" sz="2000" dirty="0" smtClean="0">
                <a:latin typeface="+mj-lt"/>
              </a:rPr>
              <a:t> z-index</a:t>
            </a:r>
            <a:r>
              <a:rPr lang="en-US" altLang="ko-KR" sz="2000" dirty="0">
                <a:latin typeface="+mj-lt"/>
              </a:rPr>
              <a:t>: </a:t>
            </a:r>
            <a:r>
              <a:rPr lang="en-US" altLang="ko-KR" sz="2000" dirty="0" smtClean="0">
                <a:latin typeface="+mj-lt"/>
              </a:rPr>
              <a:t>2; </a:t>
            </a:r>
            <a:r>
              <a:rPr lang="en-US" altLang="ko-KR" sz="2000" dirty="0">
                <a:latin typeface="+mj-lt"/>
              </a:rPr>
              <a:t>}</a:t>
            </a:r>
          </a:p>
          <a:p>
            <a:r>
              <a:rPr lang="en-US" altLang="ko-KR" sz="2000" dirty="0">
                <a:latin typeface="+mj-lt"/>
              </a:rPr>
              <a:t>#box2 </a:t>
            </a:r>
            <a:r>
              <a:rPr lang="en-US" altLang="ko-KR" sz="2000" dirty="0" smtClean="0">
                <a:latin typeface="+mj-lt"/>
              </a:rPr>
              <a:t>{ </a:t>
            </a:r>
            <a:r>
              <a:rPr lang="en-US" altLang="ko-KR" sz="2000" dirty="0" smtClean="0"/>
              <a:t>background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yellow;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 position</a:t>
            </a:r>
            <a:r>
              <a:rPr lang="en-US" altLang="ko-KR" sz="2000" dirty="0">
                <a:latin typeface="+mj-lt"/>
              </a:rPr>
              <a:t>: absolute; </a:t>
            </a:r>
            <a:r>
              <a:rPr lang="en-US" altLang="ko-KR" sz="2000" dirty="0" smtClean="0">
                <a:latin typeface="+mj-lt"/>
              </a:rPr>
              <a:t> top</a:t>
            </a:r>
            <a:r>
              <a:rPr lang="en-US" altLang="ko-KR" sz="2000" dirty="0">
                <a:latin typeface="+mj-lt"/>
              </a:rPr>
              <a:t>: 30px; </a:t>
            </a:r>
            <a:r>
              <a:rPr lang="en-US" altLang="ko-KR" sz="2000" dirty="0" smtClean="0">
                <a:latin typeface="+mj-lt"/>
              </a:rPr>
              <a:t> left</a:t>
            </a:r>
            <a:r>
              <a:rPr lang="en-US" altLang="ko-KR" sz="2000" dirty="0">
                <a:latin typeface="+mj-lt"/>
              </a:rPr>
              <a:t>: 30px</a:t>
            </a:r>
            <a:r>
              <a:rPr lang="en-US" altLang="ko-KR" sz="2000" dirty="0" smtClean="0">
                <a:latin typeface="+mj-lt"/>
              </a:rPr>
              <a:t>;  </a:t>
            </a:r>
            <a:r>
              <a:rPr lang="en-US" altLang="ko-KR" sz="2000" dirty="0">
                <a:latin typeface="+mj-lt"/>
              </a:rPr>
              <a:t>z-index: </a:t>
            </a:r>
            <a:r>
              <a:rPr lang="en-US" altLang="ko-KR" sz="2000" dirty="0" smtClean="0">
                <a:latin typeface="+mj-lt"/>
              </a:rPr>
              <a:t>1; </a:t>
            </a:r>
            <a:r>
              <a:rPr lang="en-US" altLang="ko-KR" sz="2000" dirty="0">
                <a:latin typeface="+mj-lt"/>
              </a:rPr>
              <a:t>}</a:t>
            </a:r>
          </a:p>
          <a:p>
            <a:r>
              <a:rPr lang="en-US" altLang="ko-KR" sz="2000" dirty="0">
                <a:latin typeface="+mj-lt"/>
              </a:rPr>
              <a:t>#box3 </a:t>
            </a:r>
            <a:r>
              <a:rPr lang="en-US" altLang="ko-KR" sz="2000" dirty="0" smtClean="0">
                <a:latin typeface="+mj-lt"/>
              </a:rPr>
              <a:t>{ </a:t>
            </a:r>
            <a:r>
              <a:rPr lang="en-US" altLang="ko-KR" sz="2000" dirty="0" smtClean="0"/>
              <a:t>background</a:t>
            </a:r>
            <a:r>
              <a:rPr lang="en-US" altLang="ko-KR" sz="2000" dirty="0"/>
              <a:t>: green;</a:t>
            </a:r>
            <a:endParaRPr lang="en-US" altLang="ko-KR" sz="2000" dirty="0" smtClean="0">
              <a:latin typeface="+mj-lt"/>
            </a:endParaRPr>
          </a:p>
          <a:p>
            <a:r>
              <a:rPr lang="en-US" altLang="ko-KR" sz="2000" dirty="0" smtClean="0">
                <a:latin typeface="+mj-lt"/>
              </a:rPr>
              <a:t>	 position</a:t>
            </a:r>
            <a:r>
              <a:rPr lang="en-US" altLang="ko-KR" sz="2000" dirty="0">
                <a:latin typeface="+mj-lt"/>
              </a:rPr>
              <a:t>: absolute; </a:t>
            </a:r>
            <a:r>
              <a:rPr lang="en-US" altLang="ko-KR" sz="2000" dirty="0" smtClean="0">
                <a:latin typeface="+mj-lt"/>
              </a:rPr>
              <a:t> top</a:t>
            </a:r>
            <a:r>
              <a:rPr lang="en-US" altLang="ko-KR" sz="2000" dirty="0">
                <a:latin typeface="+mj-lt"/>
              </a:rPr>
              <a:t>: 60px; </a:t>
            </a:r>
            <a:r>
              <a:rPr lang="en-US" altLang="ko-KR" sz="2000" dirty="0" smtClean="0">
                <a:latin typeface="+mj-lt"/>
              </a:rPr>
              <a:t> left</a:t>
            </a:r>
            <a:r>
              <a:rPr lang="en-US" altLang="ko-KR" sz="2000" dirty="0">
                <a:latin typeface="+mj-lt"/>
              </a:rPr>
              <a:t>: </a:t>
            </a:r>
            <a:r>
              <a:rPr lang="en-US" altLang="ko-KR" sz="2000" dirty="0" smtClean="0">
                <a:latin typeface="+mj-lt"/>
              </a:rPr>
              <a:t>60px;  z-index</a:t>
            </a:r>
            <a:r>
              <a:rPr lang="en-US" altLang="ko-KR" sz="2000" dirty="0">
                <a:latin typeface="+mj-lt"/>
              </a:rPr>
              <a:t>: 0; }</a:t>
            </a:r>
          </a:p>
          <a:p>
            <a:r>
              <a:rPr lang="en-US" altLang="ko-KR" sz="2000" dirty="0">
                <a:latin typeface="+mj-lt"/>
              </a:rPr>
              <a:t>&lt;/style</a:t>
            </a:r>
            <a:r>
              <a:rPr lang="en-US" altLang="ko-KR" sz="2000" dirty="0" smtClean="0">
                <a:latin typeface="+mj-lt"/>
              </a:rPr>
              <a:t>&gt;</a:t>
            </a:r>
          </a:p>
          <a:p>
            <a:endParaRPr lang="en-US" altLang="ko-KR" sz="2000" dirty="0" smtClean="0">
              <a:latin typeface="+mj-lt"/>
            </a:endParaRPr>
          </a:p>
          <a:p>
            <a:r>
              <a:rPr lang="en-US" altLang="ko-KR" sz="2000" dirty="0" smtClean="0">
                <a:latin typeface="+mj-lt"/>
              </a:rPr>
              <a:t>&lt;</a:t>
            </a:r>
            <a:r>
              <a:rPr lang="en-US" altLang="ko-KR" sz="2000" dirty="0">
                <a:latin typeface="+mj-lt"/>
              </a:rPr>
              <a:t>body&gt;</a:t>
            </a:r>
          </a:p>
          <a:p>
            <a:r>
              <a:rPr lang="en-US" altLang="ko-KR" sz="2000" dirty="0">
                <a:latin typeface="+mj-lt"/>
              </a:rPr>
              <a:t>    &lt;div id="box1"&gt;box #1 &lt;/div&gt;</a:t>
            </a:r>
          </a:p>
          <a:p>
            <a:r>
              <a:rPr lang="en-US" altLang="ko-KR" sz="2000" dirty="0">
                <a:latin typeface="+mj-lt"/>
              </a:rPr>
              <a:t>    &lt;div id="box2"&gt;box #2 &lt;/div&gt;</a:t>
            </a:r>
          </a:p>
          <a:p>
            <a:r>
              <a:rPr lang="en-US" altLang="ko-KR" sz="2000" dirty="0">
                <a:latin typeface="+mj-lt"/>
              </a:rPr>
              <a:t>    &lt;div id="box3"&gt;box #3 &lt;/div&gt;</a:t>
            </a:r>
          </a:p>
          <a:p>
            <a:r>
              <a:rPr lang="en-US" altLang="ko-KR" sz="2000" dirty="0">
                <a:latin typeface="+mj-lt"/>
              </a:rPr>
              <a:t>&lt;/body</a:t>
            </a:r>
            <a:r>
              <a:rPr lang="en-US" altLang="ko-KR" sz="2000" dirty="0" smtClean="0">
                <a:latin typeface="+mj-lt"/>
              </a:rPr>
              <a:t>&gt;</a:t>
            </a:r>
            <a:endParaRPr lang="en-US" altLang="ko-KR" sz="2000" dirty="0">
              <a:latin typeface="+mj-lt"/>
            </a:endParaRPr>
          </a:p>
        </p:txBody>
      </p:sp>
      <p:pic>
        <p:nvPicPr>
          <p:cNvPr id="22529" name="_x182483064" descr="EMB000018ec3d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131" y="5516632"/>
            <a:ext cx="5609312" cy="284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3663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Positioning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14" y="1738005"/>
            <a:ext cx="10452452" cy="64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14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레이아웃 </a:t>
            </a:r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overflow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4275" y="1732624"/>
            <a:ext cx="10072047" cy="5992009"/>
          </a:xfrm>
        </p:spPr>
        <p:txBody>
          <a:bodyPr/>
          <a:lstStyle/>
          <a:p>
            <a:r>
              <a:rPr lang="en-US" altLang="ko-KR" sz="3000" dirty="0"/>
              <a:t>overflow </a:t>
            </a:r>
            <a:r>
              <a:rPr lang="ko-KR" altLang="en-US" sz="3000" dirty="0" smtClean="0"/>
              <a:t>속성 </a:t>
            </a:r>
            <a:r>
              <a:rPr lang="en-US" altLang="ko-KR" sz="3000" dirty="0" smtClean="0"/>
              <a:t>: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자식 요소가 부모 요소의 </a:t>
            </a:r>
            <a:r>
              <a:rPr lang="ko-KR" altLang="en-US" sz="3000" dirty="0" smtClean="0"/>
              <a:t>범위를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3000" dirty="0" smtClean="0"/>
              <a:t>   </a:t>
            </a:r>
            <a:r>
              <a:rPr lang="ko-KR" altLang="en-US" sz="3000" dirty="0" smtClean="0"/>
              <a:t>벗어났을 </a:t>
            </a:r>
            <a:r>
              <a:rPr lang="ko-KR" altLang="en-US" sz="3000" dirty="0"/>
              <a:t>때</a:t>
            </a:r>
            <a:r>
              <a:rPr lang="en-US" altLang="ko-KR" sz="3000" dirty="0"/>
              <a:t>, </a:t>
            </a:r>
            <a:r>
              <a:rPr lang="ko-KR" altLang="en-US" sz="3000" dirty="0"/>
              <a:t>어떻게 처리할 것인지를 </a:t>
            </a:r>
            <a:r>
              <a:rPr lang="ko-KR" altLang="en-US" sz="3000" dirty="0" smtClean="0"/>
              <a:t>지정</a:t>
            </a:r>
            <a:endParaRPr lang="en-US" altLang="ko-KR" sz="3000" dirty="0" smtClean="0"/>
          </a:p>
          <a:p>
            <a:pPr lvl="1"/>
            <a:r>
              <a:rPr lang="en-US" altLang="ko-KR" sz="2400" dirty="0"/>
              <a:t>v</a:t>
            </a:r>
            <a:r>
              <a:rPr lang="en-US" altLang="ko-KR" sz="2400" dirty="0" smtClean="0"/>
              <a:t>isible </a:t>
            </a:r>
            <a:r>
              <a:rPr lang="en-US" altLang="ko-KR" sz="2400" dirty="0"/>
              <a:t>– default </a:t>
            </a:r>
            <a:r>
              <a:rPr lang="ko-KR" altLang="en-US" sz="2400" dirty="0"/>
              <a:t>값</a:t>
            </a:r>
            <a:endParaRPr lang="en-US" altLang="ko-KR" sz="2400" dirty="0"/>
          </a:p>
          <a:p>
            <a:pPr lvl="1"/>
            <a:r>
              <a:rPr lang="en-US" altLang="ko-KR" sz="2400" dirty="0"/>
              <a:t>hidden – </a:t>
            </a:r>
            <a:r>
              <a:rPr lang="ko-KR" altLang="en-US" sz="2400" dirty="0"/>
              <a:t>부모 영역을 벗어나는 부분을 보이지 않게 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lvl="1"/>
            <a:r>
              <a:rPr lang="en-US" altLang="ko-KR" sz="2400" dirty="0"/>
              <a:t>scroll – </a:t>
            </a:r>
            <a:r>
              <a:rPr lang="ko-KR" altLang="en-US" sz="2400" dirty="0"/>
              <a:t>영역을 벗어나는 부분을 스크롤 할 수 있도록 한다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auto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자동으로 스크롤을 생성하거나 생성하지 </a:t>
            </a:r>
            <a:r>
              <a:rPr lang="ko-KR" altLang="en-US" sz="2400" dirty="0"/>
              <a:t>않는다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3000" dirty="0" smtClean="0"/>
          </a:p>
          <a:p>
            <a:r>
              <a:rPr lang="ko-KR" altLang="en-US" sz="3000" dirty="0" smtClean="0"/>
              <a:t>높이가 지정된 블록 요소에서만 작동</a:t>
            </a:r>
            <a:endParaRPr lang="en-US" altLang="ko-KR" sz="3000" dirty="0" smtClean="0"/>
          </a:p>
          <a:p>
            <a:r>
              <a:rPr lang="en-US" altLang="ko-KR" sz="3000" dirty="0" smtClean="0"/>
              <a:t>overflow, overflow-x, overflow-y</a:t>
            </a:r>
            <a:endParaRPr lang="ko-KR" altLang="en-US" sz="3000" dirty="0"/>
          </a:p>
          <a:p>
            <a:pPr marL="0" indent="0">
              <a:buNone/>
            </a:pPr>
            <a:endParaRPr lang="ko-KR" altLang="en-US" sz="3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8809" tIns="59404" rIns="118809" bIns="5940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4254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페이지에서 </a:t>
            </a:r>
            <a:r>
              <a:rPr lang="en-US" altLang="ko-KR" dirty="0" smtClean="0"/>
              <a:t>HTML </a:t>
            </a:r>
            <a:r>
              <a:rPr lang="ko-KR" altLang="en-US" dirty="0"/>
              <a:t>요소의 위치</a:t>
            </a:r>
            <a:r>
              <a:rPr lang="en-US" altLang="ko-KR" dirty="0"/>
              <a:t>, </a:t>
            </a:r>
            <a:r>
              <a:rPr lang="ko-KR" altLang="en-US" dirty="0"/>
              <a:t>크기 </a:t>
            </a:r>
            <a:r>
              <a:rPr lang="ko-KR" altLang="en-US" dirty="0" smtClean="0"/>
              <a:t>등을 결정하는 것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집안에서의 가구 배치와 비슷하다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5" name="_x182407280" descr="EMB000018ec3da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298" y="3527129"/>
            <a:ext cx="5730034" cy="351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939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verflow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5724" y="1771650"/>
            <a:ext cx="11004365" cy="650950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 p </a:t>
            </a:r>
            <a:r>
              <a:rPr lang="en-US" altLang="ko-KR" sz="2200" dirty="0">
                <a:latin typeface="+mj-lt"/>
              </a:rPr>
              <a:t>{ </a:t>
            </a:r>
            <a:endParaRPr lang="en-US" altLang="ko-KR" sz="2200" dirty="0" smtClean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background-color</a:t>
            </a:r>
            <a:r>
              <a:rPr lang="en-US" altLang="ko-KR" sz="2200" dirty="0">
                <a:latin typeface="+mj-lt"/>
              </a:rPr>
              <a:t>: </a:t>
            </a:r>
            <a:r>
              <a:rPr lang="en-US" altLang="ko-KR" sz="2200" dirty="0" err="1">
                <a:latin typeface="+mj-lt"/>
              </a:rPr>
              <a:t>lightgreen</a:t>
            </a:r>
            <a:r>
              <a:rPr lang="en-US" altLang="ko-KR" sz="2200" dirty="0">
                <a:latin typeface="+mj-lt"/>
              </a:rPr>
              <a:t>; width: 200px; height: 50px</a:t>
            </a:r>
            <a:r>
              <a:rPr lang="en-US" altLang="ko-KR" sz="2200" dirty="0" smtClean="0">
                <a:latin typeface="+mj-lt"/>
              </a:rPr>
              <a:t>; 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     </a:t>
            </a:r>
            <a:r>
              <a:rPr lang="en-US" altLang="ko-KR" sz="2200" dirty="0" smtClean="0">
                <a:latin typeface="+mj-lt"/>
              </a:rPr>
              <a:t>#</a:t>
            </a:r>
            <a:r>
              <a:rPr lang="en-US" altLang="ko-KR" sz="2200" dirty="0">
                <a:latin typeface="+mj-lt"/>
              </a:rPr>
              <a:t>target </a:t>
            </a:r>
            <a:r>
              <a:rPr lang="en-US" altLang="ko-KR" sz="2200" dirty="0" smtClean="0">
                <a:latin typeface="+mj-lt"/>
              </a:rPr>
              <a:t>{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border</a:t>
            </a:r>
            <a:r>
              <a:rPr lang="en-US" altLang="ko-KR" sz="2200" dirty="0">
                <a:latin typeface="+mj-lt"/>
              </a:rPr>
              <a:t>: 1px solid black; width: 300px</a:t>
            </a:r>
            <a:r>
              <a:rPr lang="en-US" altLang="ko-KR" sz="2200" dirty="0" smtClean="0">
                <a:latin typeface="+mj-lt"/>
              </a:rPr>
              <a:t>; height</a:t>
            </a:r>
            <a:r>
              <a:rPr lang="en-US" altLang="ko-KR" sz="2200" dirty="0">
                <a:latin typeface="+mj-lt"/>
              </a:rPr>
              <a:t>: 100px; </a:t>
            </a:r>
            <a:endParaRPr lang="en-US" altLang="ko-KR" sz="2200" dirty="0" smtClean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overflow</a:t>
            </a:r>
            <a:r>
              <a:rPr lang="en-US" altLang="ko-KR" sz="2200" dirty="0">
                <a:latin typeface="+mj-lt"/>
              </a:rPr>
              <a:t>: scroll; }</a:t>
            </a:r>
          </a:p>
          <a:p>
            <a:r>
              <a:rPr lang="en-US" altLang="ko-KR" sz="2200" dirty="0">
                <a:latin typeface="+mj-lt"/>
              </a:rPr>
              <a:t>    &lt;/style&gt;</a:t>
            </a:r>
          </a:p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body&gt;</a:t>
            </a:r>
          </a:p>
          <a:p>
            <a:r>
              <a:rPr lang="en-US" altLang="ko-KR" sz="2200" dirty="0">
                <a:latin typeface="+mj-lt"/>
              </a:rPr>
              <a:t>&lt;div id=target&gt;</a:t>
            </a:r>
          </a:p>
          <a:p>
            <a:r>
              <a:rPr lang="en-US" altLang="ko-KR" sz="2200" dirty="0">
                <a:latin typeface="+mj-lt"/>
              </a:rPr>
              <a:t>    &lt;p&gt;block #1&lt;/p&gt;</a:t>
            </a:r>
          </a:p>
          <a:p>
            <a:r>
              <a:rPr lang="en-US" altLang="ko-KR" sz="2200" dirty="0">
                <a:latin typeface="+mj-lt"/>
              </a:rPr>
              <a:t>    &lt;p&gt;block #2&lt;/p&gt;</a:t>
            </a:r>
          </a:p>
          <a:p>
            <a:r>
              <a:rPr lang="en-US" altLang="ko-KR" sz="2200" dirty="0">
                <a:latin typeface="+mj-lt"/>
              </a:rPr>
              <a:t>    &lt;p&gt;block #3&lt;/p&gt;</a:t>
            </a:r>
          </a:p>
          <a:p>
            <a:r>
              <a:rPr lang="en-US" altLang="ko-KR" sz="2200" dirty="0">
                <a:latin typeface="+mj-lt"/>
              </a:rPr>
              <a:t>    &lt;p&gt;block #4&lt;/p&gt;</a:t>
            </a:r>
          </a:p>
          <a:p>
            <a:r>
              <a:rPr lang="en-US" altLang="ko-KR" sz="2200" dirty="0">
                <a:latin typeface="+mj-lt"/>
              </a:rPr>
              <a:t>    &lt;p&gt;block #5&lt;/p&gt;</a:t>
            </a:r>
          </a:p>
          <a:p>
            <a:r>
              <a:rPr lang="en-US" altLang="ko-KR" sz="2200" dirty="0">
                <a:latin typeface="+mj-lt"/>
              </a:rPr>
              <a:t>&lt;/div&gt;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26625" name="_x183130552" descr="EMB000018ec3dd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058" y="5114795"/>
            <a:ext cx="5039281" cy="266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425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924334"/>
            <a:ext cx="10385946" cy="6260252"/>
          </a:xfrm>
        </p:spPr>
        <p:txBody>
          <a:bodyPr/>
          <a:lstStyle/>
          <a:p>
            <a:r>
              <a:rPr lang="ko-KR" altLang="en-US" dirty="0"/>
              <a:t>하나의 콘텐츠 주위로 다른 콘텐츠들이 물처럼 </a:t>
            </a:r>
            <a:r>
              <a:rPr lang="ko-KR" altLang="en-US" dirty="0" smtClean="0"/>
              <a:t>흘러가는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 지정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86" y="3738027"/>
            <a:ext cx="3280430" cy="294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Float</a:t>
            </a:r>
            <a:r>
              <a:rPr lang="ko-KR" altLang="en-US" sz="5500" kern="0" dirty="0" smtClean="0">
                <a:latin typeface="+mj-lt"/>
              </a:rPr>
              <a:t>과 </a:t>
            </a:r>
            <a:r>
              <a:rPr lang="en-US" altLang="ko-KR" sz="5500" kern="0" dirty="0" smtClean="0">
                <a:latin typeface="+mj-lt"/>
              </a:rPr>
              <a:t>clear(1/5)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308" y="3225128"/>
            <a:ext cx="6078020" cy="4117368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 bwMode="auto">
          <a:xfrm>
            <a:off x="8447965" y="3043612"/>
            <a:ext cx="1583140" cy="486462"/>
          </a:xfrm>
          <a:prstGeom prst="wedgeRectCallout">
            <a:avLst>
              <a:gd name="adj1" fmla="val -47557"/>
              <a:gd name="adj2" fmla="val 1185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/>
              <a:t>float : left;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사각형 설명선 9"/>
          <p:cNvSpPr/>
          <p:nvPr/>
        </p:nvSpPr>
        <p:spPr bwMode="auto">
          <a:xfrm>
            <a:off x="5168469" y="5329012"/>
            <a:ext cx="1655411" cy="486462"/>
          </a:xfrm>
          <a:prstGeom prst="wedgeRectCallout">
            <a:avLst>
              <a:gd name="adj1" fmla="val 55030"/>
              <a:gd name="adj2" fmla="val 1073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/>
              <a:t>float : right;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3624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3177" y="1924886"/>
            <a:ext cx="10799560" cy="582704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>
                <a:latin typeface="+mj-lt"/>
              </a:rPr>
              <a:t>    &lt;style&gt;</a:t>
            </a:r>
          </a:p>
          <a:p>
            <a:r>
              <a:rPr lang="en-US" altLang="ko-KR" sz="2200" dirty="0">
                <a:latin typeface="+mj-lt"/>
              </a:rPr>
              <a:t>        </a:t>
            </a:r>
            <a:r>
              <a:rPr lang="en-US" altLang="ko-KR" sz="2200" dirty="0" err="1">
                <a:latin typeface="+mj-lt"/>
              </a:rPr>
              <a:t>img.a</a:t>
            </a:r>
            <a:r>
              <a:rPr lang="en-US" altLang="ko-KR" sz="2200" dirty="0">
                <a:latin typeface="+mj-lt"/>
              </a:rPr>
              <a:t> {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float: left;</a:t>
            </a:r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    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class="a" </a:t>
            </a:r>
            <a:r>
              <a:rPr lang="en-US" altLang="ko-KR" sz="2200" dirty="0" err="1">
                <a:latin typeface="+mj-lt"/>
              </a:rPr>
              <a:t>src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sunshine.jpg</a:t>
            </a:r>
            <a:r>
              <a:rPr lang="en-US" altLang="ko-KR" sz="2200" dirty="0">
                <a:latin typeface="+mj-lt"/>
              </a:rPr>
              <a:t>" width="160" height="120" /&gt;</a:t>
            </a:r>
          </a:p>
          <a:p>
            <a:r>
              <a:rPr lang="en-US" altLang="ko-KR" sz="2200" dirty="0">
                <a:latin typeface="+mj-lt"/>
              </a:rPr>
              <a:t>    &lt;p&gt;</a:t>
            </a:r>
          </a:p>
          <a:p>
            <a:r>
              <a:rPr lang="en-US" altLang="ko-KR" sz="2200" dirty="0">
                <a:latin typeface="+mj-lt"/>
              </a:rPr>
              <a:t>      </a:t>
            </a:r>
            <a:r>
              <a:rPr lang="ko-KR" altLang="en-US" sz="2200" dirty="0">
                <a:latin typeface="+mj-lt"/>
              </a:rPr>
              <a:t>생활이 그대를 속일지라도     </a:t>
            </a:r>
          </a:p>
          <a:p>
            <a:r>
              <a:rPr lang="ko-KR" altLang="en-US" sz="2200" dirty="0">
                <a:latin typeface="+mj-lt"/>
              </a:rPr>
              <a:t>      슬퍼하거나 노여워 말라</a:t>
            </a:r>
            <a:r>
              <a:rPr lang="en-US" altLang="ko-KR" sz="2200" dirty="0">
                <a:latin typeface="+mj-lt"/>
              </a:rPr>
              <a:t>.</a:t>
            </a:r>
          </a:p>
          <a:p>
            <a:r>
              <a:rPr lang="en-US" altLang="ko-KR" sz="2200" dirty="0">
                <a:latin typeface="+mj-lt"/>
              </a:rPr>
              <a:t>	...</a:t>
            </a:r>
          </a:p>
          <a:p>
            <a:r>
              <a:rPr lang="en-US" altLang="ko-KR" sz="2200" dirty="0">
                <a:latin typeface="+mj-lt"/>
              </a:rPr>
              <a:t>    &lt;/p&gt;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16385" name="_x183056816" descr="EMB000018ec3dc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701" y="5268036"/>
            <a:ext cx="5335038" cy="230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Float</a:t>
            </a:r>
            <a:r>
              <a:rPr lang="ko-KR" altLang="en-US" sz="5500" kern="0" dirty="0" smtClean="0">
                <a:latin typeface="+mj-lt"/>
              </a:rPr>
              <a:t>과 </a:t>
            </a:r>
            <a:r>
              <a:rPr lang="en-US" altLang="ko-KR" sz="5500" kern="0" dirty="0" smtClean="0">
                <a:latin typeface="+mj-lt"/>
              </a:rPr>
              <a:t>clear(2/5)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4312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Float</a:t>
            </a:r>
            <a:r>
              <a:rPr lang="ko-KR" altLang="en-US" sz="5500" kern="0" dirty="0" smtClean="0">
                <a:latin typeface="+mj-lt"/>
              </a:rPr>
              <a:t>과 </a:t>
            </a:r>
            <a:r>
              <a:rPr lang="en-US" altLang="ko-KR" sz="5500" kern="0" dirty="0" smtClean="0">
                <a:latin typeface="+mj-lt"/>
              </a:rPr>
              <a:t>clear(3/5)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65" y="2749065"/>
            <a:ext cx="4039737" cy="5295900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55093" y="1924334"/>
            <a:ext cx="10385946" cy="6260252"/>
          </a:xfrm>
          <a:prstGeom prst="rect">
            <a:avLst/>
          </a:prstGeom>
        </p:spPr>
        <p:txBody>
          <a:bodyPr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kern="0" dirty="0" smtClean="0"/>
              <a:t>float</a:t>
            </a:r>
            <a:r>
              <a:rPr lang="ko-KR" altLang="en-US" kern="0" dirty="0" smtClean="0"/>
              <a:t>의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용도 </a:t>
            </a:r>
            <a:r>
              <a:rPr lang="en-US" altLang="ko-KR" kern="0" dirty="0" smtClean="0"/>
              <a:t>– </a:t>
            </a:r>
            <a:r>
              <a:rPr lang="ko-KR" altLang="en-US" kern="0" dirty="0" smtClean="0"/>
              <a:t>레이아웃에 많이 사용된다</a:t>
            </a:r>
            <a:r>
              <a:rPr lang="en-US" altLang="ko-KR" kern="0" dirty="0" smtClean="0"/>
              <a:t>.</a:t>
            </a:r>
            <a:endParaRPr lang="ko-KR" altLang="en-US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79" y="2749065"/>
            <a:ext cx="5186149" cy="5358042"/>
          </a:xfrm>
          <a:prstGeom prst="rect">
            <a:avLst/>
          </a:prstGeom>
        </p:spPr>
      </p:pic>
      <p:sp>
        <p:nvSpPr>
          <p:cNvPr id="5" name="사각형 설명선 4"/>
          <p:cNvSpPr/>
          <p:nvPr/>
        </p:nvSpPr>
        <p:spPr bwMode="auto">
          <a:xfrm>
            <a:off x="5154260" y="5964072"/>
            <a:ext cx="1297101" cy="354842"/>
          </a:xfrm>
          <a:prstGeom prst="wedgeRectCallout">
            <a:avLst>
              <a:gd name="adj1" fmla="val -1129"/>
              <a:gd name="adj2" fmla="val 965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float : left;</a:t>
            </a:r>
            <a:endParaRPr kumimoji="0" lang="ko-KR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사각형 설명선 10"/>
          <p:cNvSpPr/>
          <p:nvPr/>
        </p:nvSpPr>
        <p:spPr bwMode="auto">
          <a:xfrm flipH="1">
            <a:off x="9588445" y="5964072"/>
            <a:ext cx="1439559" cy="354842"/>
          </a:xfrm>
          <a:prstGeom prst="wedgeRectCallout">
            <a:avLst>
              <a:gd name="adj1" fmla="val -8286"/>
              <a:gd name="adj2" fmla="val 10428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float</a:t>
            </a:r>
            <a:r>
              <a:rPr kumimoji="0" lang="en-US" altLang="ko-KR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: right;</a:t>
            </a:r>
            <a:endParaRPr kumimoji="0" lang="ko-KR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83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897039"/>
            <a:ext cx="10595638" cy="6492267"/>
          </a:xfrm>
        </p:spPr>
        <p:txBody>
          <a:bodyPr/>
          <a:lstStyle/>
          <a:p>
            <a:r>
              <a:rPr lang="en-US" altLang="ko-KR" smtClean="0"/>
              <a:t>clear - float </a:t>
            </a:r>
            <a:r>
              <a:rPr lang="ko-KR" altLang="en-US" smtClean="0"/>
              <a:t>속성을</a:t>
            </a:r>
            <a:r>
              <a:rPr lang="en-US" altLang="ko-KR" smtClean="0"/>
              <a:t> </a:t>
            </a:r>
            <a:r>
              <a:rPr lang="ko-KR" altLang="en-US" smtClean="0"/>
              <a:t>중단할 때 사용된다</a:t>
            </a:r>
            <a:r>
              <a:rPr lang="en-US" altLang="ko-KR" smtClean="0"/>
              <a:t>.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49" y="2684640"/>
            <a:ext cx="10581382" cy="47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Float</a:t>
            </a:r>
            <a:r>
              <a:rPr lang="ko-KR" altLang="en-US" sz="5500" kern="0" dirty="0" smtClean="0">
                <a:latin typeface="+mj-lt"/>
              </a:rPr>
              <a:t>과 </a:t>
            </a:r>
            <a:r>
              <a:rPr lang="en-US" altLang="ko-KR" sz="5500" kern="0" dirty="0" smtClean="0">
                <a:latin typeface="+mj-lt"/>
              </a:rPr>
              <a:t>clear(4/5)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8530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08" y="2617773"/>
            <a:ext cx="5098864" cy="487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Float</a:t>
            </a:r>
            <a:r>
              <a:rPr lang="ko-KR" altLang="en-US" sz="5500" kern="0" dirty="0" smtClean="0">
                <a:latin typeface="+mj-lt"/>
              </a:rPr>
              <a:t>과 </a:t>
            </a:r>
            <a:r>
              <a:rPr lang="en-US" altLang="ko-KR" sz="5500" kern="0" dirty="0" smtClean="0">
                <a:latin typeface="+mj-lt"/>
              </a:rPr>
              <a:t>clear(5/5)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55093" y="1897039"/>
            <a:ext cx="10595638" cy="649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&lt;div&gt;</a:t>
            </a:r>
            <a:r>
              <a:rPr lang="ko-KR" altLang="en-US" dirty="0"/>
              <a:t>를 이용한 레이아웃</a:t>
            </a:r>
          </a:p>
        </p:txBody>
      </p:sp>
    </p:spTree>
    <p:extLst>
      <p:ext uri="{BB962C8B-B14F-4D97-AF65-F5344CB8AC3E}">
        <p14:creationId xmlns:p14="http://schemas.microsoft.com/office/powerpoint/2010/main" val="206176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float </a:t>
            </a:r>
            <a:r>
              <a:rPr lang="ko-KR" altLang="en-US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예제</a:t>
            </a:r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1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5520" y="1785938"/>
            <a:ext cx="9792819" cy="624363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{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float : left;  width : </a:t>
            </a:r>
            <a:r>
              <a:rPr lang="en-US" altLang="ko-KR" sz="2200" dirty="0">
                <a:latin typeface="+mj-lt"/>
              </a:rPr>
              <a:t>110px; </a:t>
            </a:r>
            <a:r>
              <a:rPr lang="en-US" altLang="ko-KR" sz="2200" dirty="0" smtClean="0">
                <a:latin typeface="+mj-lt"/>
              </a:rPr>
              <a:t> height : </a:t>
            </a:r>
            <a:r>
              <a:rPr lang="en-US" altLang="ko-KR" sz="2200" dirty="0">
                <a:latin typeface="+mj-lt"/>
              </a:rPr>
              <a:t>90px; </a:t>
            </a:r>
            <a:r>
              <a:rPr lang="en-US" altLang="ko-KR" sz="2200" dirty="0" smtClean="0">
                <a:latin typeface="+mj-lt"/>
              </a:rPr>
              <a:t> margin : </a:t>
            </a:r>
            <a:r>
              <a:rPr lang="en-US" altLang="ko-KR" sz="2200" dirty="0">
                <a:latin typeface="+mj-lt"/>
              </a:rPr>
              <a:t>5px</a:t>
            </a:r>
            <a:r>
              <a:rPr lang="en-US" altLang="ko-KR" sz="2200" dirty="0" smtClean="0">
                <a:latin typeface="+mj-lt"/>
              </a:rPr>
              <a:t>;</a:t>
            </a:r>
          </a:p>
          <a:p>
            <a:r>
              <a:rPr lang="en-US" altLang="ko-KR" sz="2200" dirty="0" smtClean="0">
                <a:latin typeface="+mj-lt"/>
              </a:rPr>
              <a:t>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&lt;/style</a:t>
            </a:r>
            <a:r>
              <a:rPr lang="en-US" altLang="ko-KR" sz="2200" dirty="0" smtClean="0">
                <a:latin typeface="+mj-lt"/>
              </a:rPr>
              <a:t>&gt;</a:t>
            </a:r>
          </a:p>
          <a:p>
            <a:endParaRPr lang="en-US" altLang="ko-KR" sz="2200" dirty="0">
              <a:latin typeface="+mj-lt"/>
            </a:endParaRPr>
          </a:p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body&gt;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h3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>
                <a:latin typeface="+mj-lt"/>
              </a:rPr>
              <a:t>이미지 갤러리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h3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src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sunshine.jpg</a:t>
            </a:r>
            <a:r>
              <a:rPr lang="en-US" altLang="ko-KR" sz="2200" dirty="0">
                <a:latin typeface="+mj-lt"/>
              </a:rPr>
              <a:t>" width="100" height="90"&gt;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src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lion.png</a:t>
            </a:r>
            <a:r>
              <a:rPr lang="en-US" altLang="ko-KR" sz="2200" dirty="0">
                <a:latin typeface="+mj-lt"/>
              </a:rPr>
              <a:t>" width="100" height="90"&gt;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src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storm.jpg</a:t>
            </a:r>
            <a:r>
              <a:rPr lang="en-US" altLang="ko-KR" sz="2200" dirty="0">
                <a:latin typeface="+mj-lt"/>
              </a:rPr>
              <a:t>" width="100" height="90"&gt;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src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sunshine.jpg</a:t>
            </a:r>
            <a:r>
              <a:rPr lang="en-US" altLang="ko-KR" sz="2200" dirty="0">
                <a:latin typeface="+mj-lt"/>
              </a:rPr>
              <a:t>" width="100" height="90"&gt;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src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lion.png</a:t>
            </a:r>
            <a:r>
              <a:rPr lang="en-US" altLang="ko-KR" sz="2200" dirty="0">
                <a:latin typeface="+mj-lt"/>
              </a:rPr>
              <a:t>" width="100" height="90"&gt;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src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storm.jpg</a:t>
            </a:r>
            <a:r>
              <a:rPr lang="en-US" altLang="ko-KR" sz="2200" dirty="0">
                <a:latin typeface="+mj-lt"/>
              </a:rPr>
              <a:t>" width="100" height="90"&gt;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7554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loat </a:t>
            </a:r>
            <a:r>
              <a:rPr lang="ko-KR" altLang="en-US" dirty="0" smtClean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8014" y="1771650"/>
            <a:ext cx="10479000" cy="66512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 smtClean="0">
                <a:latin typeface="+mj-lt"/>
              </a:rPr>
              <a:t>&lt;</a:t>
            </a:r>
            <a:r>
              <a:rPr lang="en-US" altLang="ko-KR" sz="2000" dirty="0">
                <a:latin typeface="+mj-lt"/>
              </a:rPr>
              <a:t>style&gt;</a:t>
            </a:r>
          </a:p>
          <a:p>
            <a:r>
              <a:rPr lang="en-US" altLang="ko-KR" sz="2000" dirty="0">
                <a:latin typeface="+mj-lt"/>
              </a:rPr>
              <a:t>#header {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background-color</a:t>
            </a:r>
            <a:r>
              <a:rPr lang="en-US" altLang="ko-KR" sz="2000" dirty="0">
                <a:latin typeface="+mj-lt"/>
              </a:rPr>
              <a:t>: yellow</a:t>
            </a:r>
            <a:r>
              <a:rPr lang="en-US" altLang="ko-KR" sz="2000" dirty="0" smtClean="0">
                <a:latin typeface="+mj-lt"/>
              </a:rPr>
              <a:t>;  width</a:t>
            </a:r>
            <a:r>
              <a:rPr lang="en-US" altLang="ko-KR" sz="2000" dirty="0">
                <a:latin typeface="+mj-lt"/>
              </a:rPr>
              <a:t>: 100</a:t>
            </a:r>
            <a:r>
              <a:rPr lang="en-US" altLang="ko-KR" sz="2000" dirty="0" smtClean="0">
                <a:latin typeface="+mj-lt"/>
              </a:rPr>
              <a:t>%; height</a:t>
            </a:r>
            <a:r>
              <a:rPr lang="en-US" altLang="ko-KR" sz="2000" dirty="0">
                <a:latin typeface="+mj-lt"/>
              </a:rPr>
              <a:t>: 50px</a:t>
            </a:r>
            <a:r>
              <a:rPr lang="en-US" altLang="ko-KR" sz="2000" dirty="0" smtClean="0">
                <a:latin typeface="+mj-lt"/>
              </a:rPr>
              <a:t>; }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#</a:t>
            </a:r>
            <a:r>
              <a:rPr lang="en-US" altLang="ko-KR" sz="2000" dirty="0" err="1">
                <a:latin typeface="+mj-lt"/>
              </a:rPr>
              <a:t>nav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{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background-color</a:t>
            </a:r>
            <a:r>
              <a:rPr lang="en-US" altLang="ko-KR" sz="2000" dirty="0">
                <a:latin typeface="+mj-lt"/>
              </a:rPr>
              <a:t>: red</a:t>
            </a:r>
            <a:r>
              <a:rPr lang="en-US" altLang="ko-KR" sz="2000" dirty="0" smtClean="0">
                <a:latin typeface="+mj-lt"/>
              </a:rPr>
              <a:t>;  </a:t>
            </a:r>
            <a:r>
              <a:rPr lang="en-US" altLang="ko-KR" sz="2000" dirty="0" smtClean="0"/>
              <a:t>width</a:t>
            </a:r>
            <a:r>
              <a:rPr lang="en-US" altLang="ko-KR" sz="2000" dirty="0"/>
              <a:t>: 30%; </a:t>
            </a:r>
            <a:r>
              <a:rPr lang="en-US" altLang="ko-KR" sz="2000" dirty="0" smtClean="0">
                <a:latin typeface="+mj-lt"/>
              </a:rPr>
              <a:t>height</a:t>
            </a:r>
            <a:r>
              <a:rPr lang="en-US" altLang="ko-KR" sz="2000" dirty="0">
                <a:latin typeface="+mj-lt"/>
              </a:rPr>
              <a:t>: 100px</a:t>
            </a:r>
            <a:r>
              <a:rPr lang="en-US" altLang="ko-KR" sz="2000" dirty="0" smtClean="0">
                <a:latin typeface="+mj-lt"/>
              </a:rPr>
              <a:t>;  float</a:t>
            </a:r>
            <a:r>
              <a:rPr lang="en-US" altLang="ko-KR" sz="2000" dirty="0">
                <a:latin typeface="+mj-lt"/>
              </a:rPr>
              <a:t>: left</a:t>
            </a:r>
            <a:r>
              <a:rPr lang="en-US" altLang="ko-KR" sz="2000" dirty="0" smtClean="0">
                <a:latin typeface="+mj-lt"/>
              </a:rPr>
              <a:t>; }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#</a:t>
            </a:r>
            <a:r>
              <a:rPr lang="en-US" altLang="ko-KR" sz="2000" dirty="0"/>
              <a:t>content 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background-color</a:t>
            </a:r>
            <a:r>
              <a:rPr lang="en-US" altLang="ko-KR" sz="2000" dirty="0"/>
              <a:t>: blue</a:t>
            </a:r>
            <a:r>
              <a:rPr lang="en-US" altLang="ko-KR" sz="2000" dirty="0" smtClean="0"/>
              <a:t>;  width</a:t>
            </a:r>
            <a:r>
              <a:rPr lang="en-US" altLang="ko-KR" sz="2000" dirty="0"/>
              <a:t>: 70</a:t>
            </a:r>
            <a:r>
              <a:rPr lang="en-US" altLang="ko-KR" sz="2000" dirty="0" smtClean="0"/>
              <a:t>%; </a:t>
            </a:r>
            <a:r>
              <a:rPr lang="en-US" altLang="ko-KR" sz="2000" dirty="0"/>
              <a:t>height: 100px;</a:t>
            </a:r>
          </a:p>
          <a:p>
            <a:r>
              <a:rPr lang="en-US" altLang="ko-KR" sz="2000" dirty="0"/>
              <a:t>      </a:t>
            </a:r>
            <a:r>
              <a:rPr lang="en-US" altLang="ko-KR" sz="2000" dirty="0" smtClean="0"/>
              <a:t>float</a:t>
            </a:r>
            <a:r>
              <a:rPr lang="en-US" altLang="ko-KR" sz="2000" dirty="0"/>
              <a:t>: right</a:t>
            </a:r>
            <a:r>
              <a:rPr lang="en-US" altLang="ko-KR" sz="2000" dirty="0" smtClean="0"/>
              <a:t>;}</a:t>
            </a:r>
            <a:endParaRPr lang="en-US" altLang="ko-KR" sz="2000" dirty="0"/>
          </a:p>
          <a:p>
            <a:r>
              <a:rPr lang="en-US" altLang="ko-KR" sz="2000" dirty="0"/>
              <a:t>#footer 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background-color</a:t>
            </a:r>
            <a:r>
              <a:rPr lang="en-US" altLang="ko-KR" sz="2000" dirty="0"/>
              <a:t>: aqua; width: 100</a:t>
            </a:r>
            <a:r>
              <a:rPr lang="en-US" altLang="ko-KR" sz="2000" dirty="0" smtClean="0"/>
              <a:t>%;  height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50px;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clear</a:t>
            </a:r>
            <a:r>
              <a:rPr lang="en-US" altLang="ko-KR" sz="2000" dirty="0"/>
              <a:t>: both;}</a:t>
            </a:r>
          </a:p>
          <a:p>
            <a:r>
              <a:rPr lang="en-US" altLang="ko-KR" sz="2000" dirty="0"/>
              <a:t>&lt;/style&gt;</a:t>
            </a:r>
          </a:p>
          <a:p>
            <a:r>
              <a:rPr lang="en-US" altLang="ko-KR" sz="2000" dirty="0" smtClean="0"/>
              <a:t>&lt;</a:t>
            </a:r>
            <a:r>
              <a:rPr lang="en-US" altLang="ko-KR" sz="2000" dirty="0"/>
              <a:t>body&gt;</a:t>
            </a:r>
          </a:p>
          <a:p>
            <a:r>
              <a:rPr lang="en-US" altLang="ko-KR" sz="2000" dirty="0" smtClean="0"/>
              <a:t>    &lt;</a:t>
            </a:r>
            <a:r>
              <a:rPr lang="en-US" altLang="ko-KR" sz="2000" dirty="0"/>
              <a:t>div id="header"&gt; header &lt;/div&gt;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&lt;</a:t>
            </a:r>
            <a:r>
              <a:rPr lang="en-US" altLang="ko-KR" sz="2000" dirty="0"/>
              <a:t>div id="</a:t>
            </a:r>
            <a:r>
              <a:rPr lang="en-US" altLang="ko-KR" sz="2000" dirty="0" err="1"/>
              <a:t>nav</a:t>
            </a:r>
            <a:r>
              <a:rPr lang="en-US" altLang="ko-KR" sz="2000" dirty="0"/>
              <a:t>"&gt; </a:t>
            </a:r>
            <a:r>
              <a:rPr lang="en-US" altLang="ko-KR" sz="2000" dirty="0" smtClean="0"/>
              <a:t>navigation </a:t>
            </a:r>
            <a:r>
              <a:rPr lang="en-US" altLang="ko-KR" sz="2000" dirty="0"/>
              <a:t>&lt;/div&gt;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&lt;</a:t>
            </a:r>
            <a:r>
              <a:rPr lang="en-US" altLang="ko-KR" sz="2000" dirty="0"/>
              <a:t>div id="content"&gt; content &lt;/div&gt;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&lt;</a:t>
            </a:r>
            <a:r>
              <a:rPr lang="en-US" altLang="ko-KR" sz="2000" dirty="0"/>
              <a:t>div id="footer"&gt; footer &lt;/div&gt;</a:t>
            </a:r>
          </a:p>
          <a:p>
            <a:r>
              <a:rPr lang="en-US" altLang="ko-KR" sz="2000" dirty="0" smtClean="0"/>
              <a:t>&lt;/</a:t>
            </a:r>
            <a:r>
              <a:rPr lang="en-US" altLang="ko-KR" sz="2000" dirty="0"/>
              <a:t>body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  <p:pic>
        <p:nvPicPr>
          <p:cNvPr id="5" name="_x183269832" descr="EMB000018ec3dd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67" y="5740371"/>
            <a:ext cx="4490996" cy="227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755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55093" y="1897039"/>
            <a:ext cx="10595638" cy="649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 smtClean="0"/>
              <a:t>웹 사이트 구조의 요소 변화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요소 이용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72" y="2890761"/>
            <a:ext cx="9727446" cy="450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웹사이트 레이아웃</a:t>
            </a:r>
            <a:r>
              <a:rPr lang="en-US" altLang="ko-KR" sz="5500" kern="0" dirty="0" smtClean="0">
                <a:latin typeface="+mj-lt"/>
              </a:rPr>
              <a:t>(1/2)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4429126" y="4100184"/>
            <a:ext cx="2185987" cy="2085975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chemeClr val="bg1"/>
                </a:solidFill>
              </a:rPr>
              <a:t>HTML5</a:t>
            </a: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시맨틱</a:t>
            </a:r>
            <a:r>
              <a:rPr kumimoji="0" lang="ko-KR" alt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태그</a:t>
            </a:r>
          </a:p>
        </p:txBody>
      </p:sp>
    </p:spTree>
    <p:extLst>
      <p:ext uri="{BB962C8B-B14F-4D97-AF65-F5344CB8AC3E}">
        <p14:creationId xmlns:p14="http://schemas.microsoft.com/office/powerpoint/2010/main" val="344426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55093" y="1897039"/>
            <a:ext cx="10595638" cy="649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요소로 구성된 웹 사이트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웹사이트 레이아웃</a:t>
            </a:r>
            <a:r>
              <a:rPr lang="en-US" altLang="ko-KR" sz="5500" kern="0" dirty="0" smtClean="0">
                <a:latin typeface="+mj-lt"/>
              </a:rPr>
              <a:t>(2/2)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1" y="2605524"/>
            <a:ext cx="9701398" cy="576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873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33478"/>
          </a:xfrm>
        </p:spPr>
        <p:txBody>
          <a:bodyPr/>
          <a:lstStyle/>
          <a:p>
            <a:pPr lvl="0"/>
            <a:r>
              <a:rPr lang="ko-KR" altLang="en-US" dirty="0" smtClean="0"/>
              <a:t>디스플레이 속성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display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visibility</a:t>
            </a:r>
            <a:r>
              <a:rPr lang="ko-KR" altLang="en-US" dirty="0" smtClean="0"/>
              <a:t>의 차이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{display : none; } - </a:t>
            </a:r>
            <a:r>
              <a:rPr lang="ko-KR" altLang="en-US" dirty="0" smtClean="0"/>
              <a:t>요소가 숨겨지고 페이지에 해당 요소가 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       </a:t>
            </a:r>
            <a:r>
              <a:rPr lang="ko-KR" altLang="en-US" dirty="0" smtClean="0"/>
              <a:t>없는 것처럼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{visibility : hidden; } – </a:t>
            </a:r>
            <a:r>
              <a:rPr lang="ko-KR" altLang="en-US" dirty="0" smtClean="0"/>
              <a:t>요소가 숨겨지지만 공간은 차지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레이아웃 표시</a:t>
            </a:r>
            <a:r>
              <a:rPr lang="en-US" altLang="ko-KR" sz="5500" kern="0" dirty="0" smtClean="0">
                <a:latin typeface="+mj-lt"/>
              </a:rPr>
              <a:t>(1/4)</a:t>
            </a:r>
            <a:endParaRPr lang="ko-KR" altLang="en-US" sz="5500" kern="0" dirty="0"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254228"/>
              </p:ext>
            </p:extLst>
          </p:nvPr>
        </p:nvGraphicFramePr>
        <p:xfrm>
          <a:off x="900112" y="2490352"/>
          <a:ext cx="9910627" cy="3538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963">
                  <a:extLst>
                    <a:ext uri="{9D8B030D-6E8A-4147-A177-3AD203B41FA5}">
                      <a16:colId xmlns:a16="http://schemas.microsoft.com/office/drawing/2014/main" val="2008116006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3680281589"/>
                    </a:ext>
                  </a:extLst>
                </a:gridCol>
                <a:gridCol w="4552814">
                  <a:extLst>
                    <a:ext uri="{9D8B030D-6E8A-4147-A177-3AD203B41FA5}">
                      <a16:colId xmlns:a16="http://schemas.microsoft.com/office/drawing/2014/main" val="830975570"/>
                    </a:ext>
                  </a:extLst>
                </a:gridCol>
              </a:tblGrid>
              <a:tr h="584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속성 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 예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931338"/>
                  </a:ext>
                </a:extLst>
              </a:tr>
              <a:tr h="584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 block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 display : block;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블록 레벨로 표시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662770"/>
                  </a:ext>
                </a:extLst>
              </a:tr>
              <a:tr h="584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 inline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 display : inline;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인라인 레벨로 표시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560345"/>
                  </a:ext>
                </a:extLst>
              </a:tr>
              <a:tr h="892840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 inline-block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 display : inline-block;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인라인 블록 레벨로 표시</a:t>
                      </a:r>
                      <a:endParaRPr lang="en-US" altLang="ko-KR" dirty="0" smtClean="0">
                        <a:solidFill>
                          <a:schemeClr val="accent6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인라인 레벨 </a:t>
                      </a:r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+ </a:t>
                      </a:r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높이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692534"/>
                  </a:ext>
                </a:extLst>
              </a:tr>
              <a:tr h="892840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 none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 display : none;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화면에서 없는 것으로 간주</a:t>
                      </a:r>
                      <a:endParaRPr lang="en-US" altLang="ko-KR" dirty="0" smtClean="0">
                        <a:solidFill>
                          <a:schemeClr val="accent6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화면에 나타나지 않음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78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119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55093" y="1897039"/>
            <a:ext cx="10595638" cy="649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3000" dirty="0" smtClean="0"/>
              <a:t>Semantic Elements : </a:t>
            </a:r>
            <a:r>
              <a:rPr lang="ko-KR" altLang="en-US" sz="3000" dirty="0" smtClean="0"/>
              <a:t>웹 페이지의 구조를 쉽게 이해할 수 있도록 정의된 태그</a:t>
            </a:r>
            <a:r>
              <a:rPr lang="en-US" altLang="ko-KR" sz="3000" dirty="0" smtClean="0"/>
              <a:t>. </a:t>
            </a:r>
            <a:r>
              <a:rPr lang="ko-KR" altLang="en-US" sz="3000" dirty="0" smtClean="0"/>
              <a:t>단순 컨테이너 역할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개발자 간 혼란을 없애고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검색 엔진 등에서 소스를 쉽게 판독</a:t>
            </a:r>
            <a:endParaRPr lang="ko-KR" altLang="en-US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868041"/>
              </p:ext>
            </p:extLst>
          </p:nvPr>
        </p:nvGraphicFramePr>
        <p:xfrm>
          <a:off x="1109342" y="3560189"/>
          <a:ext cx="9701398" cy="43836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86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5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5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태그</a:t>
                      </a:r>
                      <a:endParaRPr lang="ko-KR" altLang="en-US" sz="2000" b="1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000" b="1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0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&lt;header&gt;</a:t>
                      </a:r>
                      <a:endParaRPr 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문서의 </a:t>
                      </a: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머리말</a:t>
                      </a:r>
                      <a:r>
                        <a:rPr lang="en-US" altLang="ko-KR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. 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홈페이지 상단에 로고나 메인 메뉴를 포함</a:t>
                      </a:r>
                      <a:endParaRPr lang="en-US" altLang="ko-KR" sz="1800" i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&lt;</a:t>
                      </a:r>
                      <a:r>
                        <a:rPr lang="en-US" altLang="ko-KR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h1&gt;</a:t>
                      </a:r>
                      <a:r>
                        <a:rPr lang="en-US" altLang="ko-KR" sz="18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~ &lt;h6&gt; </a:t>
                      </a:r>
                      <a:r>
                        <a:rPr lang="ko-KR" altLang="en-US" sz="18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사이의 하나를 가지고 있어야 함</a:t>
                      </a:r>
                      <a:endParaRPr lang="ko-KR" alt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&lt;footer&gt;</a:t>
                      </a:r>
                      <a:endParaRPr 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문서의 </a:t>
                      </a: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꼬리말</a:t>
                      </a:r>
                      <a:r>
                        <a:rPr lang="en-US" altLang="ko-KR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바닥글</a:t>
                      </a:r>
                      <a:r>
                        <a:rPr lang="en-US" altLang="ko-KR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).</a:t>
                      </a: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한 페이지에 한 번만 작성</a:t>
                      </a:r>
                      <a:endParaRPr lang="en-US" altLang="ko-KR" sz="1800" kern="0" spc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제작자의 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정보</a:t>
                      </a:r>
                      <a:r>
                        <a:rPr lang="en-US" altLang="ko-KR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연락처 정보</a:t>
                      </a:r>
                      <a:r>
                        <a:rPr lang="en-US" altLang="ko-KR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저작권 정보 등을 나타냄</a:t>
                      </a:r>
                      <a:endParaRPr lang="en-US" altLang="ko-KR" sz="1800" i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&lt;section&gt;</a:t>
                      </a:r>
                      <a:endParaRPr 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제목이 </a:t>
                      </a: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있는 주제별 콘텐츠 </a:t>
                      </a: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영역</a:t>
                      </a:r>
                      <a:endParaRPr lang="en-US" altLang="ko-KR" sz="1800" kern="0" spc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&lt;</a:t>
                      </a:r>
                      <a:r>
                        <a:rPr lang="en-US" altLang="ko-KR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h1&gt;</a:t>
                      </a:r>
                      <a:r>
                        <a:rPr lang="en-US" altLang="ko-KR" sz="18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~ &lt;h6&gt; </a:t>
                      </a:r>
                      <a:r>
                        <a:rPr lang="ko-KR" altLang="en-US" sz="18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사이의 하나를 가지고 있어야 함</a:t>
                      </a:r>
                      <a:endParaRPr lang="ko-KR" alt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ar</a:t>
                      </a:r>
                      <a:r>
                        <a:rPr lang="en-US" altLang="ko-KR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ticle</a:t>
                      </a:r>
                      <a:r>
                        <a:rPr 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웹 </a:t>
                      </a: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사이트와 독립적인 콘텐츠 정의 시 </a:t>
                      </a: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사용</a:t>
                      </a:r>
                      <a:endParaRPr lang="en-US" altLang="ko-KR" sz="1800" kern="0" spc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블로그의 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포스트</a:t>
                      </a:r>
                      <a:r>
                        <a:rPr lang="en-US" altLang="ko-KR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신문기사 등에 사용</a:t>
                      </a:r>
                      <a:endParaRPr lang="ko-KR" alt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시맨틱</a:t>
            </a:r>
            <a:r>
              <a:rPr lang="ko-KR" altLang="en-US" sz="5500" kern="0" dirty="0" smtClean="0">
                <a:latin typeface="+mj-lt"/>
              </a:rPr>
              <a:t> 요소</a:t>
            </a:r>
            <a:r>
              <a:rPr lang="en-US" altLang="ko-KR" sz="5500" kern="0" dirty="0" smtClean="0">
                <a:latin typeface="+mj-lt"/>
              </a:rPr>
              <a:t>(1/2)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3999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시맨틱</a:t>
            </a:r>
            <a:r>
              <a:rPr lang="ko-KR" altLang="en-US" sz="5500" kern="0" dirty="0" smtClean="0">
                <a:latin typeface="+mj-lt"/>
              </a:rPr>
              <a:t> 요소</a:t>
            </a:r>
            <a:r>
              <a:rPr lang="en-US" altLang="ko-KR" sz="5500" kern="0" dirty="0" smtClean="0">
                <a:latin typeface="+mj-lt"/>
              </a:rPr>
              <a:t>(2/2)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55093" y="1897039"/>
            <a:ext cx="10595638" cy="649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3000" dirty="0" smtClean="0"/>
              <a:t>Semantic Elements : </a:t>
            </a:r>
            <a:r>
              <a:rPr lang="ko-KR" altLang="en-US" sz="3000" dirty="0" smtClean="0"/>
              <a:t>웹 페이지의 구조를 쉽게 이해할 수 있도록 정의된 태그</a:t>
            </a:r>
            <a:r>
              <a:rPr lang="en-US" altLang="ko-KR" sz="3000" dirty="0" smtClean="0"/>
              <a:t>. </a:t>
            </a:r>
            <a:r>
              <a:rPr lang="ko-KR" altLang="en-US" sz="3000" dirty="0" smtClean="0"/>
              <a:t>단순 컨테이너 역할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개발자 간 혼란을 없애고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검색 엔진 등에서 소스를 쉽게 판독</a:t>
            </a:r>
            <a:endParaRPr lang="ko-KR" altLang="en-US" sz="2400" dirty="0"/>
          </a:p>
        </p:txBody>
      </p:sp>
      <p:graphicFrame>
        <p:nvGraphicFramePr>
          <p:cNvPr id="10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182368"/>
              </p:ext>
            </p:extLst>
          </p:nvPr>
        </p:nvGraphicFramePr>
        <p:xfrm>
          <a:off x="1109342" y="3560189"/>
          <a:ext cx="9701398" cy="43836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86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5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5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태그</a:t>
                      </a:r>
                      <a:endParaRPr lang="ko-KR" altLang="en-US" sz="2000" b="1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000" b="1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0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1800" kern="0" spc="0" dirty="0" err="1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nav</a:t>
                      </a:r>
                      <a:r>
                        <a:rPr lang="en-US" sz="18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내비게이션 </a:t>
                      </a: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링크</a:t>
                      </a:r>
                      <a:endParaRPr lang="en-US" altLang="ko-KR" sz="1800" kern="0" spc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메뉴</a:t>
                      </a:r>
                      <a:r>
                        <a:rPr lang="en-US" altLang="ko-KR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목차</a:t>
                      </a:r>
                      <a:r>
                        <a:rPr lang="en-US" altLang="ko-KR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인덱스 등을</a:t>
                      </a:r>
                      <a:r>
                        <a:rPr lang="ko-KR" altLang="en-US" sz="18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표현</a:t>
                      </a:r>
                      <a:endParaRPr lang="ko-KR" alt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&lt;aside&gt;</a:t>
                      </a:r>
                      <a:endParaRPr 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좌우측 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사이드 바를 나타내는 요소</a:t>
                      </a:r>
                      <a:r>
                        <a:rPr lang="en-US" altLang="ko-KR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. 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페이지 콘텐츠 외의 콘텐츠</a:t>
                      </a:r>
                      <a:endParaRPr lang="en-US" altLang="ko-KR" sz="1800" i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(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배너</a:t>
                      </a:r>
                      <a:r>
                        <a:rPr lang="en-US" altLang="ko-KR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800" i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퀵메뉴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등</a:t>
                      </a:r>
                      <a:r>
                        <a:rPr lang="en-US" altLang="ko-KR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를 정의</a:t>
                      </a:r>
                      <a:endParaRPr lang="en-US" altLang="ko-KR" sz="1800" i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&lt;figure&gt;</a:t>
                      </a:r>
                      <a:endParaRPr 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그림</a:t>
                      </a:r>
                      <a:r>
                        <a:rPr lang="en-US" altLang="ko-KR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사진</a:t>
                      </a:r>
                      <a:r>
                        <a:rPr lang="en-US" altLang="ko-KR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도표</a:t>
                      </a:r>
                      <a:r>
                        <a:rPr lang="en-US" altLang="ko-KR" sz="18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8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등의 멀티미디어 콘텐츠 표시</a:t>
                      </a:r>
                      <a:endParaRPr lang="en-US" altLang="ko-KR" sz="1800" kern="0" spc="0" baseline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&lt;</a:t>
                      </a:r>
                      <a:r>
                        <a:rPr lang="en-US" altLang="ko-KR" sz="18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figure&gt;&lt;</a:t>
                      </a:r>
                      <a:r>
                        <a:rPr lang="en-US" altLang="ko-KR" sz="1800" kern="0" spc="0" baseline="0" dirty="0" err="1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img</a:t>
                      </a:r>
                      <a:r>
                        <a:rPr lang="en-US" altLang="ko-KR" sz="18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800" kern="0" spc="0" baseline="0" dirty="0" err="1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src</a:t>
                      </a:r>
                      <a:r>
                        <a:rPr lang="en-US" altLang="ko-KR" sz="18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=“…”&gt;&lt;/figure&gt;</a:t>
                      </a: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1800" kern="0" spc="0" dirty="0" err="1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figcaption</a:t>
                      </a:r>
                      <a:r>
                        <a:rPr 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&lt;</a:t>
                      </a:r>
                      <a:r>
                        <a:rPr lang="en-US" altLang="ko-KR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figure&gt; </a:t>
                      </a: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요소에 대한 캡션을 정의</a:t>
                      </a:r>
                      <a:endParaRPr lang="en-US" altLang="ko-KR" sz="1800" kern="0" spc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  <a:cs typeface="+mn-cs"/>
                        </a:rPr>
                        <a:t> &lt;</a:t>
                      </a:r>
                      <a:r>
                        <a:rPr lang="en-US" altLang="ko-KR" sz="1800" kern="0" spc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  <a:cs typeface="+mn-cs"/>
                        </a:rPr>
                        <a:t>figure&gt; </a:t>
                      </a:r>
                      <a:r>
                        <a:rPr lang="ko-KR" altLang="en-US" sz="1800" kern="0" spc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  <a:cs typeface="+mn-cs"/>
                        </a:rPr>
                        <a:t>요소의 </a:t>
                      </a:r>
                      <a:r>
                        <a:rPr lang="ko-KR" altLang="en-US" sz="180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코딩" panose="020D0009000000000000" pitchFamily="49" charset="-127"/>
                          <a:cs typeface="+mn-cs"/>
                        </a:rPr>
                        <a:t>첫번째 또는 마지막 내용으로 배치</a:t>
                      </a:r>
                      <a:endParaRPr lang="en-US" altLang="ko-KR" sz="1800" kern="0" spc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665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1" y="1688983"/>
            <a:ext cx="10218336" cy="62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86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8913" name="_x474700544" descr="EMB000018ec3dd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4" y="2075558"/>
            <a:ext cx="10026531" cy="576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6552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526" y="1901031"/>
            <a:ext cx="10123714" cy="611505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89791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/>
              <a:t>블록</a:t>
            </a:r>
            <a:r>
              <a:rPr lang="en-US" altLang="ko-KR" sz="3000" dirty="0"/>
              <a:t>(block) </a:t>
            </a:r>
            <a:r>
              <a:rPr lang="ko-KR" altLang="en-US" sz="3000" dirty="0" smtClean="0"/>
              <a:t>레벨 요소 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3000" dirty="0" smtClean="0"/>
              <a:t>  – </a:t>
            </a:r>
            <a:r>
              <a:rPr lang="ko-KR" altLang="en-US" sz="3000" dirty="0" smtClean="0"/>
              <a:t>항상 새 줄에서 시작하고</a:t>
            </a:r>
            <a:r>
              <a:rPr lang="en-US" altLang="ko-KR" sz="3000" dirty="0" smtClean="0"/>
              <a:t>,</a:t>
            </a:r>
            <a:r>
              <a:rPr lang="ko-KR" altLang="en-US" sz="3000" dirty="0" smtClean="0"/>
              <a:t> 화면의 </a:t>
            </a:r>
            <a:r>
              <a:rPr lang="ko-KR" altLang="en-US" sz="3000" dirty="0"/>
              <a:t>한 줄을 전부 </a:t>
            </a:r>
            <a:r>
              <a:rPr lang="ko-KR" altLang="en-US" sz="3000" dirty="0" smtClean="0"/>
              <a:t>차지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&lt;h1&gt;,&lt;p&gt;,&lt;</a:t>
            </a:r>
            <a:r>
              <a:rPr lang="en-US" altLang="ko-KR" sz="2400" dirty="0" err="1" smtClean="0"/>
              <a:t>ul</a:t>
            </a:r>
            <a:r>
              <a:rPr lang="en-US" altLang="ko-KR" sz="2400" dirty="0" smtClean="0"/>
              <a:t>&gt;,&lt;li&gt;,&lt;table&gt;,&lt;</a:t>
            </a:r>
            <a:r>
              <a:rPr lang="en-US" altLang="ko-KR" sz="2400" dirty="0" err="1" smtClean="0"/>
              <a:t>blockquote</a:t>
            </a:r>
            <a:r>
              <a:rPr lang="en-US" altLang="ko-KR" sz="2400" dirty="0" smtClean="0"/>
              <a:t>&gt;,&lt;pre&gt;,&lt;div&gt;</a:t>
            </a:r>
          </a:p>
          <a:p>
            <a:pPr marL="594067" lvl="1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&lt;form&gt;,&lt;header&gt;,&lt;</a:t>
            </a:r>
            <a:r>
              <a:rPr lang="en-US" altLang="ko-KR" sz="2400" dirty="0" err="1" smtClean="0"/>
              <a:t>nav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등 요소</a:t>
            </a:r>
            <a:endParaRPr lang="en-US" altLang="ko-KR" sz="2400" dirty="0" smtClean="0"/>
          </a:p>
          <a:p>
            <a:pPr marL="594067" lvl="1" indent="0">
              <a:buNone/>
            </a:pPr>
            <a:endParaRPr lang="ko-KR" altLang="en-US" sz="2400" dirty="0" smtClean="0"/>
          </a:p>
          <a:p>
            <a:pPr lvl="0"/>
            <a:r>
              <a:rPr lang="ko-KR" altLang="en-US" sz="3000" dirty="0" smtClean="0"/>
              <a:t>인라인</a:t>
            </a:r>
            <a:r>
              <a:rPr lang="en-US" altLang="ko-KR" sz="3000" dirty="0"/>
              <a:t>(inline) </a:t>
            </a:r>
            <a:r>
              <a:rPr lang="ko-KR" altLang="en-US" sz="3000" dirty="0" smtClean="0"/>
              <a:t>레벨 요소 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3000" dirty="0" smtClean="0"/>
              <a:t>  – </a:t>
            </a:r>
            <a:r>
              <a:rPr lang="ko-KR" altLang="en-US" sz="3000" dirty="0"/>
              <a:t>한 </a:t>
            </a:r>
            <a:r>
              <a:rPr lang="ko-KR" altLang="en-US" sz="3000" dirty="0" smtClean="0"/>
              <a:t>줄에 차례로 배치되며</a:t>
            </a:r>
            <a:r>
              <a:rPr lang="en-US" altLang="ko-KR" sz="3000" dirty="0" smtClean="0"/>
              <a:t>, </a:t>
            </a:r>
            <a:r>
              <a:rPr lang="ko-KR" altLang="en-US" sz="3000" dirty="0"/>
              <a:t>현재 </a:t>
            </a:r>
            <a:r>
              <a:rPr lang="ko-KR" altLang="en-US" sz="3000" dirty="0" smtClean="0"/>
              <a:t>줄에 </a:t>
            </a:r>
            <a:r>
              <a:rPr lang="ko-KR" altLang="en-US" sz="3000" dirty="0"/>
              <a:t>필요한 </a:t>
            </a:r>
            <a:r>
              <a:rPr lang="ko-KR" altLang="en-US" sz="3000" dirty="0" smtClean="0"/>
              <a:t>너비 만을 차지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&lt;a&gt;,&lt;</a:t>
            </a:r>
            <a:r>
              <a:rPr lang="en-US" altLang="ko-KR" sz="2400" dirty="0" err="1" smtClean="0"/>
              <a:t>img</a:t>
            </a:r>
            <a:r>
              <a:rPr lang="en-US" altLang="ko-KR" sz="2400" dirty="0" smtClean="0"/>
              <a:t>&gt;,&lt;strong&gt;,&lt;</a:t>
            </a:r>
            <a:r>
              <a:rPr lang="en-US" altLang="ko-KR" sz="2400" dirty="0" err="1" smtClean="0"/>
              <a:t>em</a:t>
            </a:r>
            <a:r>
              <a:rPr lang="en-US" altLang="ko-KR" sz="2400" dirty="0" smtClean="0"/>
              <a:t>&gt;,&lt;input&gt;,&lt;span&gt; </a:t>
            </a:r>
            <a:r>
              <a:rPr lang="ko-KR" altLang="en-US" sz="2400" dirty="0" smtClean="0"/>
              <a:t>등 요소</a:t>
            </a:r>
            <a:endParaRPr lang="en-US" altLang="ko-KR" sz="2400" dirty="0" smtClean="0"/>
          </a:p>
          <a:p>
            <a:pPr marL="0" lvl="0" indent="0"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</a:t>
            </a:r>
            <a:endParaRPr lang="ko-KR" altLang="en-US" sz="3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697" y="5857463"/>
            <a:ext cx="6841588" cy="258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레이아웃 표시</a:t>
            </a:r>
            <a:r>
              <a:rPr lang="en-US" altLang="ko-KR" sz="5500" kern="0" dirty="0" smtClean="0">
                <a:latin typeface="+mj-lt"/>
              </a:rPr>
              <a:t>(2/4)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9785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00100" y="2599243"/>
            <a:ext cx="10229850" cy="259385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&lt;body&gt;</a:t>
            </a:r>
          </a:p>
          <a:p>
            <a:r>
              <a:rPr lang="en-US" altLang="ko-KR" sz="2200" dirty="0" smtClean="0">
                <a:latin typeface="+mj-lt"/>
              </a:rPr>
              <a:t>    &lt;h1 style=“background-color: red”&gt;h1</a:t>
            </a:r>
            <a:r>
              <a:rPr lang="ko-KR" altLang="en-US" sz="2200" dirty="0" smtClean="0">
                <a:latin typeface="+mj-lt"/>
              </a:rPr>
              <a:t>으로 정의된 부분입니다</a:t>
            </a:r>
            <a:r>
              <a:rPr lang="en-US" altLang="ko-KR" sz="2200" dirty="0" smtClean="0">
                <a:latin typeface="+mj-lt"/>
              </a:rPr>
              <a:t>.&lt;/h1&gt;</a:t>
            </a:r>
          </a:p>
          <a:p>
            <a:r>
              <a:rPr lang="en-US" altLang="ko-KR" sz="2200" dirty="0" smtClean="0">
                <a:latin typeface="+mj-lt"/>
              </a:rPr>
              <a:t>    &lt;div style="background-color: aqua"&gt;div</a:t>
            </a:r>
            <a:r>
              <a:rPr lang="ko-KR" altLang="en-US" sz="2200" dirty="0" smtClean="0">
                <a:latin typeface="+mj-lt"/>
              </a:rPr>
              <a:t>로 정의된 부분입니다</a:t>
            </a:r>
            <a:r>
              <a:rPr lang="en-US" altLang="ko-KR" sz="2200" dirty="0" smtClean="0">
                <a:latin typeface="+mj-lt"/>
              </a:rPr>
              <a:t>.&lt;/div&gt;</a:t>
            </a:r>
          </a:p>
          <a:p>
            <a:r>
              <a:rPr lang="en-US" altLang="ko-KR" sz="2200" dirty="0" smtClean="0">
                <a:latin typeface="+mj-lt"/>
              </a:rPr>
              <a:t>    &lt;p style="background-color: yellow"&gt;p</a:t>
            </a:r>
            <a:r>
              <a:rPr lang="ko-KR" altLang="en-US" sz="2200" dirty="0" smtClean="0">
                <a:latin typeface="+mj-lt"/>
              </a:rPr>
              <a:t>로 정의된 부분입니다</a:t>
            </a:r>
            <a:r>
              <a:rPr lang="en-US" altLang="ko-KR" sz="2200" dirty="0" smtClean="0">
                <a:latin typeface="+mj-lt"/>
              </a:rPr>
              <a:t>.&lt;/p&gt;</a:t>
            </a:r>
          </a:p>
          <a:p>
            <a:r>
              <a:rPr lang="en-US" altLang="ko-KR" sz="2200" dirty="0" smtClean="0">
                <a:latin typeface="+mj-lt"/>
              </a:rPr>
              <a:t>    &lt;pre style="background-color: green"&gt;pre</a:t>
            </a:r>
            <a:r>
              <a:rPr lang="ko-KR" altLang="en-US" sz="2200" dirty="0" smtClean="0">
                <a:latin typeface="+mj-lt"/>
              </a:rPr>
              <a:t>로 정의된 부분입니다</a:t>
            </a:r>
            <a:r>
              <a:rPr lang="en-US" altLang="ko-KR" sz="2200" dirty="0" smtClean="0">
                <a:latin typeface="+mj-lt"/>
              </a:rPr>
              <a:t>.&lt;/pre&gt;</a:t>
            </a:r>
          </a:p>
          <a:p>
            <a:r>
              <a:rPr lang="en-US" altLang="ko-KR" sz="2200" dirty="0" smtClean="0">
                <a:latin typeface="+mj-lt"/>
              </a:rPr>
              <a:t>&lt;/body&gt;</a:t>
            </a:r>
            <a:endParaRPr lang="ko-KR" altLang="en-US" sz="2200" dirty="0">
              <a:latin typeface="+mj-lt"/>
            </a:endParaRPr>
          </a:p>
        </p:txBody>
      </p:sp>
      <p:pic>
        <p:nvPicPr>
          <p:cNvPr id="3073" name="_x182474528" descr="EMB000018ec3db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613" y="5804115"/>
            <a:ext cx="5014823" cy="211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레이아웃 표시</a:t>
            </a:r>
            <a:r>
              <a:rPr lang="en-US" altLang="ko-KR" sz="5500" kern="0" dirty="0" smtClean="0">
                <a:latin typeface="+mj-lt"/>
              </a:rPr>
              <a:t>(3/4)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889791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/>
              <a:t>블록</a:t>
            </a:r>
            <a:r>
              <a:rPr lang="en-US" altLang="ko-KR" sz="3000" dirty="0"/>
              <a:t>(block) </a:t>
            </a:r>
            <a:r>
              <a:rPr lang="ko-KR" altLang="en-US" sz="3000" dirty="0" smtClean="0"/>
              <a:t>레벨 요소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565514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레이아웃 표시</a:t>
            </a:r>
            <a:r>
              <a:rPr lang="en-US" altLang="ko-KR" sz="5500" kern="0" dirty="0" smtClean="0">
                <a:latin typeface="+mj-lt"/>
              </a:rPr>
              <a:t>(4/4)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800100" y="2611390"/>
            <a:ext cx="10229849" cy="260074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em</a:t>
            </a:r>
            <a:r>
              <a:rPr lang="en-US" altLang="ko-KR" sz="2200" dirty="0">
                <a:latin typeface="+mj-lt"/>
              </a:rPr>
              <a:t> style="background-color: red"&gt;</a:t>
            </a:r>
            <a:r>
              <a:rPr lang="en-US" altLang="ko-KR" sz="2200" dirty="0" err="1">
                <a:latin typeface="+mj-lt"/>
              </a:rPr>
              <a:t>em</a:t>
            </a:r>
            <a:r>
              <a:rPr lang="en-US" altLang="ko-KR" sz="2200" dirty="0">
                <a:latin typeface="+mj-lt"/>
              </a:rPr>
              <a:t> </a:t>
            </a:r>
            <a:r>
              <a:rPr lang="ko-KR" altLang="en-US" sz="2200" dirty="0">
                <a:latin typeface="+mj-lt"/>
              </a:rPr>
              <a:t>요소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em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&lt;span style="background-color: aqua"&gt;span </a:t>
            </a:r>
            <a:r>
              <a:rPr lang="ko-KR" altLang="en-US" sz="2200" dirty="0">
                <a:latin typeface="+mj-lt"/>
              </a:rPr>
              <a:t>요소</a:t>
            </a:r>
            <a:r>
              <a:rPr lang="en-US" altLang="ko-KR" sz="2200" dirty="0">
                <a:latin typeface="+mj-lt"/>
              </a:rPr>
              <a:t>&lt;/span&gt;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src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pome.png</a:t>
            </a:r>
            <a:r>
              <a:rPr lang="en-US" altLang="ko-KR" sz="2200" dirty="0">
                <a:latin typeface="+mj-lt"/>
              </a:rPr>
              <a:t>" width="60" height="60" /&gt;</a:t>
            </a:r>
          </a:p>
          <a:p>
            <a:r>
              <a:rPr lang="en-US" altLang="ko-KR" sz="2200" dirty="0">
                <a:latin typeface="+mj-lt"/>
              </a:rPr>
              <a:t>    &lt;a </a:t>
            </a:r>
            <a:r>
              <a:rPr lang="en-US" altLang="ko-KR" sz="2200" dirty="0" err="1">
                <a:latin typeface="+mj-lt"/>
              </a:rPr>
              <a:t>href</a:t>
            </a:r>
            <a:r>
              <a:rPr lang="en-US" altLang="ko-KR" sz="2200" dirty="0">
                <a:latin typeface="+mj-lt"/>
              </a:rPr>
              <a:t>="http://</a:t>
            </a:r>
            <a:r>
              <a:rPr lang="en-US" altLang="ko-KR" sz="2200" dirty="0" err="1">
                <a:latin typeface="+mj-lt"/>
              </a:rPr>
              <a:t>www.w3c.org</a:t>
            </a:r>
            <a:r>
              <a:rPr lang="en-US" altLang="ko-KR" sz="2200" dirty="0">
                <a:latin typeface="+mj-lt"/>
              </a:rPr>
              <a:t>"&gt;a </a:t>
            </a:r>
            <a:r>
              <a:rPr lang="ko-KR" altLang="en-US" sz="2200" dirty="0">
                <a:latin typeface="+mj-lt"/>
              </a:rPr>
              <a:t>요소</a:t>
            </a:r>
            <a:r>
              <a:rPr lang="en-US" altLang="ko-KR" sz="2200" dirty="0">
                <a:latin typeface="+mj-lt"/>
              </a:rPr>
              <a:t>&lt;/a&gt;</a:t>
            </a:r>
          </a:p>
          <a:p>
            <a:r>
              <a:rPr lang="en-US" altLang="ko-KR" sz="2200" dirty="0">
                <a:latin typeface="+mj-lt"/>
              </a:rPr>
              <a:t>&lt;/body&gt;</a:t>
            </a:r>
            <a:endParaRPr lang="ko-KR" altLang="en-US" sz="2200" dirty="0">
              <a:latin typeface="+mj-lt"/>
            </a:endParaRPr>
          </a:p>
        </p:txBody>
      </p:sp>
      <p:pic>
        <p:nvPicPr>
          <p:cNvPr id="11" name="_x182474528" descr="EMB000018ec3db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70" y="5844075"/>
            <a:ext cx="6313308" cy="164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889791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인라인</a:t>
            </a:r>
            <a:r>
              <a:rPr lang="en-US" altLang="ko-KR" sz="3000" dirty="0"/>
              <a:t>(inline) </a:t>
            </a:r>
            <a:r>
              <a:rPr lang="ko-KR" altLang="en-US" sz="3000" dirty="0" smtClean="0"/>
              <a:t>레벨 요소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214844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블록과 인라인 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5099" y="1966822"/>
            <a:ext cx="10967625" cy="620309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 smtClean="0">
                <a:latin typeface="+mj-lt"/>
              </a:rPr>
              <a:t>&lt;</a:t>
            </a:r>
            <a:r>
              <a:rPr lang="en-US" altLang="ko-KR" sz="2339" dirty="0">
                <a:latin typeface="+mj-lt"/>
              </a:rPr>
              <a:t>style&gt;</a:t>
            </a:r>
          </a:p>
          <a:p>
            <a:r>
              <a:rPr lang="en-US" altLang="ko-KR" sz="2339" dirty="0">
                <a:latin typeface="+mj-lt"/>
              </a:rPr>
              <a:t>.</a:t>
            </a:r>
            <a:r>
              <a:rPr lang="en-US" altLang="ko-KR" sz="2339" dirty="0" err="1">
                <a:latin typeface="+mj-lt"/>
              </a:rPr>
              <a:t>menubar</a:t>
            </a:r>
            <a:r>
              <a:rPr lang="en-US" altLang="ko-KR" sz="2339" dirty="0">
                <a:latin typeface="+mj-lt"/>
              </a:rPr>
              <a:t> li {</a:t>
            </a:r>
            <a:r>
              <a:rPr lang="en-US" altLang="ko-KR" sz="2339" dirty="0">
                <a:solidFill>
                  <a:srgbClr val="FF0000"/>
                </a:solidFill>
                <a:latin typeface="+mj-lt"/>
              </a:rPr>
              <a:t>display: inline</a:t>
            </a:r>
            <a:r>
              <a:rPr lang="en-US" altLang="ko-KR" sz="2339" dirty="0">
                <a:latin typeface="+mj-lt"/>
              </a:rPr>
              <a:t>; background-color: yellow; margin: 0; </a:t>
            </a:r>
          </a:p>
          <a:p>
            <a:r>
              <a:rPr lang="en-US" altLang="ko-KR" sz="2339" dirty="0">
                <a:latin typeface="+mj-lt"/>
              </a:rPr>
              <a:t>             border: 1px solid; border-color: red; padding: .5em;}</a:t>
            </a:r>
          </a:p>
          <a:p>
            <a:r>
              <a:rPr lang="en-US" altLang="ko-KR" sz="2339" dirty="0">
                <a:latin typeface="+mj-lt"/>
              </a:rPr>
              <a:t>a {  text-decoration : none;  }</a:t>
            </a:r>
          </a:p>
          <a:p>
            <a:r>
              <a:rPr lang="en-US" altLang="ko-KR" sz="2339" dirty="0" smtClean="0">
                <a:latin typeface="+mj-lt"/>
              </a:rPr>
              <a:t>&lt;/</a:t>
            </a:r>
            <a:r>
              <a:rPr lang="en-US" altLang="ko-KR" sz="2339" dirty="0">
                <a:latin typeface="+mj-lt"/>
              </a:rPr>
              <a:t>style</a:t>
            </a:r>
            <a:r>
              <a:rPr lang="en-US" altLang="ko-KR" sz="2339" dirty="0" smtClean="0">
                <a:latin typeface="+mj-lt"/>
              </a:rPr>
              <a:t>&gt;</a:t>
            </a:r>
          </a:p>
          <a:p>
            <a:r>
              <a:rPr lang="en-US" altLang="ko-KR" sz="2339" dirty="0" smtClean="0">
                <a:latin typeface="+mj-lt"/>
              </a:rPr>
              <a:t>&lt;</a:t>
            </a:r>
            <a:r>
              <a:rPr lang="en-US" altLang="ko-KR" sz="2339" dirty="0">
                <a:latin typeface="+mj-lt"/>
              </a:rPr>
              <a:t>body&gt;</a:t>
            </a:r>
          </a:p>
          <a:p>
            <a:r>
              <a:rPr lang="en-US" altLang="ko-KR" sz="2339" dirty="0">
                <a:latin typeface="+mj-lt"/>
              </a:rPr>
              <a:t>    &lt;</a:t>
            </a:r>
            <a:r>
              <a:rPr lang="en-US" altLang="ko-KR" sz="2339" dirty="0" err="1">
                <a:latin typeface="+mj-lt"/>
              </a:rPr>
              <a:t>ul</a:t>
            </a:r>
            <a:r>
              <a:rPr lang="en-US" altLang="ko-KR" sz="2339" dirty="0">
                <a:latin typeface="+mj-lt"/>
              </a:rPr>
              <a:t> class="</a:t>
            </a:r>
            <a:r>
              <a:rPr lang="en-US" altLang="ko-KR" sz="2339" dirty="0" err="1">
                <a:latin typeface="+mj-lt"/>
              </a:rPr>
              <a:t>menubar</a:t>
            </a:r>
            <a:r>
              <a:rPr lang="en-US" altLang="ko-KR" sz="2339" dirty="0">
                <a:latin typeface="+mj-lt"/>
              </a:rPr>
              <a:t>"&gt;</a:t>
            </a:r>
          </a:p>
          <a:p>
            <a:r>
              <a:rPr lang="en-US" altLang="ko-KR" sz="2339" dirty="0">
                <a:latin typeface="+mj-lt"/>
              </a:rPr>
              <a:t>        &lt;li&gt;&lt;a </a:t>
            </a:r>
            <a:r>
              <a:rPr lang="en-US" altLang="ko-KR" sz="2339" dirty="0" err="1">
                <a:latin typeface="+mj-lt"/>
              </a:rPr>
              <a:t>href</a:t>
            </a:r>
            <a:r>
              <a:rPr lang="en-US" altLang="ko-KR" sz="2339" dirty="0">
                <a:latin typeface="+mj-lt"/>
              </a:rPr>
              <a:t>="”#”"&gt;</a:t>
            </a:r>
            <a:r>
              <a:rPr lang="ko-KR" altLang="en-US" sz="2339" dirty="0">
                <a:latin typeface="+mj-lt"/>
              </a:rPr>
              <a:t>홈으로</a:t>
            </a:r>
            <a:r>
              <a:rPr lang="en-US" altLang="ko-KR" sz="2339" dirty="0">
                <a:latin typeface="+mj-lt"/>
              </a:rPr>
              <a:t>&lt;/a&gt;&lt;/li&gt;</a:t>
            </a:r>
          </a:p>
          <a:p>
            <a:r>
              <a:rPr lang="en-US" altLang="ko-KR" sz="2339" dirty="0">
                <a:latin typeface="+mj-lt"/>
              </a:rPr>
              <a:t>        &lt;li&gt;&lt;a </a:t>
            </a:r>
            <a:r>
              <a:rPr lang="en-US" altLang="ko-KR" sz="2339" dirty="0" err="1">
                <a:latin typeface="+mj-lt"/>
              </a:rPr>
              <a:t>href</a:t>
            </a:r>
            <a:r>
              <a:rPr lang="en-US" altLang="ko-KR" sz="2339" dirty="0">
                <a:latin typeface="+mj-lt"/>
              </a:rPr>
              <a:t>="”#”"&gt;</a:t>
            </a:r>
            <a:r>
              <a:rPr lang="ko-KR" altLang="en-US" sz="2339" dirty="0">
                <a:latin typeface="+mj-lt"/>
              </a:rPr>
              <a:t>회사 소개</a:t>
            </a:r>
            <a:r>
              <a:rPr lang="en-US" altLang="ko-KR" sz="2339" dirty="0">
                <a:latin typeface="+mj-lt"/>
              </a:rPr>
              <a:t>&lt;/a&gt;&lt;/li&gt;</a:t>
            </a:r>
          </a:p>
          <a:p>
            <a:r>
              <a:rPr lang="en-US" altLang="ko-KR" sz="2339" dirty="0">
                <a:latin typeface="+mj-lt"/>
              </a:rPr>
              <a:t>        &lt;li&gt;&lt;a </a:t>
            </a:r>
            <a:r>
              <a:rPr lang="en-US" altLang="ko-KR" sz="2339" dirty="0" err="1">
                <a:latin typeface="+mj-lt"/>
              </a:rPr>
              <a:t>href</a:t>
            </a:r>
            <a:r>
              <a:rPr lang="en-US" altLang="ko-KR" sz="2339" dirty="0">
                <a:latin typeface="+mj-lt"/>
              </a:rPr>
              <a:t>="”#”"&gt;</a:t>
            </a:r>
            <a:r>
              <a:rPr lang="ko-KR" altLang="en-US" sz="2339" dirty="0">
                <a:latin typeface="+mj-lt"/>
              </a:rPr>
              <a:t>제품 소개</a:t>
            </a:r>
            <a:r>
              <a:rPr lang="en-US" altLang="ko-KR" sz="2339" dirty="0">
                <a:latin typeface="+mj-lt"/>
              </a:rPr>
              <a:t>&lt;/a&gt;&lt;/li&gt;</a:t>
            </a:r>
          </a:p>
          <a:p>
            <a:r>
              <a:rPr lang="en-US" altLang="ko-KR" sz="2339" dirty="0">
                <a:latin typeface="+mj-lt"/>
              </a:rPr>
              <a:t>        &lt;li&gt;&lt;a </a:t>
            </a:r>
            <a:r>
              <a:rPr lang="en-US" altLang="ko-KR" sz="2339" dirty="0" err="1">
                <a:latin typeface="+mj-lt"/>
              </a:rPr>
              <a:t>href</a:t>
            </a:r>
            <a:r>
              <a:rPr lang="en-US" altLang="ko-KR" sz="2339" dirty="0">
                <a:latin typeface="+mj-lt"/>
              </a:rPr>
              <a:t>="”#”"&gt;</a:t>
            </a:r>
            <a:r>
              <a:rPr lang="ko-KR" altLang="en-US" sz="2339" dirty="0">
                <a:latin typeface="+mj-lt"/>
              </a:rPr>
              <a:t>질문과 대답</a:t>
            </a:r>
            <a:r>
              <a:rPr lang="en-US" altLang="ko-KR" sz="2339" dirty="0">
                <a:latin typeface="+mj-lt"/>
              </a:rPr>
              <a:t>&lt;/a&gt;&lt;/li&gt;</a:t>
            </a:r>
          </a:p>
          <a:p>
            <a:r>
              <a:rPr lang="en-US" altLang="ko-KR" sz="2339" dirty="0">
                <a:latin typeface="+mj-lt"/>
              </a:rPr>
              <a:t>        &lt;li&gt;&lt;a </a:t>
            </a:r>
            <a:r>
              <a:rPr lang="en-US" altLang="ko-KR" sz="2339" dirty="0" err="1">
                <a:latin typeface="+mj-lt"/>
              </a:rPr>
              <a:t>href</a:t>
            </a:r>
            <a:r>
              <a:rPr lang="en-US" altLang="ko-KR" sz="2339" dirty="0">
                <a:latin typeface="+mj-lt"/>
              </a:rPr>
              <a:t>="”#”"&gt;</a:t>
            </a:r>
            <a:r>
              <a:rPr lang="ko-KR" altLang="en-US" sz="2339" dirty="0">
                <a:latin typeface="+mj-lt"/>
              </a:rPr>
              <a:t>연락처</a:t>
            </a:r>
            <a:r>
              <a:rPr lang="en-US" altLang="ko-KR" sz="2339" dirty="0">
                <a:latin typeface="+mj-lt"/>
              </a:rPr>
              <a:t>&lt;/a&gt;&lt;/li&gt;</a:t>
            </a:r>
          </a:p>
          <a:p>
            <a:r>
              <a:rPr lang="en-US" altLang="ko-KR" sz="2339" dirty="0">
                <a:latin typeface="+mj-lt"/>
              </a:rPr>
              <a:t>    &lt;/</a:t>
            </a:r>
            <a:r>
              <a:rPr lang="en-US" altLang="ko-KR" sz="2339" dirty="0" err="1">
                <a:latin typeface="+mj-lt"/>
              </a:rPr>
              <a:t>ul</a:t>
            </a:r>
            <a:r>
              <a:rPr lang="en-US" altLang="ko-KR" sz="2339" dirty="0">
                <a:latin typeface="+mj-lt"/>
              </a:rPr>
              <a:t>&gt;</a:t>
            </a:r>
          </a:p>
          <a:p>
            <a:r>
              <a:rPr lang="en-US" altLang="ko-KR" sz="2339" dirty="0">
                <a:latin typeface="+mj-lt"/>
              </a:rPr>
              <a:t>&lt;/body</a:t>
            </a:r>
            <a:r>
              <a:rPr lang="en-US" altLang="ko-KR" sz="2339" dirty="0" smtClean="0">
                <a:latin typeface="+mj-lt"/>
              </a:rPr>
              <a:t>&gt;</a:t>
            </a:r>
            <a:endParaRPr lang="en-US" altLang="ko-KR" sz="2339" dirty="0">
              <a:latin typeface="+mj-lt"/>
            </a:endParaRPr>
          </a:p>
        </p:txBody>
      </p:sp>
      <p:pic>
        <p:nvPicPr>
          <p:cNvPr id="6145" name="_x182487160" descr="EMB000018ec3db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59" y="3490600"/>
            <a:ext cx="5883645" cy="186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973" y="7412915"/>
            <a:ext cx="5398731" cy="598500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 bwMode="auto">
          <a:xfrm>
            <a:off x="7910941" y="5463112"/>
            <a:ext cx="961880" cy="185737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57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328988" y="1779676"/>
            <a:ext cx="7700962" cy="64663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1600" dirty="0">
                <a:latin typeface="+mj-lt"/>
              </a:rPr>
              <a:t>&lt;body&gt;</a:t>
            </a:r>
          </a:p>
          <a:p>
            <a:r>
              <a:rPr lang="en-US" altLang="ko-KR" sz="1600" dirty="0">
                <a:latin typeface="+mj-lt"/>
              </a:rPr>
              <a:t> &lt;h2&gt;display: none;&lt;/h2&gt;</a:t>
            </a:r>
          </a:p>
          <a:p>
            <a:r>
              <a:rPr lang="en-US" altLang="ko-KR" sz="1600" dirty="0">
                <a:latin typeface="+mj-lt"/>
              </a:rPr>
              <a:t> &lt;div&gt;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동해물과</a:t>
            </a:r>
            <a:r>
              <a:rPr lang="ko-KR" altLang="en-US" sz="1600" dirty="0">
                <a:latin typeface="+mj-lt"/>
              </a:rPr>
              <a:t> 백두산이 마르고 닳도록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&lt;p class="ex1"&gt;</a:t>
            </a:r>
            <a:r>
              <a:rPr lang="ko-KR" altLang="en-US" sz="1600" dirty="0" err="1">
                <a:latin typeface="+mj-lt"/>
              </a:rPr>
              <a:t>대한사람</a:t>
            </a:r>
            <a:r>
              <a:rPr lang="en-US" altLang="ko-KR" sz="1600" dirty="0">
                <a:latin typeface="+mj-lt"/>
              </a:rPr>
              <a:t>&lt;/p&gt; </a:t>
            </a:r>
            <a:r>
              <a:rPr lang="ko-KR" altLang="en-US" sz="1600" dirty="0">
                <a:latin typeface="+mj-lt"/>
              </a:rPr>
              <a:t>대한으로 길이보전하세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&lt;/div&gt;</a:t>
            </a:r>
          </a:p>
          <a:p>
            <a:r>
              <a:rPr lang="en-US" altLang="ko-KR" sz="1600" dirty="0">
                <a:latin typeface="+mj-lt"/>
              </a:rPr>
              <a:t> &lt;h2&gt;display: inline;&lt;/h2&gt;</a:t>
            </a:r>
          </a:p>
          <a:p>
            <a:r>
              <a:rPr lang="en-US" altLang="ko-KR" sz="1600" dirty="0">
                <a:latin typeface="+mj-lt"/>
              </a:rPr>
              <a:t> &lt;div&gt;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동해물과</a:t>
            </a:r>
            <a:r>
              <a:rPr lang="ko-KR" altLang="en-US" sz="1600" dirty="0">
                <a:latin typeface="+mj-lt"/>
              </a:rPr>
              <a:t> 백두산이 마르고 닳도록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&lt;p class="ex2"&gt;</a:t>
            </a:r>
            <a:r>
              <a:rPr lang="ko-KR" altLang="en-US" sz="1600" dirty="0" err="1">
                <a:latin typeface="+mj-lt"/>
              </a:rPr>
              <a:t>대한사람</a:t>
            </a:r>
            <a:r>
              <a:rPr lang="en-US" altLang="ko-KR" sz="1600" dirty="0">
                <a:latin typeface="+mj-lt"/>
              </a:rPr>
              <a:t>&lt;/p&gt; </a:t>
            </a:r>
            <a:r>
              <a:rPr lang="ko-KR" altLang="en-US" sz="1600" dirty="0">
                <a:latin typeface="+mj-lt"/>
              </a:rPr>
              <a:t>대한으로 길이보전하세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&lt;/div&gt;</a:t>
            </a:r>
          </a:p>
          <a:p>
            <a:r>
              <a:rPr lang="en-US" altLang="ko-KR" sz="1600" dirty="0">
                <a:latin typeface="+mj-lt"/>
              </a:rPr>
              <a:t> &lt;h2&gt;display: block;&lt;/h2&gt;</a:t>
            </a:r>
          </a:p>
          <a:p>
            <a:r>
              <a:rPr lang="en-US" altLang="ko-KR" sz="1600" dirty="0">
                <a:latin typeface="+mj-lt"/>
              </a:rPr>
              <a:t> &lt;div&gt;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동해물과</a:t>
            </a:r>
            <a:r>
              <a:rPr lang="ko-KR" altLang="en-US" sz="1600" dirty="0">
                <a:latin typeface="+mj-lt"/>
              </a:rPr>
              <a:t> 백두산이 마르고 닳도록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&lt;p class="ex3"&gt;</a:t>
            </a:r>
            <a:r>
              <a:rPr lang="ko-KR" altLang="en-US" sz="1600" dirty="0" err="1">
                <a:latin typeface="+mj-lt"/>
              </a:rPr>
              <a:t>대한사람</a:t>
            </a:r>
            <a:r>
              <a:rPr lang="en-US" altLang="ko-KR" sz="1600" dirty="0">
                <a:latin typeface="+mj-lt"/>
              </a:rPr>
              <a:t>&lt;/p&gt; </a:t>
            </a:r>
            <a:r>
              <a:rPr lang="ko-KR" altLang="en-US" sz="1600" dirty="0">
                <a:latin typeface="+mj-lt"/>
              </a:rPr>
              <a:t>대한으로 길이보전하세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&lt;/div&gt;</a:t>
            </a:r>
          </a:p>
          <a:p>
            <a:r>
              <a:rPr lang="en-US" altLang="ko-KR" sz="1600" dirty="0">
                <a:latin typeface="+mj-lt"/>
              </a:rPr>
              <a:t> &lt;h2&gt;display: inline-block;&lt;/h2&gt;</a:t>
            </a:r>
          </a:p>
          <a:p>
            <a:r>
              <a:rPr lang="en-US" altLang="ko-KR" sz="1600" dirty="0">
                <a:latin typeface="+mj-lt"/>
              </a:rPr>
              <a:t> &lt;div&gt;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동해물과</a:t>
            </a:r>
            <a:r>
              <a:rPr lang="ko-KR" altLang="en-US" sz="1600" dirty="0">
                <a:latin typeface="+mj-lt"/>
              </a:rPr>
              <a:t> 백두산이 마르고 닳도록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&lt;p class="ex4"&gt;</a:t>
            </a:r>
            <a:r>
              <a:rPr lang="ko-KR" altLang="en-US" sz="1600" dirty="0" err="1">
                <a:latin typeface="+mj-lt"/>
              </a:rPr>
              <a:t>대한사람</a:t>
            </a:r>
            <a:r>
              <a:rPr lang="en-US" altLang="ko-KR" sz="1600" dirty="0">
                <a:latin typeface="+mj-lt"/>
              </a:rPr>
              <a:t>&lt;/p&gt; </a:t>
            </a:r>
            <a:r>
              <a:rPr lang="ko-KR" altLang="en-US" sz="1600" dirty="0">
                <a:latin typeface="+mj-lt"/>
              </a:rPr>
              <a:t>대한으로 길이보전하세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&lt;/div&gt;</a:t>
            </a:r>
          </a:p>
          <a:p>
            <a:r>
              <a:rPr lang="en-US" altLang="ko-KR" sz="1600" dirty="0">
                <a:latin typeface="+mj-lt"/>
              </a:rPr>
              <a:t>&lt;/</a:t>
            </a:r>
            <a:r>
              <a:rPr lang="en-US" altLang="ko-KR" sz="1600" dirty="0" smtClean="0">
                <a:latin typeface="+mj-lt"/>
              </a:rPr>
              <a:t>body&gt;</a:t>
            </a:r>
            <a:endParaRPr lang="ko-KR" altLang="en-US" sz="16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/>
              <a:t>블록과 인라인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" y="1551114"/>
            <a:ext cx="2335208" cy="68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92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00238"/>
            <a:ext cx="11262614" cy="6284348"/>
          </a:xfrm>
        </p:spPr>
        <p:txBody>
          <a:bodyPr/>
          <a:lstStyle/>
          <a:p>
            <a:r>
              <a:rPr lang="ko-KR" altLang="en-US" sz="3000" dirty="0" smtClean="0"/>
              <a:t>위치 설정 방법에 따라 </a:t>
            </a:r>
            <a:r>
              <a:rPr lang="en-US" altLang="ko-KR" sz="3000" dirty="0" smtClean="0"/>
              <a:t>top, bottom, left, right </a:t>
            </a:r>
            <a:r>
              <a:rPr lang="ko-KR" altLang="en-US" sz="3000" dirty="0" smtClean="0"/>
              <a:t>속성 결정</a:t>
            </a:r>
            <a:endParaRPr lang="ko-KR" altLang="en-US" sz="3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64" y="2686885"/>
            <a:ext cx="10831647" cy="512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레이아웃 위치</a:t>
            </a:r>
            <a:r>
              <a:rPr lang="en-US" altLang="ko-KR" sz="5500" kern="0" dirty="0" smtClean="0">
                <a:latin typeface="+mj-lt"/>
              </a:rPr>
              <a:t>(1/7)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163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14824</TotalTime>
  <Words>1536</Words>
  <Application>Microsoft Office PowerPoint</Application>
  <PresentationFormat>사용자 지정</PresentationFormat>
  <Paragraphs>405</Paragraphs>
  <Slides>34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굴림</vt:lpstr>
      <vt:lpstr>나눔고딕</vt:lpstr>
      <vt:lpstr>나눔고딕코딩</vt:lpstr>
      <vt:lpstr>나눔바른고딕</vt:lpstr>
      <vt:lpstr>맑은 고딕</vt:lpstr>
      <vt:lpstr>Arial</vt:lpstr>
      <vt:lpstr>Comic Sans MS</vt:lpstr>
      <vt:lpstr>Symbol</vt:lpstr>
      <vt:lpstr>1_Crayons</vt:lpstr>
      <vt:lpstr>PowerPoint 프레젠테이션</vt:lpstr>
      <vt:lpstr>레이아웃이란?</vt:lpstr>
      <vt:lpstr>PowerPoint 프레젠테이션</vt:lpstr>
      <vt:lpstr>PowerPoint 프레젠테이션</vt:lpstr>
      <vt:lpstr>PowerPoint 프레젠테이션</vt:lpstr>
      <vt:lpstr>PowerPoint 프레젠테이션</vt:lpstr>
      <vt:lpstr>블록과 인라인 예제1</vt:lpstr>
      <vt:lpstr>블록과 인라인 예제2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Z-index 예제1 </vt:lpstr>
      <vt:lpstr>Z-index 예제2 </vt:lpstr>
      <vt:lpstr>Positioning 예제</vt:lpstr>
      <vt:lpstr>레이아웃 overflow</vt:lpstr>
      <vt:lpstr>overflow 예제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float 예제1</vt:lpstr>
      <vt:lpstr>float 예제2</vt:lpstr>
      <vt:lpstr>PowerPoint 프레젠테이션</vt:lpstr>
      <vt:lpstr>PowerPoint 프레젠테이션</vt:lpstr>
      <vt:lpstr>PowerPoint 프레젠테이션</vt:lpstr>
      <vt:lpstr>PowerPoint 프레젠테이션</vt:lpstr>
      <vt:lpstr>연습1</vt:lpstr>
      <vt:lpstr>연습2</vt:lpstr>
      <vt:lpstr>연습3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standby-13</cp:lastModifiedBy>
  <cp:revision>1263</cp:revision>
  <cp:lastPrinted>2015-02-24T08:02:21Z</cp:lastPrinted>
  <dcterms:created xsi:type="dcterms:W3CDTF">2007-06-29T06:43:39Z</dcterms:created>
  <dcterms:modified xsi:type="dcterms:W3CDTF">2021-12-01T06:55:40Z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