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2"/>
  </p:notesMasterIdLst>
  <p:handoutMasterIdLst>
    <p:handoutMasterId r:id="rId43"/>
  </p:handoutMasterIdLst>
  <p:sldIdLst>
    <p:sldId id="752" r:id="rId2"/>
    <p:sldId id="753" r:id="rId3"/>
    <p:sldId id="754" r:id="rId4"/>
    <p:sldId id="755" r:id="rId5"/>
    <p:sldId id="756" r:id="rId6"/>
    <p:sldId id="757" r:id="rId7"/>
    <p:sldId id="758" r:id="rId8"/>
    <p:sldId id="759" r:id="rId9"/>
    <p:sldId id="760" r:id="rId10"/>
    <p:sldId id="954" r:id="rId11"/>
    <p:sldId id="765" r:id="rId12"/>
    <p:sldId id="766" r:id="rId13"/>
    <p:sldId id="767" r:id="rId14"/>
    <p:sldId id="768" r:id="rId15"/>
    <p:sldId id="769" r:id="rId16"/>
    <p:sldId id="770" r:id="rId17"/>
    <p:sldId id="771" r:id="rId18"/>
    <p:sldId id="772" r:id="rId19"/>
    <p:sldId id="773" r:id="rId20"/>
    <p:sldId id="774" r:id="rId21"/>
    <p:sldId id="775" r:id="rId22"/>
    <p:sldId id="776" r:id="rId23"/>
    <p:sldId id="777" r:id="rId24"/>
    <p:sldId id="892" r:id="rId25"/>
    <p:sldId id="779" r:id="rId26"/>
    <p:sldId id="906" r:id="rId27"/>
    <p:sldId id="784" r:id="rId28"/>
    <p:sldId id="785" r:id="rId29"/>
    <p:sldId id="786" r:id="rId30"/>
    <p:sldId id="893" r:id="rId31"/>
    <p:sldId id="788" r:id="rId32"/>
    <p:sldId id="789" r:id="rId33"/>
    <p:sldId id="790" r:id="rId34"/>
    <p:sldId id="791" r:id="rId35"/>
    <p:sldId id="885" r:id="rId36"/>
    <p:sldId id="793" r:id="rId37"/>
    <p:sldId id="794" r:id="rId38"/>
    <p:sldId id="881" r:id="rId39"/>
    <p:sldId id="933" r:id="rId40"/>
    <p:sldId id="797" r:id="rId4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/>
        </p14:section>
        <p14:section name="Javascript" id="{21A0D544-C98B-4767-8E9B-BFA545D479FA}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95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784"/>
            <p14:sldId id="785"/>
            <p14:sldId id="786"/>
            <p14:sldId id="893"/>
            <p14:sldId id="788"/>
            <p14:sldId id="789"/>
            <p14:sldId id="790"/>
            <p14:sldId id="791"/>
            <p14:sldId id="885"/>
            <p14:sldId id="793"/>
            <p14:sldId id="794"/>
            <p14:sldId id="881"/>
            <p14:sldId id="933"/>
            <p14:sldId id="7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00000"/>
    <a:srgbClr val="005828"/>
    <a:srgbClr val="007E39"/>
    <a:srgbClr val="0000FF"/>
    <a:srgbClr val="FFFFFF"/>
    <a:srgbClr val="009E00"/>
    <a:srgbClr val="6600FF"/>
    <a:srgbClr val="CC9900"/>
    <a:srgbClr val="FF9999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4" autoAdjust="0"/>
    <p:restoredTop sz="93514" autoAdjust="0"/>
  </p:normalViewPr>
  <p:slideViewPr>
    <p:cSldViewPr snapToGrid="0">
      <p:cViewPr varScale="1">
        <p:scale>
          <a:sx n="71" d="100"/>
          <a:sy n="71" d="100"/>
        </p:scale>
        <p:origin x="-480" y="-10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Search() == </a:t>
            </a:r>
            <a:r>
              <a:rPr lang="en-US" altLang="ko-KR" dirty="0" err="1" smtClean="0"/>
              <a:t>indexOf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r>
              <a:rPr lang="en-US" altLang="ko-KR" dirty="0" smtClean="0"/>
              <a:t>match() : </a:t>
            </a:r>
            <a:r>
              <a:rPr lang="ko-KR" altLang="en-US" dirty="0" err="1" smtClean="0"/>
              <a:t>정규식으로</a:t>
            </a:r>
            <a:r>
              <a:rPr lang="ko-KR" altLang="en-US" dirty="0" smtClean="0"/>
              <a:t> 검색하여 동일한 값 추출 </a:t>
            </a:r>
            <a:r>
              <a:rPr lang="en-US" altLang="ko-KR" dirty="0" smtClean="0"/>
              <a:t>(w3schools</a:t>
            </a:r>
            <a:r>
              <a:rPr lang="en-US" altLang="ko-KR" baseline="0" dirty="0" smtClean="0"/>
              <a:t> match </a:t>
            </a:r>
            <a:r>
              <a:rPr lang="ko-KR" altLang="en-US" baseline="0" dirty="0" smtClean="0"/>
              <a:t>검색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9022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https://www.w3schools.com/js/tryit.asp?filename=tryjs_math_pi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58543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o.wikipedia.org/wiki/1%EC%9B%94_1%EC%9D%BC" TargetMode="External"/><Relationship Id="rId2" Type="http://schemas.openxmlformats.org/officeDocument/2006/relationships/hyperlink" Target="http://ko.wikipedia.org/wiki/1972%EB%85%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o.wikipedia.org/wiki/%EA%B7%B8%EB%A6%AC%EB%8B%88%EC%B9%98_%ED%8F%89%EA%B7%A0%EC%8B%9C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09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객체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표시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표시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배열로 변환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Object.values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문자열로 변환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JSON.stringify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51" y="2355742"/>
            <a:ext cx="10670077" cy="976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myCar.model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myCar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[“model”];</a:t>
            </a:r>
            <a:endParaRPr lang="ko-KR" altLang="en-US" sz="24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93251" y="4150962"/>
            <a:ext cx="10670077" cy="1428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person = {name : “</a:t>
            </a:r>
            <a:r>
              <a:rPr lang="ko-KR" altLang="en-US" sz="2400" b="1" dirty="0" smtClean="0">
                <a:latin typeface="+mj-lt"/>
                <a:ea typeface="나눔고딕코딩" panose="020D0009000000000000" pitchFamily="49" charset="-127"/>
              </a:rPr>
              <a:t>홍길동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”, age : 30, city : “</a:t>
            </a:r>
            <a:r>
              <a:rPr lang="ko-KR" altLang="en-US" sz="2400" b="1" dirty="0" smtClean="0">
                <a:latin typeface="+mj-lt"/>
                <a:ea typeface="나눔고딕코딩" panose="020D0009000000000000" pitchFamily="49" charset="-127"/>
              </a:rPr>
              <a:t>대전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“};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myArray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Object.values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(person);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//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myArray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는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[“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홍길동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”, 30, “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대전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”]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이란 배열이 됨</a:t>
            </a:r>
            <a:endParaRPr lang="ko-KR" altLang="en-US" sz="2400" b="1" dirty="0">
              <a:solidFill>
                <a:srgbClr val="FF0000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93251" y="6451358"/>
            <a:ext cx="10670077" cy="1733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person = {name : “John”, age : 50, city : “New York“};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myString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JSON.stringify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(person);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//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myString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은 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[“name” : “John”, “age” : 50, “city” : “New York”]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으로 생성 됨</a:t>
            </a:r>
            <a:endParaRPr lang="ko-KR" altLang="en-US" sz="2400" b="1" dirty="0">
              <a:solidFill>
                <a:srgbClr val="FF0000"/>
              </a:solidFill>
              <a:latin typeface="+mj-lt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4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5612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Object </a:t>
            </a:r>
            <a:r>
              <a:rPr lang="ko-KR" altLang="en-US" sz="3000" dirty="0" smtClean="0"/>
              <a:t>객체</a:t>
            </a:r>
            <a:r>
              <a:rPr lang="en-US" altLang="ko-KR" sz="30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Object()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{}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2800" dirty="0" smtClean="0"/>
          </a:p>
          <a:p>
            <a:pPr lvl="0"/>
            <a:r>
              <a:rPr lang="en-US" altLang="ko-KR" sz="3000" dirty="0" smtClean="0"/>
              <a:t>Array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</a:t>
            </a:r>
            <a:r>
              <a:rPr lang="ko-KR" altLang="en-US" sz="2800" dirty="0">
                <a:solidFill>
                  <a:srgbClr val="0000FF"/>
                </a:solidFill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Array()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[]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2800" dirty="0" smtClean="0"/>
          </a:p>
          <a:p>
            <a:pPr lvl="0"/>
            <a:r>
              <a:rPr lang="en-US" altLang="ko-KR" sz="3000" dirty="0" smtClean="0"/>
              <a:t>Date </a:t>
            </a:r>
            <a:r>
              <a:rPr lang="ko-KR" altLang="en-US" sz="3000" dirty="0"/>
              <a:t>객체 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Number </a:t>
            </a:r>
            <a:r>
              <a:rPr lang="ko-KR" altLang="en-US" sz="3000" dirty="0" smtClean="0"/>
              <a:t>객체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String </a:t>
            </a:r>
            <a:r>
              <a:rPr lang="ko-KR" altLang="en-US" sz="3000" dirty="0" smtClean="0"/>
              <a:t>객체</a:t>
            </a:r>
            <a:r>
              <a:rPr lang="en-US" altLang="ko-KR" sz="30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String()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“”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Boolean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Boolean()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true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false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ko-KR" altLang="en-US" sz="3000" dirty="0"/>
          </a:p>
          <a:p>
            <a:pPr lvl="0"/>
            <a:r>
              <a:rPr lang="en-US" altLang="ko-KR" sz="3000" dirty="0" smtClean="0"/>
              <a:t>Function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Function()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function(){}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사용가능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Math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- pow(), floor() round() ceil(), max(), min()</a:t>
            </a:r>
            <a:r>
              <a:rPr lang="en-US" altLang="ko-KR" sz="3000" dirty="0" smtClean="0"/>
              <a:t>…</a:t>
            </a:r>
          </a:p>
          <a:p>
            <a:pPr lvl="0"/>
            <a:r>
              <a:rPr lang="en-US" altLang="ko-KR" sz="3000" dirty="0" smtClean="0"/>
              <a:t>…</a:t>
            </a:r>
          </a:p>
          <a:p>
            <a:pPr lvl="1"/>
            <a:r>
              <a:rPr lang="en-US" altLang="ko-KR" sz="2480" dirty="0" smtClean="0"/>
              <a:t>New</a:t>
            </a:r>
            <a:r>
              <a:rPr lang="ko-KR" altLang="en-US" sz="2480" dirty="0" smtClean="0"/>
              <a:t>키워드를 사용해서 생성 </a:t>
            </a:r>
            <a:r>
              <a:rPr lang="en-US" altLang="ko-KR" sz="2480" dirty="0" smtClean="0"/>
              <a:t>(</a:t>
            </a:r>
            <a:r>
              <a:rPr lang="ko-KR" altLang="en-US" sz="2480" dirty="0" smtClean="0"/>
              <a:t>예</a:t>
            </a:r>
            <a:r>
              <a:rPr lang="en-US" altLang="ko-KR" sz="2480" dirty="0" smtClean="0"/>
              <a:t>. </a:t>
            </a:r>
            <a:r>
              <a:rPr lang="en-US" altLang="ko-KR" sz="2480" dirty="0" err="1" smtClean="0"/>
              <a:t>var</a:t>
            </a:r>
            <a:r>
              <a:rPr lang="en-US" altLang="ko-KR" sz="2480" dirty="0" smtClean="0"/>
              <a:t> date = new Date();)</a:t>
            </a:r>
          </a:p>
          <a:p>
            <a:pPr lvl="1"/>
            <a:r>
              <a:rPr lang="en-US" altLang="ko-KR" sz="2480" dirty="0" smtClean="0"/>
              <a:t>Math</a:t>
            </a:r>
            <a:r>
              <a:rPr lang="ko-KR" altLang="en-US" sz="2480" dirty="0" smtClean="0"/>
              <a:t>는 전역 객체이기 때문에 </a:t>
            </a:r>
            <a:r>
              <a:rPr lang="en-US" altLang="ko-KR" sz="2480" dirty="0" smtClean="0"/>
              <a:t>new </a:t>
            </a:r>
            <a:r>
              <a:rPr lang="ko-KR" altLang="en-US" sz="2480" dirty="0" smtClean="0"/>
              <a:t>키워드를 사용하지 않음</a:t>
            </a:r>
            <a:endParaRPr lang="en-US" altLang="ko-KR" sz="24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배열을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나타내는 객체</a:t>
            </a:r>
            <a:endParaRPr lang="en-US" altLang="ko-KR" sz="2800" dirty="0" smtClean="0"/>
          </a:p>
          <a:p>
            <a:pPr marL="594068" lvl="1" indent="0">
              <a:buNone/>
            </a:pPr>
            <a:r>
              <a:rPr lang="en-US" altLang="ko-KR" sz="2400" i="1" dirty="0" err="1">
                <a:solidFill>
                  <a:srgbClr val="000099"/>
                </a:solidFill>
              </a:rPr>
              <a:t>var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myArray</a:t>
            </a:r>
            <a:r>
              <a:rPr lang="en-US" altLang="ko-KR" sz="2400" dirty="0"/>
              <a:t> = </a:t>
            </a:r>
            <a:r>
              <a:rPr lang="en-US" altLang="ko-KR" sz="2400" i="1" dirty="0">
                <a:solidFill>
                  <a:srgbClr val="000099"/>
                </a:solidFill>
              </a:rPr>
              <a:t>new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Array(3);	</a:t>
            </a:r>
            <a:r>
              <a:rPr lang="en-US" altLang="ko-KR" sz="2400" i="1" dirty="0" smtClean="0">
                <a:solidFill>
                  <a:srgbClr val="000099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Array</a:t>
            </a:r>
            <a:r>
              <a:rPr lang="en-US" altLang="ko-KR" sz="2400" dirty="0" smtClean="0"/>
              <a:t>(“</a:t>
            </a:r>
            <a:r>
              <a:rPr lang="en-US" altLang="ko-KR" sz="2400" dirty="0" err="1" smtClean="0"/>
              <a:t>apple”,”banana</a:t>
            </a:r>
            <a:r>
              <a:rPr lang="en-US" altLang="ko-KR" sz="2400" dirty="0" smtClean="0"/>
              <a:t>”, …)</a:t>
            </a:r>
            <a:endParaRPr lang="en-US" altLang="ko-KR" sz="2400" dirty="0"/>
          </a:p>
          <a:p>
            <a:pPr marL="594068" lvl="1" indent="0">
              <a:buNone/>
            </a:pPr>
            <a:r>
              <a:rPr lang="en-US" altLang="ko-KR" sz="2400" dirty="0" err="1"/>
              <a:t>myArray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FF0000"/>
                </a:solidFill>
              </a:rPr>
              <a:t>0</a:t>
            </a:r>
            <a:r>
              <a:rPr lang="en-US" altLang="ko-KR" sz="2400" dirty="0"/>
              <a:t>] = </a:t>
            </a:r>
            <a:r>
              <a:rPr lang="en-US" altLang="ko-KR" sz="2400" dirty="0">
                <a:solidFill>
                  <a:srgbClr val="CC9900"/>
                </a:solidFill>
              </a:rPr>
              <a:t>"apple"</a:t>
            </a:r>
            <a:r>
              <a:rPr lang="en-US" altLang="ko-KR" sz="2400" dirty="0"/>
              <a:t>;</a:t>
            </a:r>
          </a:p>
          <a:p>
            <a:pPr marL="594068" lvl="1" indent="0">
              <a:buNone/>
            </a:pPr>
            <a:r>
              <a:rPr lang="en-US" altLang="ko-KR" sz="2400" dirty="0" err="1"/>
              <a:t>myArray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] = </a:t>
            </a:r>
            <a:r>
              <a:rPr lang="en-US" altLang="ko-KR" sz="2400" dirty="0">
                <a:solidFill>
                  <a:srgbClr val="CC9900"/>
                </a:solidFill>
              </a:rPr>
              <a:t>"banana"</a:t>
            </a:r>
            <a:r>
              <a:rPr lang="en-US" altLang="ko-KR" sz="2400" dirty="0"/>
              <a:t>;</a:t>
            </a:r>
          </a:p>
          <a:p>
            <a:pPr marL="594068" lvl="1" indent="0">
              <a:buNone/>
            </a:pPr>
            <a:r>
              <a:rPr lang="en-US" altLang="ko-KR" sz="2400" dirty="0" err="1"/>
              <a:t>myArray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FF0000"/>
                </a:solidFill>
              </a:rPr>
              <a:t>2</a:t>
            </a:r>
            <a:r>
              <a:rPr lang="en-US" altLang="ko-KR" sz="2400" dirty="0"/>
              <a:t>] = </a:t>
            </a:r>
            <a:r>
              <a:rPr lang="en-US" altLang="ko-KR" sz="2400" dirty="0">
                <a:solidFill>
                  <a:srgbClr val="CC9900"/>
                </a:solidFill>
              </a:rPr>
              <a:t>"orange</a:t>
            </a:r>
            <a:r>
              <a:rPr lang="en-US" altLang="ko-KR" sz="2400" dirty="0" smtClean="0">
                <a:solidFill>
                  <a:srgbClr val="CC9900"/>
                </a:solidFill>
              </a:rPr>
              <a:t>"</a:t>
            </a:r>
            <a:r>
              <a:rPr lang="en-US" altLang="ko-KR" sz="2400" dirty="0" smtClean="0"/>
              <a:t>;</a:t>
            </a:r>
          </a:p>
          <a:p>
            <a:pPr marL="594068" lvl="1" indent="0">
              <a:buNone/>
            </a:pPr>
            <a:r>
              <a:rPr lang="en-US" altLang="ko-KR" sz="2400" dirty="0" err="1" smtClean="0"/>
              <a:t>myArray</a:t>
            </a:r>
            <a:r>
              <a:rPr lang="en-US" altLang="ko-KR" sz="2400" dirty="0" smtClean="0"/>
              <a:t>[3] = “</a:t>
            </a:r>
            <a:r>
              <a:rPr lang="en-US" altLang="ko-KR" sz="2400" dirty="0" err="1" smtClean="0"/>
              <a:t>sdf</a:t>
            </a:r>
            <a:r>
              <a:rPr lang="en-US" altLang="ko-KR" sz="2400" dirty="0" smtClean="0"/>
              <a:t>”</a:t>
            </a:r>
            <a:endParaRPr lang="en-US" altLang="ko-KR" sz="2800" dirty="0"/>
          </a:p>
          <a:p>
            <a:r>
              <a:rPr lang="ko-KR" altLang="en-US" sz="2800" dirty="0" smtClean="0"/>
              <a:t>배열의 크기가 자동으로 조절된다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타 언어는 배열의 크기가 고정되어 있지만 자바스크립트에서 배열의 크기는 현재 배열의 크기보다 큰 인덱스를 사용하면 자동으로 증가한다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자바스크립트에서는 </a:t>
            </a:r>
            <a:r>
              <a:rPr lang="ko-KR" altLang="en-US" sz="2800" dirty="0" smtClean="0">
                <a:solidFill>
                  <a:srgbClr val="FF0000"/>
                </a:solidFill>
              </a:rPr>
              <a:t>하나의 배열에 여러 가지 자료 형을 혼합해서 저장</a:t>
            </a:r>
            <a:r>
              <a:rPr lang="ko-KR" altLang="en-US" sz="2800" dirty="0" smtClean="0"/>
              <a:t>할 수 있다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즉 하나의 배열에 정수와 문자열을 동시에 저장하는 것이 가능하다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5545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1409" y="1704813"/>
            <a:ext cx="10120393" cy="661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function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printArray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(a)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"[ 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for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i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;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i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&lt;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a.length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;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i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(a[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i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 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 ] 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Array();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myArray1[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 =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"apple"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myArray1[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 =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"banana"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 =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"orange"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myArray2 =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Array(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"apple"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"banana"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"orange"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[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"apple"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"banana"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"orange"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printArray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(myArray1);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printArray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myArray2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printArray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8454" y="3522581"/>
            <a:ext cx="4350514" cy="20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5803" y="1609915"/>
            <a:ext cx="10670077" cy="6262198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</a:t>
            </a:r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52264"/>
              </p:ext>
            </p:extLst>
          </p:nvPr>
        </p:nvGraphicFramePr>
        <p:xfrm>
          <a:off x="679039" y="3501528"/>
          <a:ext cx="10503603" cy="408201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8309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72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마지막 요소를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2055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9798469"/>
              </p:ext>
            </p:extLst>
          </p:nvPr>
        </p:nvGraphicFramePr>
        <p:xfrm>
          <a:off x="694537" y="1924995"/>
          <a:ext cx="10503603" cy="612719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885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5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거꾸로 뒤집는다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3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사전 순으로 정렬된다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만든다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(end index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포함되지 않고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가능하다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3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(index, n,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삽입한다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4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91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생략 시 콤마로 구분한다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25737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916056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x 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= 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y 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= 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4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5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6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joined 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=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x.concat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(x);     </a:t>
            </a:r>
            <a:r>
              <a:rPr lang="en-US" altLang="ko-KR" sz="2400" b="1" dirty="0" smtClean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	</a:t>
            </a:r>
            <a:r>
              <a:rPr lang="en-US" altLang="ko-KR" sz="2400" b="1" dirty="0" smtClean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(joined); </a:t>
            </a:r>
            <a:r>
              <a:rPr lang="en-US" altLang="ko-KR" sz="2400" b="1" dirty="0" smtClean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	</a:t>
            </a:r>
            <a:r>
              <a:rPr lang="en-US" altLang="ko-KR" sz="2400" b="1" dirty="0" smtClean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7446" y="2143118"/>
            <a:ext cx="3892932" cy="16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5725502"/>
            <a:ext cx="11265509" cy="1992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fruits = [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"apple"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"banana"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"grape"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fruits.indexOf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"banana"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));      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5022" y="4969787"/>
            <a:ext cx="3575356" cy="15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numbers = 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4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5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numbers.push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6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(numbers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'&lt;BR&gt;'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  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item =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numbers.pop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(numbers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'&lt;BR&gt;'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  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4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3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numbers = [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3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4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5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6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7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8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9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3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10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00" b="1" dirty="0"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3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item = </a:t>
            </a:r>
            <a:r>
              <a:rPr lang="en-US" altLang="ko-KR" sz="23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numbers.shift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3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(item + </a:t>
            </a:r>
            <a:r>
              <a:rPr lang="en-US" altLang="ko-KR" sz="23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'&lt;BR&gt;'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     </a:t>
            </a:r>
            <a:r>
              <a:rPr lang="en-US" altLang="ko-KR" sz="23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3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3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3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(numbers + </a:t>
            </a:r>
            <a:r>
              <a:rPr lang="en-US" altLang="ko-KR" sz="23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'&lt;BR&gt;'</a:t>
            </a:r>
            <a:r>
              <a:rPr lang="en-US" altLang="ko-KR" sz="23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  </a:t>
            </a:r>
            <a:r>
              <a:rPr lang="en-US" altLang="ko-KR" sz="23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// </a:t>
            </a:r>
            <a:r>
              <a:rPr lang="ko-KR" altLang="en-US" sz="23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출력</a:t>
            </a:r>
            <a:r>
              <a:rPr lang="en-US" altLang="ko-KR" sz="2300" b="1" dirty="0">
                <a:solidFill>
                  <a:srgbClr val="009E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7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99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169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19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myArray.sort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[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7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99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169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19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myArray.sort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function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(a, b) {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return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document.writeln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myArray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2344" y="6380559"/>
            <a:ext cx="4804636" cy="147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2344" y="2762078"/>
            <a:ext cx="4968746" cy="15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357" y="1788464"/>
            <a:ext cx="11262614" cy="6340288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>
                <a:latin typeface="+mj-lt"/>
              </a:rPr>
              <a:t>사람 이름을 계속 입력 받아 배열에 저장하고 그 저장된 이름을 출력하는 프로그램을 작성하시오</a:t>
            </a:r>
            <a:r>
              <a:rPr lang="en-US" altLang="ko-KR" sz="3000" dirty="0" smtClean="0">
                <a:latin typeface="+mj-lt"/>
              </a:rPr>
              <a:t>.</a:t>
            </a:r>
          </a:p>
          <a:p>
            <a:pPr marL="862709" lvl="1" indent="-342900">
              <a:buFontTx/>
              <a:buChar char="-"/>
            </a:pPr>
            <a:r>
              <a:rPr lang="ko-KR" altLang="en-US" sz="2480" dirty="0" smtClean="0">
                <a:latin typeface="+mj-lt"/>
              </a:rPr>
              <a:t>입력은 </a:t>
            </a:r>
            <a:r>
              <a:rPr lang="en-US" altLang="ko-KR" sz="2480" dirty="0" smtClean="0">
                <a:latin typeface="+mj-lt"/>
              </a:rPr>
              <a:t>prompt </a:t>
            </a:r>
            <a:r>
              <a:rPr lang="ko-KR" altLang="en-US" sz="2480" dirty="0" smtClean="0">
                <a:latin typeface="+mj-lt"/>
              </a:rPr>
              <a:t>이용</a:t>
            </a:r>
            <a:endParaRPr lang="en-US" altLang="ko-KR" sz="2480" dirty="0" smtClean="0">
              <a:latin typeface="+mj-lt"/>
            </a:endParaRPr>
          </a:p>
          <a:p>
            <a:pPr marL="862709" lvl="1" indent="-342900">
              <a:buFontTx/>
              <a:buChar char="-"/>
            </a:pPr>
            <a:r>
              <a:rPr lang="ko-KR" altLang="en-US" sz="2480" dirty="0" smtClean="0">
                <a:latin typeface="+mj-lt"/>
              </a:rPr>
              <a:t>입력의 마지막은 공백 문자를 입력하거나</a:t>
            </a:r>
            <a:r>
              <a:rPr lang="en-US" altLang="ko-KR" sz="2480" dirty="0" smtClean="0">
                <a:latin typeface="+mj-lt"/>
              </a:rPr>
              <a:t>, </a:t>
            </a:r>
            <a:r>
              <a:rPr lang="ko-KR" altLang="en-US" sz="2480" dirty="0" smtClean="0">
                <a:latin typeface="+mj-lt"/>
              </a:rPr>
              <a:t>취소 버튼을 눌렀을 때</a:t>
            </a:r>
            <a:endParaRPr lang="en-US" altLang="ko-KR" sz="2480" dirty="0" smtClean="0">
              <a:latin typeface="+mj-lt"/>
            </a:endParaRPr>
          </a:p>
          <a:p>
            <a:pPr marL="519809" lvl="1" indent="0">
              <a:buNone/>
            </a:pPr>
            <a:r>
              <a:rPr lang="en-US" altLang="ko-KR" sz="2480" dirty="0" smtClean="0">
                <a:latin typeface="+mj-lt"/>
              </a:rPr>
              <a:t>    (</a:t>
            </a:r>
            <a:r>
              <a:rPr lang="ko-KR" altLang="en-US" sz="2480" dirty="0" smtClean="0">
                <a:latin typeface="+mj-lt"/>
              </a:rPr>
              <a:t>취소 버튼은 </a:t>
            </a:r>
            <a:r>
              <a:rPr lang="en-US" altLang="ko-KR" sz="2480" dirty="0" smtClean="0">
                <a:latin typeface="+mj-lt"/>
              </a:rPr>
              <a:t>null</a:t>
            </a:r>
            <a:r>
              <a:rPr lang="ko-KR" altLang="en-US" sz="2480" dirty="0" smtClean="0">
                <a:latin typeface="+mj-lt"/>
              </a:rPr>
              <a:t>이 입력될 때</a:t>
            </a:r>
            <a:r>
              <a:rPr lang="en-US" altLang="ko-KR" sz="2480" dirty="0" smtClean="0">
                <a:latin typeface="+mj-lt"/>
              </a:rPr>
              <a:t>)</a:t>
            </a:r>
            <a:endParaRPr lang="en-US" altLang="ko-KR" sz="2480" dirty="0">
              <a:latin typeface="+mj-lt"/>
            </a:endParaRPr>
          </a:p>
          <a:p>
            <a:pPr marL="594068" indent="-594068">
              <a:buFont typeface="+mj-lt"/>
              <a:buAutoNum type="arabicPeriod"/>
            </a:pPr>
            <a:endParaRPr lang="en-US" altLang="ko-KR" sz="3000" dirty="0" smtClean="0">
              <a:latin typeface="+mj-lt"/>
            </a:endParaRP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>
                <a:latin typeface="+mj-lt"/>
              </a:rPr>
              <a:t>서로 중복</a:t>
            </a:r>
            <a:r>
              <a:rPr lang="ko-KR" altLang="en-US" sz="3000" dirty="0"/>
              <a:t>되지 않은 정수 </a:t>
            </a:r>
            <a:r>
              <a:rPr lang="en-US" altLang="ko-KR" sz="3000" dirty="0"/>
              <a:t>5</a:t>
            </a:r>
            <a:r>
              <a:rPr lang="ko-KR" altLang="en-US" sz="3000" dirty="0"/>
              <a:t>개를 입력 받아 출력하는 프로그램을 작성하시오</a:t>
            </a:r>
            <a:r>
              <a:rPr lang="en-US" altLang="ko-KR" sz="3000" dirty="0" smtClean="0"/>
              <a:t>.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71886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객체</a:t>
            </a:r>
            <a:r>
              <a:rPr lang="en-US" altLang="ko-KR" sz="3000" b="1" dirty="0"/>
              <a:t>(object)</a:t>
            </a:r>
            <a:r>
              <a:rPr lang="ko-KR" altLang="en-US" sz="3000" dirty="0"/>
              <a:t>는 사물의 속성과 동작을 묶어서 표현하는 </a:t>
            </a:r>
            <a:r>
              <a:rPr lang="ko-KR" altLang="en-US" sz="3000" dirty="0" smtClean="0"/>
              <a:t>기법</a:t>
            </a:r>
            <a:endParaRPr lang="en-US" altLang="ko-KR" sz="3000" dirty="0" smtClean="0"/>
          </a:p>
          <a:p>
            <a:r>
              <a:rPr lang="en-US" altLang="ko-KR" sz="3000" dirty="0" smtClean="0"/>
              <a:t>(</a:t>
            </a:r>
            <a:r>
              <a:rPr lang="ko-KR" altLang="en-US" sz="3000" dirty="0" smtClean="0"/>
              <a:t>예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자동차는 </a:t>
            </a:r>
            <a:r>
              <a:rPr lang="ko-KR" altLang="en-US" sz="3000" dirty="0"/>
              <a:t>메이커</a:t>
            </a:r>
            <a:r>
              <a:rPr lang="en-US" altLang="ko-KR" sz="3000" dirty="0"/>
              <a:t>, </a:t>
            </a:r>
            <a:r>
              <a:rPr lang="ko-KR" altLang="en-US" sz="3000" dirty="0"/>
              <a:t>모델</a:t>
            </a:r>
            <a:r>
              <a:rPr lang="en-US" altLang="ko-KR" sz="3000" dirty="0"/>
              <a:t>, </a:t>
            </a:r>
            <a:r>
              <a:rPr lang="ko-KR" altLang="en-US" sz="3000" dirty="0"/>
              <a:t>색상</a:t>
            </a:r>
            <a:r>
              <a:rPr lang="en-US" altLang="ko-KR" sz="3000" dirty="0"/>
              <a:t>, </a:t>
            </a:r>
            <a:r>
              <a:rPr lang="ko-KR" altLang="en-US" sz="3000" dirty="0"/>
              <a:t>마력과 같은 속성도 있고 출발하기</a:t>
            </a:r>
            <a:r>
              <a:rPr lang="en-US" altLang="ko-KR" sz="3000" dirty="0"/>
              <a:t>, </a:t>
            </a:r>
            <a:r>
              <a:rPr lang="ko-KR" altLang="en-US" sz="3000" dirty="0"/>
              <a:t>정지하기 등의 동작도 가지고 있다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endParaRPr lang="en-US" altLang="ko-KR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27428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날짜와 </a:t>
            </a:r>
            <a:r>
              <a:rPr lang="ko-KR" altLang="en-US" sz="3000" dirty="0"/>
              <a:t>시간 작업을 하는데 사용되는 가장 기본적인 </a:t>
            </a:r>
            <a:r>
              <a:rPr lang="ko-KR" altLang="en-US" sz="3000" dirty="0" smtClean="0"/>
              <a:t>객체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New </a:t>
            </a:r>
            <a:r>
              <a:rPr lang="en-US" altLang="ko-KR" sz="2400" dirty="0"/>
              <a:t>Date</a:t>
            </a:r>
            <a:r>
              <a:rPr lang="en-US" altLang="ko-KR" sz="2400" dirty="0" smtClean="0"/>
              <a:t>()			// </a:t>
            </a:r>
            <a:r>
              <a:rPr lang="ko-KR" altLang="en-US" sz="2400" dirty="0"/>
              <a:t>현재 날짜와 시간</a:t>
            </a:r>
          </a:p>
          <a:p>
            <a:pPr lvl="1"/>
            <a:r>
              <a:rPr lang="en-US" altLang="ko-KR" sz="2400" dirty="0"/>
              <a:t>new Date(milliseconds</a:t>
            </a:r>
            <a:r>
              <a:rPr lang="en-US" altLang="ko-KR" sz="2400" dirty="0" smtClean="0"/>
              <a:t>)	// 1970/01/01 </a:t>
            </a:r>
            <a:r>
              <a:rPr lang="ko-KR" altLang="en-US" sz="2400" dirty="0"/>
              <a:t>이후의 </a:t>
            </a:r>
            <a:r>
              <a:rPr lang="ko-KR" altLang="en-US" sz="2400" dirty="0" smtClean="0"/>
              <a:t>밀리 초</a:t>
            </a:r>
            <a:endParaRPr lang="ko-KR" altLang="en-US" sz="2400" dirty="0"/>
          </a:p>
          <a:p>
            <a:pPr lvl="1"/>
            <a:r>
              <a:rPr lang="en-US" altLang="ko-KR" sz="2400" dirty="0"/>
              <a:t>new Date(</a:t>
            </a:r>
            <a:r>
              <a:rPr lang="en-US" altLang="ko-KR" sz="2400" dirty="0" err="1"/>
              <a:t>dateString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new Date(year, month, date[, hours[, minutes[, </a:t>
            </a:r>
            <a:r>
              <a:rPr lang="en-US" altLang="ko-KR" sz="2400" dirty="0" smtClean="0"/>
              <a:t>seconds</a:t>
            </a:r>
            <a:r>
              <a:rPr lang="en-US" altLang="ko-KR" sz="2400" dirty="0"/>
              <a:t>[,</a:t>
            </a:r>
            <a:r>
              <a:rPr lang="en-US" altLang="ko-KR" sz="2400" dirty="0" err="1"/>
              <a:t>ms</a:t>
            </a:r>
            <a:r>
              <a:rPr lang="en-US" altLang="ko-KR" sz="2400" dirty="0"/>
              <a:t>]]]])</a:t>
            </a:r>
          </a:p>
          <a:p>
            <a:r>
              <a:rPr lang="en-US" altLang="ko-KR" sz="3000" dirty="0" smtClean="0"/>
              <a:t>Month</a:t>
            </a:r>
            <a:r>
              <a:rPr lang="ko-KR" altLang="en-US" sz="3000" dirty="0" smtClean="0"/>
              <a:t>는 </a:t>
            </a:r>
            <a:r>
              <a:rPr lang="en-US" altLang="ko-KR" sz="3000" dirty="0" smtClean="0"/>
              <a:t>0</a:t>
            </a:r>
            <a:r>
              <a:rPr lang="ko-KR" altLang="en-US" sz="3000" dirty="0" smtClean="0"/>
              <a:t>부터 시작</a:t>
            </a:r>
            <a:endParaRPr lang="en-US" altLang="ko-KR" sz="3000" dirty="0" smtClean="0"/>
          </a:p>
          <a:p>
            <a:r>
              <a:rPr lang="en-US" altLang="ko-KR" sz="3000" dirty="0" smtClean="0"/>
              <a:t>Year</a:t>
            </a:r>
            <a:r>
              <a:rPr lang="ko-KR" altLang="en-US" sz="3000" dirty="0" smtClean="0"/>
              <a:t>는 </a:t>
            </a:r>
            <a:r>
              <a:rPr lang="ko-KR" altLang="en-US" sz="3000" dirty="0" err="1" smtClean="0"/>
              <a:t>두자리로도</a:t>
            </a:r>
            <a:r>
              <a:rPr lang="ko-KR" altLang="en-US" sz="3000" dirty="0" smtClean="0"/>
              <a:t> 표시 가능</a:t>
            </a:r>
            <a:endParaRPr lang="en-US" altLang="ko-KR" sz="3000" dirty="0" smtClean="0"/>
          </a:p>
          <a:p>
            <a:endParaRPr lang="en-US" altLang="ko-KR" sz="3000" dirty="0">
              <a:hlinkClick r:id="rId2" tooltip="1972년"/>
            </a:endParaRPr>
          </a:p>
          <a:p>
            <a:r>
              <a:rPr lang="en-US" altLang="ko-KR" sz="3000" dirty="0" smtClean="0">
                <a:hlinkClick r:id="rId2" tooltip="1972년"/>
              </a:rPr>
              <a:t>UTC</a:t>
            </a:r>
            <a:endParaRPr lang="en-US" altLang="ko-KR" sz="3000" dirty="0" smtClean="0"/>
          </a:p>
          <a:p>
            <a:pPr lvl="1"/>
            <a:r>
              <a:rPr lang="en-US" altLang="ko-KR" sz="2400" dirty="0" smtClean="0">
                <a:solidFill>
                  <a:schemeClr val="accent6"/>
                </a:solidFill>
                <a:hlinkClick r:id="rId2" tooltip="1972년"/>
              </a:rPr>
              <a:t>1972</a:t>
            </a:r>
            <a:r>
              <a:rPr lang="ko-KR" altLang="en-US" sz="2400" dirty="0">
                <a:solidFill>
                  <a:schemeClr val="accent6"/>
                </a:solidFill>
                <a:hlinkClick r:id="rId2" tooltip="1972년"/>
              </a:rPr>
              <a:t>년</a:t>
            </a:r>
            <a:r>
              <a:rPr lang="ko-KR" altLang="en-US" sz="2400" dirty="0">
                <a:solidFill>
                  <a:schemeClr val="accent6"/>
                </a:solidFill>
              </a:rPr>
              <a:t> </a:t>
            </a:r>
            <a:r>
              <a:rPr lang="en-US" altLang="ko-KR" sz="2400" dirty="0">
                <a:solidFill>
                  <a:schemeClr val="accent6"/>
                </a:solidFill>
                <a:hlinkClick r:id="rId3" tooltip="1월 1일"/>
              </a:rPr>
              <a:t>1</a:t>
            </a:r>
            <a:r>
              <a:rPr lang="ko-KR" altLang="en-US" sz="2400" dirty="0">
                <a:solidFill>
                  <a:schemeClr val="accent6"/>
                </a:solidFill>
                <a:hlinkClick r:id="rId3" tooltip="1월 1일"/>
              </a:rPr>
              <a:t>월 </a:t>
            </a:r>
            <a:r>
              <a:rPr lang="en-US" altLang="ko-KR" sz="2400" dirty="0">
                <a:solidFill>
                  <a:schemeClr val="accent6"/>
                </a:solidFill>
                <a:hlinkClick r:id="rId3" tooltip="1월 1일"/>
              </a:rPr>
              <a:t>1</a:t>
            </a:r>
            <a:r>
              <a:rPr lang="ko-KR" altLang="en-US" sz="2400" dirty="0">
                <a:solidFill>
                  <a:schemeClr val="accent6"/>
                </a:solidFill>
                <a:hlinkClick r:id="rId3" tooltip="1월 1일"/>
              </a:rPr>
              <a:t>일</a:t>
            </a:r>
            <a:r>
              <a:rPr lang="ko-KR" altLang="en-US" sz="2400" dirty="0">
                <a:solidFill>
                  <a:schemeClr val="accent6"/>
                </a:solidFill>
              </a:rPr>
              <a:t>부터 시행된 국제 </a:t>
            </a:r>
            <a:r>
              <a:rPr lang="ko-KR" altLang="en-US" sz="2400" dirty="0" smtClean="0">
                <a:solidFill>
                  <a:schemeClr val="accent6"/>
                </a:solidFill>
              </a:rPr>
              <a:t>표준시</a:t>
            </a:r>
            <a:endParaRPr lang="en-US" altLang="ko-KR" sz="2400" dirty="0">
              <a:solidFill>
                <a:schemeClr val="accent6"/>
              </a:solidFill>
            </a:endParaRPr>
          </a:p>
          <a:p>
            <a:pPr lvl="1"/>
            <a:r>
              <a:rPr lang="en-US" altLang="ko-KR" sz="2400" dirty="0">
                <a:solidFill>
                  <a:schemeClr val="accent6"/>
                </a:solidFill>
              </a:rPr>
              <a:t>UTC</a:t>
            </a:r>
            <a:r>
              <a:rPr lang="ko-KR" altLang="en-US" sz="2400" dirty="0">
                <a:solidFill>
                  <a:schemeClr val="accent6"/>
                </a:solidFill>
              </a:rPr>
              <a:t>는 </a:t>
            </a:r>
            <a:r>
              <a:rPr lang="ko-KR" altLang="en-US" sz="2400" dirty="0" err="1">
                <a:solidFill>
                  <a:schemeClr val="accent6"/>
                </a:solidFill>
                <a:hlinkClick r:id="rId4" tooltip="그리니치 평균시"/>
              </a:rPr>
              <a:t>그리니치</a:t>
            </a:r>
            <a:r>
              <a:rPr lang="ko-KR" altLang="en-US" sz="2400" dirty="0">
                <a:solidFill>
                  <a:schemeClr val="accent6"/>
                </a:solidFill>
                <a:hlinkClick r:id="rId4" tooltip="그리니치 평균시"/>
              </a:rPr>
              <a:t> 평균시</a:t>
            </a:r>
            <a:r>
              <a:rPr lang="en-US" altLang="ko-KR" sz="2400" dirty="0">
                <a:solidFill>
                  <a:schemeClr val="accent6"/>
                </a:solidFill>
              </a:rPr>
              <a:t>(GMT)</a:t>
            </a:r>
            <a:r>
              <a:rPr lang="ko-KR" altLang="en-US" sz="2400" dirty="0">
                <a:solidFill>
                  <a:schemeClr val="accent6"/>
                </a:solidFill>
              </a:rPr>
              <a:t>로 불리기도 하는데</a:t>
            </a:r>
            <a:r>
              <a:rPr lang="en-US" altLang="ko-KR" sz="2400" dirty="0">
                <a:solidFill>
                  <a:schemeClr val="accent6"/>
                </a:solidFill>
              </a:rPr>
              <a:t>, UTC</a:t>
            </a:r>
            <a:r>
              <a:rPr lang="ko-KR" altLang="en-US" sz="2400" dirty="0">
                <a:solidFill>
                  <a:schemeClr val="accent6"/>
                </a:solidFill>
              </a:rPr>
              <a:t>와 </a:t>
            </a:r>
            <a:r>
              <a:rPr lang="en-US" altLang="ko-KR" sz="2400" dirty="0">
                <a:solidFill>
                  <a:schemeClr val="accent6"/>
                </a:solidFill>
              </a:rPr>
              <a:t>GMT</a:t>
            </a:r>
            <a:r>
              <a:rPr lang="ko-KR" altLang="en-US" sz="2400" dirty="0">
                <a:solidFill>
                  <a:schemeClr val="accent6"/>
                </a:solidFill>
              </a:rPr>
              <a:t>는 초의 </a:t>
            </a:r>
            <a:r>
              <a:rPr lang="ko-KR" altLang="en-US" sz="2400" dirty="0" smtClean="0">
                <a:solidFill>
                  <a:schemeClr val="accent6"/>
                </a:solidFill>
              </a:rPr>
              <a:t>소수점 </a:t>
            </a:r>
            <a:r>
              <a:rPr lang="ko-KR" altLang="en-US" sz="2400" dirty="0">
                <a:solidFill>
                  <a:schemeClr val="accent6"/>
                </a:solidFill>
              </a:rPr>
              <a:t>단위에서만 차이가 나기 때문에 일상에서는 혼용되어 사용된다</a:t>
            </a:r>
            <a:r>
              <a:rPr lang="en-US" altLang="ko-KR" sz="2400" dirty="0" smtClean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accent6"/>
                </a:solidFill>
              </a:rPr>
              <a:t>기술적인 </a:t>
            </a:r>
            <a:r>
              <a:rPr lang="ko-KR" altLang="en-US" sz="2400" dirty="0">
                <a:solidFill>
                  <a:schemeClr val="accent6"/>
                </a:solidFill>
              </a:rPr>
              <a:t>표기에서는 </a:t>
            </a:r>
            <a:r>
              <a:rPr lang="en-US" altLang="ko-KR" sz="2400" dirty="0">
                <a:solidFill>
                  <a:schemeClr val="accent6"/>
                </a:solidFill>
              </a:rPr>
              <a:t>UTC</a:t>
            </a:r>
            <a:r>
              <a:rPr lang="ko-KR" altLang="en-US" sz="2400" dirty="0">
                <a:solidFill>
                  <a:schemeClr val="accent6"/>
                </a:solidFill>
              </a:rPr>
              <a:t>가 사용된다</a:t>
            </a:r>
            <a:r>
              <a:rPr lang="en-US" altLang="ko-KR" sz="2400" dirty="0">
                <a:solidFill>
                  <a:schemeClr val="accent6"/>
                </a:solidFill>
              </a:rPr>
              <a:t>.</a:t>
            </a:r>
          </a:p>
          <a:p>
            <a:endParaRPr lang="en-US" altLang="ko-KR" sz="3000" dirty="0" smtClean="0">
              <a:hlinkClick r:id="rId2" tooltip="1972년"/>
            </a:endParaRP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Date(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2013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7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21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0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d2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=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Date(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"January 20, 2013  11:13:00"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alert(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d1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alert(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d2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5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5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8100979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76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48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 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getTime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값</a:t>
            </a:r>
            <a:r>
              <a:rPr lang="en-US" altLang="ko-KR" smtClean="0"/>
              <a:t> milisec</a:t>
            </a:r>
            <a:r>
              <a:rPr lang="ko-KR" altLang="en-US" smtClean="0"/>
              <a:t>에서  </a:t>
            </a:r>
            <a:r>
              <a:rPr lang="en-US" altLang="ko-KR" smtClean="0"/>
              <a:t>1000</a:t>
            </a:r>
            <a:r>
              <a:rPr lang="ko-KR" altLang="en-US" smtClean="0"/>
              <a:t>으로 나누면 실제 초를 얻을 수 있다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7395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3034" y="1435608"/>
            <a:ext cx="11172065" cy="6577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var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today = </a:t>
            </a:r>
            <a:r>
              <a:rPr lang="en-US" altLang="ko-KR" sz="2400" b="1" i="1" dirty="0">
                <a:solidFill>
                  <a:srgbClr val="000099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new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Date();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today.toDateString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today.toISOString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today.toJSON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today.toLocaleDateString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today.toLocaleTimeString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today.toLocaleString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today.toTimeString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    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document.write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today.toUTCString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 + 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&gt;"</a:t>
            </a:r>
            <a:r>
              <a:rPr lang="en-US" altLang="ko-KR" sz="2400" b="1" dirty="0"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&lt;/script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toISOString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단순화한 확장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형식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(ISO-8601)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 문자열 반환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YYYY-MM-DDTHH:mm:ss.sssZ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시간대는 항상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이며 출력에서 접미사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표시됩니다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 err="1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toJSON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나눔고딕코딩" panose="020D0009000000000000" pitchFamily="49" charset="-127"/>
                <a:cs typeface="Arial" panose="020B0604020202020204" pitchFamily="34" charset="0"/>
              </a:rPr>
              <a:t>()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ISO-8601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형식의 문자열 반환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standard: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YYYY-MM-DDTHH:mm:ss.sssZ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ea typeface="나눔고딕코딩" panose="020D0009000000000000" pitchFamily="49" charset="-127"/>
              <a:cs typeface="Arial" panose="020B0604020202020204" pitchFamily="34" charset="0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2294" y="1904593"/>
            <a:ext cx="2964515" cy="260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81960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 : 0(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)~6(</a:t>
            </a:r>
            <a:r>
              <a:rPr lang="ko-KR" altLang="en-US" dirty="0" smtClean="0"/>
              <a:t>토요일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new Date().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오늘 날짜를 </a:t>
            </a:r>
            <a:r>
              <a:rPr lang="en-US" altLang="ko-KR" dirty="0" err="1" smtClean="0"/>
              <a:t>millisec</a:t>
            </a:r>
            <a:r>
              <a:rPr lang="ko-KR" altLang="en-US" dirty="0" smtClean="0"/>
              <a:t>으로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millisec</a:t>
            </a:r>
            <a:r>
              <a:rPr lang="ko-KR" altLang="en-US" dirty="0" smtClean="0"/>
              <a:t>에서 일자로 변환 </a:t>
            </a:r>
            <a:r>
              <a:rPr lang="en-US" altLang="ko-KR" dirty="0" smtClean="0"/>
              <a:t>: /1000/60/60/24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오늘로부터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일 후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816671" y="4943959"/>
            <a:ext cx="10047641" cy="34221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//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오늘 날짜를 </a:t>
            </a:r>
            <a:r>
              <a:rPr kumimoji="0" lang="en-US" altLang="ko-KR" sz="2400" b="1" u="none" strike="noStrike" cap="none" normalizeH="0" baseline="0" dirty="0" err="1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millisec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으로 계산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5828"/>
              </a:solidFill>
              <a:effectLst/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 smtClean="0">
                <a:solidFill>
                  <a:srgbClr val="700000"/>
                </a:solidFill>
                <a:latin typeface="+mj-lt"/>
                <a:ea typeface="나눔고딕" panose="020D0604000000000000"/>
              </a:rPr>
              <a:t>var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currTime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= </a:t>
            </a:r>
            <a:r>
              <a:rPr lang="en-US" altLang="ko-KR" sz="2400" b="1" dirty="0" smtClean="0">
                <a:solidFill>
                  <a:srgbClr val="700000"/>
                </a:solidFill>
                <a:latin typeface="+mj-lt"/>
                <a:ea typeface="나눔고딕" panose="020D0604000000000000"/>
              </a:rPr>
              <a:t>new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Date().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getTime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();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chemeClr val="accent6"/>
              </a:solidFill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//100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일을 </a:t>
            </a:r>
            <a:r>
              <a:rPr kumimoji="0" lang="en-US" altLang="ko-KR" sz="2400" b="1" u="none" strike="noStrike" cap="none" normalizeH="0" baseline="0" dirty="0" err="1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millisec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으로 계산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5828"/>
              </a:solidFill>
              <a:effectLst/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 smtClean="0">
                <a:solidFill>
                  <a:srgbClr val="700000"/>
                </a:solidFill>
                <a:latin typeface="+mj-lt"/>
                <a:ea typeface="나눔고딕" panose="020D0604000000000000"/>
              </a:rPr>
              <a:t>var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addTime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= 100 * 24 * 60 * 60 * 1000;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chemeClr val="accent6"/>
              </a:solidFill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//100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5828"/>
                </a:solidFill>
                <a:effectLst/>
                <a:latin typeface="+mj-lt"/>
                <a:ea typeface="나눔고딕" panose="020D0604000000000000"/>
              </a:rPr>
              <a:t>일 후 날짜 계산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5828"/>
              </a:solidFill>
              <a:effectLst/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 smtClean="0">
                <a:solidFill>
                  <a:srgbClr val="700000"/>
                </a:solidFill>
                <a:latin typeface="+mj-lt"/>
                <a:ea typeface="나눔고딕" panose="020D0604000000000000"/>
              </a:rPr>
              <a:t>var</a:t>
            </a:r>
            <a:r>
              <a:rPr lang="ko-KR" altLang="en-US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resultDate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= </a:t>
            </a:r>
            <a:r>
              <a:rPr lang="en-US" altLang="ko-KR" sz="2400" b="1" dirty="0" smtClean="0">
                <a:solidFill>
                  <a:srgbClr val="700000"/>
                </a:solidFill>
                <a:latin typeface="+mj-lt"/>
                <a:ea typeface="나눔고딕" panose="020D0604000000000000"/>
              </a:rPr>
              <a:t>new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Date(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currTime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+ 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addTime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  <a:ea typeface="나눔고딕" panose="020D0604000000000000"/>
              </a:rPr>
              <a:t>alert(</a:t>
            </a:r>
            <a:r>
              <a:rPr kumimoji="0" lang="en-US" altLang="ko-KR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나눔고딕" panose="020D0604000000000000"/>
              </a:rPr>
              <a:t>“</a:t>
            </a:r>
            <a:r>
              <a:rPr kumimoji="0" lang="ko-KR" altLang="en-US" sz="2400" b="1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나눔고딕" panose="020D0604000000000000"/>
              </a:rPr>
              <a:t>오늘로부터</a:t>
            </a:r>
            <a:r>
              <a:rPr kumimoji="0" lang="ko-KR" altLang="en-US" sz="24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나눔고딕" panose="020D0604000000000000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" panose="020D0604000000000000"/>
              </a:rPr>
              <a:t>100</a:t>
            </a:r>
            <a:r>
              <a:rPr lang="ko-KR" altLang="en-US" sz="2400" b="1" dirty="0" smtClean="0">
                <a:solidFill>
                  <a:srgbClr val="0000FF"/>
                </a:solidFill>
                <a:latin typeface="+mj-lt"/>
                <a:ea typeface="나눔고딕" panose="020D0604000000000000"/>
              </a:rPr>
              <a:t>일 후 날짜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" panose="020D0604000000000000"/>
              </a:rPr>
              <a:t>: “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 + </a:t>
            </a:r>
            <a:r>
              <a:rPr lang="en-US" altLang="ko-KR" sz="2400" b="1" dirty="0" err="1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resultDate</a:t>
            </a:r>
            <a:r>
              <a:rPr lang="en-US" altLang="ko-KR" sz="2400" b="1" dirty="0" smtClean="0">
                <a:solidFill>
                  <a:schemeClr val="accent6"/>
                </a:solidFill>
                <a:latin typeface="+mj-lt"/>
                <a:ea typeface="나눔고딕" panose="020D0604000000000000"/>
              </a:rPr>
              <a:t>);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나눔고딕" panose="020D060400000000000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1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+mj-lt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752590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&lt;body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   </a:t>
            </a:r>
            <a:r>
              <a:rPr lang="ko-KR" altLang="en-US" sz="2400" b="1" dirty="0" err="1" smtClean="0">
                <a:latin typeface="+mj-lt"/>
                <a:ea typeface="나눔고딕코딩" panose="020D0009000000000000" pitchFamily="49" charset="-127"/>
              </a:rPr>
              <a:t>구입날짜</a:t>
            </a:r>
            <a:r>
              <a:rPr lang="ko-KR" altLang="en-US" sz="2400" b="1" dirty="0" smtClean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input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"date"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err="1" smtClean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buyDate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   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button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 err="1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checkDate</a:t>
            </a:r>
            <a:r>
              <a:rPr lang="en-US" altLang="ko-KR" sz="2400" b="1" dirty="0">
                <a:solidFill>
                  <a:srgbClr val="6600FF"/>
                </a:solidFill>
                <a:latin typeface="+mj-lt"/>
                <a:ea typeface="나눔고딕코딩" panose="020D0009000000000000" pitchFamily="49" charset="-127"/>
              </a:rPr>
              <a:t>()"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>
                <a:latin typeface="+mj-lt"/>
                <a:ea typeface="나눔고딕코딩" panose="020D0009000000000000" pitchFamily="49" charset="-127"/>
              </a:rPr>
              <a:t>검사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body</a:t>
            </a:r>
            <a:r>
              <a:rPr lang="en-US" altLang="ko-KR" sz="2400" b="1" dirty="0" smtClean="0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+mj-lt"/>
              <a:ea typeface="나눔고딕코딩" panose="020D0009000000000000" pitchFamily="49" charset="-127"/>
            </a:endParaRPr>
          </a:p>
        </p:txBody>
      </p:sp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5003" y="4383156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</a:t>
            </a:r>
            <a:r>
              <a:rPr lang="ko-KR" altLang="en-US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</a:t>
            </a:r>
            <a:r>
              <a:rPr lang="en-US" altLang="ko-KR" sz="2400" dirty="0"/>
              <a:t>. </a:t>
            </a:r>
            <a:r>
              <a:rPr lang="en-US" altLang="ko-KR" sz="2800" dirty="0"/>
              <a:t>id</a:t>
            </a:r>
            <a:r>
              <a:rPr lang="ko-KR" altLang="en-US" sz="2800" dirty="0"/>
              <a:t>가 </a:t>
            </a:r>
            <a:r>
              <a:rPr lang="en-US" altLang="ko-KR" sz="2800" dirty="0" err="1" smtClean="0"/>
              <a:t>buyDate</a:t>
            </a:r>
            <a:r>
              <a:rPr lang="ko-KR" altLang="en-US" sz="2800" dirty="0"/>
              <a:t>인 </a:t>
            </a:r>
            <a:r>
              <a:rPr lang="ko-KR" altLang="en-US" sz="2800" dirty="0" err="1"/>
              <a:t>엘리먼트의</a:t>
            </a:r>
            <a:r>
              <a:rPr lang="ko-KR" altLang="en-US" sz="2800" dirty="0"/>
              <a:t> 값을 가져와 변수에 대입한다 </a:t>
            </a:r>
          </a:p>
          <a:p>
            <a:pPr marL="0" indent="0">
              <a:buNone/>
            </a:pPr>
            <a:r>
              <a:rPr lang="en-US" altLang="ko-KR" sz="2800" dirty="0" smtClean="0"/>
              <a:t>2</a:t>
            </a:r>
            <a:r>
              <a:rPr lang="en-US" altLang="ko-KR" sz="2800" dirty="0"/>
              <a:t>. 1</a:t>
            </a:r>
            <a:r>
              <a:rPr lang="ko-KR" altLang="en-US" sz="2800" dirty="0"/>
              <a:t>번의 값으로 </a:t>
            </a:r>
            <a:r>
              <a:rPr lang="en-US" altLang="ko-KR" sz="2800" dirty="0"/>
              <a:t>Date</a:t>
            </a:r>
            <a:r>
              <a:rPr lang="ko-KR" altLang="en-US" sz="2800" dirty="0"/>
              <a:t>객체를 생성한다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err="1" smtClean="0"/>
              <a:t>buyDay</a:t>
            </a:r>
            <a:r>
              <a:rPr lang="en-US" altLang="ko-KR" sz="2800" dirty="0" smtClean="0"/>
              <a:t> = new Date()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3</a:t>
            </a:r>
            <a:r>
              <a:rPr lang="en-US" altLang="ko-KR" sz="2800" dirty="0"/>
              <a:t>. </a:t>
            </a:r>
            <a:r>
              <a:rPr lang="ko-KR" altLang="en-US" sz="2800" dirty="0"/>
              <a:t>오늘의 값으로 </a:t>
            </a:r>
            <a:r>
              <a:rPr lang="en-US" altLang="ko-KR" sz="2800" dirty="0"/>
              <a:t>Date</a:t>
            </a:r>
            <a:r>
              <a:rPr lang="ko-KR" altLang="en-US" sz="2800" dirty="0"/>
              <a:t>객체를 생성한다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– today = new Date()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4</a:t>
            </a:r>
            <a:r>
              <a:rPr lang="en-US" altLang="ko-KR" sz="2800" dirty="0"/>
              <a:t>. </a:t>
            </a:r>
            <a:r>
              <a:rPr lang="en-US" altLang="ko-KR" sz="2800" dirty="0" err="1"/>
              <a:t>getTime</a:t>
            </a:r>
            <a:r>
              <a:rPr lang="en-US" altLang="ko-KR" sz="2800" dirty="0"/>
              <a:t>()</a:t>
            </a:r>
            <a:r>
              <a:rPr lang="ko-KR" altLang="en-US" sz="2800" dirty="0"/>
              <a:t>을 이용하여 </a:t>
            </a:r>
            <a:r>
              <a:rPr lang="en-US" altLang="ko-KR" sz="2800" dirty="0"/>
              <a:t>3</a:t>
            </a:r>
            <a:r>
              <a:rPr lang="ko-KR" altLang="en-US" sz="2800" dirty="0"/>
              <a:t>번에서 </a:t>
            </a:r>
            <a:r>
              <a:rPr lang="en-US" altLang="ko-KR" sz="2800" dirty="0"/>
              <a:t>2</a:t>
            </a:r>
            <a:r>
              <a:rPr lang="ko-KR" altLang="en-US" sz="2800" dirty="0"/>
              <a:t>번을 뺀 값을 </a:t>
            </a:r>
            <a:r>
              <a:rPr lang="ko-KR" altLang="en-US" sz="2800" dirty="0" smtClean="0"/>
              <a:t>계산</a:t>
            </a:r>
            <a:r>
              <a:rPr lang="en-US" altLang="ko-KR" sz="2800" dirty="0" smtClean="0"/>
              <a:t> (</a:t>
            </a:r>
            <a:r>
              <a:rPr lang="en-US" altLang="ko-KR" sz="2800" dirty="0" err="1" smtClean="0"/>
              <a:t>millisec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pPr marL="0" indent="0">
              <a:buNone/>
            </a:pPr>
            <a:r>
              <a:rPr lang="en-US" altLang="ko-KR" sz="2800" dirty="0" smtClean="0"/>
              <a:t>5</a:t>
            </a:r>
            <a:r>
              <a:rPr lang="en-US" altLang="ko-KR" sz="2800" dirty="0"/>
              <a:t>. 4</a:t>
            </a:r>
            <a:r>
              <a:rPr lang="ko-KR" altLang="en-US" sz="2800" dirty="0"/>
              <a:t>번의 값으로 하루의 </a:t>
            </a:r>
            <a:r>
              <a:rPr lang="ko-KR" altLang="en-US" sz="2800" dirty="0" smtClean="0"/>
              <a:t>값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millisec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을 </a:t>
            </a:r>
            <a:r>
              <a:rPr lang="ko-KR" altLang="en-US" sz="2800" dirty="0"/>
              <a:t>계산하여 나눈다  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 time / (1000*60*60*24)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800" dirty="0" smtClean="0"/>
              <a:t> time</a:t>
            </a:r>
            <a:r>
              <a:rPr lang="ko-KR" altLang="en-US" sz="2800" dirty="0" smtClean="0"/>
              <a:t>에서 일을 구할 때는 나누기 </a:t>
            </a:r>
            <a:endParaRPr lang="ko-KR" altLang="en-US" sz="2800" dirty="0"/>
          </a:p>
          <a:p>
            <a:pPr marL="514350" indent="-514350">
              <a:buAutoNum type="arabicPeriod" startAt="6"/>
            </a:pPr>
            <a:r>
              <a:rPr lang="en-US" altLang="ko-KR" sz="2800" dirty="0" smtClean="0"/>
              <a:t>5</a:t>
            </a:r>
            <a:r>
              <a:rPr lang="ko-KR" altLang="en-US" sz="2800" dirty="0" smtClean="0"/>
              <a:t>번의 값을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과 비교하여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   - 7</a:t>
            </a:r>
            <a:r>
              <a:rPr lang="ko-KR" altLang="en-US" sz="2800" dirty="0"/>
              <a:t>보다 </a:t>
            </a:r>
            <a:r>
              <a:rPr lang="ko-KR" altLang="en-US" sz="2800" dirty="0" smtClean="0"/>
              <a:t>크면 </a:t>
            </a:r>
            <a:r>
              <a:rPr lang="en-US" altLang="ko-KR" sz="2800" dirty="0" smtClean="0"/>
              <a:t>&gt;&gt;</a:t>
            </a:r>
            <a:r>
              <a:rPr lang="ko-KR" altLang="en-US" sz="2800" dirty="0" smtClean="0"/>
              <a:t> 교환 기간이 지났습니다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   - 7</a:t>
            </a:r>
            <a:r>
              <a:rPr lang="ko-KR" altLang="en-US" sz="2800" dirty="0" smtClean="0"/>
              <a:t>보다 작으면 </a:t>
            </a:r>
            <a:r>
              <a:rPr lang="en-US" altLang="ko-KR" sz="2800" dirty="0" smtClean="0"/>
              <a:t>&gt;&gt; </a:t>
            </a:r>
            <a:r>
              <a:rPr lang="ko-KR" altLang="en-US" sz="2800" dirty="0" smtClean="0"/>
              <a:t>교환 </a:t>
            </a:r>
            <a:r>
              <a:rPr lang="ko-KR" altLang="en-US" sz="2800" dirty="0"/>
              <a:t>가능합니다 </a:t>
            </a:r>
            <a:r>
              <a:rPr lang="ko-KR" altLang="en-US" sz="2400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85894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length : </a:t>
            </a:r>
            <a:r>
              <a:rPr lang="ko-KR" altLang="en-US" dirty="0" smtClean="0"/>
              <a:t>문자열의 길이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“I Love Korea ”;	</a:t>
            </a:r>
            <a:r>
              <a:rPr lang="en-US" altLang="ko-KR" dirty="0" err="1" smtClean="0"/>
              <a:t>str.length</a:t>
            </a:r>
            <a:r>
              <a:rPr lang="en-US" altLang="ko-KR" dirty="0" smtClean="0"/>
              <a:t>;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13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4470236"/>
              </p:ext>
            </p:extLst>
          </p:nvPr>
        </p:nvGraphicFramePr>
        <p:xfrm>
          <a:off x="352089" y="3361681"/>
          <a:ext cx="11219882" cy="50453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77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2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</a:t>
                      </a:r>
                      <a:r>
                        <a:rPr lang="en-US" altLang="ko-KR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처음부터 검색한다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경우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9887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15134306"/>
              </p:ext>
            </p:extLst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30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3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않으면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끝에서부터 위치를 지정할 수 있다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(start, length)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limit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리턴할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것인가를 지정한다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73217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2749522"/>
              </p:ext>
            </p:extLst>
          </p:nvPr>
        </p:nvGraphicFramePr>
        <p:xfrm>
          <a:off x="308866" y="2476379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80458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73631" y="3515636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9017" y="3524061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311017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281525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82404" y="1929642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앞에서 찾기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13211" y="1902006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뒤에서 찾기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4400" y="4539405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54545" y="4539405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880213"/>
            <a:ext cx="11292209" cy="3485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err="1">
                <a:solidFill>
                  <a:srgbClr val="000099"/>
                </a:solidFill>
                <a:latin typeface="+mj-lt"/>
                <a:ea typeface="나눔고딕" panose="020D0604000000000000"/>
              </a:rPr>
              <a:t>var</a:t>
            </a:r>
            <a:r>
              <a:rPr lang="en-US" altLang="ko-KR" sz="2400" b="1" dirty="0">
                <a:latin typeface="+mj-lt"/>
                <a:ea typeface="나눔고딕" panose="020D0604000000000000"/>
              </a:rPr>
              <a:t> s = 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" panose="020D0604000000000000"/>
              </a:rPr>
              <a:t>"</a:t>
            </a:r>
            <a:r>
              <a:rPr lang="ko-KR" altLang="en-US" sz="2400" b="1" dirty="0">
                <a:solidFill>
                  <a:srgbClr val="CC9900"/>
                </a:solidFill>
                <a:latin typeface="+mj-lt"/>
                <a:ea typeface="나눔고딕" panose="020D0604000000000000"/>
              </a:rPr>
              <a:t>우리나라 대한민국 </a:t>
            </a:r>
            <a:r>
              <a:rPr lang="ko-KR" altLang="en-US" sz="2400" b="1" dirty="0" err="1">
                <a:solidFill>
                  <a:srgbClr val="CC9900"/>
                </a:solidFill>
                <a:latin typeface="+mj-lt"/>
                <a:ea typeface="나눔고딕" panose="020D0604000000000000"/>
              </a:rPr>
              <a:t>좋은나라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" panose="020D0604000000000000"/>
              </a:rPr>
              <a:t>"</a:t>
            </a:r>
            <a:r>
              <a:rPr lang="en-US" altLang="ko-KR" sz="2400" b="1" dirty="0">
                <a:latin typeface="+mj-lt"/>
                <a:ea typeface="나눔고딕" panose="020D060400000000000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" panose="020D0604000000000000"/>
              </a:rPr>
              <a:t>s.charAt</a:t>
            </a:r>
            <a:r>
              <a:rPr lang="en-US" altLang="ko-KR" sz="2400" b="1" dirty="0">
                <a:latin typeface="+mj-lt"/>
                <a:ea typeface="나눔고딕" panose="020D0604000000000000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" panose="020D0604000000000000"/>
              </a:rPr>
              <a:t>2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);	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“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나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＂</a:t>
            </a:r>
            <a:endParaRPr lang="en-US" altLang="ko-KR" sz="2400" b="1" dirty="0">
              <a:latin typeface="+mj-lt"/>
              <a:ea typeface="나눔고딕" panose="020D060400000000000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" panose="020D0604000000000000"/>
              </a:rPr>
              <a:t>s.indexOf</a:t>
            </a:r>
            <a:r>
              <a:rPr lang="en-US" altLang="ko-KR" sz="2400" b="1" dirty="0">
                <a:latin typeface="+mj-lt"/>
                <a:ea typeface="나눔고딕" panose="020D0604000000000000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고딕" panose="020D0604000000000000"/>
              </a:rPr>
              <a:t>"</a:t>
            </a:r>
            <a:r>
              <a:rPr lang="ko-KR" altLang="en-US" sz="2400" b="1" dirty="0">
                <a:solidFill>
                  <a:srgbClr val="CC9900"/>
                </a:solidFill>
                <a:latin typeface="+mj-lt"/>
                <a:ea typeface="나눔고딕" panose="020D0604000000000000"/>
              </a:rPr>
              <a:t>나라</a:t>
            </a:r>
            <a:r>
              <a:rPr lang="en-US" altLang="ko-KR" sz="2400" b="1" dirty="0" smtClean="0">
                <a:solidFill>
                  <a:srgbClr val="CC9900"/>
                </a:solidFill>
                <a:latin typeface="+mj-lt"/>
                <a:ea typeface="나눔고딕" panose="020D0604000000000000"/>
              </a:rPr>
              <a:t>"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);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2</a:t>
            </a:r>
            <a:endParaRPr lang="en-US" altLang="ko-KR" sz="2400" b="1" dirty="0">
              <a:latin typeface="+mj-lt"/>
              <a:ea typeface="나눔고딕" panose="020D0604000000000000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" panose="020D0604000000000000"/>
              </a:rPr>
              <a:t>s.lastIndexOf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(</a:t>
            </a:r>
            <a:r>
              <a:rPr lang="en-US" altLang="ko-KR" sz="2400" b="1" dirty="0" smtClean="0">
                <a:solidFill>
                  <a:srgbClr val="CC9900"/>
                </a:solidFill>
                <a:latin typeface="+mj-lt"/>
                <a:ea typeface="나눔고딕" panose="020D0604000000000000"/>
              </a:rPr>
              <a:t>＂</a:t>
            </a:r>
            <a:r>
              <a:rPr lang="ko-KR" altLang="en-US" sz="2400" b="1" dirty="0" smtClean="0">
                <a:solidFill>
                  <a:srgbClr val="CC9900"/>
                </a:solidFill>
                <a:latin typeface="+mj-lt"/>
                <a:ea typeface="나눔고딕" panose="020D0604000000000000"/>
              </a:rPr>
              <a:t>나라</a:t>
            </a:r>
            <a:r>
              <a:rPr lang="en-US" altLang="ko-KR" sz="2400" b="1" dirty="0" smtClean="0">
                <a:solidFill>
                  <a:srgbClr val="CC9900"/>
                </a:solidFill>
                <a:latin typeface="+mj-lt"/>
                <a:ea typeface="나눔고딕" panose="020D0604000000000000"/>
              </a:rPr>
              <a:t>＂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);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12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" panose="020D0604000000000000"/>
              </a:rPr>
              <a:t>s.substring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(3, 8);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“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라 </a:t>
            </a:r>
            <a:r>
              <a:rPr lang="ko-KR" altLang="en-US" sz="2400" b="1" dirty="0" err="1" smtClean="0">
                <a:latin typeface="+mj-lt"/>
                <a:ea typeface="나눔고딕" panose="020D0604000000000000"/>
              </a:rPr>
              <a:t>대한민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" panose="020D0604000000000000"/>
              </a:rPr>
              <a:t>s.substring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(3);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“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라</a:t>
            </a:r>
            <a:r>
              <a:rPr lang="en-US" altLang="ko-KR" sz="2400" b="1" dirty="0">
                <a:latin typeface="+mj-lt"/>
                <a:ea typeface="나눔고딕" panose="020D0604000000000000"/>
              </a:rPr>
              <a:t> 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대한민국 </a:t>
            </a:r>
            <a:r>
              <a:rPr lang="ko-KR" altLang="en-US" sz="2400" b="1" dirty="0" err="1" smtClean="0">
                <a:latin typeface="+mj-lt"/>
                <a:ea typeface="나눔고딕" panose="020D0604000000000000"/>
              </a:rPr>
              <a:t>좋은나라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" panose="020D0604000000000000"/>
              </a:rPr>
              <a:t>s.substr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(3, 4);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“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라 대한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" panose="020D0604000000000000"/>
              </a:rPr>
              <a:t>s.slice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(3, 6);	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“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라 대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“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+mj-lt"/>
                <a:ea typeface="나눔고딕" panose="020D0604000000000000"/>
              </a:rPr>
              <a:t>s.slice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(3, -2);			//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출력 값 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: “</a:t>
            </a:r>
            <a:r>
              <a:rPr lang="ko-KR" altLang="en-US" sz="2400" b="1" dirty="0" smtClean="0">
                <a:latin typeface="+mj-lt"/>
                <a:ea typeface="나눔고딕" panose="020D0604000000000000"/>
              </a:rPr>
              <a:t>라 대한민국 좋은</a:t>
            </a:r>
            <a:r>
              <a:rPr lang="en-US" altLang="ko-KR" sz="2400" b="1" dirty="0" smtClean="0">
                <a:latin typeface="+mj-lt"/>
                <a:ea typeface="나눔고딕" panose="020D0604000000000000"/>
              </a:rPr>
              <a:t>＂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15" name="오른쪽 중괄호 14"/>
          <p:cNvSpPr/>
          <p:nvPr/>
        </p:nvSpPr>
        <p:spPr bwMode="auto">
          <a:xfrm rot="16200000">
            <a:off x="3675457" y="987550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7" name="TextBox 16"/>
          <p:cNvSpPr txBox="1"/>
          <p:nvPr/>
        </p:nvSpPr>
        <p:spPr>
          <a:xfrm>
            <a:off x="3625479" y="1583556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유니코드란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전 세계적으로 사용하는 모든 문자 집합을 하나로 모은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유니코드 </a:t>
            </a:r>
            <a:r>
              <a:rPr lang="en-US" altLang="ko-KR" sz="2000" dirty="0"/>
              <a:t>1.0.0</a:t>
            </a:r>
            <a:r>
              <a:rPr lang="ko-KR" altLang="en-US" sz="2000" dirty="0"/>
              <a:t>은 </a:t>
            </a:r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en-US" altLang="ko-KR" sz="2000" dirty="0"/>
              <a:t>8</a:t>
            </a:r>
            <a:r>
              <a:rPr lang="ko-KR" altLang="en-US" sz="2000" dirty="0"/>
              <a:t>월 제정되었으며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그 후 약 </a:t>
            </a:r>
            <a:r>
              <a:rPr lang="en-US" altLang="ko-KR" sz="2000" dirty="0"/>
              <a:t>5</a:t>
            </a:r>
            <a:r>
              <a:rPr lang="ko-KR" altLang="en-US" sz="2000" dirty="0"/>
              <a:t>년이 지나서야 유니코드 </a:t>
            </a:r>
            <a:r>
              <a:rPr lang="en-US" altLang="ko-KR" sz="2000" dirty="0"/>
              <a:t>2.0.0</a:t>
            </a:r>
            <a:r>
              <a:rPr lang="ko-KR" altLang="en-US" sz="2000" dirty="0"/>
              <a:t>에 한글 </a:t>
            </a:r>
            <a:r>
              <a:rPr lang="en-US" altLang="ko-KR" sz="2000" dirty="0"/>
              <a:t>11,172</a:t>
            </a:r>
            <a:r>
              <a:rPr lang="ko-KR" altLang="en-US" sz="2000" dirty="0"/>
              <a:t>자가 모두 포함되었다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버전은 </a:t>
            </a:r>
            <a:r>
              <a:rPr lang="en-US" altLang="ko-KR" sz="2000" dirty="0"/>
              <a:t>2010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11</a:t>
            </a:r>
            <a:r>
              <a:rPr lang="ko-KR" altLang="en-US" sz="2000" dirty="0"/>
              <a:t>일 제정된 </a:t>
            </a:r>
            <a:r>
              <a:rPr lang="en-US" altLang="ko-KR" sz="2000" dirty="0"/>
              <a:t>6.0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유니코드 값을 나타내기 위해서는 코드 포인트</a:t>
            </a:r>
            <a:r>
              <a:rPr lang="en-US" altLang="ko-KR" sz="2000" dirty="0"/>
              <a:t>(code point)</a:t>
            </a:r>
            <a:r>
              <a:rPr lang="ko-KR" altLang="en-US" sz="2000" dirty="0"/>
              <a:t>를 사용하는데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보통 </a:t>
            </a:r>
            <a:r>
              <a:rPr lang="en-US" altLang="ko-KR" sz="2000" dirty="0"/>
              <a:t>U+</a:t>
            </a:r>
            <a:r>
              <a:rPr lang="ko-KR" altLang="en-US" sz="2000" dirty="0"/>
              <a:t>를 붙여 표시한다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'A'</a:t>
            </a:r>
            <a:r>
              <a:rPr lang="ko-KR" altLang="en-US" sz="2000" dirty="0"/>
              <a:t>의 유니코드 값은 </a:t>
            </a:r>
            <a:r>
              <a:rPr lang="en-US" altLang="ko-KR" sz="2000" dirty="0"/>
              <a:t>U+0041</a:t>
            </a:r>
            <a:r>
              <a:rPr lang="ko-KR" altLang="en-US" sz="2000" dirty="0"/>
              <a:t>로 표현한다</a:t>
            </a:r>
            <a:r>
              <a:rPr lang="en-US" altLang="ko-KR" sz="2000" dirty="0"/>
              <a:t>(\u0041</a:t>
            </a:r>
            <a:r>
              <a:rPr lang="ko-KR" altLang="en-US" sz="2000" dirty="0"/>
              <a:t>로 표기하기도 함</a:t>
            </a:r>
            <a:r>
              <a:rPr lang="en-US" altLang="ko-KR" sz="2000" dirty="0"/>
              <a:t>). </a:t>
            </a:r>
            <a:r>
              <a:rPr lang="ko-KR" altLang="en-US" sz="2000" dirty="0"/>
              <a:t>유니코드는 공식적으로 </a:t>
            </a:r>
            <a:r>
              <a:rPr lang="en-US" altLang="ko-KR" sz="2000" dirty="0"/>
              <a:t>31</a:t>
            </a:r>
            <a:r>
              <a:rPr lang="ko-KR" altLang="en-US" sz="2000" dirty="0"/>
              <a:t>비트 문자 집합이지만 현재까지는 </a:t>
            </a:r>
            <a:r>
              <a:rPr lang="en-US" altLang="ko-KR" sz="2000" dirty="0"/>
              <a:t>21</a:t>
            </a:r>
            <a:r>
              <a:rPr lang="ko-KR" altLang="en-US" sz="2000" dirty="0"/>
              <a:t>비트 이내로 모두 표현이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유니코드는 논리적으로 평면</a:t>
            </a:r>
            <a:r>
              <a:rPr lang="en-US" altLang="ko-KR" sz="2000" dirty="0"/>
              <a:t>(plane)</a:t>
            </a:r>
            <a:r>
              <a:rPr lang="ko-KR" altLang="en-US" sz="2000" dirty="0"/>
              <a:t>이라는 개념을 이용하여 구획을 나누며</a:t>
            </a:r>
            <a:r>
              <a:rPr lang="en-US" altLang="ko-KR" sz="2000" dirty="0"/>
              <a:t>, </a:t>
            </a:r>
            <a:r>
              <a:rPr lang="ko-KR" altLang="en-US" sz="2000" dirty="0"/>
              <a:t>평면 개수는 </a:t>
            </a:r>
            <a:r>
              <a:rPr lang="en-US" altLang="ko-KR" sz="2000" dirty="0"/>
              <a:t>0</a:t>
            </a:r>
            <a:r>
              <a:rPr lang="ko-KR" altLang="en-US" sz="2000" dirty="0"/>
              <a:t>번 평면인 기본 다국어 평면</a:t>
            </a:r>
            <a:r>
              <a:rPr lang="en-US" altLang="ko-KR" sz="2000" dirty="0"/>
              <a:t>(BMP; Basic Multilingual Plane)</a:t>
            </a:r>
            <a:r>
              <a:rPr lang="ko-KR" altLang="en-US" sz="2000" dirty="0"/>
              <a:t>에서 </a:t>
            </a:r>
            <a:r>
              <a:rPr lang="en-US" altLang="ko-KR" sz="2000" dirty="0"/>
              <a:t>16</a:t>
            </a:r>
            <a:r>
              <a:rPr lang="ko-KR" altLang="en-US" sz="2000" dirty="0"/>
              <a:t>번 평면까지 모두 </a:t>
            </a:r>
            <a:r>
              <a:rPr lang="en-US" altLang="ko-KR" sz="2000" dirty="0"/>
              <a:t>17</a:t>
            </a:r>
            <a:r>
              <a:rPr lang="ko-KR" altLang="en-US" sz="2000" dirty="0"/>
              <a:t>개이다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대부분의 문자는 </a:t>
            </a:r>
            <a:r>
              <a:rPr lang="en-US" altLang="ko-KR" sz="2000" dirty="0"/>
              <a:t>U+0000~U+FFFF </a:t>
            </a:r>
            <a:r>
              <a:rPr lang="ko-KR" altLang="en-US" sz="2000" dirty="0"/>
              <a:t>범위에 있는 기본 다국어 평면에 속하며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일부 한자는 보조 다국어 평면</a:t>
            </a:r>
            <a:r>
              <a:rPr lang="en-US" altLang="ko-KR" sz="2000" dirty="0"/>
              <a:t>(SMP, Supplementary Multilingual Plane)</a:t>
            </a:r>
            <a:r>
              <a:rPr lang="ko-KR" altLang="en-US" sz="2000" dirty="0"/>
              <a:t>인 </a:t>
            </a:r>
            <a:r>
              <a:rPr lang="en-US" altLang="ko-KR" sz="2000" dirty="0"/>
              <a:t>U+10000~U+1FFFF </a:t>
            </a:r>
            <a:r>
              <a:rPr lang="ko-KR" altLang="en-US" sz="2000" dirty="0"/>
              <a:t>범위에 속한다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중 한글은 </a:t>
            </a:r>
            <a:r>
              <a:rPr lang="en-US" altLang="ko-KR" sz="2000" dirty="0"/>
              <a:t>U+1100~U+11FF </a:t>
            </a:r>
            <a:r>
              <a:rPr lang="ko-KR" altLang="en-US" sz="2000" dirty="0"/>
              <a:t>사이에 한글 자모 영역</a:t>
            </a:r>
            <a:r>
              <a:rPr lang="en-US" altLang="ko-KR" sz="2000" dirty="0"/>
              <a:t>, U+AC00~U+D7AF </a:t>
            </a:r>
            <a:r>
              <a:rPr lang="ko-KR" altLang="en-US" sz="2000" dirty="0"/>
              <a:t>사이의 한글 소리 마디 영역에 포함된다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dirty="0"/>
              <a:t>유니코드의 </a:t>
            </a:r>
            <a:r>
              <a:rPr lang="ko-KR" altLang="en-US" sz="2000" b="1" dirty="0" err="1"/>
              <a:t>인코딩</a:t>
            </a:r>
            <a:r>
              <a:rPr lang="ko-KR" altLang="en-US" sz="2000" b="1" dirty="0"/>
              <a:t> 방식</a:t>
            </a:r>
          </a:p>
          <a:p>
            <a:r>
              <a:rPr lang="ko-KR" altLang="en-US" sz="2000" dirty="0"/>
              <a:t>유니코드의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방식으로는 코드 포인트를 </a:t>
            </a:r>
            <a:r>
              <a:rPr lang="ko-KR" altLang="en-US" sz="2000" dirty="0" err="1"/>
              <a:t>코드화한</a:t>
            </a:r>
            <a:r>
              <a:rPr lang="ko-KR" altLang="en-US" sz="2000" dirty="0"/>
              <a:t> </a:t>
            </a:r>
            <a:r>
              <a:rPr lang="en-US" altLang="ko-KR" sz="2000" dirty="0"/>
              <a:t>UCS-2</a:t>
            </a:r>
            <a:r>
              <a:rPr lang="ko-KR" altLang="en-US" sz="2000" dirty="0"/>
              <a:t>와 </a:t>
            </a:r>
            <a:r>
              <a:rPr lang="en-US" altLang="ko-KR" sz="2000" dirty="0"/>
              <a:t>UCS-4, </a:t>
            </a:r>
            <a:r>
              <a:rPr lang="ko-KR" altLang="en-US" sz="2000" dirty="0"/>
              <a:t>변환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형식</a:t>
            </a:r>
            <a:r>
              <a:rPr lang="en-US" altLang="ko-KR" sz="2000" dirty="0"/>
              <a:t>(UTF, UCS Transformation Format)</a:t>
            </a:r>
            <a:r>
              <a:rPr lang="ko-KR" altLang="en-US" sz="2000" dirty="0"/>
              <a:t>인 </a:t>
            </a:r>
            <a:r>
              <a:rPr lang="en-US" altLang="ko-KR" sz="2000" dirty="0"/>
              <a:t>UTF-7, UTF-8, UTF-16, UTF-32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등이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중 </a:t>
            </a:r>
            <a:r>
              <a:rPr lang="en-US" altLang="ko-KR" sz="2000" dirty="0"/>
              <a:t>ASCII</a:t>
            </a:r>
            <a:r>
              <a:rPr lang="ko-KR" altLang="en-US" sz="2000" dirty="0"/>
              <a:t>와 호환이 가능하면서 유니코드를 표현할 수 있는 </a:t>
            </a:r>
            <a:r>
              <a:rPr lang="en-US" altLang="ko-KR" sz="2000" dirty="0"/>
              <a:t>UTF-8 </a:t>
            </a:r>
            <a:r>
              <a:rPr lang="ko-KR" altLang="en-US" sz="2000" dirty="0" err="1"/>
              <a:t>인코딩이</a:t>
            </a:r>
            <a:r>
              <a:rPr lang="ko-KR" altLang="en-US" sz="2000" dirty="0"/>
              <a:t> 가장 많이 사용된다</a:t>
            </a:r>
            <a:r>
              <a:rPr lang="en-US" altLang="ko-KR" sz="2000" dirty="0"/>
              <a:t>. UTF-8</a:t>
            </a:r>
            <a:r>
              <a:rPr lang="ko-KR" altLang="en-US" sz="2000" dirty="0"/>
              <a:t>은 코드 포인트 범위에 따라 다음 표에서 보는 바와 같이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방식이 다르다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 표는 코드 포인트 범위에 따른 </a:t>
            </a:r>
            <a:r>
              <a:rPr lang="en-US" altLang="ko-KR" sz="2000" dirty="0"/>
              <a:t>UTF-8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방식을 보여준다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519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주민등록번호를 입력 받아 생년월일과 성별을 출력하는 프로그램을 작성하시오</a:t>
            </a:r>
            <a:r>
              <a:rPr lang="en-US" altLang="ko-KR" sz="3000" dirty="0" smtClean="0"/>
              <a:t>.(</a:t>
            </a:r>
            <a:r>
              <a:rPr lang="ko-KR" altLang="en-US" sz="3000" dirty="0" smtClean="0"/>
              <a:t>입력은 </a:t>
            </a:r>
            <a:r>
              <a:rPr lang="en-US" altLang="ko-KR" sz="3000" dirty="0" smtClean="0"/>
              <a:t>prompt</a:t>
            </a:r>
            <a:r>
              <a:rPr lang="ko-KR" altLang="en-US" sz="3000" dirty="0" smtClean="0"/>
              <a:t>로 </a:t>
            </a:r>
            <a:r>
              <a:rPr lang="ko-KR" altLang="en-US" sz="3000" dirty="0" err="1" smtClean="0"/>
              <a:t>입력받는다</a:t>
            </a:r>
            <a:r>
              <a:rPr lang="en-US" altLang="ko-KR" sz="3000" dirty="0" smtClean="0"/>
              <a:t>.)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주민등록번호를 </a:t>
            </a:r>
            <a:r>
              <a:rPr lang="en-US" altLang="ko-KR" sz="2400" dirty="0" smtClean="0"/>
              <a:t>110326-4432618</a:t>
            </a:r>
            <a:r>
              <a:rPr lang="ko-KR" altLang="en-US" sz="2400" dirty="0" smtClean="0"/>
              <a:t>로 입력 받은 경우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생일 </a:t>
            </a:r>
            <a:r>
              <a:rPr lang="en-US" altLang="ko-KR" sz="2400" dirty="0" smtClean="0"/>
              <a:t>: 2011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월 </a:t>
            </a:r>
            <a:r>
              <a:rPr lang="en-US" altLang="ko-KR" sz="2400" dirty="0" smtClean="0"/>
              <a:t>26</a:t>
            </a:r>
            <a:r>
              <a:rPr lang="ko-KR" altLang="en-US" sz="2400" dirty="0" smtClean="0"/>
              <a:t>일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성별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여자 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나이 </a:t>
            </a:r>
            <a:r>
              <a:rPr lang="en-US" altLang="ko-KR" sz="2400" dirty="0" smtClean="0"/>
              <a:t>: 10</a:t>
            </a:r>
            <a:r>
              <a:rPr lang="ko-KR" altLang="en-US" sz="2400" dirty="0" smtClean="0"/>
              <a:t>살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000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000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 smtClean="0"/>
              <a:t>A*2 </a:t>
            </a:r>
            <a:r>
              <a:rPr lang="en-US" altLang="ko-KR" sz="2400" dirty="0"/>
              <a:t>+ B*3 + ... + H*9 + I*2 + ... + L*5 </a:t>
            </a:r>
            <a:r>
              <a:rPr lang="ko-KR" altLang="en-US" sz="2400" dirty="0"/>
              <a:t>의 총합을 구한다</a:t>
            </a:r>
            <a:r>
              <a:rPr lang="en-US" altLang="ko-KR" sz="2400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번의 합을 </a:t>
            </a:r>
            <a:r>
              <a:rPr lang="en-US" altLang="ko-KR" sz="2400" dirty="0"/>
              <a:t>11</a:t>
            </a:r>
            <a:r>
              <a:rPr lang="ko-KR" altLang="en-US" sz="2400" dirty="0"/>
              <a:t>로 나눈 나머지를 구한다</a:t>
            </a:r>
            <a:r>
              <a:rPr lang="en-US" altLang="ko-KR" sz="2400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11</a:t>
            </a:r>
            <a:r>
              <a:rPr lang="ko-KR" altLang="en-US" sz="2400" dirty="0"/>
              <a:t>에서 </a:t>
            </a:r>
            <a:r>
              <a:rPr lang="en-US" altLang="ko-KR" sz="2400" dirty="0"/>
              <a:t>2</a:t>
            </a:r>
            <a:r>
              <a:rPr lang="ko-KR" altLang="en-US" sz="2400" dirty="0"/>
              <a:t>번의 결과를 뺀다</a:t>
            </a:r>
            <a:r>
              <a:rPr lang="en-US" altLang="ko-KR" sz="2400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번의 결과가 </a:t>
            </a:r>
            <a:r>
              <a:rPr lang="en-US" altLang="ko-KR" sz="2400" dirty="0" smtClean="0"/>
              <a:t>0~9</a:t>
            </a:r>
            <a:r>
              <a:rPr lang="ko-KR" altLang="en-US" sz="2400" dirty="0" smtClean="0"/>
              <a:t>이면 </a:t>
            </a:r>
            <a:r>
              <a:rPr lang="ko-KR" altLang="en-US" sz="2400" dirty="0"/>
              <a:t>값 </a:t>
            </a:r>
            <a:r>
              <a:rPr lang="ko-KR" altLang="en-US" sz="2400" dirty="0" smtClean="0"/>
              <a:t>그대로</a:t>
            </a:r>
            <a:r>
              <a:rPr lang="en-US" altLang="ko-KR" sz="2400" dirty="0" smtClean="0"/>
              <a:t>, 10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0, 11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로 변환</a:t>
            </a:r>
            <a:endParaRPr lang="en-US" altLang="ko-KR" sz="2400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번의 결과와 </a:t>
            </a:r>
            <a:r>
              <a:rPr lang="en-US" altLang="ko-KR" sz="2400" dirty="0"/>
              <a:t>M</a:t>
            </a:r>
            <a:r>
              <a:rPr lang="ko-KR" altLang="en-US" sz="2400" dirty="0"/>
              <a:t>자리의 값이 같으면 맞는 번호이다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2439837"/>
              </p:ext>
            </p:extLst>
          </p:nvPr>
        </p:nvGraphicFramePr>
        <p:xfrm>
          <a:off x="858670" y="1874552"/>
          <a:ext cx="10351509" cy="486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85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Math.LOG2E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Math.LOG10E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2432339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37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6063030"/>
              </p:ext>
            </p:extLst>
          </p:nvPr>
        </p:nvGraphicFramePr>
        <p:xfrm>
          <a:off x="858670" y="1874548"/>
          <a:ext cx="10351509" cy="6262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8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2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79588628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819617063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42499943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trunc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정수 부분을 반환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음수인 경우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floor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다름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50345412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Sign(x)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음수이면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-1, 0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양수이면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24323391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2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2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132186531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930112351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104109966"/>
                  </a:ext>
                </a:extLst>
              </a:tr>
              <a:tr h="48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24739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0.0 &lt;= 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 smtClean="0"/>
              <a:t>() &lt; 1.0</a:t>
            </a:r>
          </a:p>
          <a:p>
            <a:r>
              <a:rPr lang="en-US" altLang="ko-KR" sz="3000" dirty="0" err="1" smtClean="0"/>
              <a:t>Math.floor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 smtClean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–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+1)+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);</a:t>
            </a:r>
          </a:p>
          <a:p>
            <a:r>
              <a:rPr lang="en-US" altLang="ko-KR" sz="3000" dirty="0" err="1" smtClean="0"/>
              <a:t>Math.round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 smtClean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–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)+ 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);</a:t>
            </a:r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예</a:t>
            </a:r>
            <a:r>
              <a:rPr lang="en-US" altLang="ko-KR" sz="3000" dirty="0" smtClean="0"/>
              <a:t>) 1</a:t>
            </a:r>
            <a:r>
              <a:rPr lang="ko-KR" altLang="en-US" sz="3000" dirty="0" smtClean="0"/>
              <a:t>부터 </a:t>
            </a:r>
            <a:r>
              <a:rPr lang="en-US" altLang="ko-KR" sz="3000" dirty="0" smtClean="0"/>
              <a:t>10</a:t>
            </a:r>
            <a:r>
              <a:rPr lang="ko-KR" altLang="en-US" sz="3000" dirty="0" smtClean="0"/>
              <a:t>까지의 </a:t>
            </a:r>
            <a:r>
              <a:rPr lang="ko-KR" altLang="en-US" sz="3000" dirty="0" err="1" smtClean="0"/>
              <a:t>랜덤수</a:t>
            </a:r>
            <a:r>
              <a:rPr lang="ko-KR" altLang="en-US" sz="3000" dirty="0" smtClean="0"/>
              <a:t> 만들기</a:t>
            </a:r>
            <a:endParaRPr lang="en-US" altLang="ko-KR" sz="3000" dirty="0" smtClean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/>
          </a:p>
          <a:p>
            <a:pPr lvl="1"/>
            <a:r>
              <a:rPr lang="en-US" altLang="ko-KR" sz="2480" dirty="0" err="1" smtClean="0"/>
              <a:t>Math.random</a:t>
            </a:r>
            <a:r>
              <a:rPr lang="en-US" altLang="ko-KR" sz="2480" dirty="0" smtClean="0"/>
              <a:t>() *10		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80" dirty="0" smtClean="0"/>
              <a:t>0 ~ 9</a:t>
            </a:r>
          </a:p>
          <a:p>
            <a:pPr lvl="1"/>
            <a:r>
              <a:rPr lang="en-US" altLang="ko-KR" sz="2480" dirty="0" err="1"/>
              <a:t>Math.random</a:t>
            </a:r>
            <a:r>
              <a:rPr lang="en-US" altLang="ko-KR" sz="2480" dirty="0"/>
              <a:t>() *</a:t>
            </a:r>
            <a:r>
              <a:rPr lang="en-US" altLang="ko-KR" sz="2480" dirty="0" smtClean="0"/>
              <a:t>10+1		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80" dirty="0" smtClean="0"/>
              <a:t> 1 ~ 10 </a:t>
            </a:r>
            <a:endParaRPr lang="en-US" altLang="ko-KR" sz="2480" dirty="0"/>
          </a:p>
          <a:p>
            <a:pPr lvl="1"/>
            <a:r>
              <a:rPr lang="en-US" altLang="ko-KR" sz="2480" dirty="0" err="1"/>
              <a:t>Math.random</a:t>
            </a:r>
            <a:r>
              <a:rPr lang="en-US" altLang="ko-KR" sz="2480" dirty="0"/>
              <a:t>() </a:t>
            </a:r>
            <a:r>
              <a:rPr lang="en-US" altLang="ko-KR" sz="2480" dirty="0" smtClean="0"/>
              <a:t>*20 + 11	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80" dirty="0" smtClean="0"/>
              <a:t> 11 ~ 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56669" y="4697578"/>
            <a:ext cx="1080292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Math.floor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Math.random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document.write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9417" y="1732624"/>
            <a:ext cx="10073898" cy="64519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5148" y="4901114"/>
            <a:ext cx="9304983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889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 34 ]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 3, 4, 5, 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객체 생성 방법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 smtClean="0"/>
              <a:t>1 ~ 10 </a:t>
            </a:r>
            <a:r>
              <a:rPr lang="ko-KR" altLang="en-US" sz="3000" dirty="0" smtClean="0"/>
              <a:t>사이의 </a:t>
            </a:r>
            <a:r>
              <a:rPr lang="ko-KR" altLang="en-US" sz="3000" dirty="0" err="1" smtClean="0"/>
              <a:t>난수를</a:t>
            </a:r>
            <a:r>
              <a:rPr lang="ko-KR" altLang="en-US" sz="3000" dirty="0" smtClean="0"/>
              <a:t> 발생 후 사용자가 이 값을 맞추는 프로그램을 작성하시오</a:t>
            </a:r>
            <a:r>
              <a:rPr lang="en-US" altLang="ko-KR" sz="3000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가위 바위 보 게임을 할 수 있는 프로그램을 작성하시오</a:t>
            </a:r>
            <a:r>
              <a:rPr lang="en-US" altLang="ko-KR" sz="3000" dirty="0" smtClean="0"/>
              <a:t>. (</a:t>
            </a:r>
            <a:r>
              <a:rPr lang="ko-KR" altLang="en-US" sz="3000" dirty="0" smtClean="0"/>
              <a:t>단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컴퓨터는 랜덤을 이용하고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사용자는 </a:t>
            </a:r>
            <a:r>
              <a:rPr lang="en-US" altLang="ko-KR" sz="3000" dirty="0" smtClean="0"/>
              <a:t>prompt</a:t>
            </a:r>
            <a:r>
              <a:rPr lang="ko-KR" altLang="en-US" sz="3000" dirty="0" smtClean="0"/>
              <a:t>로 입력 받아서 처리</a:t>
            </a:r>
            <a:r>
              <a:rPr lang="en-US" altLang="ko-KR" sz="3000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로또 번호를 생성하는 프로그램을 작성하시오</a:t>
            </a:r>
            <a:r>
              <a:rPr lang="en-US" altLang="ko-KR" sz="3000" dirty="0" smtClean="0"/>
              <a:t>.</a:t>
            </a:r>
          </a:p>
          <a:p>
            <a:pPr marL="0" indent="0">
              <a:buNone/>
            </a:pPr>
            <a:r>
              <a:rPr lang="en-US" altLang="ko-KR" sz="3000" dirty="0" smtClean="0"/>
              <a:t>    (1</a:t>
            </a:r>
            <a:r>
              <a:rPr lang="ko-KR" altLang="en-US" sz="3000" dirty="0" smtClean="0"/>
              <a:t>번 </a:t>
            </a:r>
            <a:r>
              <a:rPr lang="en-US" altLang="ko-KR" sz="3000" dirty="0" smtClean="0"/>
              <a:t>~ 45</a:t>
            </a:r>
            <a:r>
              <a:rPr lang="ko-KR" altLang="en-US" sz="3000" dirty="0" smtClean="0"/>
              <a:t>번 중 </a:t>
            </a:r>
            <a:r>
              <a:rPr lang="en-US" altLang="ko-KR" sz="3000" dirty="0" smtClean="0"/>
              <a:t>6</a:t>
            </a:r>
            <a:r>
              <a:rPr lang="ko-KR" altLang="en-US" sz="3000" dirty="0" smtClean="0"/>
              <a:t>개의 번호를 추첨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중복 불가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배열에 저장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26" y="2208692"/>
            <a:ext cx="11147550" cy="393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066" y="6225650"/>
            <a:ext cx="5455224" cy="15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8889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객체 상수로 객체 생성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객체 생성 방법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493790" y="2361095"/>
            <a:ext cx="2630495" cy="661073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객체의 속성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686516" y="3602150"/>
            <a:ext cx="2596249" cy="69088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객체의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308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5568" y="2556135"/>
            <a:ext cx="8732560" cy="57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8889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 smtClean="0"/>
              <a:t>생성자로</a:t>
            </a:r>
            <a:r>
              <a:rPr lang="ko-KR" altLang="en-US" sz="3000" dirty="0" smtClean="0"/>
              <a:t> 객체 생성</a:t>
            </a: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객체 생성 방법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50606" y="2740143"/>
            <a:ext cx="1843523" cy="87096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생성자도</a:t>
            </a:r>
            <a:r>
              <a:rPr lang="ko-KR" altLang="en-US" sz="2400" dirty="0" smtClean="0">
                <a:solidFill>
                  <a:srgbClr val="FF0000"/>
                </a:solidFill>
              </a:rPr>
              <a:t> 함수이다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78354" y="4295736"/>
            <a:ext cx="2155260" cy="1562623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rgbClr val="FF0000"/>
                </a:solidFill>
              </a:rPr>
              <a:t>This </a:t>
            </a:r>
            <a:r>
              <a:rPr lang="ko-KR" altLang="en-US" sz="2400" dirty="0" smtClean="0">
                <a:solidFill>
                  <a:srgbClr val="FF0000"/>
                </a:solidFill>
              </a:rPr>
              <a:t>키워드로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일반 변수와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객체 속성을 구별한다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343043" y="2556135"/>
            <a:ext cx="4293559" cy="513613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2400" dirty="0" smtClean="0">
                <a:solidFill>
                  <a:srgbClr val="FF0000"/>
                </a:solidFill>
              </a:rPr>
              <a:t> 이름은 대문자로 한다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961125" y="4010218"/>
            <a:ext cx="2097275" cy="608277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객체의 속성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8357613" y="5385733"/>
            <a:ext cx="2227729" cy="627181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객체의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2805" y="2647611"/>
            <a:ext cx="8729670" cy="299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4243844" y="2912229"/>
            <a:ext cx="3598298" cy="88844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New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연산자로 새로운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객체를 생성한다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8370178" y="2764152"/>
            <a:ext cx="1802297" cy="118460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인수들로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객체가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초기화된다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442805" y="3356452"/>
            <a:ext cx="1582317" cy="155651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이 변수에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객체가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 smtClean="0">
                <a:solidFill>
                  <a:srgbClr val="FF0000"/>
                </a:solidFill>
              </a:rPr>
              <a:t>저장된다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8889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 smtClean="0"/>
              <a:t>생성자로</a:t>
            </a:r>
            <a:r>
              <a:rPr lang="ko-KR" altLang="en-US" sz="3000" dirty="0" smtClean="0"/>
              <a:t> 객체 생성</a:t>
            </a:r>
            <a:endParaRPr lang="en-US" altLang="ko-KR" sz="30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객체 생성 방법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520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 smtClean="0">
                <a:solidFill>
                  <a:srgbClr val="0000FF"/>
                </a:solidFill>
                <a:latin typeface="+mj-lt"/>
                <a:ea typeface="나눔바른고딕" panose="020B0603020101020101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나눔바른고딕" panose="020B0603020101020101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+mj-lt"/>
                <a:ea typeface="나눔바른고딕" panose="020B0603020101020101"/>
              </a:rPr>
              <a:t>function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Car(model, speed, color)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.model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=model;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.speed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=speed;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.color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= color;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.brake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.speed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-=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나눔바른고딕" panose="020B0603020101020101"/>
              </a:rPr>
              <a:t>10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.accel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= function 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.speed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+=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나눔바른고딕" panose="020B0603020101020101"/>
              </a:rPr>
              <a:t>10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+mj-lt"/>
                <a:ea typeface="나눔바른고딕" panose="020B0603020101020101"/>
              </a:rPr>
              <a:t>new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Car(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"520d"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나눔바른고딕" panose="020B0603020101020101"/>
              </a:rPr>
              <a:t>60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"red"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document.write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모델</a:t>
            </a:r>
            <a:r>
              <a:rPr lang="en-US" altLang="ko-KR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:"</a:t>
            </a:r>
            <a:r>
              <a:rPr lang="en-US" altLang="ko-KR" sz="2339" b="1" dirty="0" smtClean="0">
                <a:latin typeface="+mj-lt"/>
                <a:ea typeface="나눔바른고딕" panose="020B0603020101020101"/>
              </a:rPr>
              <a:t>+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myCar.model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:"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myCar.speed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+mj-lt"/>
                <a:ea typeface="나눔바른고딕" panose="020B0603020101020101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&gt;"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myCar.accel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document.write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모델</a:t>
            </a:r>
            <a:r>
              <a:rPr lang="en-US" altLang="ko-KR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:"</a:t>
            </a:r>
            <a:r>
              <a:rPr lang="en-US" altLang="ko-KR" sz="2339" b="1" dirty="0" smtClean="0">
                <a:latin typeface="+mj-lt"/>
                <a:ea typeface="나눔바른고딕" panose="020B0603020101020101"/>
              </a:rPr>
              <a:t>+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myCar.model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:"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myCar.speed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+mj-lt"/>
                <a:ea typeface="나눔바른고딕" panose="020B0603020101020101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&gt;"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myCar.brake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+mj-lt"/>
                <a:ea typeface="나눔바른고딕" panose="020B0603020101020101"/>
              </a:rPr>
              <a:t>   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document.write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모델</a:t>
            </a:r>
            <a:r>
              <a:rPr lang="en-US" altLang="ko-KR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:"</a:t>
            </a:r>
            <a:r>
              <a:rPr lang="en-US" altLang="ko-KR" sz="2339" b="1" dirty="0" smtClean="0">
                <a:latin typeface="+mj-lt"/>
                <a:ea typeface="나눔바른고딕" panose="020B0603020101020101"/>
              </a:rPr>
              <a:t>+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myCar.model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339" b="1" dirty="0" smtClean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속도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:"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 err="1">
                <a:latin typeface="+mj-lt"/>
                <a:ea typeface="나눔바른고딕" panose="020B0603020101020101"/>
              </a:rPr>
              <a:t>myCar.speed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+mj-lt"/>
                <a:ea typeface="나눔바른고딕" panose="020B0603020101020101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&gt;"</a:t>
            </a:r>
            <a:r>
              <a:rPr lang="en-US" altLang="ko-KR" sz="2339" b="1" dirty="0">
                <a:latin typeface="+mj-lt"/>
                <a:ea typeface="나눔바른고딕" panose="020B0603020101020101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나눔바른고딕" panose="020B0603020101020101"/>
              </a:rPr>
              <a:t>&lt;/script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+mj-lt"/>
                <a:ea typeface="나눔바른고딕" panose="020B0603020101020101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+mj-lt"/>
              <a:ea typeface="나눔바른고딕" panose="020B0603020101020101"/>
            </a:endParaRP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695" y="3219141"/>
            <a:ext cx="5619849" cy="17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71746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 </a:t>
            </a:r>
            <a:r>
              <a:rPr lang="ko-KR" altLang="en-US" smtClean="0"/>
              <a:t>속성 </a:t>
            </a:r>
            <a:r>
              <a:rPr lang="ko-KR" altLang="en-US" smtClean="0"/>
              <a:t>삭제도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400" b="1" dirty="0">
                <a:latin typeface="+mj-lt"/>
                <a:ea typeface="나눔바른고딕" panose="020B0603020101020101"/>
              </a:rPr>
              <a:t>		</a:t>
            </a:r>
            <a:r>
              <a:rPr lang="en-US" altLang="ko-KR" sz="2400" b="1" dirty="0" err="1">
                <a:latin typeface="+mj-lt"/>
                <a:ea typeface="나눔바른고딕" panose="020B0603020101020101"/>
              </a:rPr>
              <a:t>myCar.turbo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 = </a:t>
            </a:r>
            <a:r>
              <a:rPr lang="en-US" altLang="ko-KR" sz="2400" b="1" dirty="0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true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;</a:t>
            </a:r>
            <a:endParaRPr lang="ko-KR" altLang="en-US" sz="2400" b="1" dirty="0">
              <a:latin typeface="+mj-lt"/>
              <a:ea typeface="나눔바른고딕" panose="020B0603020101020101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400" b="1" dirty="0">
                <a:latin typeface="+mj-lt"/>
                <a:ea typeface="나눔바른고딕" panose="020B0603020101020101"/>
              </a:rPr>
              <a:t>		</a:t>
            </a:r>
            <a:r>
              <a:rPr lang="en-US" altLang="ko-KR" sz="2400" b="1" dirty="0" err="1">
                <a:latin typeface="+mj-lt"/>
                <a:ea typeface="나눔바른고딕" panose="020B0603020101020101"/>
              </a:rPr>
              <a:t>myCar.showModel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 = </a:t>
            </a:r>
            <a:r>
              <a:rPr lang="en-US" altLang="ko-KR" sz="2400" b="1" dirty="0">
                <a:solidFill>
                  <a:srgbClr val="000099"/>
                </a:solidFill>
                <a:latin typeface="+mj-lt"/>
                <a:ea typeface="나눔바른고딕" panose="020B0603020101020101"/>
              </a:rPr>
              <a:t>function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 () {</a:t>
            </a:r>
            <a:endParaRPr lang="ko-KR" altLang="en-US" sz="2400" b="1" dirty="0">
              <a:latin typeface="+mj-lt"/>
              <a:ea typeface="나눔바른고딕" panose="020B0603020101020101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b="1" dirty="0">
                <a:latin typeface="+mj-lt"/>
                <a:ea typeface="나눔바른고딕" panose="020B0603020101020101"/>
              </a:rPr>
              <a:t>	</a:t>
            </a:r>
            <a:r>
              <a:rPr lang="ko-KR" altLang="en-US" sz="2400" b="1" dirty="0">
                <a:latin typeface="+mj-lt"/>
                <a:ea typeface="나눔바른고딕" panose="020B0603020101020101"/>
              </a:rPr>
              <a:t>		 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alert(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400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모델은 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400" b="1" dirty="0">
                <a:latin typeface="+mj-lt"/>
                <a:ea typeface="나눔바른고딕" panose="020B0603020101020101"/>
              </a:rPr>
              <a:t> 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+ </a:t>
            </a:r>
            <a:r>
              <a:rPr lang="en-US" altLang="ko-KR" sz="2400" b="1" dirty="0" err="1">
                <a:solidFill>
                  <a:srgbClr val="000099"/>
                </a:solidFill>
                <a:latin typeface="+mj-lt"/>
                <a:ea typeface="나눔바른고딕" panose="020B0603020101020101"/>
              </a:rPr>
              <a:t>this</a:t>
            </a:r>
            <a:r>
              <a:rPr lang="en-US" altLang="ko-KR" sz="2400" b="1" dirty="0" err="1">
                <a:latin typeface="+mj-lt"/>
                <a:ea typeface="나눔바른고딕" panose="020B0603020101020101"/>
              </a:rPr>
              <a:t>.model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"</a:t>
            </a:r>
            <a:r>
              <a:rPr lang="ko-KR" altLang="en-US" sz="2400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입니다</a:t>
            </a:r>
            <a:r>
              <a:rPr lang="en-US" altLang="ko-KR" sz="2400" b="1" dirty="0">
                <a:solidFill>
                  <a:srgbClr val="CC9900"/>
                </a:solidFill>
                <a:latin typeface="+mj-lt"/>
                <a:ea typeface="나눔바른고딕" panose="020B0603020101020101"/>
              </a:rPr>
              <a:t>."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)</a:t>
            </a:r>
            <a:endParaRPr lang="ko-KR" altLang="en-US" sz="2400" b="1" dirty="0">
              <a:latin typeface="+mj-lt"/>
              <a:ea typeface="나눔바른고딕" panose="020B0603020101020101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400" b="1" dirty="0">
                <a:latin typeface="+mj-lt"/>
                <a:ea typeface="나눔바른고딕" panose="020B0603020101020101"/>
              </a:rPr>
              <a:t>		</a:t>
            </a:r>
            <a:r>
              <a:rPr lang="en-US" altLang="ko-KR" sz="2400" b="1" dirty="0">
                <a:latin typeface="+mj-lt"/>
                <a:ea typeface="나눔바른고딕" panose="020B0603020101020101"/>
              </a:rPr>
              <a:t>}</a:t>
            </a:r>
            <a:endParaRPr lang="ko-KR" altLang="en-US" sz="2400" b="1" dirty="0">
              <a:latin typeface="+mj-lt"/>
              <a:ea typeface="나눔바른고딕" panose="020B0603020101020101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50" y="6479239"/>
            <a:ext cx="10670077" cy="727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Delete </a:t>
            </a:r>
            <a:r>
              <a:rPr lang="en-US" altLang="ko-KR" sz="2400" b="1" dirty="0" err="1" smtClean="0">
                <a:latin typeface="+mj-lt"/>
                <a:ea typeface="나눔고딕코딩" panose="020D0009000000000000" pitchFamily="49" charset="-127"/>
              </a:rPr>
              <a:t>myCar.turbo</a:t>
            </a:r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;</a:t>
            </a:r>
            <a:endParaRPr lang="ko-KR" altLang="en-US" sz="2400" b="1" dirty="0">
              <a:latin typeface="+mj-lt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15280</TotalTime>
  <Words>2728</Words>
  <Application>Microsoft Office PowerPoint</Application>
  <PresentationFormat>사용자 지정</PresentationFormat>
  <Paragraphs>584</Paragraphs>
  <Slides>40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1_Crayons</vt:lpstr>
      <vt:lpstr>슬라이드 1</vt:lpstr>
      <vt:lpstr>객체</vt:lpstr>
      <vt:lpstr>객체의 종류</vt:lpstr>
      <vt:lpstr>슬라이드 4</vt:lpstr>
      <vt:lpstr>슬라이드 5</vt:lpstr>
      <vt:lpstr>슬라이드 6</vt:lpstr>
      <vt:lpstr>슬라이드 7</vt:lpstr>
      <vt:lpstr>객체 생성 예제</vt:lpstr>
      <vt:lpstr>객체에 속성과 메소드 추가</vt:lpstr>
      <vt:lpstr>객체 표시 방법</vt:lpstr>
      <vt:lpstr>자바 스크립트 내장 객체</vt:lpstr>
      <vt:lpstr>Array 객체 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>Date객체 </vt:lpstr>
      <vt:lpstr>예제</vt:lpstr>
      <vt:lpstr>예제</vt:lpstr>
      <vt:lpstr>String 객체 </vt:lpstr>
      <vt:lpstr>String 메소드</vt:lpstr>
      <vt:lpstr>글자 위치 찾기</vt:lpstr>
      <vt:lpstr>유니코드란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  <vt:lpstr>Math 객체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</cp:lastModifiedBy>
  <cp:revision>1218</cp:revision>
  <cp:lastPrinted>2015-02-24T08:02:21Z</cp:lastPrinted>
  <dcterms:created xsi:type="dcterms:W3CDTF">2007-06-29T06:43:39Z</dcterms:created>
  <dcterms:modified xsi:type="dcterms:W3CDTF">2022-02-03T08:04:55Z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